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2" r:id="rId8"/>
    <p:sldId id="260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029335"/>
          </a:xfrm>
        </p:spPr>
        <p:txBody>
          <a:bodyPr/>
          <a:lstStyle/>
          <a:p>
            <a:r>
              <a:rPr lang="en-US" dirty="0"/>
              <a:t>Resume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8130" y="2379980"/>
            <a:ext cx="6280150" cy="4212590"/>
          </a:xfrm>
        </p:spPr>
        <p:txBody>
          <a:bodyPr>
            <a:normAutofit fontScale="60000"/>
          </a:bodyPr>
          <a:lstStyle/>
          <a:p>
            <a:pPr algn="l"/>
            <a:r>
              <a:rPr lang="en-US" altLang="en-IN" sz="3500">
                <a:latin typeface="Cascadia Code" panose="020B0609020000020004" charset="0"/>
                <a:cs typeface="Cascadia Code" panose="020B0609020000020004" charset="0"/>
                <a:sym typeface="+mn-ea"/>
              </a:rPr>
              <a:t>G</a:t>
            </a:r>
            <a:r>
              <a:rPr lang="en-IN" altLang="en-US" sz="3500">
                <a:latin typeface="Cascadia Code" panose="020B0609020000020004" charset="0"/>
                <a:cs typeface="Cascadia Code" panose="020B0609020000020004" charset="0"/>
                <a:sym typeface="+mn-ea"/>
              </a:rPr>
              <a:t>roup Members :</a:t>
            </a:r>
            <a:endParaRPr lang="en-IN" altLang="en-US" sz="3500">
              <a:latin typeface="Cascadia Code" panose="020B0609020000020004" charset="0"/>
              <a:cs typeface="Cascadia Code" panose="020B0609020000020004" charset="0"/>
              <a:sym typeface="+mn-ea"/>
            </a:endParaRPr>
          </a:p>
          <a:p>
            <a:pPr algn="l"/>
            <a:endParaRPr lang="en-IN" altLang="en-US" sz="3500">
              <a:latin typeface="Cascadia Code" panose="020B0609020000020004" charset="0"/>
              <a:cs typeface="Cascadia Code" panose="020B0609020000020004" charset="0"/>
              <a:sym typeface="+mn-ea"/>
            </a:endParaRPr>
          </a:p>
          <a:p>
            <a:pPr algn="l"/>
            <a:r>
              <a:rPr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Miss. Sakshi Rajendra Shirahatti</a:t>
            </a:r>
            <a:endParaRPr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Mrs. Pooja Nitin Kathole.</a:t>
            </a:r>
            <a:endParaRPr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Mr. </a:t>
            </a:r>
            <a:r>
              <a:rPr lang="en-IN" alt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Rohith Vaddeti</a:t>
            </a:r>
            <a:r>
              <a:rPr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US"/>
          </a:p>
          <a:p>
            <a:pPr algn="just"/>
            <a:r>
              <a:rPr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Mr. Rajiv ranjan </a:t>
            </a:r>
            <a:r>
              <a:rPr lang="en-IN" alt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umar</a:t>
            </a:r>
            <a:endParaRPr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Mr. Roger Barreto</a:t>
            </a:r>
            <a:endParaRPr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Mr.Abhijit Shirish Kharade</a:t>
            </a:r>
            <a:endParaRPr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br>
              <a:rPr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br>
              <a:rPr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br>
              <a:rPr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endParaRPr lang="en-US" sz="243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IN" b="1">
                <a:latin typeface="Cascadia Code" panose="020B0609020000020004" charset="0"/>
                <a:cs typeface="Cascadia Code" panose="020B0609020000020004" charset="0"/>
                <a:sym typeface="+mn-ea"/>
              </a:rPr>
              <a:t>Deployement</a:t>
            </a:r>
            <a:r>
              <a:rPr lang="en-IN" altLang="en-US" b="1">
                <a:latin typeface="Cascadia Code" panose="020B0609020000020004" charset="0"/>
                <a:cs typeface="Cascadia Code" panose="020B0609020000020004" charset="0"/>
                <a:sym typeface="+mn-ea"/>
              </a:rPr>
              <a:t>:</a:t>
            </a:r>
            <a:br>
              <a:rPr lang="en-US"/>
            </a:br>
            <a:endParaRPr lang="en-US"/>
          </a:p>
        </p:txBody>
      </p:sp>
      <p:pic>
        <p:nvPicPr>
          <p:cNvPr id="19" name="Content Placeholder 18" descr="Screenshot (135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03555" y="1333500"/>
            <a:ext cx="5391785" cy="2404110"/>
          </a:xfrm>
          <a:prstGeom prst="rect">
            <a:avLst/>
          </a:prstGeom>
        </p:spPr>
      </p:pic>
      <p:pic>
        <p:nvPicPr>
          <p:cNvPr id="21" name="Content Placeholder 20" descr="Screenshot (136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2705" y="1424305"/>
            <a:ext cx="5181600" cy="2313305"/>
          </a:xfrm>
          <a:prstGeom prst="rect">
            <a:avLst/>
          </a:prstGeom>
        </p:spPr>
      </p:pic>
      <p:pic>
        <p:nvPicPr>
          <p:cNvPr id="22" name="Picture 21" descr="Screenshot (13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4024630"/>
            <a:ext cx="6304280" cy="28333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>
                <a:latin typeface="Cascadia Code" panose="020B0609020000020004" charset="0"/>
                <a:cs typeface="Cascadia Code" panose="020B0609020000020004" charset="0"/>
                <a:sym typeface="+mn-ea"/>
              </a:rPr>
              <a:t>Contents:</a:t>
            </a:r>
            <a:br>
              <a:rPr lang="en-IN" altLang="en-US" b="1">
                <a:latin typeface="Cascadia Code" panose="020B0609020000020004" charset="0"/>
                <a:cs typeface="Cascadia Code" panose="020B060902000002000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82250" cy="4351655"/>
          </a:xfrm>
        </p:spPr>
        <p:txBody>
          <a:bodyPr>
            <a:normAutofit fontScale="90000" lnSpcReduction="20000"/>
          </a:bodyPr>
          <a:p>
            <a:r>
              <a:rPr 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Business Objective:</a:t>
            </a:r>
            <a:endParaRPr lang="en-US" dirty="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Data Summary</a:t>
            </a:r>
            <a:endParaRPr lang="en-IN" altLang="en-US" dirty="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EDA/</a:t>
            </a:r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Data Cleaning</a:t>
            </a:r>
            <a:endParaRPr lang="en-IN" altLang="en-US" dirty="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Model</a:t>
            </a:r>
            <a:r>
              <a:rPr lang="en-US" altLang="en-IN" dirty="0">
                <a:latin typeface="Constantia" panose="02030602050306030303" charset="0"/>
                <a:cs typeface="Constantia" panose="02030602050306030303" charset="0"/>
                <a:sym typeface="+mn-ea"/>
              </a:rPr>
              <a:t> Building :</a:t>
            </a:r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 </a:t>
            </a:r>
            <a:r>
              <a:rPr lang="en-US" altLang="en-IN" dirty="0">
                <a:latin typeface="Constantia" panose="02030602050306030303" charset="0"/>
                <a:cs typeface="Constantia" panose="02030602050306030303" charset="0"/>
                <a:sym typeface="+mn-ea"/>
              </a:rPr>
              <a:t>1</a:t>
            </a:r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)  </a:t>
            </a:r>
            <a:r>
              <a:rPr lang="en-US" altLang="en-IN" dirty="0">
                <a:latin typeface="Constantia" panose="02030602050306030303" charset="0"/>
                <a:cs typeface="Constantia" panose="02030602050306030303" charset="0"/>
                <a:sym typeface="+mn-ea"/>
              </a:rPr>
              <a:t>Support Vector Machine</a:t>
            </a:r>
            <a:endParaRPr lang="en-US" altLang="en-IN" dirty="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                                  </a:t>
            </a:r>
            <a:r>
              <a:rPr lang="en-US" altLang="en-IN" dirty="0">
                <a:latin typeface="Constantia" panose="02030602050306030303" charset="0"/>
                <a:cs typeface="Constantia" panose="02030602050306030303" charset="0"/>
                <a:sym typeface="+mn-ea"/>
              </a:rPr>
              <a:t>2</a:t>
            </a:r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) </a:t>
            </a:r>
            <a:r>
              <a:rPr lang="en-US" altLang="en-IN" dirty="0">
                <a:latin typeface="Constantia" panose="02030602050306030303" charset="0"/>
                <a:cs typeface="Constantia" panose="02030602050306030303" charset="0"/>
                <a:sym typeface="+mn-ea"/>
              </a:rPr>
              <a:t>Random Forest</a:t>
            </a:r>
            <a:endParaRPr lang="en-IN" altLang="en-US" dirty="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                                  </a:t>
            </a:r>
            <a:r>
              <a:rPr lang="en-US" altLang="en-IN" dirty="0">
                <a:latin typeface="Constantia" panose="02030602050306030303" charset="0"/>
                <a:cs typeface="Constantia" panose="02030602050306030303" charset="0"/>
                <a:sym typeface="+mn-ea"/>
              </a:rPr>
              <a:t>3</a:t>
            </a:r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)</a:t>
            </a:r>
            <a:r>
              <a:rPr lang="en-US" altLang="en-IN" dirty="0">
                <a:latin typeface="Constantia" panose="02030602050306030303" charset="0"/>
                <a:cs typeface="Constantia" panose="02030602050306030303" charset="0"/>
                <a:sym typeface="+mn-ea"/>
              </a:rPr>
              <a:t> </a:t>
            </a:r>
            <a:r>
              <a:rPr dirty="0">
                <a:latin typeface="Constantia" panose="02030602050306030303" charset="0"/>
                <a:cs typeface="Constantia" panose="02030602050306030303" charset="0"/>
                <a:sym typeface="+mn-ea"/>
              </a:rPr>
              <a:t>K</a:t>
            </a:r>
            <a:r>
              <a:rPr 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-</a:t>
            </a:r>
            <a:r>
              <a:rPr dirty="0">
                <a:latin typeface="Constantia" panose="02030602050306030303" charset="0"/>
                <a:cs typeface="Constantia" panose="02030602050306030303" charset="0"/>
                <a:sym typeface="+mn-ea"/>
              </a:rPr>
              <a:t>Neighbors</a:t>
            </a:r>
            <a:r>
              <a:rPr 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 </a:t>
            </a:r>
            <a:r>
              <a:rPr dirty="0">
                <a:latin typeface="Constantia" panose="02030602050306030303" charset="0"/>
                <a:cs typeface="Constantia" panose="02030602050306030303" charset="0"/>
                <a:sym typeface="+mn-ea"/>
              </a:rPr>
              <a:t>Classifier</a:t>
            </a:r>
            <a:endParaRPr dirty="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                                  </a:t>
            </a:r>
            <a:r>
              <a:rPr lang="en-US" altLang="en-IN" dirty="0">
                <a:latin typeface="Constantia" panose="02030602050306030303" charset="0"/>
                <a:cs typeface="Constantia" panose="02030602050306030303" charset="0"/>
                <a:sym typeface="+mn-ea"/>
              </a:rPr>
              <a:t>4</a:t>
            </a:r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)</a:t>
            </a:r>
            <a:r>
              <a:rPr lang="en-IN" altLang="en-US" b="1" dirty="0">
                <a:latin typeface="Constantia" panose="02030602050306030303" charset="0"/>
                <a:cs typeface="Constantia" panose="02030602050306030303" charset="0"/>
                <a:sym typeface="+mn-ea"/>
              </a:rPr>
              <a:t> </a:t>
            </a:r>
            <a:r>
              <a:rPr lang="en-US" altLang="en-IN" b="1" dirty="0">
                <a:latin typeface="Constantia" panose="02030602050306030303" charset="0"/>
                <a:cs typeface="Constantia" panose="02030602050306030303" charset="0"/>
                <a:sym typeface="+mn-ea"/>
              </a:rPr>
              <a:t>N</a:t>
            </a:r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aive</a:t>
            </a:r>
            <a:r>
              <a:rPr lang="en-US" altLang="en-IN" dirty="0">
                <a:latin typeface="Constantia" panose="02030602050306030303" charset="0"/>
                <a:cs typeface="Constantia" panose="02030602050306030303" charset="0"/>
                <a:sym typeface="+mn-ea"/>
              </a:rPr>
              <a:t> B</a:t>
            </a:r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ayes</a:t>
            </a:r>
            <a:endParaRPr lang="en-IN" altLang="en-US" dirty="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 dirty="0" err="1">
                <a:latin typeface="Constantia" panose="02030602050306030303" charset="0"/>
                <a:cs typeface="Constantia" panose="02030602050306030303" charset="0"/>
                <a:sym typeface="+mn-ea"/>
              </a:rPr>
              <a:t>Deployement</a:t>
            </a:r>
            <a:endParaRPr lang="en-IN" altLang="en-US" dirty="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dirty="0">
                <a:latin typeface="Constantia" panose="02030602050306030303" charset="0"/>
                <a:cs typeface="Constantia" panose="02030602050306030303" charset="0"/>
                <a:sym typeface="+mn-ea"/>
              </a:rPr>
              <a:t>                                     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>
                <a:latin typeface="Cascadia Code" panose="020B0609020000020004" charset="0"/>
                <a:cs typeface="Cascadia Code" panose="020B0609020000020004" charset="0"/>
                <a:sym typeface="+mn-ea"/>
              </a:rPr>
              <a:t>Business Objective :</a:t>
            </a:r>
            <a:br>
              <a:rPr lang="en-IN" altLang="en-US" b="1">
                <a:latin typeface="Cascadia Code" panose="020B0609020000020004" charset="0"/>
                <a:cs typeface="Cascadia Code" panose="020B0609020000020004" charset="0"/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094085" cy="1761490"/>
          </a:xfrm>
        </p:spPr>
        <p:txBody>
          <a:bodyPr/>
          <a:p>
            <a:r>
              <a:rPr lang="en-US"/>
              <a:t>The document classification solution should significantly reduce the manual human effort in the HRM. It should achieve a higher level of accuracy and automation with minimal human intervention Sample Data Set Details: Resumes and financial documents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406400" y="3690620"/>
            <a:ext cx="10515600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b="1">
                <a:latin typeface="Cascadia Code" panose="020B0609020000020004" charset="0"/>
                <a:cs typeface="Cascadia Code" panose="020B0609020000020004" charset="0"/>
                <a:sym typeface="+mn-ea"/>
              </a:rPr>
              <a:t>Data Summay :</a:t>
            </a:r>
            <a:br>
              <a:rPr lang="en-IN" altLang="en-US" b="1">
                <a:latin typeface="Cascadia Code" panose="020B0609020000020004" charset="0"/>
                <a:cs typeface="Cascadia Code" panose="020B0609020000020004" charset="0"/>
                <a:sym typeface="+mn-ea"/>
              </a:rPr>
            </a:b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838200" y="4248150"/>
            <a:ext cx="10372725" cy="1640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2" name="Content Placeholder 11" descr="Screenshot (95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34565" y="4467860"/>
            <a:ext cx="5619115" cy="2157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>
                <a:latin typeface="Cascadia Code" panose="020B0609020000020004" charset="0"/>
                <a:cs typeface="Cascadia Code" panose="020B0609020000020004" charset="0"/>
                <a:sym typeface="+mn-ea"/>
              </a:rPr>
              <a:t>EDA:</a:t>
            </a:r>
            <a:br>
              <a:rPr lang="en-IN" altLang="en-US" b="1">
                <a:latin typeface="Cascadia Code" panose="020B0609020000020004" charset="0"/>
                <a:cs typeface="Cascadia Code" panose="020B0609020000020004" charset="0"/>
              </a:rPr>
            </a:br>
            <a:endParaRPr lang="en-US"/>
          </a:p>
        </p:txBody>
      </p:sp>
      <p:pic>
        <p:nvPicPr>
          <p:cNvPr id="5" name="Content Placeholder 4" descr="Screenshot (75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62940" y="1047750"/>
            <a:ext cx="6017260" cy="2691765"/>
          </a:xfrm>
          <a:prstGeom prst="rect">
            <a:avLst/>
          </a:prstGeom>
        </p:spPr>
      </p:pic>
      <p:pic>
        <p:nvPicPr>
          <p:cNvPr id="9" name="Content Placeholder 8" descr="Screenshot (76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8310" y="1116965"/>
            <a:ext cx="5181600" cy="2211070"/>
          </a:xfrm>
          <a:prstGeom prst="rect">
            <a:avLst/>
          </a:prstGeom>
        </p:spPr>
      </p:pic>
      <p:pic>
        <p:nvPicPr>
          <p:cNvPr id="10" name="Picture 9" descr="Screenshot (7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" y="3936365"/>
            <a:ext cx="6048375" cy="2733040"/>
          </a:xfrm>
          <a:prstGeom prst="rect">
            <a:avLst/>
          </a:prstGeom>
        </p:spPr>
      </p:pic>
      <p:pic>
        <p:nvPicPr>
          <p:cNvPr id="11" name="Picture 10" descr="Screenshot (78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275" y="3813175"/>
            <a:ext cx="5433060" cy="2978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Screenshot (79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03225" y="0"/>
            <a:ext cx="3833495" cy="3558540"/>
          </a:xfrm>
          <a:prstGeom prst="rect">
            <a:avLst/>
          </a:prstGeom>
        </p:spPr>
      </p:pic>
      <p:pic>
        <p:nvPicPr>
          <p:cNvPr id="8" name="Content Placeholder 7" descr="Screenshot (80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8200" y="12065"/>
            <a:ext cx="5181600" cy="3546475"/>
          </a:xfrm>
          <a:prstGeom prst="rect">
            <a:avLst/>
          </a:prstGeom>
        </p:spPr>
      </p:pic>
      <p:pic>
        <p:nvPicPr>
          <p:cNvPr id="10" name="Picture 9" descr="Screenshot (8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780" y="3796030"/>
            <a:ext cx="6648450" cy="29457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>
                <a:latin typeface="Cascadia Code" panose="020B0609020000020004" charset="0"/>
                <a:cs typeface="Cascadia Code" panose="020B0609020000020004" charset="0"/>
                <a:sym typeface="+mn-ea"/>
              </a:rPr>
              <a:t>Visualization:</a:t>
            </a:r>
            <a:br>
              <a:rPr lang="en-US"/>
            </a:br>
            <a:endParaRPr lang="en-US"/>
          </a:p>
        </p:txBody>
      </p:sp>
      <p:pic>
        <p:nvPicPr>
          <p:cNvPr id="7" name="Content Placeholder 6" descr="Screenshot (83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512560" y="746760"/>
            <a:ext cx="3852545" cy="2978150"/>
          </a:xfrm>
          <a:prstGeom prst="rect">
            <a:avLst/>
          </a:prstGeom>
        </p:spPr>
      </p:pic>
      <p:pic>
        <p:nvPicPr>
          <p:cNvPr id="8" name="Picture 7" descr="Screenshot (8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25" y="3724910"/>
            <a:ext cx="3157220" cy="3133090"/>
          </a:xfrm>
          <a:prstGeom prst="rect">
            <a:avLst/>
          </a:prstGeom>
        </p:spPr>
      </p:pic>
      <p:pic>
        <p:nvPicPr>
          <p:cNvPr id="11" name="Content Placeholder 10" descr="Screenshot (82)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0990" y="1087755"/>
            <a:ext cx="3366770" cy="2400300"/>
          </a:xfrm>
          <a:prstGeom prst="rect">
            <a:avLst/>
          </a:prstGeom>
        </p:spPr>
      </p:pic>
      <p:pic>
        <p:nvPicPr>
          <p:cNvPr id="12" name="Picture 11" descr="Screenshot (86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005" y="3833495"/>
            <a:ext cx="4100195" cy="2915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03580"/>
          </a:xfrm>
        </p:spPr>
        <p:txBody>
          <a:bodyPr>
            <a:normAutofit fontScale="90000"/>
          </a:bodyPr>
          <a:p>
            <a:r>
              <a:rPr lang="en-US" altLang="en-IN" b="1">
                <a:latin typeface="Cascadia Code" panose="020B0609020000020004" charset="0"/>
                <a:cs typeface="Cascadia Code" panose="020B0609020000020004" charset="0"/>
                <a:sym typeface="+mn-ea"/>
              </a:rPr>
              <a:t>Model Building </a:t>
            </a:r>
            <a:r>
              <a:rPr lang="en-IN" altLang="en-US" b="1">
                <a:latin typeface="Cascadia Code" panose="020B0609020000020004" charset="0"/>
                <a:cs typeface="Cascadia Code" panose="020B0609020000020004" charset="0"/>
                <a:sym typeface="+mn-ea"/>
              </a:rPr>
              <a:t>:</a:t>
            </a:r>
            <a:endParaRPr lang="en-US"/>
          </a:p>
        </p:txBody>
      </p:sp>
      <p:pic>
        <p:nvPicPr>
          <p:cNvPr id="5" name="Content Placeholder 4" descr="Screenshot (87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30555" y="1111885"/>
            <a:ext cx="4611370" cy="2800985"/>
          </a:xfrm>
          <a:prstGeom prst="rect">
            <a:avLst/>
          </a:prstGeom>
        </p:spPr>
      </p:pic>
      <p:pic>
        <p:nvPicPr>
          <p:cNvPr id="8" name="Content Placeholder 7" descr="Screenshot (88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2985" y="974090"/>
            <a:ext cx="5104130" cy="3030855"/>
          </a:xfrm>
          <a:prstGeom prst="rect">
            <a:avLst/>
          </a:prstGeom>
        </p:spPr>
      </p:pic>
      <p:pic>
        <p:nvPicPr>
          <p:cNvPr id="10" name="Content Placeholder 4" descr="Screenshot (89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060" y="4164330"/>
            <a:ext cx="5181600" cy="26181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0" name="Picture 9" descr="Screenshot (9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" y="0"/>
            <a:ext cx="6219825" cy="3740150"/>
          </a:xfrm>
          <a:prstGeom prst="rect">
            <a:avLst/>
          </a:prstGeom>
        </p:spPr>
      </p:pic>
      <p:pic>
        <p:nvPicPr>
          <p:cNvPr id="16" name="Content Placeholder 15" descr="Screenshot (91)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01765" y="365125"/>
            <a:ext cx="5086985" cy="3115945"/>
          </a:xfrm>
          <a:prstGeom prst="rect">
            <a:avLst/>
          </a:prstGeom>
        </p:spPr>
      </p:pic>
      <p:pic>
        <p:nvPicPr>
          <p:cNvPr id="18" name="Content Placeholder 12" descr="Screenshot (92)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07360" y="3822700"/>
            <a:ext cx="7075805" cy="2850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Content Placeholder 15" descr="Screenshot (93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67055" y="948055"/>
            <a:ext cx="4846320" cy="5194300"/>
          </a:xfrm>
          <a:prstGeom prst="rect">
            <a:avLst/>
          </a:prstGeom>
        </p:spPr>
      </p:pic>
      <p:pic>
        <p:nvPicPr>
          <p:cNvPr id="21" name="Content Placeholder 20" descr="Screenshot (94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6960" y="948055"/>
            <a:ext cx="5504815" cy="52749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WPS Presentation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Cascadia Code</vt:lpstr>
      <vt:lpstr>Times New Roman</vt:lpstr>
      <vt:lpstr>Constantia</vt:lpstr>
      <vt:lpstr>Blue Waves</vt:lpstr>
      <vt:lpstr>PowerPoint 演示文稿</vt:lpstr>
      <vt:lpstr>PowerPoint 演示文稿</vt:lpstr>
      <vt:lpstr>Business Objective :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Classification</dc:title>
  <dc:creator/>
  <cp:lastModifiedBy>shira</cp:lastModifiedBy>
  <cp:revision>3</cp:revision>
  <dcterms:created xsi:type="dcterms:W3CDTF">2023-04-10T06:51:28Z</dcterms:created>
  <dcterms:modified xsi:type="dcterms:W3CDTF">2023-04-10T06:52:36Z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76648B093D6A4DF88C6548FC6525BE38</vt:lpwstr>
  </property>
  <property fmtid="{D5CDD505-2E9C-101B-9397-08002B2CF9AE}" pid="3" name="KSOProductBuildVer">
    <vt:lpwstr>1033-11.2.0.11219</vt:lpwstr>
  </property>
</Properties>
</file>