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M Sans" pitchFamily="2" charset="0"/>
      <p:regular r:id="rId17"/>
    </p:embeddedFont>
    <p:embeddedFont>
      <p:font typeface="HK Grotesk" panose="020B0604020202020204" charset="0"/>
      <p:regular r:id="rId18"/>
    </p:embeddedFont>
    <p:embeddedFont>
      <p:font typeface="HK Grotesk Bold" panose="020B0604020202020204" charset="0"/>
      <p:regular r:id="rId19"/>
    </p:embeddedFont>
    <p:embeddedFont>
      <p:font typeface="HK Grotesk Medium" panose="020B0604020202020204" charset="0"/>
      <p:regular r:id="rId20"/>
    </p:embeddedFont>
    <p:embeddedFont>
      <p:font typeface="Oswal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87284" y="275745"/>
            <a:ext cx="6626600" cy="752955"/>
          </a:xfrm>
          <a:prstGeom prst="rect">
            <a:avLst/>
          </a:prstGeom>
        </p:spPr>
        <p:txBody>
          <a:bodyPr lIns="0" tIns="0" rIns="0" bIns="0" rtlCol="0" anchor="t">
            <a:spAutoFit/>
          </a:bodyPr>
          <a:lstStyle/>
          <a:p>
            <a:pPr algn="ctr">
              <a:lnSpc>
                <a:spcPts val="5649"/>
              </a:lnSpc>
            </a:pPr>
            <a:r>
              <a:rPr lang="en-US" sz="5764" b="1">
                <a:solidFill>
                  <a:srgbClr val="FFFFFF"/>
                </a:solidFill>
                <a:latin typeface="HK Grotesk Bold"/>
                <a:ea typeface="HK Grotesk Bold"/>
                <a:cs typeface="HK Grotesk Bold"/>
                <a:sym typeface="HK Grotesk Bold"/>
              </a:rPr>
              <a:t>An Excel Project</a:t>
            </a:r>
          </a:p>
        </p:txBody>
      </p:sp>
      <p:sp>
        <p:nvSpPr>
          <p:cNvPr id="4" name="TextBox 4"/>
          <p:cNvSpPr txBox="1"/>
          <p:nvPr/>
        </p:nvSpPr>
        <p:spPr>
          <a:xfrm>
            <a:off x="13744233" y="9248775"/>
            <a:ext cx="3981914" cy="480713"/>
          </a:xfrm>
          <a:prstGeom prst="rect">
            <a:avLst/>
          </a:prstGeom>
        </p:spPr>
        <p:txBody>
          <a:bodyPr lIns="0" tIns="0" rIns="0" bIns="0" rtlCol="0" anchor="t">
            <a:spAutoFit/>
          </a:bodyPr>
          <a:lstStyle/>
          <a:p>
            <a:pPr algn="l">
              <a:lnSpc>
                <a:spcPts val="3840"/>
              </a:lnSpc>
            </a:pPr>
            <a:r>
              <a:rPr lang="en-US" sz="3200" b="1">
                <a:solidFill>
                  <a:srgbClr val="FFFFFF"/>
                </a:solidFill>
                <a:latin typeface="HK Grotesk Bold"/>
                <a:ea typeface="HK Grotesk Bold"/>
                <a:cs typeface="HK Grotesk Bold"/>
                <a:sym typeface="HK Grotesk Bold"/>
              </a:rPr>
              <a:t>-BY SAKSHI YADAV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32122" y="860223"/>
            <a:ext cx="10382072" cy="772273"/>
          </a:xfrm>
          <a:prstGeom prst="rect">
            <a:avLst/>
          </a:prstGeom>
        </p:spPr>
        <p:txBody>
          <a:bodyPr lIns="0" tIns="0" rIns="0" bIns="0" rtlCol="0" anchor="t">
            <a:spAutoFit/>
          </a:bodyPr>
          <a:lstStyle/>
          <a:p>
            <a:pPr algn="just">
              <a:lnSpc>
                <a:spcPts val="5705"/>
              </a:lnSpc>
            </a:pPr>
            <a:r>
              <a:rPr lang="en-US" sz="5822" b="1">
                <a:solidFill>
                  <a:srgbClr val="8FD4FB"/>
                </a:solidFill>
                <a:latin typeface="HK Grotesk Bold"/>
                <a:ea typeface="HK Grotesk Bold"/>
                <a:cs typeface="HK Grotesk Bold"/>
                <a:sym typeface="HK Grotesk Bold"/>
              </a:rPr>
              <a:t>Actionable Insights &amp; Solutions</a:t>
            </a:r>
          </a:p>
        </p:txBody>
      </p:sp>
      <p:grpSp>
        <p:nvGrpSpPr>
          <p:cNvPr id="3" name="Group 3"/>
          <p:cNvGrpSpPr/>
          <p:nvPr/>
        </p:nvGrpSpPr>
        <p:grpSpPr>
          <a:xfrm>
            <a:off x="1032122" y="2082173"/>
            <a:ext cx="16227178" cy="3876592"/>
            <a:chOff x="0" y="0"/>
            <a:chExt cx="21636237" cy="5168789"/>
          </a:xfrm>
        </p:grpSpPr>
        <p:sp>
          <p:nvSpPr>
            <p:cNvPr id="4" name="TextBox 4"/>
            <p:cNvSpPr txBox="1"/>
            <p:nvPr/>
          </p:nvSpPr>
          <p:spPr>
            <a:xfrm>
              <a:off x="0" y="-9525"/>
              <a:ext cx="21636237" cy="644525"/>
            </a:xfrm>
            <a:prstGeom prst="rect">
              <a:avLst/>
            </a:prstGeom>
          </p:spPr>
          <p:txBody>
            <a:bodyPr lIns="0" tIns="0" rIns="0" bIns="0" rtlCol="0" anchor="t">
              <a:spAutoFit/>
            </a:bodyPr>
            <a:lstStyle/>
            <a:p>
              <a:pPr algn="l">
                <a:lnSpc>
                  <a:spcPts val="3822"/>
                </a:lnSpc>
              </a:pPr>
              <a:r>
                <a:rPr lang="en-US" sz="3185" b="1">
                  <a:solidFill>
                    <a:srgbClr val="AFFFAE"/>
                  </a:solidFill>
                  <a:latin typeface="HK Grotesk Bold"/>
                  <a:ea typeface="HK Grotesk Bold"/>
                  <a:cs typeface="HK Grotesk Bold"/>
                  <a:sym typeface="HK Grotesk Bold"/>
                </a:rPr>
                <a:t>RETAILER STRATEGY:</a:t>
              </a:r>
            </a:p>
          </p:txBody>
        </p:sp>
        <p:sp>
          <p:nvSpPr>
            <p:cNvPr id="5" name="TextBox 5"/>
            <p:cNvSpPr txBox="1"/>
            <p:nvPr/>
          </p:nvSpPr>
          <p:spPr>
            <a:xfrm>
              <a:off x="0" y="1000135"/>
              <a:ext cx="21636237" cy="4168655"/>
            </a:xfrm>
            <a:prstGeom prst="rect">
              <a:avLst/>
            </a:prstGeom>
          </p:spPr>
          <p:txBody>
            <a:bodyPr lIns="0" tIns="0" rIns="0" bIns="0" rtlCol="0" anchor="t">
              <a:spAutoFit/>
            </a:bodyPr>
            <a:lstStyle/>
            <a:p>
              <a:pPr marL="644830" lvl="1" indent="-322415" algn="l">
                <a:lnSpc>
                  <a:spcPts val="4181"/>
                </a:lnSpc>
                <a:spcBef>
                  <a:spcPct val="0"/>
                </a:spcBef>
                <a:buFont typeface="Arial"/>
                <a:buChar char="•"/>
              </a:pPr>
              <a:r>
                <a:rPr lang="en-US" sz="2986" b="1">
                  <a:solidFill>
                    <a:srgbClr val="FFFFFF"/>
                  </a:solidFill>
                  <a:latin typeface="HK Grotesk Medium"/>
                  <a:ea typeface="HK Grotesk Medium"/>
                  <a:cs typeface="HK Grotesk Medium"/>
                  <a:sym typeface="HK Grotesk Medium"/>
                </a:rPr>
                <a:t>Amazon &amp; Walmart: Increase focus on digital sales strategies, enhance inventory management, and offer exclusive products.</a:t>
              </a:r>
            </a:p>
            <a:p>
              <a:pPr algn="l">
                <a:lnSpc>
                  <a:spcPts val="4181"/>
                </a:lnSpc>
                <a:spcBef>
                  <a:spcPct val="0"/>
                </a:spcBef>
              </a:pPr>
              <a:endParaRPr lang="en-US" sz="2986" b="1">
                <a:solidFill>
                  <a:srgbClr val="FFFFFF"/>
                </a:solidFill>
                <a:latin typeface="HK Grotesk Medium"/>
                <a:ea typeface="HK Grotesk Medium"/>
                <a:cs typeface="HK Grotesk Medium"/>
                <a:sym typeface="HK Grotesk Medium"/>
              </a:endParaRPr>
            </a:p>
            <a:p>
              <a:pPr marL="644829" lvl="1" indent="-322414" algn="l">
                <a:lnSpc>
                  <a:spcPts val="4181"/>
                </a:lnSpc>
                <a:spcBef>
                  <a:spcPct val="0"/>
                </a:spcBef>
                <a:buFont typeface="Arial"/>
                <a:buChar char="•"/>
              </a:pPr>
              <a:r>
                <a:rPr lang="en-US" sz="2986" b="1">
                  <a:solidFill>
                    <a:srgbClr val="FFFFFF"/>
                  </a:solidFill>
                  <a:latin typeface="HK Grotesk Medium"/>
                  <a:ea typeface="HK Grotesk Medium"/>
                  <a:cs typeface="HK Grotesk Medium"/>
                  <a:sym typeface="HK Grotesk Medium"/>
                </a:rPr>
                <a:t>West Gear &amp; Foot Locker: Continue nurturing top-performing retailers, potentially offering them higher stock of limited-edition or new products to maintain sales growth.</a:t>
              </a:r>
            </a:p>
            <a:p>
              <a:pPr algn="l">
                <a:lnSpc>
                  <a:spcPts val="4181"/>
                </a:lnSpc>
                <a:spcBef>
                  <a:spcPct val="0"/>
                </a:spcBef>
              </a:pPr>
              <a:endParaRPr lang="en-US" sz="2986" b="1">
                <a:solidFill>
                  <a:srgbClr val="FFFFFF"/>
                </a:solidFill>
                <a:latin typeface="HK Grotesk Medium"/>
                <a:ea typeface="HK Grotesk Medium"/>
                <a:cs typeface="HK Grotesk Medium"/>
                <a:sym typeface="HK Grotesk Medium"/>
              </a:endParaRPr>
            </a:p>
          </p:txBody>
        </p:sp>
      </p:grpSp>
      <p:grpSp>
        <p:nvGrpSpPr>
          <p:cNvPr id="6" name="Group 6"/>
          <p:cNvGrpSpPr/>
          <p:nvPr/>
        </p:nvGrpSpPr>
        <p:grpSpPr>
          <a:xfrm>
            <a:off x="1032122" y="5991412"/>
            <a:ext cx="16394075" cy="3921090"/>
            <a:chOff x="0" y="0"/>
            <a:chExt cx="21858767" cy="5228120"/>
          </a:xfrm>
        </p:grpSpPr>
        <p:sp>
          <p:nvSpPr>
            <p:cNvPr id="7" name="TextBox 7"/>
            <p:cNvSpPr txBox="1"/>
            <p:nvPr/>
          </p:nvSpPr>
          <p:spPr>
            <a:xfrm>
              <a:off x="0" y="-9525"/>
              <a:ext cx="21858767" cy="657225"/>
            </a:xfrm>
            <a:prstGeom prst="rect">
              <a:avLst/>
            </a:prstGeom>
          </p:spPr>
          <p:txBody>
            <a:bodyPr lIns="0" tIns="0" rIns="0" bIns="0" rtlCol="0" anchor="t">
              <a:spAutoFit/>
            </a:bodyPr>
            <a:lstStyle/>
            <a:p>
              <a:pPr algn="l">
                <a:lnSpc>
                  <a:spcPts val="3862"/>
                </a:lnSpc>
              </a:pPr>
              <a:r>
                <a:rPr lang="en-US" sz="3218" b="1">
                  <a:solidFill>
                    <a:srgbClr val="AFFFAE"/>
                  </a:solidFill>
                  <a:latin typeface="HK Grotesk Bold"/>
                  <a:ea typeface="HK Grotesk Bold"/>
                  <a:cs typeface="HK Grotesk Bold"/>
                  <a:sym typeface="HK Grotesk Bold"/>
                </a:rPr>
                <a:t>REGIONAL GROWTH OPPORTUNITIES:</a:t>
              </a:r>
            </a:p>
          </p:txBody>
        </p:sp>
        <p:sp>
          <p:nvSpPr>
            <p:cNvPr id="8" name="TextBox 8"/>
            <p:cNvSpPr txBox="1"/>
            <p:nvPr/>
          </p:nvSpPr>
          <p:spPr>
            <a:xfrm>
              <a:off x="0" y="1026801"/>
              <a:ext cx="21858767" cy="4201319"/>
            </a:xfrm>
            <a:prstGeom prst="rect">
              <a:avLst/>
            </a:prstGeom>
          </p:spPr>
          <p:txBody>
            <a:bodyPr lIns="0" tIns="0" rIns="0" bIns="0" rtlCol="0" anchor="t">
              <a:spAutoFit/>
            </a:bodyPr>
            <a:lstStyle/>
            <a:p>
              <a:pPr marL="651462" lvl="1" indent="-325731" algn="l">
                <a:lnSpc>
                  <a:spcPts val="4224"/>
                </a:lnSpc>
                <a:buFont typeface="Arial"/>
                <a:buChar char="•"/>
              </a:pPr>
              <a:r>
                <a:rPr lang="en-US" sz="3017" b="1">
                  <a:solidFill>
                    <a:srgbClr val="FFFFFF"/>
                  </a:solidFill>
                  <a:latin typeface="HK Grotesk Medium"/>
                  <a:ea typeface="HK Grotesk Medium"/>
                  <a:cs typeface="HK Grotesk Medium"/>
                  <a:sym typeface="HK Grotesk Medium"/>
                </a:rPr>
                <a:t>Midwest Focus: Expand presence through new outlets, targeted marketing campaigns, and improved distribution.</a:t>
              </a:r>
            </a:p>
            <a:p>
              <a:pPr algn="l">
                <a:lnSpc>
                  <a:spcPts val="4224"/>
                </a:lnSpc>
              </a:pPr>
              <a:endParaRPr lang="en-US" sz="3017" b="1">
                <a:solidFill>
                  <a:srgbClr val="FFFFFF"/>
                </a:solidFill>
                <a:latin typeface="HK Grotesk Medium"/>
                <a:ea typeface="HK Grotesk Medium"/>
                <a:cs typeface="HK Grotesk Medium"/>
                <a:sym typeface="HK Grotesk Medium"/>
              </a:endParaRPr>
            </a:p>
            <a:p>
              <a:pPr marL="651462" lvl="1" indent="-325731" algn="l">
                <a:lnSpc>
                  <a:spcPts val="4224"/>
                </a:lnSpc>
                <a:buFont typeface="Arial"/>
                <a:buChar char="•"/>
              </a:pPr>
              <a:r>
                <a:rPr lang="en-US" sz="3017" b="1">
                  <a:solidFill>
                    <a:srgbClr val="FFFFFF"/>
                  </a:solidFill>
                  <a:latin typeface="HK Grotesk Medium"/>
                  <a:ea typeface="HK Grotesk Medium"/>
                  <a:cs typeface="HK Grotesk Medium"/>
                  <a:sym typeface="HK Grotesk Medium"/>
                </a:rPr>
                <a:t>Southeast &amp; Northeast: Strengthen penetration in key cities, and tailor marketing to regional preferences.</a:t>
              </a:r>
            </a:p>
            <a:p>
              <a:pPr algn="l">
                <a:lnSpc>
                  <a:spcPts val="4224"/>
                </a:lnSpc>
                <a:spcBef>
                  <a:spcPct val="0"/>
                </a:spcBef>
              </a:pPr>
              <a:endParaRPr lang="en-US" sz="3017" b="1">
                <a:solidFill>
                  <a:srgbClr val="FFFFFF"/>
                </a:solidFill>
                <a:latin typeface="HK Grotesk Medium"/>
                <a:ea typeface="HK Grotesk Medium"/>
                <a:cs typeface="HK Grotesk Medium"/>
                <a:sym typeface="HK Grotesk Medium"/>
              </a:endParaRPr>
            </a:p>
          </p:txBody>
        </p:sp>
      </p:grpSp>
      <p:sp>
        <p:nvSpPr>
          <p:cNvPr id="9" name="Freeform 9"/>
          <p:cNvSpPr/>
          <p:nvPr/>
        </p:nvSpPr>
        <p:spPr>
          <a:xfrm flipH="1" flipV="1">
            <a:off x="14485247" y="-1974704"/>
            <a:ext cx="5548106" cy="6006808"/>
          </a:xfrm>
          <a:custGeom>
            <a:avLst/>
            <a:gdLst/>
            <a:ahLst/>
            <a:cxnLst/>
            <a:rect l="l" t="t" r="r" b="b"/>
            <a:pathLst>
              <a:path w="5548106" h="6006808">
                <a:moveTo>
                  <a:pt x="5548106" y="6006808"/>
                </a:moveTo>
                <a:lnTo>
                  <a:pt x="0" y="6006808"/>
                </a:lnTo>
                <a:lnTo>
                  <a:pt x="0" y="0"/>
                </a:lnTo>
                <a:lnTo>
                  <a:pt x="5548106" y="0"/>
                </a:lnTo>
                <a:lnTo>
                  <a:pt x="5548106" y="6006808"/>
                </a:lnTo>
                <a:close/>
              </a:path>
            </a:pathLst>
          </a:custGeom>
          <a:blipFill>
            <a:blip r:embed="rId2">
              <a:alphaModFix amt="28000"/>
              <a:extLst>
                <a:ext uri="{96DAC541-7B7A-43D3-8B79-37D633B846F1}">
                  <asvg:svgBlip xmlns:asvg="http://schemas.microsoft.com/office/drawing/2016/SVG/main" r:embed="rId3"/>
                </a:ext>
              </a:extLst>
            </a:blip>
            <a:stretch>
              <a:fillRect/>
            </a:stretch>
          </a:blipFill>
        </p:spPr>
      </p:sp>
      <p:sp>
        <p:nvSpPr>
          <p:cNvPr id="10" name="Freeform 10"/>
          <p:cNvSpPr/>
          <p:nvPr/>
        </p:nvSpPr>
        <p:spPr>
          <a:xfrm>
            <a:off x="-1907864" y="7283596"/>
            <a:ext cx="5548106" cy="6006808"/>
          </a:xfrm>
          <a:custGeom>
            <a:avLst/>
            <a:gdLst/>
            <a:ahLst/>
            <a:cxnLst/>
            <a:rect l="l" t="t" r="r" b="b"/>
            <a:pathLst>
              <a:path w="5548106" h="6006808">
                <a:moveTo>
                  <a:pt x="0" y="0"/>
                </a:moveTo>
                <a:lnTo>
                  <a:pt x="5548106" y="0"/>
                </a:lnTo>
                <a:lnTo>
                  <a:pt x="5548106" y="6006808"/>
                </a:lnTo>
                <a:lnTo>
                  <a:pt x="0" y="6006808"/>
                </a:lnTo>
                <a:lnTo>
                  <a:pt x="0" y="0"/>
                </a:lnTo>
                <a:close/>
              </a:path>
            </a:pathLst>
          </a:custGeom>
          <a:blipFill>
            <a:blip r:embed="rId2">
              <a:alphaModFix amt="28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4545264" y="-949434"/>
            <a:ext cx="35651" cy="1978134"/>
          </a:xfrm>
          <a:prstGeom prst="rect">
            <a:avLst/>
          </a:prstGeom>
          <a:solidFill>
            <a:srgbClr val="FFFFFF"/>
          </a:solidFill>
        </p:spPr>
      </p:sp>
      <p:sp>
        <p:nvSpPr>
          <p:cNvPr id="3" name="AutoShape 3"/>
          <p:cNvSpPr/>
          <p:nvPr/>
        </p:nvSpPr>
        <p:spPr>
          <a:xfrm>
            <a:off x="4509613" y="9258300"/>
            <a:ext cx="35651" cy="1978134"/>
          </a:xfrm>
          <a:prstGeom prst="rect">
            <a:avLst/>
          </a:prstGeom>
          <a:solidFill>
            <a:srgbClr val="FFFFFF"/>
          </a:solidFill>
        </p:spPr>
      </p:sp>
      <p:sp>
        <p:nvSpPr>
          <p:cNvPr id="4" name="TextBox 4"/>
          <p:cNvSpPr txBox="1"/>
          <p:nvPr/>
        </p:nvSpPr>
        <p:spPr>
          <a:xfrm>
            <a:off x="944319" y="3871262"/>
            <a:ext cx="6688370" cy="4745990"/>
          </a:xfrm>
          <a:prstGeom prst="rect">
            <a:avLst/>
          </a:prstGeom>
        </p:spPr>
        <p:txBody>
          <a:bodyPr lIns="0" tIns="0" rIns="0" bIns="0" rtlCol="0" anchor="t">
            <a:spAutoFit/>
          </a:bodyPr>
          <a:lstStyle/>
          <a:p>
            <a:pPr marL="755652" lvl="1" indent="-377826" algn="l">
              <a:lnSpc>
                <a:spcPts val="3430"/>
              </a:lnSpc>
              <a:buFont typeface="Arial"/>
              <a:buChar char="•"/>
            </a:pPr>
            <a:r>
              <a:rPr lang="en-US" sz="3500" b="1">
                <a:solidFill>
                  <a:srgbClr val="FFFFFF"/>
                </a:solidFill>
                <a:latin typeface="HK Grotesk Bold"/>
                <a:ea typeface="HK Grotesk Bold"/>
                <a:cs typeface="HK Grotesk Bold"/>
                <a:sym typeface="HK Grotesk Bold"/>
              </a:rPr>
              <a:t>Online Growth: </a:t>
            </a:r>
            <a:r>
              <a:rPr lang="en-US" sz="3500">
                <a:solidFill>
                  <a:srgbClr val="FFFFFF"/>
                </a:solidFill>
                <a:latin typeface="HK Grotesk"/>
                <a:ea typeface="HK Grotesk"/>
                <a:cs typeface="HK Grotesk"/>
                <a:sym typeface="HK Grotesk"/>
              </a:rPr>
              <a:t>Invest in improving the online shopping experience and enhancing digital marketing.</a:t>
            </a:r>
          </a:p>
          <a:p>
            <a:pPr algn="l">
              <a:lnSpc>
                <a:spcPts val="3430"/>
              </a:lnSpc>
            </a:pPr>
            <a:endParaRPr lang="en-US" sz="3500">
              <a:solidFill>
                <a:srgbClr val="FFFFFF"/>
              </a:solidFill>
              <a:latin typeface="HK Grotesk"/>
              <a:ea typeface="HK Grotesk"/>
              <a:cs typeface="HK Grotesk"/>
              <a:sym typeface="HK Grotesk"/>
            </a:endParaRPr>
          </a:p>
          <a:p>
            <a:pPr marL="755652" lvl="1" indent="-377826" algn="l">
              <a:lnSpc>
                <a:spcPts val="3430"/>
              </a:lnSpc>
              <a:buFont typeface="Arial"/>
              <a:buChar char="•"/>
            </a:pPr>
            <a:r>
              <a:rPr lang="en-US" sz="3500" b="1">
                <a:solidFill>
                  <a:srgbClr val="FFFFFF"/>
                </a:solidFill>
                <a:latin typeface="HK Grotesk Bold"/>
                <a:ea typeface="HK Grotesk Bold"/>
                <a:cs typeface="HK Grotesk Bold"/>
                <a:sym typeface="HK Grotesk Bold"/>
              </a:rPr>
              <a:t>Omni-channel Approach: </a:t>
            </a:r>
            <a:r>
              <a:rPr lang="en-US" sz="3500">
                <a:solidFill>
                  <a:srgbClr val="FFFFFF"/>
                </a:solidFill>
                <a:latin typeface="HK Grotesk"/>
                <a:ea typeface="HK Grotesk"/>
                <a:cs typeface="HK Grotesk"/>
                <a:sym typeface="HK Grotesk"/>
              </a:rPr>
              <a:t>Integrate online and offline strategies (e.g., click-and-collect, online-to-store promotions).</a:t>
            </a:r>
          </a:p>
          <a:p>
            <a:pPr algn="ctr">
              <a:lnSpc>
                <a:spcPts val="3430"/>
              </a:lnSpc>
            </a:pPr>
            <a:endParaRPr lang="en-US" sz="3500">
              <a:solidFill>
                <a:srgbClr val="FFFFFF"/>
              </a:solidFill>
              <a:latin typeface="HK Grotesk"/>
              <a:ea typeface="HK Grotesk"/>
              <a:cs typeface="HK Grotesk"/>
              <a:sym typeface="HK Grotesk"/>
            </a:endParaRPr>
          </a:p>
        </p:txBody>
      </p:sp>
      <p:sp>
        <p:nvSpPr>
          <p:cNvPr id="5" name="Freeform 5"/>
          <p:cNvSpPr/>
          <p:nvPr/>
        </p:nvSpPr>
        <p:spPr>
          <a:xfrm>
            <a:off x="9991565" y="0"/>
            <a:ext cx="8296435" cy="10287000"/>
          </a:xfrm>
          <a:custGeom>
            <a:avLst/>
            <a:gdLst/>
            <a:ahLst/>
            <a:cxnLst/>
            <a:rect l="l" t="t" r="r" b="b"/>
            <a:pathLst>
              <a:path w="8296435" h="10287000">
                <a:moveTo>
                  <a:pt x="0" y="0"/>
                </a:moveTo>
                <a:lnTo>
                  <a:pt x="8296435" y="0"/>
                </a:lnTo>
                <a:lnTo>
                  <a:pt x="8296435" y="10287000"/>
                </a:lnTo>
                <a:lnTo>
                  <a:pt x="0" y="10287000"/>
                </a:lnTo>
                <a:lnTo>
                  <a:pt x="0" y="0"/>
                </a:lnTo>
                <a:close/>
              </a:path>
            </a:pathLst>
          </a:custGeom>
          <a:blipFill>
            <a:blip r:embed="rId2"/>
            <a:stretch>
              <a:fillRect l="-85757"/>
            </a:stretch>
          </a:blipFill>
        </p:spPr>
      </p:sp>
      <p:sp>
        <p:nvSpPr>
          <p:cNvPr id="6" name="TextBox 6"/>
          <p:cNvSpPr txBox="1"/>
          <p:nvPr/>
        </p:nvSpPr>
        <p:spPr>
          <a:xfrm>
            <a:off x="944319" y="2611090"/>
            <a:ext cx="7237541" cy="552450"/>
          </a:xfrm>
          <a:prstGeom prst="rect">
            <a:avLst/>
          </a:prstGeom>
        </p:spPr>
        <p:txBody>
          <a:bodyPr lIns="0" tIns="0" rIns="0" bIns="0" rtlCol="0" anchor="t">
            <a:spAutoFit/>
          </a:bodyPr>
          <a:lstStyle/>
          <a:p>
            <a:pPr algn="l">
              <a:lnSpc>
                <a:spcPts val="4302"/>
              </a:lnSpc>
            </a:pPr>
            <a:r>
              <a:rPr lang="en-US" sz="3585" b="1">
                <a:solidFill>
                  <a:srgbClr val="AFFFAE"/>
                </a:solidFill>
                <a:latin typeface="HK Grotesk Bold"/>
                <a:ea typeface="HK Grotesk Bold"/>
                <a:cs typeface="HK Grotesk Bold"/>
                <a:sym typeface="HK Grotesk Bold"/>
              </a:rPr>
              <a:t>SALES METHOD OPTIMIZATION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2897973" y="933109"/>
            <a:ext cx="12211128" cy="1041666"/>
          </a:xfrm>
          <a:prstGeom prst="rect">
            <a:avLst/>
          </a:prstGeom>
        </p:spPr>
        <p:txBody>
          <a:bodyPr lIns="0" tIns="0" rIns="0" bIns="0" rtlCol="0" anchor="t">
            <a:spAutoFit/>
          </a:bodyPr>
          <a:lstStyle/>
          <a:p>
            <a:pPr algn="ctr">
              <a:lnSpc>
                <a:spcPts val="7840"/>
              </a:lnSpc>
            </a:pPr>
            <a:r>
              <a:rPr lang="en-US" sz="8000" b="1">
                <a:solidFill>
                  <a:srgbClr val="FFFFFF"/>
                </a:solidFill>
                <a:latin typeface="HK Grotesk Bold"/>
                <a:ea typeface="HK Grotesk Bold"/>
                <a:cs typeface="HK Grotesk Bold"/>
                <a:sym typeface="HK Grotesk Bold"/>
              </a:rPr>
              <a:t>Key Business Impact</a:t>
            </a:r>
          </a:p>
        </p:txBody>
      </p:sp>
      <p:grpSp>
        <p:nvGrpSpPr>
          <p:cNvPr id="3" name="Group 3"/>
          <p:cNvGrpSpPr/>
          <p:nvPr/>
        </p:nvGrpSpPr>
        <p:grpSpPr>
          <a:xfrm>
            <a:off x="1028700" y="2944198"/>
            <a:ext cx="4745190" cy="6621088"/>
            <a:chOff x="0" y="0"/>
            <a:chExt cx="6326920" cy="8828118"/>
          </a:xfrm>
        </p:grpSpPr>
        <p:sp>
          <p:nvSpPr>
            <p:cNvPr id="4" name="TextBox 4"/>
            <p:cNvSpPr txBox="1"/>
            <p:nvPr/>
          </p:nvSpPr>
          <p:spPr>
            <a:xfrm>
              <a:off x="0" y="-9525"/>
              <a:ext cx="6326920" cy="1304925"/>
            </a:xfrm>
            <a:prstGeom prst="rect">
              <a:avLst/>
            </a:prstGeom>
          </p:spPr>
          <p:txBody>
            <a:bodyPr lIns="0" tIns="0" rIns="0" bIns="0" rtlCol="0" anchor="t">
              <a:spAutoFit/>
            </a:bodyPr>
            <a:lstStyle/>
            <a:p>
              <a:pPr algn="ctr">
                <a:lnSpc>
                  <a:spcPts val="3840"/>
                </a:lnSpc>
              </a:pPr>
              <a:r>
                <a:rPr lang="en-US" sz="3200" b="1">
                  <a:solidFill>
                    <a:srgbClr val="FEF5A4"/>
                  </a:solidFill>
                  <a:latin typeface="HK Grotesk Bold"/>
                  <a:ea typeface="HK Grotesk Bold"/>
                  <a:cs typeface="HK Grotesk Bold"/>
                  <a:sym typeface="HK Grotesk Bold"/>
                </a:rPr>
                <a:t>REVENUE GROWTH POTENTIAL:</a:t>
              </a:r>
            </a:p>
          </p:txBody>
        </p:sp>
        <p:sp>
          <p:nvSpPr>
            <p:cNvPr id="5" name="TextBox 5"/>
            <p:cNvSpPr txBox="1"/>
            <p:nvPr/>
          </p:nvSpPr>
          <p:spPr>
            <a:xfrm>
              <a:off x="587812" y="3884643"/>
              <a:ext cx="5151296" cy="4943475"/>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rotesk Medium"/>
                  <a:ea typeface="HK Grotesk Medium"/>
                  <a:cs typeface="HK Grotesk Medium"/>
                  <a:sym typeface="HK Grotesk Medium"/>
                </a:rPr>
                <a:t>By optimizing underperforming retailers and regions, there’s a potential to boost overall revenue by 10-15% in the next fiscal year.</a:t>
              </a:r>
            </a:p>
          </p:txBody>
        </p:sp>
        <p:sp>
          <p:nvSpPr>
            <p:cNvPr id="6" name="AutoShape 6"/>
            <p:cNvSpPr/>
            <p:nvPr/>
          </p:nvSpPr>
          <p:spPr>
            <a:xfrm rot="-10800000">
              <a:off x="3139693" y="1971924"/>
              <a:ext cx="47534" cy="1353049"/>
            </a:xfrm>
            <a:prstGeom prst="rect">
              <a:avLst/>
            </a:prstGeom>
            <a:solidFill>
              <a:srgbClr val="FFFFFF"/>
            </a:solidFill>
          </p:spPr>
        </p:sp>
      </p:grpSp>
      <p:grpSp>
        <p:nvGrpSpPr>
          <p:cNvPr id="7" name="Group 7"/>
          <p:cNvGrpSpPr/>
          <p:nvPr/>
        </p:nvGrpSpPr>
        <p:grpSpPr>
          <a:xfrm>
            <a:off x="6630942" y="2944198"/>
            <a:ext cx="4745190" cy="6053671"/>
            <a:chOff x="0" y="0"/>
            <a:chExt cx="6326920" cy="8071561"/>
          </a:xfrm>
        </p:grpSpPr>
        <p:sp>
          <p:nvSpPr>
            <p:cNvPr id="8" name="TextBox 8"/>
            <p:cNvSpPr txBox="1"/>
            <p:nvPr/>
          </p:nvSpPr>
          <p:spPr>
            <a:xfrm>
              <a:off x="0" y="-9525"/>
              <a:ext cx="6326920" cy="1304925"/>
            </a:xfrm>
            <a:prstGeom prst="rect">
              <a:avLst/>
            </a:prstGeom>
          </p:spPr>
          <p:txBody>
            <a:bodyPr lIns="0" tIns="0" rIns="0" bIns="0" rtlCol="0" anchor="t">
              <a:spAutoFit/>
            </a:bodyPr>
            <a:lstStyle/>
            <a:p>
              <a:pPr algn="ctr">
                <a:lnSpc>
                  <a:spcPts val="3840"/>
                </a:lnSpc>
              </a:pPr>
              <a:r>
                <a:rPr lang="en-US" sz="3200" b="1">
                  <a:solidFill>
                    <a:srgbClr val="AFFFAE"/>
                  </a:solidFill>
                  <a:latin typeface="HK Grotesk Bold"/>
                  <a:ea typeface="HK Grotesk Bold"/>
                  <a:cs typeface="HK Grotesk Bold"/>
                  <a:sym typeface="HK Grotesk Bold"/>
                </a:rPr>
                <a:t>ENHANCED PROFIT MARGINS</a:t>
              </a:r>
            </a:p>
          </p:txBody>
        </p:sp>
        <p:sp>
          <p:nvSpPr>
            <p:cNvPr id="9" name="TextBox 9"/>
            <p:cNvSpPr txBox="1"/>
            <p:nvPr/>
          </p:nvSpPr>
          <p:spPr>
            <a:xfrm>
              <a:off x="587812" y="3884643"/>
              <a:ext cx="5151296" cy="4186919"/>
            </a:xfrm>
            <a:prstGeom prst="rect">
              <a:avLst/>
            </a:prstGeom>
          </p:spPr>
          <p:txBody>
            <a:bodyPr lIns="0" tIns="0" rIns="0" bIns="0" rtlCol="0" anchor="t">
              <a:spAutoFit/>
            </a:bodyPr>
            <a:lstStyle/>
            <a:p>
              <a:pPr algn="ctr">
                <a:lnSpc>
                  <a:spcPts val="4200"/>
                </a:lnSpc>
                <a:spcBef>
                  <a:spcPct val="0"/>
                </a:spcBef>
              </a:pPr>
              <a:r>
                <a:rPr lang="en-US" sz="3000" b="1">
                  <a:solidFill>
                    <a:srgbClr val="FFFFFF"/>
                  </a:solidFill>
                  <a:latin typeface="HK Grotesk Medium"/>
                  <a:ea typeface="HK Grotesk Medium"/>
                  <a:cs typeface="HK Grotesk Medium"/>
                  <a:sym typeface="HK Grotesk Medium"/>
                </a:rPr>
                <a:t>Operational improvements could increase profit margins by 2-3%, resulting in $25M-$30M additional profit.</a:t>
              </a:r>
            </a:p>
          </p:txBody>
        </p:sp>
        <p:sp>
          <p:nvSpPr>
            <p:cNvPr id="10" name="AutoShape 10"/>
            <p:cNvSpPr/>
            <p:nvPr/>
          </p:nvSpPr>
          <p:spPr>
            <a:xfrm rot="-10800000">
              <a:off x="3139693" y="1971924"/>
              <a:ext cx="47534" cy="1353049"/>
            </a:xfrm>
            <a:prstGeom prst="rect">
              <a:avLst/>
            </a:prstGeom>
            <a:solidFill>
              <a:srgbClr val="FFFFFF"/>
            </a:solidFill>
          </p:spPr>
        </p:sp>
      </p:grpSp>
      <p:grpSp>
        <p:nvGrpSpPr>
          <p:cNvPr id="11" name="Group 11"/>
          <p:cNvGrpSpPr/>
          <p:nvPr/>
        </p:nvGrpSpPr>
        <p:grpSpPr>
          <a:xfrm>
            <a:off x="12514110" y="2944198"/>
            <a:ext cx="4745190" cy="6087688"/>
            <a:chOff x="0" y="0"/>
            <a:chExt cx="6326920" cy="8116918"/>
          </a:xfrm>
        </p:grpSpPr>
        <p:sp>
          <p:nvSpPr>
            <p:cNvPr id="12" name="TextBox 12"/>
            <p:cNvSpPr txBox="1"/>
            <p:nvPr/>
          </p:nvSpPr>
          <p:spPr>
            <a:xfrm>
              <a:off x="0" y="-9525"/>
              <a:ext cx="6326920" cy="1304925"/>
            </a:xfrm>
            <a:prstGeom prst="rect">
              <a:avLst/>
            </a:prstGeom>
          </p:spPr>
          <p:txBody>
            <a:bodyPr lIns="0" tIns="0" rIns="0" bIns="0" rtlCol="0" anchor="t">
              <a:spAutoFit/>
            </a:bodyPr>
            <a:lstStyle/>
            <a:p>
              <a:pPr algn="ctr">
                <a:lnSpc>
                  <a:spcPts val="3840"/>
                </a:lnSpc>
              </a:pPr>
              <a:r>
                <a:rPr lang="en-US" sz="3200" b="1">
                  <a:solidFill>
                    <a:srgbClr val="FF9A7A"/>
                  </a:solidFill>
                  <a:latin typeface="HK Grotesk Bold"/>
                  <a:ea typeface="HK Grotesk Bold"/>
                  <a:cs typeface="HK Grotesk Bold"/>
                  <a:sym typeface="HK Grotesk Bold"/>
                </a:rPr>
                <a:t>STRENGTHENING DIGITAL PRESENCE</a:t>
              </a:r>
            </a:p>
          </p:txBody>
        </p:sp>
        <p:sp>
          <p:nvSpPr>
            <p:cNvPr id="13" name="TextBox 13"/>
            <p:cNvSpPr txBox="1"/>
            <p:nvPr/>
          </p:nvSpPr>
          <p:spPr>
            <a:xfrm>
              <a:off x="587812" y="3884643"/>
              <a:ext cx="5151296" cy="4232275"/>
            </a:xfrm>
            <a:prstGeom prst="rect">
              <a:avLst/>
            </a:prstGeom>
          </p:spPr>
          <p:txBody>
            <a:bodyPr lIns="0" tIns="0" rIns="0" bIns="0" rtlCol="0" anchor="t">
              <a:spAutoFit/>
            </a:bodyPr>
            <a:lstStyle/>
            <a:p>
              <a:pPr algn="r">
                <a:lnSpc>
                  <a:spcPts val="4200"/>
                </a:lnSpc>
                <a:spcBef>
                  <a:spcPct val="0"/>
                </a:spcBef>
              </a:pPr>
              <a:r>
                <a:rPr lang="en-US" sz="3000" b="1">
                  <a:solidFill>
                    <a:srgbClr val="FFFFFF"/>
                  </a:solidFill>
                  <a:latin typeface="HK Grotesk Medium"/>
                  <a:ea typeface="HK Grotesk Medium"/>
                  <a:cs typeface="HK Grotesk Medium"/>
                  <a:sym typeface="HK Grotesk Medium"/>
                </a:rPr>
                <a:t>Expanding the online channel could lead to an additional 5-10% revenue growth in the e-commerce segment alone.</a:t>
              </a:r>
            </a:p>
          </p:txBody>
        </p:sp>
        <p:sp>
          <p:nvSpPr>
            <p:cNvPr id="14" name="AutoShape 14"/>
            <p:cNvSpPr/>
            <p:nvPr/>
          </p:nvSpPr>
          <p:spPr>
            <a:xfrm rot="-10800000">
              <a:off x="3139693" y="1971924"/>
              <a:ext cx="47534" cy="1353049"/>
            </a:xfrm>
            <a:prstGeom prst="rect">
              <a:avLst/>
            </a:prstGeom>
            <a:solidFill>
              <a:srgbClr val="FFFFFF"/>
            </a:solidFill>
          </p:spPr>
        </p:sp>
      </p:grpSp>
      <p:sp>
        <p:nvSpPr>
          <p:cNvPr id="15" name="Freeform 15"/>
          <p:cNvSpPr/>
          <p:nvPr/>
        </p:nvSpPr>
        <p:spPr>
          <a:xfrm>
            <a:off x="-1907864" y="7283596"/>
            <a:ext cx="5548106" cy="6006808"/>
          </a:xfrm>
          <a:custGeom>
            <a:avLst/>
            <a:gdLst/>
            <a:ahLst/>
            <a:cxnLst/>
            <a:rect l="l" t="t" r="r" b="b"/>
            <a:pathLst>
              <a:path w="5548106" h="6006808">
                <a:moveTo>
                  <a:pt x="0" y="0"/>
                </a:moveTo>
                <a:lnTo>
                  <a:pt x="5548106" y="0"/>
                </a:lnTo>
                <a:lnTo>
                  <a:pt x="5548106" y="6006808"/>
                </a:lnTo>
                <a:lnTo>
                  <a:pt x="0" y="6006808"/>
                </a:lnTo>
                <a:lnTo>
                  <a:pt x="0" y="0"/>
                </a:lnTo>
                <a:close/>
              </a:path>
            </a:pathLst>
          </a:custGeom>
          <a:blipFill>
            <a:blip r:embed="rId2">
              <a:alphaModFix amt="28000"/>
              <a:extLst>
                <a:ext uri="{96DAC541-7B7A-43D3-8B79-37D633B846F1}">
                  <asvg:svgBlip xmlns:asvg="http://schemas.microsoft.com/office/drawing/2016/SVG/main" r:embed="rId3"/>
                </a:ext>
              </a:extLst>
            </a:blip>
            <a:stretch>
              <a:fillRect/>
            </a:stretch>
          </a:blipFill>
        </p:spPr>
      </p:sp>
      <p:sp>
        <p:nvSpPr>
          <p:cNvPr id="16" name="Freeform 16"/>
          <p:cNvSpPr/>
          <p:nvPr/>
        </p:nvSpPr>
        <p:spPr>
          <a:xfrm flipH="1" flipV="1">
            <a:off x="14485247" y="-1974704"/>
            <a:ext cx="5548106" cy="6006808"/>
          </a:xfrm>
          <a:custGeom>
            <a:avLst/>
            <a:gdLst/>
            <a:ahLst/>
            <a:cxnLst/>
            <a:rect l="l" t="t" r="r" b="b"/>
            <a:pathLst>
              <a:path w="5548106" h="6006808">
                <a:moveTo>
                  <a:pt x="5548106" y="6006808"/>
                </a:moveTo>
                <a:lnTo>
                  <a:pt x="0" y="6006808"/>
                </a:lnTo>
                <a:lnTo>
                  <a:pt x="0" y="0"/>
                </a:lnTo>
                <a:lnTo>
                  <a:pt x="5548106" y="0"/>
                </a:lnTo>
                <a:lnTo>
                  <a:pt x="5548106" y="6006808"/>
                </a:lnTo>
                <a:close/>
              </a:path>
            </a:pathLst>
          </a:custGeom>
          <a:blipFill>
            <a:blip r:embed="rId2">
              <a:alphaModFix amt="28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171717"/>
          </a:solidFill>
        </p:spPr>
      </p:sp>
      <p:sp>
        <p:nvSpPr>
          <p:cNvPr id="3" name="TextBox 3"/>
          <p:cNvSpPr txBox="1"/>
          <p:nvPr/>
        </p:nvSpPr>
        <p:spPr>
          <a:xfrm>
            <a:off x="1208347" y="4642158"/>
            <a:ext cx="6727305" cy="1041666"/>
          </a:xfrm>
          <a:prstGeom prst="rect">
            <a:avLst/>
          </a:prstGeom>
        </p:spPr>
        <p:txBody>
          <a:bodyPr lIns="0" tIns="0" rIns="0" bIns="0" rtlCol="0" anchor="t">
            <a:spAutoFit/>
          </a:bodyPr>
          <a:lstStyle/>
          <a:p>
            <a:pPr algn="ctr">
              <a:lnSpc>
                <a:spcPts val="7840"/>
              </a:lnSpc>
            </a:pPr>
            <a:r>
              <a:rPr lang="en-US" sz="8000" b="1">
                <a:solidFill>
                  <a:srgbClr val="FFFFFF"/>
                </a:solidFill>
                <a:latin typeface="HK Grotesk Bold"/>
                <a:ea typeface="HK Grotesk Bold"/>
                <a:cs typeface="HK Grotesk Bold"/>
                <a:sym typeface="HK Grotesk Bold"/>
              </a:rPr>
              <a:t>Next Steps</a:t>
            </a:r>
          </a:p>
        </p:txBody>
      </p:sp>
      <p:sp>
        <p:nvSpPr>
          <p:cNvPr id="4" name="TextBox 4"/>
          <p:cNvSpPr txBox="1"/>
          <p:nvPr/>
        </p:nvSpPr>
        <p:spPr>
          <a:xfrm>
            <a:off x="10170561" y="1690108"/>
            <a:ext cx="7088739" cy="7162731"/>
          </a:xfrm>
          <a:prstGeom prst="rect">
            <a:avLst/>
          </a:prstGeom>
        </p:spPr>
        <p:txBody>
          <a:bodyPr lIns="0" tIns="0" rIns="0" bIns="0" rtlCol="0" anchor="t">
            <a:spAutoFit/>
          </a:bodyPr>
          <a:lstStyle/>
          <a:p>
            <a:pPr marL="678374" lvl="1" indent="-339187" algn="l">
              <a:lnSpc>
                <a:spcPts val="4398"/>
              </a:lnSpc>
              <a:buFont typeface="Arial"/>
              <a:buChar char="•"/>
            </a:pPr>
            <a:r>
              <a:rPr lang="en-US" sz="3142" b="1">
                <a:solidFill>
                  <a:srgbClr val="171717"/>
                </a:solidFill>
                <a:latin typeface="HK Grotesk Medium"/>
                <a:ea typeface="HK Grotesk Medium"/>
                <a:cs typeface="HK Grotesk Medium"/>
                <a:sym typeface="HK Grotesk Medium"/>
              </a:rPr>
              <a:t>Develop targeted retailer-specific strategies to improve sales performance.</a:t>
            </a:r>
          </a:p>
          <a:p>
            <a:pPr marL="678374" lvl="1" indent="-339187" algn="l">
              <a:lnSpc>
                <a:spcPts val="4398"/>
              </a:lnSpc>
              <a:buFont typeface="Arial"/>
              <a:buChar char="•"/>
            </a:pPr>
            <a:r>
              <a:rPr lang="en-US" sz="3142" b="1">
                <a:solidFill>
                  <a:srgbClr val="171717"/>
                </a:solidFill>
                <a:latin typeface="HK Grotesk Medium"/>
                <a:ea typeface="HK Grotesk Medium"/>
                <a:cs typeface="HK Grotesk Medium"/>
                <a:sym typeface="HK Grotesk Medium"/>
              </a:rPr>
              <a:t>Focus marketing and sales efforts on underperforming regions like the Midwest.</a:t>
            </a:r>
          </a:p>
          <a:p>
            <a:pPr marL="678374" lvl="1" indent="-339187" algn="l">
              <a:lnSpc>
                <a:spcPts val="4398"/>
              </a:lnSpc>
              <a:buFont typeface="Arial"/>
              <a:buChar char="•"/>
            </a:pPr>
            <a:r>
              <a:rPr lang="en-US" sz="3142" b="1">
                <a:solidFill>
                  <a:srgbClr val="171717"/>
                </a:solidFill>
                <a:latin typeface="HK Grotesk Medium"/>
                <a:ea typeface="HK Grotesk Medium"/>
                <a:cs typeface="HK Grotesk Medium"/>
                <a:sym typeface="HK Grotesk Medium"/>
              </a:rPr>
              <a:t>Invest in digital transformation and enhance the e-commerce experience.</a:t>
            </a:r>
          </a:p>
          <a:p>
            <a:pPr marL="678373" lvl="1" indent="-339187" algn="l">
              <a:lnSpc>
                <a:spcPts val="4398"/>
              </a:lnSpc>
              <a:spcBef>
                <a:spcPct val="0"/>
              </a:spcBef>
              <a:buFont typeface="Arial"/>
              <a:buChar char="•"/>
            </a:pPr>
            <a:r>
              <a:rPr lang="en-US" sz="3142" b="1">
                <a:solidFill>
                  <a:srgbClr val="171717"/>
                </a:solidFill>
                <a:latin typeface="HK Grotesk Medium"/>
                <a:ea typeface="HK Grotesk Medium"/>
                <a:cs typeface="HK Grotesk Medium"/>
                <a:sym typeface="HK Grotesk Medium"/>
              </a:rPr>
              <a:t>Implement cost-reduction initiatives to improve operational efficiency and boost profit margins.</a:t>
            </a:r>
          </a:p>
          <a:p>
            <a:pPr algn="l">
              <a:lnSpc>
                <a:spcPts val="4398"/>
              </a:lnSpc>
              <a:spcBef>
                <a:spcPct val="0"/>
              </a:spcBef>
            </a:pPr>
            <a:endParaRPr lang="en-US" sz="3142" b="1">
              <a:solidFill>
                <a:srgbClr val="171717"/>
              </a:solidFill>
              <a:latin typeface="HK Grotesk Medium"/>
              <a:ea typeface="HK Grotesk Medium"/>
              <a:cs typeface="HK Grotesk Medium"/>
              <a:sym typeface="HK Grotesk Medium"/>
            </a:endParaRPr>
          </a:p>
        </p:txBody>
      </p:sp>
      <p:sp>
        <p:nvSpPr>
          <p:cNvPr id="5" name="AutoShape 5"/>
          <p:cNvSpPr/>
          <p:nvPr/>
        </p:nvSpPr>
        <p:spPr>
          <a:xfrm>
            <a:off x="1028700" y="4541705"/>
            <a:ext cx="35651" cy="1142120"/>
          </a:xfrm>
          <a:prstGeom prst="rect">
            <a:avLst/>
          </a:prstGeom>
          <a:solidFill>
            <a:srgbClr val="FFFFFF"/>
          </a:solid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30736"/>
            <a:ext cx="9144000" cy="10287000"/>
          </a:xfrm>
          <a:prstGeom prst="rect">
            <a:avLst/>
          </a:prstGeom>
          <a:solidFill>
            <a:srgbClr val="171717"/>
          </a:solidFill>
        </p:spPr>
      </p:sp>
      <p:sp>
        <p:nvSpPr>
          <p:cNvPr id="3" name="TextBox 3"/>
          <p:cNvSpPr txBox="1"/>
          <p:nvPr/>
        </p:nvSpPr>
        <p:spPr>
          <a:xfrm>
            <a:off x="10531995" y="4368557"/>
            <a:ext cx="6727305" cy="1041666"/>
          </a:xfrm>
          <a:prstGeom prst="rect">
            <a:avLst/>
          </a:prstGeom>
        </p:spPr>
        <p:txBody>
          <a:bodyPr lIns="0" tIns="0" rIns="0" bIns="0" rtlCol="0" anchor="t">
            <a:spAutoFit/>
          </a:bodyPr>
          <a:lstStyle/>
          <a:p>
            <a:pPr algn="ctr">
              <a:lnSpc>
                <a:spcPts val="7840"/>
              </a:lnSpc>
            </a:pPr>
            <a:r>
              <a:rPr lang="en-US" sz="8000" b="1">
                <a:solidFill>
                  <a:srgbClr val="FFFFFF"/>
                </a:solidFill>
                <a:latin typeface="HK Grotesk Bold"/>
                <a:ea typeface="HK Grotesk Bold"/>
                <a:cs typeface="HK Grotesk Bold"/>
                <a:sym typeface="HK Grotesk Bold"/>
              </a:rPr>
              <a:t>Conclusion</a:t>
            </a:r>
          </a:p>
        </p:txBody>
      </p:sp>
      <p:sp>
        <p:nvSpPr>
          <p:cNvPr id="4" name="TextBox 4"/>
          <p:cNvSpPr txBox="1"/>
          <p:nvPr/>
        </p:nvSpPr>
        <p:spPr>
          <a:xfrm>
            <a:off x="1028700" y="3296889"/>
            <a:ext cx="7088739" cy="3293675"/>
          </a:xfrm>
          <a:prstGeom prst="rect">
            <a:avLst/>
          </a:prstGeom>
        </p:spPr>
        <p:txBody>
          <a:bodyPr lIns="0" tIns="0" rIns="0" bIns="0" rtlCol="0" anchor="t">
            <a:spAutoFit/>
          </a:bodyPr>
          <a:lstStyle/>
          <a:p>
            <a:pPr algn="l">
              <a:lnSpc>
                <a:spcPts val="4398"/>
              </a:lnSpc>
              <a:spcBef>
                <a:spcPct val="0"/>
              </a:spcBef>
            </a:pPr>
            <a:r>
              <a:rPr lang="en-US" sz="3142" b="1">
                <a:solidFill>
                  <a:srgbClr val="171717"/>
                </a:solidFill>
                <a:latin typeface="HK Grotesk Medium"/>
                <a:ea typeface="HK Grotesk Medium"/>
                <a:cs typeface="HK Grotesk Medium"/>
                <a:sym typeface="HK Grotesk Medium"/>
              </a:rPr>
              <a:t>Adidas is performing well, with strong sales and profitability, but there are key areas for growth. Retailer and regional discrepancies, underperforming online channels, and operational inefficiencies are the primary challenges to address.</a:t>
            </a:r>
          </a:p>
        </p:txBody>
      </p:sp>
      <p:sp>
        <p:nvSpPr>
          <p:cNvPr id="5" name="AutoShape 5"/>
          <p:cNvSpPr/>
          <p:nvPr/>
        </p:nvSpPr>
        <p:spPr>
          <a:xfrm>
            <a:off x="17259300" y="4206632"/>
            <a:ext cx="35651" cy="1142120"/>
          </a:xfrm>
          <a:prstGeom prst="rect">
            <a:avLst/>
          </a:prstGeom>
          <a:solidFill>
            <a:srgbClr val="FFFFFF"/>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FFFFF"/>
          </a:solidFill>
        </p:spPr>
      </p:sp>
      <p:grpSp>
        <p:nvGrpSpPr>
          <p:cNvPr id="3" name="Group 3"/>
          <p:cNvGrpSpPr/>
          <p:nvPr/>
        </p:nvGrpSpPr>
        <p:grpSpPr>
          <a:xfrm>
            <a:off x="3002785" y="3031156"/>
            <a:ext cx="12211128" cy="4224688"/>
            <a:chOff x="0" y="0"/>
            <a:chExt cx="16281504" cy="5632917"/>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40"/>
                </a:lnSpc>
              </a:pPr>
              <a:r>
                <a:rPr lang="en-US" sz="8000" b="1">
                  <a:solidFill>
                    <a:srgbClr val="171717"/>
                  </a:solidFill>
                  <a:latin typeface="HK Grotesk Bold"/>
                  <a:ea typeface="HK Grotesk Bold"/>
                  <a:cs typeface="HK Grotesk Bold"/>
                  <a:sym typeface="HK Grotesk Bold"/>
                </a:rPr>
                <a:t>THANK YOU</a:t>
              </a:r>
            </a:p>
          </p:txBody>
        </p:sp>
        <p:sp>
          <p:nvSpPr>
            <p:cNvPr id="5" name="TextBox 5"/>
            <p:cNvSpPr txBox="1"/>
            <p:nvPr/>
          </p:nvSpPr>
          <p:spPr>
            <a:xfrm>
              <a:off x="1512658" y="2149639"/>
              <a:ext cx="13256188" cy="3483278"/>
            </a:xfrm>
            <a:prstGeom prst="rect">
              <a:avLst/>
            </a:prstGeom>
          </p:spPr>
          <p:txBody>
            <a:bodyPr lIns="0" tIns="0" rIns="0" bIns="0" rtlCol="0" anchor="t">
              <a:spAutoFit/>
            </a:bodyPr>
            <a:lstStyle/>
            <a:p>
              <a:pPr algn="ctr">
                <a:lnSpc>
                  <a:spcPts val="4200"/>
                </a:lnSpc>
                <a:spcBef>
                  <a:spcPct val="0"/>
                </a:spcBef>
              </a:pPr>
              <a:r>
                <a:rPr lang="en-US" sz="3000" b="1">
                  <a:solidFill>
                    <a:srgbClr val="171717"/>
                  </a:solidFill>
                  <a:latin typeface="HK Grotesk Medium"/>
                  <a:ea typeface="HK Grotesk Medium"/>
                  <a:cs typeface="HK Grotesk Medium"/>
                  <a:sym typeface="HK Grotesk Medium"/>
                </a:rPr>
                <a:t>Your thoughts and insights are greatly appreciated as we work towards achieving better business outcomes together.</a:t>
              </a:r>
            </a:p>
            <a:p>
              <a:pPr algn="ctr">
                <a:lnSpc>
                  <a:spcPts val="4200"/>
                </a:lnSpc>
                <a:spcBef>
                  <a:spcPct val="0"/>
                </a:spcBef>
              </a:pPr>
              <a:r>
                <a:rPr lang="en-US" sz="3000" b="1">
                  <a:solidFill>
                    <a:srgbClr val="171717"/>
                  </a:solidFill>
                  <a:latin typeface="HK Grotesk Medium"/>
                  <a:ea typeface="HK Grotesk Medium"/>
                  <a:cs typeface="HK Grotesk Medium"/>
                  <a:sym typeface="HK Grotesk Medium"/>
                </a:rPr>
                <a:t>Feel free to reach out for any further questions or clarifications.</a:t>
              </a:r>
            </a:p>
            <a:p>
              <a:pPr algn="ctr">
                <a:lnSpc>
                  <a:spcPts val="4200"/>
                </a:lnSpc>
                <a:spcBef>
                  <a:spcPct val="0"/>
                </a:spcBef>
              </a:pPr>
              <a:endParaRPr lang="en-US" sz="3000" b="1">
                <a:solidFill>
                  <a:srgbClr val="171717"/>
                </a:solidFill>
                <a:latin typeface="HK Grotesk Medium"/>
                <a:ea typeface="HK Grotesk Medium"/>
                <a:cs typeface="HK Grotesk Medium"/>
                <a:sym typeface="HK Grotesk Medium"/>
              </a:endParaRPr>
            </a:p>
          </p:txBody>
        </p:sp>
      </p:gr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2116417" y="1202583"/>
            <a:ext cx="1400485" cy="8583943"/>
            <a:chOff x="0" y="0"/>
            <a:chExt cx="368852" cy="2260792"/>
          </a:xfrm>
        </p:grpSpPr>
        <p:sp>
          <p:nvSpPr>
            <p:cNvPr id="3" name="Freeform 3"/>
            <p:cNvSpPr/>
            <p:nvPr/>
          </p:nvSpPr>
          <p:spPr>
            <a:xfrm>
              <a:off x="0" y="0"/>
              <a:ext cx="368852" cy="2260792"/>
            </a:xfrm>
            <a:custGeom>
              <a:avLst/>
              <a:gdLst/>
              <a:ahLst/>
              <a:cxnLst/>
              <a:rect l="l" t="t" r="r" b="b"/>
              <a:pathLst>
                <a:path w="368852" h="2260792">
                  <a:moveTo>
                    <a:pt x="0" y="0"/>
                  </a:moveTo>
                  <a:lnTo>
                    <a:pt x="368852" y="0"/>
                  </a:lnTo>
                  <a:lnTo>
                    <a:pt x="368852" y="2260792"/>
                  </a:lnTo>
                  <a:lnTo>
                    <a:pt x="0" y="2260792"/>
                  </a:lnTo>
                  <a:close/>
                </a:path>
              </a:pathLst>
            </a:custGeom>
            <a:solidFill>
              <a:srgbClr val="CCCCCC"/>
            </a:solidFill>
          </p:spPr>
        </p:sp>
        <p:sp>
          <p:nvSpPr>
            <p:cNvPr id="4" name="TextBox 4"/>
            <p:cNvSpPr txBox="1"/>
            <p:nvPr/>
          </p:nvSpPr>
          <p:spPr>
            <a:xfrm>
              <a:off x="0" y="-19050"/>
              <a:ext cx="368852" cy="2279842"/>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9842359" y="101111"/>
            <a:ext cx="7416941" cy="1683727"/>
          </a:xfrm>
          <a:prstGeom prst="rect">
            <a:avLst/>
          </a:prstGeom>
        </p:spPr>
        <p:txBody>
          <a:bodyPr lIns="0" tIns="0" rIns="0" bIns="0" rtlCol="0" anchor="t">
            <a:spAutoFit/>
          </a:bodyPr>
          <a:lstStyle/>
          <a:p>
            <a:pPr algn="ctr">
              <a:lnSpc>
                <a:spcPts val="13774"/>
              </a:lnSpc>
            </a:pPr>
            <a:r>
              <a:rPr lang="en-US" sz="9981" b="1" spc="978">
                <a:solidFill>
                  <a:srgbClr val="231F20"/>
                </a:solidFill>
                <a:latin typeface="Oswald Bold"/>
                <a:ea typeface="Oswald Bold"/>
                <a:cs typeface="Oswald Bold"/>
                <a:sym typeface="Oswald Bold"/>
              </a:rPr>
              <a:t>CONTENT</a:t>
            </a:r>
          </a:p>
        </p:txBody>
      </p:sp>
      <p:sp>
        <p:nvSpPr>
          <p:cNvPr id="6" name="TextBox 6"/>
          <p:cNvSpPr txBox="1"/>
          <p:nvPr/>
        </p:nvSpPr>
        <p:spPr>
          <a:xfrm>
            <a:off x="2348050" y="146960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01</a:t>
            </a:r>
          </a:p>
        </p:txBody>
      </p:sp>
      <p:sp>
        <p:nvSpPr>
          <p:cNvPr id="7" name="TextBox 7"/>
          <p:cNvSpPr txBox="1"/>
          <p:nvPr/>
        </p:nvSpPr>
        <p:spPr>
          <a:xfrm>
            <a:off x="2348050" y="2348845"/>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02</a:t>
            </a:r>
          </a:p>
        </p:txBody>
      </p:sp>
      <p:sp>
        <p:nvSpPr>
          <p:cNvPr id="8" name="TextBox 8"/>
          <p:cNvSpPr txBox="1"/>
          <p:nvPr/>
        </p:nvSpPr>
        <p:spPr>
          <a:xfrm>
            <a:off x="2348050" y="3184380"/>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03</a:t>
            </a:r>
          </a:p>
        </p:txBody>
      </p:sp>
      <p:sp>
        <p:nvSpPr>
          <p:cNvPr id="9" name="TextBox 9"/>
          <p:cNvSpPr txBox="1"/>
          <p:nvPr/>
        </p:nvSpPr>
        <p:spPr>
          <a:xfrm>
            <a:off x="2348050" y="402230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04</a:t>
            </a:r>
          </a:p>
        </p:txBody>
      </p:sp>
      <p:sp>
        <p:nvSpPr>
          <p:cNvPr id="10" name="TextBox 10"/>
          <p:cNvSpPr txBox="1"/>
          <p:nvPr/>
        </p:nvSpPr>
        <p:spPr>
          <a:xfrm>
            <a:off x="2348050" y="486050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05</a:t>
            </a:r>
          </a:p>
        </p:txBody>
      </p:sp>
      <p:sp>
        <p:nvSpPr>
          <p:cNvPr id="11" name="TextBox 11"/>
          <p:cNvSpPr txBox="1"/>
          <p:nvPr/>
        </p:nvSpPr>
        <p:spPr>
          <a:xfrm>
            <a:off x="2348050" y="569870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06</a:t>
            </a:r>
          </a:p>
        </p:txBody>
      </p:sp>
      <p:sp>
        <p:nvSpPr>
          <p:cNvPr id="12" name="TextBox 12"/>
          <p:cNvSpPr txBox="1"/>
          <p:nvPr/>
        </p:nvSpPr>
        <p:spPr>
          <a:xfrm>
            <a:off x="2348050" y="901241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10</a:t>
            </a:r>
          </a:p>
        </p:txBody>
      </p:sp>
      <p:sp>
        <p:nvSpPr>
          <p:cNvPr id="13" name="TextBox 13"/>
          <p:cNvSpPr txBox="1"/>
          <p:nvPr/>
        </p:nvSpPr>
        <p:spPr>
          <a:xfrm>
            <a:off x="4102505" y="1574655"/>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EXECUTIVE SUMMARY</a:t>
            </a:r>
          </a:p>
        </p:txBody>
      </p:sp>
      <p:sp>
        <p:nvSpPr>
          <p:cNvPr id="14" name="TextBox 14"/>
          <p:cNvSpPr txBox="1"/>
          <p:nvPr/>
        </p:nvSpPr>
        <p:spPr>
          <a:xfrm>
            <a:off x="4102505" y="2453896"/>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PROBLEM STATEMENT</a:t>
            </a:r>
          </a:p>
        </p:txBody>
      </p:sp>
      <p:sp>
        <p:nvSpPr>
          <p:cNvPr id="15" name="TextBox 15"/>
          <p:cNvSpPr txBox="1"/>
          <p:nvPr/>
        </p:nvSpPr>
        <p:spPr>
          <a:xfrm>
            <a:off x="4102505" y="3329644"/>
            <a:ext cx="658646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RETAILER PERFORMANCE ANALYSIS</a:t>
            </a:r>
          </a:p>
        </p:txBody>
      </p:sp>
      <p:sp>
        <p:nvSpPr>
          <p:cNvPr id="16" name="TextBox 16"/>
          <p:cNvSpPr txBox="1"/>
          <p:nvPr/>
        </p:nvSpPr>
        <p:spPr>
          <a:xfrm>
            <a:off x="4102505" y="412735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TEMPORAL SALES INSIGHTS</a:t>
            </a:r>
          </a:p>
        </p:txBody>
      </p:sp>
      <p:sp>
        <p:nvSpPr>
          <p:cNvPr id="17" name="TextBox 17"/>
          <p:cNvSpPr txBox="1"/>
          <p:nvPr/>
        </p:nvSpPr>
        <p:spPr>
          <a:xfrm>
            <a:off x="4102505" y="4965555"/>
            <a:ext cx="698963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REGIONAL PERFORMANCE BREAKDOWN</a:t>
            </a:r>
          </a:p>
        </p:txBody>
      </p:sp>
      <p:sp>
        <p:nvSpPr>
          <p:cNvPr id="18" name="TextBox 18"/>
          <p:cNvSpPr txBox="1"/>
          <p:nvPr/>
        </p:nvSpPr>
        <p:spPr>
          <a:xfrm>
            <a:off x="4102505" y="5803203"/>
            <a:ext cx="658646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CHANNEL PERFORMANCE OVERVIEW</a:t>
            </a:r>
          </a:p>
        </p:txBody>
      </p:sp>
      <p:sp>
        <p:nvSpPr>
          <p:cNvPr id="19" name="TextBox 19"/>
          <p:cNvSpPr txBox="1"/>
          <p:nvPr/>
        </p:nvSpPr>
        <p:spPr>
          <a:xfrm>
            <a:off x="4102505" y="6640851"/>
            <a:ext cx="10150058"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PROFITABILITY ANALYSIS &amp; EFFICIENCY OPPORTUNITIES</a:t>
            </a:r>
          </a:p>
        </p:txBody>
      </p:sp>
      <p:sp>
        <p:nvSpPr>
          <p:cNvPr id="20" name="TextBox 20"/>
          <p:cNvSpPr txBox="1"/>
          <p:nvPr/>
        </p:nvSpPr>
        <p:spPr>
          <a:xfrm>
            <a:off x="2348050" y="817421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09</a:t>
            </a:r>
          </a:p>
        </p:txBody>
      </p:sp>
      <p:sp>
        <p:nvSpPr>
          <p:cNvPr id="21" name="TextBox 21"/>
          <p:cNvSpPr txBox="1"/>
          <p:nvPr/>
        </p:nvSpPr>
        <p:spPr>
          <a:xfrm>
            <a:off x="2348050" y="737510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08</a:t>
            </a:r>
          </a:p>
        </p:txBody>
      </p:sp>
      <p:sp>
        <p:nvSpPr>
          <p:cNvPr id="22" name="TextBox 22"/>
          <p:cNvSpPr txBox="1"/>
          <p:nvPr/>
        </p:nvSpPr>
        <p:spPr>
          <a:xfrm>
            <a:off x="2348050" y="6536904"/>
            <a:ext cx="937219" cy="657225"/>
          </a:xfrm>
          <a:prstGeom prst="rect">
            <a:avLst/>
          </a:prstGeom>
        </p:spPr>
        <p:txBody>
          <a:bodyPr lIns="0" tIns="0" rIns="0" bIns="0" rtlCol="0" anchor="t">
            <a:spAutoFit/>
          </a:bodyPr>
          <a:lstStyle/>
          <a:p>
            <a:pPr algn="ctr">
              <a:lnSpc>
                <a:spcPts val="5126"/>
              </a:lnSpc>
            </a:pPr>
            <a:r>
              <a:rPr lang="en-US" sz="4271" b="1" dirty="0">
                <a:solidFill>
                  <a:srgbClr val="363636"/>
                </a:solidFill>
                <a:latin typeface="Oswald Bold"/>
                <a:ea typeface="Oswald Bold"/>
                <a:cs typeface="Oswald Bold"/>
                <a:sym typeface="Oswald Bold"/>
              </a:rPr>
              <a:t>07</a:t>
            </a:r>
          </a:p>
        </p:txBody>
      </p:sp>
      <p:sp>
        <p:nvSpPr>
          <p:cNvPr id="23" name="TextBox 23"/>
          <p:cNvSpPr txBox="1"/>
          <p:nvPr/>
        </p:nvSpPr>
        <p:spPr>
          <a:xfrm>
            <a:off x="4102505" y="7440400"/>
            <a:ext cx="7715365"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ACTIONABLE INSIGHTS &amp; SOLUTIONS</a:t>
            </a:r>
          </a:p>
        </p:txBody>
      </p:sp>
      <p:sp>
        <p:nvSpPr>
          <p:cNvPr id="24" name="TextBox 24"/>
          <p:cNvSpPr txBox="1"/>
          <p:nvPr/>
        </p:nvSpPr>
        <p:spPr>
          <a:xfrm>
            <a:off x="4102505"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KEY BUSINESS IMPACT</a:t>
            </a:r>
          </a:p>
        </p:txBody>
      </p:sp>
      <p:sp>
        <p:nvSpPr>
          <p:cNvPr id="25" name="TextBox 25"/>
          <p:cNvSpPr txBox="1"/>
          <p:nvPr/>
        </p:nvSpPr>
        <p:spPr>
          <a:xfrm>
            <a:off x="4102505" y="91174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CONCLUSION &amp; NEXT STEPS</a:t>
            </a:r>
          </a:p>
        </p:txBody>
      </p:sp>
      <p:sp>
        <p:nvSpPr>
          <p:cNvPr id="26" name="AutoShape 26"/>
          <p:cNvSpPr/>
          <p:nvPr/>
        </p:nvSpPr>
        <p:spPr>
          <a:xfrm rot="-5400000">
            <a:off x="12258020" y="5801656"/>
            <a:ext cx="7325932" cy="79295"/>
          </a:xfrm>
          <a:prstGeom prst="rect">
            <a:avLst/>
          </a:prstGeom>
          <a:solidFill>
            <a:srgbClr val="171717"/>
          </a:solidFill>
        </p:spPr>
      </p:sp>
      <p:grpSp>
        <p:nvGrpSpPr>
          <p:cNvPr id="27" name="Group 27"/>
          <p:cNvGrpSpPr>
            <a:grpSpLocks noChangeAspect="1"/>
          </p:cNvGrpSpPr>
          <p:nvPr/>
        </p:nvGrpSpPr>
        <p:grpSpPr>
          <a:xfrm>
            <a:off x="15745287" y="4158571"/>
            <a:ext cx="351397" cy="351397"/>
            <a:chOff x="6705600" y="1371600"/>
            <a:chExt cx="10972800" cy="10972800"/>
          </a:xfrm>
        </p:grpSpPr>
        <p:sp>
          <p:nvSpPr>
            <p:cNvPr id="28" name="Freeform 2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71717"/>
            </a:solidFill>
          </p:spPr>
        </p:sp>
      </p:grpSp>
      <p:grpSp>
        <p:nvGrpSpPr>
          <p:cNvPr id="29" name="Group 29"/>
          <p:cNvGrpSpPr>
            <a:grpSpLocks noChangeAspect="1"/>
          </p:cNvGrpSpPr>
          <p:nvPr/>
        </p:nvGrpSpPr>
        <p:grpSpPr>
          <a:xfrm>
            <a:off x="15745287" y="9258300"/>
            <a:ext cx="351397" cy="351397"/>
            <a:chOff x="6705600" y="1371600"/>
            <a:chExt cx="10972800" cy="10972800"/>
          </a:xfrm>
        </p:grpSpPr>
        <p:sp>
          <p:nvSpPr>
            <p:cNvPr id="30" name="Freeform 30"/>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71717"/>
            </a:solidFill>
          </p:spPr>
        </p:sp>
      </p:grpSp>
      <p:grpSp>
        <p:nvGrpSpPr>
          <p:cNvPr id="31" name="Group 31"/>
          <p:cNvGrpSpPr>
            <a:grpSpLocks noChangeAspect="1"/>
          </p:cNvGrpSpPr>
          <p:nvPr/>
        </p:nvGrpSpPr>
        <p:grpSpPr>
          <a:xfrm>
            <a:off x="15745287" y="2006973"/>
            <a:ext cx="351397" cy="351397"/>
            <a:chOff x="6705600" y="1371600"/>
            <a:chExt cx="10972800" cy="10972800"/>
          </a:xfrm>
        </p:grpSpPr>
        <p:sp>
          <p:nvSpPr>
            <p:cNvPr id="32" name="Freeform 32"/>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71717"/>
            </a:solidFill>
          </p:spPr>
        </p:sp>
      </p:grpSp>
      <p:grpSp>
        <p:nvGrpSpPr>
          <p:cNvPr id="33" name="Group 33"/>
          <p:cNvGrpSpPr>
            <a:grpSpLocks noChangeAspect="1"/>
          </p:cNvGrpSpPr>
          <p:nvPr/>
        </p:nvGrpSpPr>
        <p:grpSpPr>
          <a:xfrm>
            <a:off x="15745287" y="6883701"/>
            <a:ext cx="351397" cy="351397"/>
            <a:chOff x="6705600" y="1371600"/>
            <a:chExt cx="10972800" cy="10972800"/>
          </a:xfrm>
        </p:grpSpPr>
        <p:sp>
          <p:nvSpPr>
            <p:cNvPr id="34" name="Freeform 3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71717"/>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grpSp>
        <p:nvGrpSpPr>
          <p:cNvPr id="3" name="Group 3"/>
          <p:cNvGrpSpPr/>
          <p:nvPr/>
        </p:nvGrpSpPr>
        <p:grpSpPr>
          <a:xfrm>
            <a:off x="3002785" y="3283682"/>
            <a:ext cx="12211128" cy="3719636"/>
            <a:chOff x="0" y="0"/>
            <a:chExt cx="16281504" cy="4959514"/>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40"/>
                </a:lnSpc>
              </a:pPr>
              <a:r>
                <a:rPr lang="en-US" sz="8000" b="1">
                  <a:solidFill>
                    <a:srgbClr val="FFFFFF"/>
                  </a:solidFill>
                  <a:latin typeface="HK Grotesk Bold"/>
                  <a:ea typeface="HK Grotesk Bold"/>
                  <a:cs typeface="HK Grotesk Bold"/>
                  <a:sym typeface="HK Grotesk Bold"/>
                </a:rPr>
                <a:t>Executive summary</a:t>
              </a:r>
            </a:p>
          </p:txBody>
        </p:sp>
        <p:sp>
          <p:nvSpPr>
            <p:cNvPr id="5" name="TextBox 5"/>
            <p:cNvSpPr txBox="1"/>
            <p:nvPr/>
          </p:nvSpPr>
          <p:spPr>
            <a:xfrm>
              <a:off x="1512658" y="2149639"/>
              <a:ext cx="13256188" cy="2809875"/>
            </a:xfrm>
            <a:prstGeom prst="rect">
              <a:avLst/>
            </a:prstGeom>
          </p:spPr>
          <p:txBody>
            <a:bodyPr lIns="0" tIns="0" rIns="0" bIns="0" rtlCol="0" anchor="t">
              <a:spAutoFit/>
            </a:bodyPr>
            <a:lstStyle/>
            <a:p>
              <a:pPr algn="ctr">
                <a:lnSpc>
                  <a:spcPts val="4200"/>
                </a:lnSpc>
                <a:spcBef>
                  <a:spcPct val="0"/>
                </a:spcBef>
              </a:pPr>
              <a:r>
                <a:rPr lang="en-US" sz="3000" b="1">
                  <a:solidFill>
                    <a:srgbClr val="FFFFFF"/>
                  </a:solidFill>
                  <a:latin typeface="HK Grotesk Bold"/>
                  <a:ea typeface="HK Grotesk Bold"/>
                  <a:cs typeface="HK Grotesk Bold"/>
                  <a:sym typeface="HK Grotesk Bold"/>
                </a:rPr>
                <a:t>Objective: </a:t>
              </a:r>
              <a:r>
                <a:rPr lang="en-US" sz="3000">
                  <a:solidFill>
                    <a:srgbClr val="FFFFFF"/>
                  </a:solidFill>
                  <a:latin typeface="HK Grotesk"/>
                  <a:ea typeface="HK Grotesk"/>
                  <a:cs typeface="HK Grotesk"/>
                  <a:sym typeface="HK Grotesk"/>
                </a:rPr>
                <a:t>To analyze Adidas' sales performance across retailers, regions, and sales methods using data from 2020-2021. The goal is to identify growth opportunities, optimize underperforming areas, and improve profitability.</a:t>
              </a:r>
            </a:p>
          </p:txBody>
        </p:sp>
      </p:gr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61" r="20961"/>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07" r="20907"/>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17311" r="17311"/>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sp>
        <p:nvSpPr>
          <p:cNvPr id="7" name="TextBox 7"/>
          <p:cNvSpPr txBox="1"/>
          <p:nvPr/>
        </p:nvSpPr>
        <p:spPr>
          <a:xfrm>
            <a:off x="3695622" y="772249"/>
            <a:ext cx="5962728" cy="2021737"/>
          </a:xfrm>
          <a:prstGeom prst="rect">
            <a:avLst/>
          </a:prstGeom>
        </p:spPr>
        <p:txBody>
          <a:bodyPr lIns="0" tIns="0" rIns="0" bIns="0" rtlCol="0" anchor="t">
            <a:spAutoFit/>
          </a:bodyPr>
          <a:lstStyle/>
          <a:p>
            <a:pPr algn="ctr">
              <a:lnSpc>
                <a:spcPts val="7840"/>
              </a:lnSpc>
            </a:pPr>
            <a:r>
              <a:rPr lang="en-US" sz="8000" b="1">
                <a:solidFill>
                  <a:srgbClr val="FFFFFF"/>
                </a:solidFill>
                <a:latin typeface="HK Grotesk Bold"/>
                <a:ea typeface="HK Grotesk Bold"/>
                <a:cs typeface="HK Grotesk Bold"/>
                <a:sym typeface="HK Grotesk Bold"/>
              </a:rPr>
              <a:t>Problem Statement</a:t>
            </a:r>
          </a:p>
        </p:txBody>
      </p:sp>
      <p:grpSp>
        <p:nvGrpSpPr>
          <p:cNvPr id="8" name="Group 8"/>
          <p:cNvGrpSpPr/>
          <p:nvPr/>
        </p:nvGrpSpPr>
        <p:grpSpPr>
          <a:xfrm>
            <a:off x="11296572" y="1702155"/>
            <a:ext cx="6350789" cy="9254687"/>
            <a:chOff x="0" y="0"/>
            <a:chExt cx="8467719" cy="12339583"/>
          </a:xfrm>
        </p:grpSpPr>
        <p:sp>
          <p:nvSpPr>
            <p:cNvPr id="9" name="TextBox 9"/>
            <p:cNvSpPr txBox="1"/>
            <p:nvPr/>
          </p:nvSpPr>
          <p:spPr>
            <a:xfrm>
              <a:off x="0" y="-9525"/>
              <a:ext cx="8467719" cy="637776"/>
            </a:xfrm>
            <a:prstGeom prst="rect">
              <a:avLst/>
            </a:prstGeom>
          </p:spPr>
          <p:txBody>
            <a:bodyPr lIns="0" tIns="0" rIns="0" bIns="0" rtlCol="0" anchor="t">
              <a:spAutoFit/>
            </a:bodyPr>
            <a:lstStyle/>
            <a:p>
              <a:pPr algn="l">
                <a:lnSpc>
                  <a:spcPts val="3839"/>
                </a:lnSpc>
              </a:pPr>
              <a:r>
                <a:rPr lang="en-US" sz="3199" b="1">
                  <a:solidFill>
                    <a:srgbClr val="FFFFFF"/>
                  </a:solidFill>
                  <a:latin typeface="HK Grotesk Bold"/>
                  <a:ea typeface="HK Grotesk Bold"/>
                  <a:cs typeface="HK Grotesk Bold"/>
                  <a:sym typeface="HK Grotesk Bold"/>
                </a:rPr>
                <a:t>CHALLENGES TO ADDRESS:</a:t>
              </a:r>
            </a:p>
          </p:txBody>
        </p:sp>
        <p:sp>
          <p:nvSpPr>
            <p:cNvPr id="10" name="TextBox 10"/>
            <p:cNvSpPr txBox="1"/>
            <p:nvPr/>
          </p:nvSpPr>
          <p:spPr>
            <a:xfrm>
              <a:off x="0" y="995308"/>
              <a:ext cx="8467719" cy="11344275"/>
            </a:xfrm>
            <a:prstGeom prst="rect">
              <a:avLst/>
            </a:prstGeom>
          </p:spPr>
          <p:txBody>
            <a:bodyPr lIns="0" tIns="0" rIns="0" bIns="0" rtlCol="0" anchor="t">
              <a:spAutoFit/>
            </a:bodyPr>
            <a:lstStyle/>
            <a:p>
              <a:pPr algn="l">
                <a:lnSpc>
                  <a:spcPts val="4200"/>
                </a:lnSpc>
              </a:pPr>
              <a:endParaRPr/>
            </a:p>
            <a:p>
              <a:pPr marL="647702" lvl="1" indent="-323851" algn="l">
                <a:lnSpc>
                  <a:spcPts val="4200"/>
                </a:lnSpc>
                <a:buFont typeface="Arial"/>
                <a:buChar char="•"/>
              </a:pPr>
              <a:r>
                <a:rPr lang="en-US" sz="3000" b="1">
                  <a:solidFill>
                    <a:srgbClr val="FFFFFF"/>
                  </a:solidFill>
                  <a:latin typeface="HK Grotesk Medium"/>
                  <a:ea typeface="HK Grotesk Medium"/>
                  <a:cs typeface="HK Grotesk Medium"/>
                  <a:sym typeface="HK Grotesk Medium"/>
                </a:rPr>
                <a:t>Disparity in sales contributions from retailers.</a:t>
              </a:r>
            </a:p>
            <a:p>
              <a:pPr algn="l">
                <a:lnSpc>
                  <a:spcPts val="4200"/>
                </a:lnSpc>
              </a:pPr>
              <a:endParaRPr lang="en-US" sz="3000" b="1">
                <a:solidFill>
                  <a:srgbClr val="FFFFFF"/>
                </a:solidFill>
                <a:latin typeface="HK Grotesk Medium"/>
                <a:ea typeface="HK Grotesk Medium"/>
                <a:cs typeface="HK Grotesk Medium"/>
                <a:sym typeface="HK Grotesk Medium"/>
              </a:endParaRPr>
            </a:p>
            <a:p>
              <a:pPr marL="647702" lvl="1" indent="-323851" algn="l">
                <a:lnSpc>
                  <a:spcPts val="4200"/>
                </a:lnSpc>
                <a:buFont typeface="Arial"/>
                <a:buChar char="•"/>
              </a:pPr>
              <a:r>
                <a:rPr lang="en-US" sz="3000" b="1">
                  <a:solidFill>
                    <a:srgbClr val="FFFFFF"/>
                  </a:solidFill>
                  <a:latin typeface="HK Grotesk Medium"/>
                  <a:ea typeface="HK Grotesk Medium"/>
                  <a:cs typeface="HK Grotesk Medium"/>
                  <a:sym typeface="HK Grotesk Medium"/>
                </a:rPr>
                <a:t>Regional sales distribution is skewed towards the West.</a:t>
              </a:r>
            </a:p>
            <a:p>
              <a:pPr algn="l">
                <a:lnSpc>
                  <a:spcPts val="4200"/>
                </a:lnSpc>
              </a:pPr>
              <a:endParaRPr lang="en-US" sz="3000" b="1">
                <a:solidFill>
                  <a:srgbClr val="FFFFFF"/>
                </a:solidFill>
                <a:latin typeface="HK Grotesk Medium"/>
                <a:ea typeface="HK Grotesk Medium"/>
                <a:cs typeface="HK Grotesk Medium"/>
                <a:sym typeface="HK Grotesk Medium"/>
              </a:endParaRPr>
            </a:p>
            <a:p>
              <a:pPr marL="647702" lvl="1" indent="-323851" algn="l">
                <a:lnSpc>
                  <a:spcPts val="4200"/>
                </a:lnSpc>
                <a:buFont typeface="Arial"/>
                <a:buChar char="•"/>
              </a:pPr>
              <a:r>
                <a:rPr lang="en-US" sz="3000" b="1">
                  <a:solidFill>
                    <a:srgbClr val="FFFFFF"/>
                  </a:solidFill>
                  <a:latin typeface="HK Grotesk Medium"/>
                  <a:ea typeface="HK Grotesk Medium"/>
                  <a:cs typeface="HK Grotesk Medium"/>
                  <a:sym typeface="HK Grotesk Medium"/>
                </a:rPr>
                <a:t>Online sales channel underperformance compared to in-store and outlet sales.</a:t>
              </a:r>
            </a:p>
            <a:p>
              <a:pPr algn="l">
                <a:lnSpc>
                  <a:spcPts val="4200"/>
                </a:lnSpc>
              </a:pPr>
              <a:endParaRPr lang="en-US" sz="3000" b="1">
                <a:solidFill>
                  <a:srgbClr val="FFFFFF"/>
                </a:solidFill>
                <a:latin typeface="HK Grotesk Medium"/>
                <a:ea typeface="HK Grotesk Medium"/>
                <a:cs typeface="HK Grotesk Medium"/>
                <a:sym typeface="HK Grotesk Medium"/>
              </a:endParaRPr>
            </a:p>
            <a:p>
              <a:pPr marL="647702" lvl="1" indent="-323851" algn="l">
                <a:lnSpc>
                  <a:spcPts val="4200"/>
                </a:lnSpc>
                <a:buFont typeface="Arial"/>
                <a:buChar char="•"/>
              </a:pPr>
              <a:r>
                <a:rPr lang="en-US" sz="3000" b="1">
                  <a:solidFill>
                    <a:srgbClr val="FFFFFF"/>
                  </a:solidFill>
                  <a:latin typeface="HK Grotesk Medium"/>
                  <a:ea typeface="HK Grotesk Medium"/>
                  <a:cs typeface="HK Grotesk Medium"/>
                  <a:sym typeface="HK Grotesk Medium"/>
                </a:rPr>
                <a:t>Improving operational efficiency to enhance profit margins.</a:t>
              </a:r>
            </a:p>
            <a:p>
              <a:pPr algn="l">
                <a:lnSpc>
                  <a:spcPts val="4200"/>
                </a:lnSpc>
              </a:pPr>
              <a:endParaRPr lang="en-US" sz="3000" b="1">
                <a:solidFill>
                  <a:srgbClr val="FFFFFF"/>
                </a:solidFill>
                <a:latin typeface="HK Grotesk Medium"/>
                <a:ea typeface="HK Grotesk Medium"/>
                <a:cs typeface="HK Grotesk Medium"/>
                <a:sym typeface="HK Grotesk Medium"/>
              </a:endParaRPr>
            </a:p>
            <a:p>
              <a:pPr algn="l">
                <a:lnSpc>
                  <a:spcPts val="4200"/>
                </a:lnSpc>
              </a:pPr>
              <a:endParaRPr lang="en-US" sz="3000" b="1">
                <a:solidFill>
                  <a:srgbClr val="FFFFFF"/>
                </a:solidFill>
                <a:latin typeface="HK Grotesk Medium"/>
                <a:ea typeface="HK Grotesk Medium"/>
                <a:cs typeface="HK Grotesk Medium"/>
                <a:sym typeface="HK Grotesk Medium"/>
              </a:endParaRPr>
            </a:p>
            <a:p>
              <a:pPr algn="l">
                <a:lnSpc>
                  <a:spcPts val="4200"/>
                </a:lnSpc>
                <a:spcBef>
                  <a:spcPct val="0"/>
                </a:spcBef>
              </a:pPr>
              <a:endParaRPr lang="en-US" sz="3000" b="1">
                <a:solidFill>
                  <a:srgbClr val="FFFFFF"/>
                </a:solidFill>
                <a:latin typeface="HK Grotesk Medium"/>
                <a:ea typeface="HK Grotesk Medium"/>
                <a:cs typeface="HK Grotesk Medium"/>
                <a:sym typeface="HK Grotesk Medium"/>
              </a:endParaRPr>
            </a:p>
          </p:txBody>
        </p:sp>
      </p:grpSp>
      <p:sp>
        <p:nvSpPr>
          <p:cNvPr id="11" name="AutoShape 11"/>
          <p:cNvSpPr/>
          <p:nvPr/>
        </p:nvSpPr>
        <p:spPr>
          <a:xfrm rot="-5400000">
            <a:off x="11849806" y="475466"/>
            <a:ext cx="35651" cy="1142120"/>
          </a:xfrm>
          <a:prstGeom prst="rect">
            <a:avLst/>
          </a:prstGeom>
          <a:solidFill>
            <a:srgbClr val="FFFFFF"/>
          </a:solidFill>
        </p:spPr>
      </p:sp>
      <p:grpSp>
        <p:nvGrpSpPr>
          <p:cNvPr id="12" name="Group 12"/>
          <p:cNvGrpSpPr/>
          <p:nvPr/>
        </p:nvGrpSpPr>
        <p:grpSpPr>
          <a:xfrm>
            <a:off x="3866661" y="3302355"/>
            <a:ext cx="5620650" cy="6054287"/>
            <a:chOff x="0" y="0"/>
            <a:chExt cx="7494200" cy="8072383"/>
          </a:xfrm>
        </p:grpSpPr>
        <p:sp>
          <p:nvSpPr>
            <p:cNvPr id="13" name="TextBox 13"/>
            <p:cNvSpPr txBox="1"/>
            <p:nvPr/>
          </p:nvSpPr>
          <p:spPr>
            <a:xfrm>
              <a:off x="0" y="-9525"/>
              <a:ext cx="7494200" cy="637776"/>
            </a:xfrm>
            <a:prstGeom prst="rect">
              <a:avLst/>
            </a:prstGeom>
          </p:spPr>
          <p:txBody>
            <a:bodyPr lIns="0" tIns="0" rIns="0" bIns="0" rtlCol="0" anchor="t">
              <a:spAutoFit/>
            </a:bodyPr>
            <a:lstStyle/>
            <a:p>
              <a:pPr algn="l">
                <a:lnSpc>
                  <a:spcPts val="3839"/>
                </a:lnSpc>
              </a:pPr>
              <a:r>
                <a:rPr lang="en-US" sz="3199" b="1">
                  <a:solidFill>
                    <a:srgbClr val="FFFFFF"/>
                  </a:solidFill>
                  <a:latin typeface="HK Grotesk Bold"/>
                  <a:ea typeface="HK Grotesk Bold"/>
                  <a:cs typeface="HK Grotesk Bold"/>
                  <a:sym typeface="HK Grotesk Bold"/>
                </a:rPr>
                <a:t>CURRENT SCENARIO:</a:t>
              </a:r>
            </a:p>
          </p:txBody>
        </p:sp>
        <p:sp>
          <p:nvSpPr>
            <p:cNvPr id="14" name="TextBox 14"/>
            <p:cNvSpPr txBox="1"/>
            <p:nvPr/>
          </p:nvSpPr>
          <p:spPr>
            <a:xfrm>
              <a:off x="0" y="995308"/>
              <a:ext cx="7494200" cy="7077075"/>
            </a:xfrm>
            <a:prstGeom prst="rect">
              <a:avLst/>
            </a:prstGeom>
          </p:spPr>
          <p:txBody>
            <a:bodyPr lIns="0" tIns="0" rIns="0" bIns="0" rtlCol="0" anchor="t">
              <a:spAutoFit/>
            </a:bodyPr>
            <a:lstStyle/>
            <a:p>
              <a:pPr algn="l">
                <a:lnSpc>
                  <a:spcPts val="4200"/>
                </a:lnSpc>
                <a:spcBef>
                  <a:spcPct val="0"/>
                </a:spcBef>
              </a:pPr>
              <a:r>
                <a:rPr lang="en-US" sz="3000" b="1">
                  <a:solidFill>
                    <a:srgbClr val="CCCCCC"/>
                  </a:solidFill>
                  <a:latin typeface="HK Grotesk Medium"/>
                  <a:ea typeface="HK Grotesk Medium"/>
                  <a:cs typeface="HK Grotesk Medium"/>
                  <a:sym typeface="HK Grotesk Medium"/>
                </a:rPr>
                <a:t>Adidas’ sales performance is uneven across different retailers, regions, and sales channels. While certain retailers and regions are contributing significantly, others are lagging. The brand needs a strategic approach to optimize these areas and increase both sales and profitability.</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1208754" y="2224643"/>
            <a:ext cx="6077997" cy="7033657"/>
          </a:xfrm>
          <a:custGeom>
            <a:avLst/>
            <a:gdLst/>
            <a:ahLst/>
            <a:cxnLst/>
            <a:rect l="l" t="t" r="r" b="b"/>
            <a:pathLst>
              <a:path w="6077997" h="7033657">
                <a:moveTo>
                  <a:pt x="0" y="0"/>
                </a:moveTo>
                <a:lnTo>
                  <a:pt x="6077998" y="0"/>
                </a:lnTo>
                <a:lnTo>
                  <a:pt x="6077998" y="7033657"/>
                </a:lnTo>
                <a:lnTo>
                  <a:pt x="0" y="7033657"/>
                </a:lnTo>
                <a:lnTo>
                  <a:pt x="0" y="0"/>
                </a:lnTo>
                <a:close/>
              </a:path>
            </a:pathLst>
          </a:custGeom>
          <a:blipFill>
            <a:blip r:embed="rId2"/>
            <a:stretch>
              <a:fillRect/>
            </a:stretch>
          </a:blipFill>
        </p:spPr>
      </p:sp>
      <p:sp>
        <p:nvSpPr>
          <p:cNvPr id="3" name="TextBox 3"/>
          <p:cNvSpPr txBox="1"/>
          <p:nvPr/>
        </p:nvSpPr>
        <p:spPr>
          <a:xfrm>
            <a:off x="6992388" y="580368"/>
            <a:ext cx="10294364" cy="745656"/>
          </a:xfrm>
          <a:prstGeom prst="rect">
            <a:avLst/>
          </a:prstGeom>
        </p:spPr>
        <p:txBody>
          <a:bodyPr lIns="0" tIns="0" rIns="0" bIns="0" rtlCol="0" anchor="t">
            <a:spAutoFit/>
          </a:bodyPr>
          <a:lstStyle/>
          <a:p>
            <a:pPr algn="r">
              <a:lnSpc>
                <a:spcPts val="5663"/>
              </a:lnSpc>
            </a:pPr>
            <a:r>
              <a:rPr lang="en-US" sz="5779" b="1">
                <a:solidFill>
                  <a:srgbClr val="FFFFFF"/>
                </a:solidFill>
                <a:latin typeface="HK Grotesk Bold"/>
                <a:ea typeface="HK Grotesk Bold"/>
                <a:cs typeface="HK Grotesk Bold"/>
                <a:sym typeface="HK Grotesk Bold"/>
              </a:rPr>
              <a:t>Retailer Performance Analysis</a:t>
            </a:r>
          </a:p>
        </p:txBody>
      </p:sp>
      <p:grpSp>
        <p:nvGrpSpPr>
          <p:cNvPr id="4" name="Group 4"/>
          <p:cNvGrpSpPr/>
          <p:nvPr/>
        </p:nvGrpSpPr>
        <p:grpSpPr>
          <a:xfrm>
            <a:off x="1028700" y="1916574"/>
            <a:ext cx="7787772" cy="2318066"/>
            <a:chOff x="0" y="0"/>
            <a:chExt cx="10383696" cy="3090754"/>
          </a:xfrm>
        </p:grpSpPr>
        <p:sp>
          <p:nvSpPr>
            <p:cNvPr id="5" name="TextBox 5"/>
            <p:cNvSpPr txBox="1"/>
            <p:nvPr/>
          </p:nvSpPr>
          <p:spPr>
            <a:xfrm>
              <a:off x="0" y="-9525"/>
              <a:ext cx="10383696" cy="657225"/>
            </a:xfrm>
            <a:prstGeom prst="rect">
              <a:avLst/>
            </a:prstGeom>
          </p:spPr>
          <p:txBody>
            <a:bodyPr lIns="0" tIns="0" rIns="0" bIns="0" rtlCol="0" anchor="t">
              <a:spAutoFit/>
            </a:bodyPr>
            <a:lstStyle/>
            <a:p>
              <a:pPr algn="l">
                <a:lnSpc>
                  <a:spcPts val="3840"/>
                </a:lnSpc>
              </a:pPr>
              <a:r>
                <a:rPr lang="en-US" sz="3200" b="1">
                  <a:solidFill>
                    <a:srgbClr val="FF5757"/>
                  </a:solidFill>
                  <a:latin typeface="HK Grotesk Bold"/>
                  <a:ea typeface="HK Grotesk Bold"/>
                  <a:cs typeface="HK Grotesk Bold"/>
                  <a:sym typeface="HK Grotesk Bold"/>
                </a:rPr>
                <a:t>KEY FINDING: </a:t>
              </a:r>
            </a:p>
          </p:txBody>
        </p:sp>
        <p:sp>
          <p:nvSpPr>
            <p:cNvPr id="6" name="TextBox 6"/>
            <p:cNvSpPr txBox="1"/>
            <p:nvPr/>
          </p:nvSpPr>
          <p:spPr>
            <a:xfrm>
              <a:off x="0" y="1014757"/>
              <a:ext cx="10383696" cy="2075997"/>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rotesk Medium"/>
                  <a:ea typeface="HK Grotesk Medium"/>
                  <a:cs typeface="HK Grotesk Medium"/>
                  <a:sym typeface="HK Grotesk Medium"/>
                </a:rPr>
                <a:t>The top three retailers account for ~71% of total sales, signaling heavy reliance on specific partners.</a:t>
              </a:r>
            </a:p>
          </p:txBody>
        </p:sp>
      </p:grpSp>
      <p:grpSp>
        <p:nvGrpSpPr>
          <p:cNvPr id="7" name="Group 7"/>
          <p:cNvGrpSpPr/>
          <p:nvPr/>
        </p:nvGrpSpPr>
        <p:grpSpPr>
          <a:xfrm>
            <a:off x="1028700" y="4823146"/>
            <a:ext cx="9496739" cy="5002074"/>
            <a:chOff x="0" y="0"/>
            <a:chExt cx="12662319" cy="6669432"/>
          </a:xfrm>
        </p:grpSpPr>
        <p:sp>
          <p:nvSpPr>
            <p:cNvPr id="8" name="TextBox 8"/>
            <p:cNvSpPr txBox="1"/>
            <p:nvPr/>
          </p:nvSpPr>
          <p:spPr>
            <a:xfrm>
              <a:off x="0" y="-9525"/>
              <a:ext cx="12662319" cy="657225"/>
            </a:xfrm>
            <a:prstGeom prst="rect">
              <a:avLst/>
            </a:prstGeom>
          </p:spPr>
          <p:txBody>
            <a:bodyPr lIns="0" tIns="0" rIns="0" bIns="0" rtlCol="0" anchor="t">
              <a:spAutoFit/>
            </a:bodyPr>
            <a:lstStyle/>
            <a:p>
              <a:pPr algn="l">
                <a:lnSpc>
                  <a:spcPts val="3840"/>
                </a:lnSpc>
              </a:pPr>
              <a:r>
                <a:rPr lang="en-US" sz="3200" b="1">
                  <a:solidFill>
                    <a:srgbClr val="FF5757"/>
                  </a:solidFill>
                  <a:latin typeface="HK Grotesk Bold"/>
                  <a:ea typeface="HK Grotesk Bold"/>
                  <a:cs typeface="HK Grotesk Bold"/>
                  <a:sym typeface="HK Grotesk Bold"/>
                </a:rPr>
                <a:t>OPPORTUNITIES:</a:t>
              </a:r>
            </a:p>
          </p:txBody>
        </p:sp>
        <p:sp>
          <p:nvSpPr>
            <p:cNvPr id="9" name="TextBox 9"/>
            <p:cNvSpPr txBox="1"/>
            <p:nvPr/>
          </p:nvSpPr>
          <p:spPr>
            <a:xfrm>
              <a:off x="0" y="1014757"/>
              <a:ext cx="12662319" cy="5654675"/>
            </a:xfrm>
            <a:prstGeom prst="rect">
              <a:avLst/>
            </a:prstGeom>
          </p:spPr>
          <p:txBody>
            <a:bodyPr lIns="0" tIns="0" rIns="0" bIns="0" rtlCol="0" anchor="t">
              <a:spAutoFit/>
            </a:bodyPr>
            <a:lstStyle/>
            <a:p>
              <a:pPr marL="647702" lvl="1" indent="-323851" algn="l">
                <a:lnSpc>
                  <a:spcPts val="4200"/>
                </a:lnSpc>
                <a:spcBef>
                  <a:spcPct val="0"/>
                </a:spcBef>
                <a:buFont typeface="Arial"/>
                <a:buChar char="•"/>
              </a:pPr>
              <a:r>
                <a:rPr lang="en-US" sz="3000" b="1">
                  <a:solidFill>
                    <a:srgbClr val="FFFFFF"/>
                  </a:solidFill>
                  <a:latin typeface="HK Grotesk Medium"/>
                  <a:ea typeface="HK Grotesk Medium"/>
                  <a:cs typeface="HK Grotesk Medium"/>
                  <a:sym typeface="HK Grotesk Medium"/>
                </a:rPr>
                <a:t>Amazon and Walmart: </a:t>
              </a:r>
              <a:r>
                <a:rPr lang="en-US" sz="3000">
                  <a:solidFill>
                    <a:srgbClr val="FFFFFF"/>
                  </a:solidFill>
                  <a:latin typeface="HK Grotesk"/>
                  <a:ea typeface="HK Grotesk"/>
                  <a:cs typeface="HK Grotesk"/>
                  <a:sym typeface="HK Grotesk"/>
                </a:rPr>
                <a:t>These online giants have underperformed, potentially due to lack of digital focus or stock management issues.</a:t>
              </a:r>
            </a:p>
            <a:p>
              <a:pPr algn="l">
                <a:lnSpc>
                  <a:spcPts val="4200"/>
                </a:lnSpc>
                <a:spcBef>
                  <a:spcPct val="0"/>
                </a:spcBef>
              </a:pPr>
              <a:endParaRPr lang="en-US" sz="3000">
                <a:solidFill>
                  <a:srgbClr val="FFFFFF"/>
                </a:solidFill>
                <a:latin typeface="HK Grotesk"/>
                <a:ea typeface="HK Grotesk"/>
                <a:cs typeface="HK Grotesk"/>
                <a:sym typeface="HK Grotesk"/>
              </a:endParaRPr>
            </a:p>
            <a:p>
              <a:pPr marL="647700" lvl="1" indent="-323850" algn="l">
                <a:lnSpc>
                  <a:spcPts val="4200"/>
                </a:lnSpc>
                <a:spcBef>
                  <a:spcPct val="0"/>
                </a:spcBef>
                <a:buFont typeface="Arial"/>
                <a:buChar char="•"/>
              </a:pPr>
              <a:r>
                <a:rPr lang="en-US" sz="3000" b="1">
                  <a:solidFill>
                    <a:srgbClr val="FFFFFF"/>
                  </a:solidFill>
                  <a:latin typeface="HK Grotesk Medium"/>
                  <a:ea typeface="HK Grotesk Medium"/>
                  <a:cs typeface="HK Grotesk Medium"/>
                  <a:sym typeface="HK Grotesk Medium"/>
                </a:rPr>
                <a:t>Optimization Strategy: </a:t>
              </a:r>
              <a:r>
                <a:rPr lang="en-US" sz="3000">
                  <a:solidFill>
                    <a:srgbClr val="FFFFFF"/>
                  </a:solidFill>
                  <a:latin typeface="HK Grotesk"/>
                  <a:ea typeface="HK Grotesk"/>
                  <a:cs typeface="HK Grotesk"/>
                  <a:sym typeface="HK Grotesk"/>
                </a:rPr>
                <a:t>Leverage e-commerce marketing, adjust inventory, and introduce exclusive online products to boost their performance.</a:t>
              </a:r>
            </a:p>
            <a:p>
              <a:pPr algn="l">
                <a:lnSpc>
                  <a:spcPts val="4200"/>
                </a:lnSpc>
                <a:spcBef>
                  <a:spcPct val="0"/>
                </a:spcBef>
              </a:pPr>
              <a:endParaRPr lang="en-US" sz="3000">
                <a:solidFill>
                  <a:srgbClr val="FFFFFF"/>
                </a:solidFill>
                <a:latin typeface="HK Grotesk"/>
                <a:ea typeface="HK Grotesk"/>
                <a:cs typeface="HK Grotesk"/>
                <a:sym typeface="HK Grotesk"/>
              </a:endParaRPr>
            </a:p>
          </p:txBody>
        </p:sp>
      </p:grpSp>
      <p:sp>
        <p:nvSpPr>
          <p:cNvPr id="10" name="Freeform 10"/>
          <p:cNvSpPr/>
          <p:nvPr/>
        </p:nvSpPr>
        <p:spPr>
          <a:xfrm>
            <a:off x="-1907864" y="7283596"/>
            <a:ext cx="5548106" cy="6006808"/>
          </a:xfrm>
          <a:custGeom>
            <a:avLst/>
            <a:gdLst/>
            <a:ahLst/>
            <a:cxnLst/>
            <a:rect l="l" t="t" r="r" b="b"/>
            <a:pathLst>
              <a:path w="5548106" h="6006808">
                <a:moveTo>
                  <a:pt x="0" y="0"/>
                </a:moveTo>
                <a:lnTo>
                  <a:pt x="5548106" y="0"/>
                </a:lnTo>
                <a:lnTo>
                  <a:pt x="5548106" y="6006808"/>
                </a:lnTo>
                <a:lnTo>
                  <a:pt x="0" y="6006808"/>
                </a:lnTo>
                <a:lnTo>
                  <a:pt x="0" y="0"/>
                </a:lnTo>
                <a:close/>
              </a:path>
            </a:pathLst>
          </a:custGeom>
          <a:blipFill>
            <a:blip r:embed="rId3">
              <a:alphaModFix amt="28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028700" y="4297459"/>
            <a:ext cx="10830040" cy="4456841"/>
          </a:xfrm>
          <a:custGeom>
            <a:avLst/>
            <a:gdLst/>
            <a:ahLst/>
            <a:cxnLst/>
            <a:rect l="l" t="t" r="r" b="b"/>
            <a:pathLst>
              <a:path w="10830040" h="4456841">
                <a:moveTo>
                  <a:pt x="0" y="0"/>
                </a:moveTo>
                <a:lnTo>
                  <a:pt x="10830040" y="0"/>
                </a:lnTo>
                <a:lnTo>
                  <a:pt x="10830040" y="4456842"/>
                </a:lnTo>
                <a:lnTo>
                  <a:pt x="0" y="4456842"/>
                </a:lnTo>
                <a:lnTo>
                  <a:pt x="0" y="0"/>
                </a:lnTo>
                <a:close/>
              </a:path>
            </a:pathLst>
          </a:custGeom>
          <a:blipFill>
            <a:blip r:embed="rId2"/>
            <a:stretch>
              <a:fillRect l="-216" t="-325" b="-325"/>
            </a:stretch>
          </a:blipFill>
        </p:spPr>
      </p:sp>
      <p:sp>
        <p:nvSpPr>
          <p:cNvPr id="3" name="TextBox 3"/>
          <p:cNvSpPr txBox="1"/>
          <p:nvPr/>
        </p:nvSpPr>
        <p:spPr>
          <a:xfrm>
            <a:off x="8958871" y="580368"/>
            <a:ext cx="8327880" cy="745656"/>
          </a:xfrm>
          <a:prstGeom prst="rect">
            <a:avLst/>
          </a:prstGeom>
        </p:spPr>
        <p:txBody>
          <a:bodyPr lIns="0" tIns="0" rIns="0" bIns="0" rtlCol="0" anchor="t">
            <a:spAutoFit/>
          </a:bodyPr>
          <a:lstStyle/>
          <a:p>
            <a:pPr algn="r">
              <a:lnSpc>
                <a:spcPts val="5663"/>
              </a:lnSpc>
            </a:pPr>
            <a:r>
              <a:rPr lang="en-US" sz="5779" b="1">
                <a:solidFill>
                  <a:srgbClr val="FFFFFF"/>
                </a:solidFill>
                <a:latin typeface="HK Grotesk Bold"/>
                <a:ea typeface="HK Grotesk Bold"/>
                <a:cs typeface="HK Grotesk Bold"/>
                <a:sym typeface="HK Grotesk Bold"/>
              </a:rPr>
              <a:t>Temporal Sales Insights</a:t>
            </a:r>
          </a:p>
        </p:txBody>
      </p:sp>
      <p:grpSp>
        <p:nvGrpSpPr>
          <p:cNvPr id="4" name="Group 4"/>
          <p:cNvGrpSpPr/>
          <p:nvPr/>
        </p:nvGrpSpPr>
        <p:grpSpPr>
          <a:xfrm>
            <a:off x="1028700" y="1916574"/>
            <a:ext cx="15091852" cy="1790335"/>
            <a:chOff x="0" y="0"/>
            <a:chExt cx="20122469" cy="2387114"/>
          </a:xfrm>
        </p:grpSpPr>
        <p:sp>
          <p:nvSpPr>
            <p:cNvPr id="5" name="TextBox 5"/>
            <p:cNvSpPr txBox="1"/>
            <p:nvPr/>
          </p:nvSpPr>
          <p:spPr>
            <a:xfrm>
              <a:off x="0" y="-9525"/>
              <a:ext cx="20122469" cy="657225"/>
            </a:xfrm>
            <a:prstGeom prst="rect">
              <a:avLst/>
            </a:prstGeom>
          </p:spPr>
          <p:txBody>
            <a:bodyPr lIns="0" tIns="0" rIns="0" bIns="0" rtlCol="0" anchor="t">
              <a:spAutoFit/>
            </a:bodyPr>
            <a:lstStyle/>
            <a:p>
              <a:pPr algn="l">
                <a:lnSpc>
                  <a:spcPts val="3840"/>
                </a:lnSpc>
              </a:pPr>
              <a:r>
                <a:rPr lang="en-US" sz="3200" b="1">
                  <a:solidFill>
                    <a:srgbClr val="5271FF"/>
                  </a:solidFill>
                  <a:latin typeface="HK Grotesk Bold"/>
                  <a:ea typeface="HK Grotesk Bold"/>
                  <a:cs typeface="HK Grotesk Bold"/>
                  <a:sym typeface="HK Grotesk Bold"/>
                </a:rPr>
                <a:t>SEASONALITY EFFECT:</a:t>
              </a:r>
            </a:p>
          </p:txBody>
        </p:sp>
        <p:sp>
          <p:nvSpPr>
            <p:cNvPr id="6" name="TextBox 6"/>
            <p:cNvSpPr txBox="1"/>
            <p:nvPr/>
          </p:nvSpPr>
          <p:spPr>
            <a:xfrm>
              <a:off x="0" y="1014757"/>
              <a:ext cx="20122469" cy="1372356"/>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rotesk Medium"/>
                  <a:ea typeface="HK Grotesk Medium"/>
                  <a:cs typeface="HK Grotesk Medium"/>
                  <a:sym typeface="HK Grotesk Medium"/>
                </a:rPr>
                <a:t>Strong sales in mid-2021 indicate a potential seasonal demand spike. Capitalizing on similar periods in future years with targeted marketing campaigns could drive higher sales.</a:t>
              </a:r>
            </a:p>
          </p:txBody>
        </p:sp>
      </p:grpSp>
      <p:grpSp>
        <p:nvGrpSpPr>
          <p:cNvPr id="7" name="Group 7"/>
          <p:cNvGrpSpPr/>
          <p:nvPr/>
        </p:nvGrpSpPr>
        <p:grpSpPr>
          <a:xfrm>
            <a:off x="12401884" y="4558243"/>
            <a:ext cx="5095563" cy="3935274"/>
            <a:chOff x="0" y="0"/>
            <a:chExt cx="6794084" cy="5247032"/>
          </a:xfrm>
        </p:grpSpPr>
        <p:sp>
          <p:nvSpPr>
            <p:cNvPr id="8" name="TextBox 8"/>
            <p:cNvSpPr txBox="1"/>
            <p:nvPr/>
          </p:nvSpPr>
          <p:spPr>
            <a:xfrm>
              <a:off x="0" y="-9525"/>
              <a:ext cx="6794084" cy="657225"/>
            </a:xfrm>
            <a:prstGeom prst="rect">
              <a:avLst/>
            </a:prstGeom>
          </p:spPr>
          <p:txBody>
            <a:bodyPr lIns="0" tIns="0" rIns="0" bIns="0" rtlCol="0" anchor="t">
              <a:spAutoFit/>
            </a:bodyPr>
            <a:lstStyle/>
            <a:p>
              <a:pPr algn="l">
                <a:lnSpc>
                  <a:spcPts val="3840"/>
                </a:lnSpc>
              </a:pPr>
              <a:r>
                <a:rPr lang="en-US" sz="3200" b="1">
                  <a:solidFill>
                    <a:srgbClr val="5271FF"/>
                  </a:solidFill>
                  <a:latin typeface="HK Grotesk Bold"/>
                  <a:ea typeface="HK Grotesk Bold"/>
                  <a:cs typeface="HK Grotesk Bold"/>
                  <a:sym typeface="HK Grotesk Bold"/>
                </a:rPr>
                <a:t>2020 IMPACT:</a:t>
              </a:r>
            </a:p>
          </p:txBody>
        </p:sp>
        <p:sp>
          <p:nvSpPr>
            <p:cNvPr id="9" name="TextBox 9"/>
            <p:cNvSpPr txBox="1"/>
            <p:nvPr/>
          </p:nvSpPr>
          <p:spPr>
            <a:xfrm>
              <a:off x="0" y="1014757"/>
              <a:ext cx="6794084" cy="4232275"/>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rotesk Medium"/>
                  <a:ea typeface="HK Grotesk Medium"/>
                  <a:cs typeface="HK Grotesk Medium"/>
                  <a:sym typeface="HK Grotesk Medium"/>
                </a:rPr>
                <a:t>Lower sales in 2020 are likely influenced by global disruptions, pointing to the need for agile strategies to respond to external factors like supply chain issues.</a:t>
              </a:r>
            </a:p>
          </p:txBody>
        </p:sp>
      </p:grpSp>
      <p:sp>
        <p:nvSpPr>
          <p:cNvPr id="10" name="Freeform 10"/>
          <p:cNvSpPr/>
          <p:nvPr/>
        </p:nvSpPr>
        <p:spPr>
          <a:xfrm flipH="1" flipV="1">
            <a:off x="14485247" y="-1974704"/>
            <a:ext cx="5548106" cy="6006808"/>
          </a:xfrm>
          <a:custGeom>
            <a:avLst/>
            <a:gdLst/>
            <a:ahLst/>
            <a:cxnLst/>
            <a:rect l="l" t="t" r="r" b="b"/>
            <a:pathLst>
              <a:path w="5548106" h="6006808">
                <a:moveTo>
                  <a:pt x="5548106" y="6006808"/>
                </a:moveTo>
                <a:lnTo>
                  <a:pt x="0" y="6006808"/>
                </a:lnTo>
                <a:lnTo>
                  <a:pt x="0" y="0"/>
                </a:lnTo>
                <a:lnTo>
                  <a:pt x="5548106" y="0"/>
                </a:lnTo>
                <a:lnTo>
                  <a:pt x="5548106" y="6006808"/>
                </a:lnTo>
                <a:close/>
              </a:path>
            </a:pathLst>
          </a:custGeom>
          <a:blipFill>
            <a:blip r:embed="rId3">
              <a:alphaModFix amt="28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0671060" y="5641947"/>
            <a:ext cx="6849797" cy="3616353"/>
          </a:xfrm>
          <a:custGeom>
            <a:avLst/>
            <a:gdLst/>
            <a:ahLst/>
            <a:cxnLst/>
            <a:rect l="l" t="t" r="r" b="b"/>
            <a:pathLst>
              <a:path w="6849797" h="3616353">
                <a:moveTo>
                  <a:pt x="0" y="0"/>
                </a:moveTo>
                <a:lnTo>
                  <a:pt x="6849797" y="0"/>
                </a:lnTo>
                <a:lnTo>
                  <a:pt x="6849797" y="3616353"/>
                </a:lnTo>
                <a:lnTo>
                  <a:pt x="0" y="3616353"/>
                </a:lnTo>
                <a:lnTo>
                  <a:pt x="0" y="0"/>
                </a:lnTo>
                <a:close/>
              </a:path>
            </a:pathLst>
          </a:custGeom>
          <a:blipFill>
            <a:blip r:embed="rId2"/>
            <a:stretch>
              <a:fillRect/>
            </a:stretch>
          </a:blipFill>
        </p:spPr>
      </p:sp>
      <p:sp>
        <p:nvSpPr>
          <p:cNvPr id="3" name="TextBox 3"/>
          <p:cNvSpPr txBox="1"/>
          <p:nvPr/>
        </p:nvSpPr>
        <p:spPr>
          <a:xfrm>
            <a:off x="5962326" y="580368"/>
            <a:ext cx="11324426" cy="745656"/>
          </a:xfrm>
          <a:prstGeom prst="rect">
            <a:avLst/>
          </a:prstGeom>
        </p:spPr>
        <p:txBody>
          <a:bodyPr lIns="0" tIns="0" rIns="0" bIns="0" rtlCol="0" anchor="t">
            <a:spAutoFit/>
          </a:bodyPr>
          <a:lstStyle/>
          <a:p>
            <a:pPr algn="r">
              <a:lnSpc>
                <a:spcPts val="5663"/>
              </a:lnSpc>
            </a:pPr>
            <a:r>
              <a:rPr lang="en-US" sz="5779" b="1">
                <a:solidFill>
                  <a:srgbClr val="FFFFFF"/>
                </a:solidFill>
                <a:latin typeface="HK Grotesk Bold"/>
                <a:ea typeface="HK Grotesk Bold"/>
                <a:cs typeface="HK Grotesk Bold"/>
                <a:sym typeface="HK Grotesk Bold"/>
              </a:rPr>
              <a:t>Regional Performance Breakdown</a:t>
            </a:r>
          </a:p>
        </p:txBody>
      </p:sp>
      <p:grpSp>
        <p:nvGrpSpPr>
          <p:cNvPr id="4" name="Group 4"/>
          <p:cNvGrpSpPr/>
          <p:nvPr/>
        </p:nvGrpSpPr>
        <p:grpSpPr>
          <a:xfrm>
            <a:off x="1028700" y="1916574"/>
            <a:ext cx="15091852" cy="1262605"/>
            <a:chOff x="0" y="0"/>
            <a:chExt cx="20122469" cy="1683473"/>
          </a:xfrm>
        </p:grpSpPr>
        <p:sp>
          <p:nvSpPr>
            <p:cNvPr id="5" name="TextBox 5"/>
            <p:cNvSpPr txBox="1"/>
            <p:nvPr/>
          </p:nvSpPr>
          <p:spPr>
            <a:xfrm>
              <a:off x="0" y="-9525"/>
              <a:ext cx="20122469" cy="657225"/>
            </a:xfrm>
            <a:prstGeom prst="rect">
              <a:avLst/>
            </a:prstGeom>
          </p:spPr>
          <p:txBody>
            <a:bodyPr lIns="0" tIns="0" rIns="0" bIns="0" rtlCol="0" anchor="t">
              <a:spAutoFit/>
            </a:bodyPr>
            <a:lstStyle/>
            <a:p>
              <a:pPr algn="l">
                <a:lnSpc>
                  <a:spcPts val="3840"/>
                </a:lnSpc>
              </a:pPr>
              <a:r>
                <a:rPr lang="en-US" sz="3200" b="1">
                  <a:solidFill>
                    <a:srgbClr val="FF914D"/>
                  </a:solidFill>
                  <a:latin typeface="HK Grotesk Bold"/>
                  <a:ea typeface="HK Grotesk Bold"/>
                  <a:cs typeface="HK Grotesk Bold"/>
                  <a:sym typeface="HK Grotesk Bold"/>
                </a:rPr>
                <a:t>KEY FINDING:</a:t>
              </a:r>
            </a:p>
          </p:txBody>
        </p:sp>
        <p:sp>
          <p:nvSpPr>
            <p:cNvPr id="6" name="TextBox 6"/>
            <p:cNvSpPr txBox="1"/>
            <p:nvPr/>
          </p:nvSpPr>
          <p:spPr>
            <a:xfrm>
              <a:off x="0" y="1014757"/>
              <a:ext cx="20122469" cy="668716"/>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rotesk Medium"/>
                  <a:ea typeface="HK Grotesk Medium"/>
                  <a:cs typeface="HK Grotesk Medium"/>
                  <a:sym typeface="HK Grotesk Medium"/>
                </a:rPr>
                <a:t>The West region dominates sales, while the Midwest significantly underperforms.</a:t>
              </a:r>
            </a:p>
          </p:txBody>
        </p:sp>
      </p:grpSp>
      <p:grpSp>
        <p:nvGrpSpPr>
          <p:cNvPr id="7" name="Group 7"/>
          <p:cNvGrpSpPr/>
          <p:nvPr/>
        </p:nvGrpSpPr>
        <p:grpSpPr>
          <a:xfrm>
            <a:off x="1028700" y="3769729"/>
            <a:ext cx="16894461" cy="5535474"/>
            <a:chOff x="0" y="0"/>
            <a:chExt cx="22525948" cy="7380632"/>
          </a:xfrm>
        </p:grpSpPr>
        <p:sp>
          <p:nvSpPr>
            <p:cNvPr id="8" name="TextBox 8"/>
            <p:cNvSpPr txBox="1"/>
            <p:nvPr/>
          </p:nvSpPr>
          <p:spPr>
            <a:xfrm>
              <a:off x="0" y="-9525"/>
              <a:ext cx="22525948" cy="657225"/>
            </a:xfrm>
            <a:prstGeom prst="rect">
              <a:avLst/>
            </a:prstGeom>
          </p:spPr>
          <p:txBody>
            <a:bodyPr lIns="0" tIns="0" rIns="0" bIns="0" rtlCol="0" anchor="t">
              <a:spAutoFit/>
            </a:bodyPr>
            <a:lstStyle/>
            <a:p>
              <a:pPr algn="l">
                <a:lnSpc>
                  <a:spcPts val="3840"/>
                </a:lnSpc>
              </a:pPr>
              <a:r>
                <a:rPr lang="en-US" sz="3200" b="1">
                  <a:solidFill>
                    <a:srgbClr val="FF914D"/>
                  </a:solidFill>
                  <a:latin typeface="HK Grotesk Bold"/>
                  <a:ea typeface="HK Grotesk Bold"/>
                  <a:cs typeface="HK Grotesk Bold"/>
                  <a:sym typeface="HK Grotesk Bold"/>
                </a:rPr>
                <a:t>OPPORTUNITY FOR GROWTH:</a:t>
              </a:r>
            </a:p>
          </p:txBody>
        </p:sp>
        <p:sp>
          <p:nvSpPr>
            <p:cNvPr id="9" name="TextBox 9"/>
            <p:cNvSpPr txBox="1"/>
            <p:nvPr/>
          </p:nvSpPr>
          <p:spPr>
            <a:xfrm>
              <a:off x="0" y="1014757"/>
              <a:ext cx="22525948" cy="6365875"/>
            </a:xfrm>
            <a:prstGeom prst="rect">
              <a:avLst/>
            </a:prstGeom>
          </p:spPr>
          <p:txBody>
            <a:bodyPr lIns="0" tIns="0" rIns="0" bIns="0" rtlCol="0" anchor="t">
              <a:spAutoFit/>
            </a:bodyPr>
            <a:lstStyle/>
            <a:p>
              <a:pPr marL="647702" lvl="1" indent="-323851" algn="l">
                <a:lnSpc>
                  <a:spcPts val="4200"/>
                </a:lnSpc>
                <a:buFont typeface="Arial"/>
                <a:buChar char="•"/>
              </a:pPr>
              <a:r>
                <a:rPr lang="en-US" sz="3000" b="1">
                  <a:solidFill>
                    <a:srgbClr val="FFFFFF"/>
                  </a:solidFill>
                  <a:latin typeface="HK Grotesk Medium"/>
                  <a:ea typeface="HK Grotesk Medium"/>
                  <a:cs typeface="HK Grotesk Medium"/>
                  <a:sym typeface="HK Grotesk Medium"/>
                </a:rPr>
                <a:t>Midwest Expansion: </a:t>
              </a:r>
              <a:r>
                <a:rPr lang="en-US" sz="3000">
                  <a:solidFill>
                    <a:srgbClr val="FFFFFF"/>
                  </a:solidFill>
                  <a:latin typeface="HK Grotesk"/>
                  <a:ea typeface="HK Grotesk"/>
                  <a:cs typeface="HK Grotesk"/>
                  <a:sym typeface="HK Grotesk"/>
                </a:rPr>
                <a:t>Invest in new retail outlets, enhanced distribution, and localized marketing campaigns to boost Midwest sales.</a:t>
              </a:r>
            </a:p>
            <a:p>
              <a:pPr algn="l">
                <a:lnSpc>
                  <a:spcPts val="4200"/>
                </a:lnSpc>
              </a:pPr>
              <a:endParaRPr lang="en-US" sz="3000">
                <a:solidFill>
                  <a:srgbClr val="FFFFFF"/>
                </a:solidFill>
                <a:latin typeface="HK Grotesk"/>
                <a:ea typeface="HK Grotesk"/>
                <a:cs typeface="HK Grotesk"/>
                <a:sym typeface="HK Grotesk"/>
              </a:endParaRPr>
            </a:p>
            <a:p>
              <a:pPr marL="647702" lvl="1" indent="-323851" algn="l">
                <a:lnSpc>
                  <a:spcPts val="4200"/>
                </a:lnSpc>
                <a:buFont typeface="Arial"/>
                <a:buChar char="•"/>
              </a:pPr>
              <a:r>
                <a:rPr lang="en-US" sz="3000" b="1">
                  <a:solidFill>
                    <a:srgbClr val="FFFFFF"/>
                  </a:solidFill>
                  <a:latin typeface="HK Grotesk Medium"/>
                  <a:ea typeface="HK Grotesk Medium"/>
                  <a:cs typeface="HK Grotesk Medium"/>
                  <a:sym typeface="HK Grotesk Medium"/>
                </a:rPr>
                <a:t>Northeast &amp; Southeast Focus: </a:t>
              </a:r>
              <a:r>
                <a:rPr lang="en-US" sz="3000">
                  <a:solidFill>
                    <a:srgbClr val="FFFFFF"/>
                  </a:solidFill>
                  <a:latin typeface="HK Grotesk"/>
                  <a:ea typeface="HK Grotesk"/>
                  <a:cs typeface="HK Grotesk"/>
                  <a:sym typeface="HK Grotesk"/>
                </a:rPr>
                <a:t>With 21% and 18%</a:t>
              </a:r>
            </a:p>
            <a:p>
              <a:pPr algn="l">
                <a:lnSpc>
                  <a:spcPts val="4200"/>
                </a:lnSpc>
              </a:pPr>
              <a:r>
                <a:rPr lang="en-US" sz="3000">
                  <a:solidFill>
                    <a:srgbClr val="FFFFFF"/>
                  </a:solidFill>
                  <a:latin typeface="HK Grotesk"/>
                  <a:ea typeface="HK Grotesk"/>
                  <a:cs typeface="HK Grotesk"/>
                  <a:sym typeface="HK Grotesk"/>
                </a:rPr>
                <a:t>      respectively, these regions have potential for further</a:t>
              </a:r>
            </a:p>
            <a:p>
              <a:pPr algn="l">
                <a:lnSpc>
                  <a:spcPts val="4200"/>
                </a:lnSpc>
              </a:pPr>
              <a:r>
                <a:rPr lang="en-US" sz="3000">
                  <a:solidFill>
                    <a:srgbClr val="FFFFFF"/>
                  </a:solidFill>
                  <a:latin typeface="HK Grotesk"/>
                  <a:ea typeface="HK Grotesk"/>
                  <a:cs typeface="HK Grotesk"/>
                  <a:sym typeface="HK Grotesk"/>
                </a:rPr>
                <a:t>      growth through improved targeting of customer</a:t>
              </a:r>
            </a:p>
            <a:p>
              <a:pPr algn="l">
                <a:lnSpc>
                  <a:spcPts val="4200"/>
                </a:lnSpc>
              </a:pPr>
              <a:r>
                <a:rPr lang="en-US" sz="3000">
                  <a:solidFill>
                    <a:srgbClr val="FFFFFF"/>
                  </a:solidFill>
                  <a:latin typeface="HK Grotesk"/>
                  <a:ea typeface="HK Grotesk"/>
                  <a:cs typeface="HK Grotesk"/>
                  <a:sym typeface="HK Grotesk"/>
                </a:rPr>
                <a:t>      demographics and expansion in underpenetrated </a:t>
              </a:r>
            </a:p>
            <a:p>
              <a:pPr algn="l">
                <a:lnSpc>
                  <a:spcPts val="4200"/>
                </a:lnSpc>
              </a:pPr>
              <a:r>
                <a:rPr lang="en-US" sz="3000">
                  <a:solidFill>
                    <a:srgbClr val="FFFFFF"/>
                  </a:solidFill>
                  <a:latin typeface="HK Grotesk"/>
                  <a:ea typeface="HK Grotesk"/>
                  <a:cs typeface="HK Grotesk"/>
                  <a:sym typeface="HK Grotesk"/>
                </a:rPr>
                <a:t>      cities.</a:t>
              </a:r>
            </a:p>
            <a:p>
              <a:pPr algn="l">
                <a:lnSpc>
                  <a:spcPts val="4200"/>
                </a:lnSpc>
                <a:spcBef>
                  <a:spcPct val="0"/>
                </a:spcBef>
              </a:pPr>
              <a:endParaRPr lang="en-US" sz="3000">
                <a:solidFill>
                  <a:srgbClr val="FFFFFF"/>
                </a:solidFill>
                <a:latin typeface="HK Grotesk"/>
                <a:ea typeface="HK Grotesk"/>
                <a:cs typeface="HK Grotesk"/>
                <a:sym typeface="HK Grotesk"/>
              </a:endParaRPr>
            </a:p>
          </p:txBody>
        </p:sp>
      </p:grpSp>
      <p:sp>
        <p:nvSpPr>
          <p:cNvPr id="10" name="Freeform 10"/>
          <p:cNvSpPr/>
          <p:nvPr/>
        </p:nvSpPr>
        <p:spPr>
          <a:xfrm flipH="1" flipV="1">
            <a:off x="14485247" y="-1974704"/>
            <a:ext cx="5548106" cy="6006808"/>
          </a:xfrm>
          <a:custGeom>
            <a:avLst/>
            <a:gdLst/>
            <a:ahLst/>
            <a:cxnLst/>
            <a:rect l="l" t="t" r="r" b="b"/>
            <a:pathLst>
              <a:path w="5548106" h="6006808">
                <a:moveTo>
                  <a:pt x="5548106" y="6006808"/>
                </a:moveTo>
                <a:lnTo>
                  <a:pt x="0" y="6006808"/>
                </a:lnTo>
                <a:lnTo>
                  <a:pt x="0" y="0"/>
                </a:lnTo>
                <a:lnTo>
                  <a:pt x="5548106" y="0"/>
                </a:lnTo>
                <a:lnTo>
                  <a:pt x="5548106" y="6006808"/>
                </a:lnTo>
                <a:close/>
              </a:path>
            </a:pathLst>
          </a:custGeom>
          <a:blipFill>
            <a:blip r:embed="rId3">
              <a:alphaModFix amt="28000"/>
              <a:extLst>
                <a:ext uri="{96DAC541-7B7A-43D3-8B79-37D633B846F1}">
                  <asvg:svgBlip xmlns:asvg="http://schemas.microsoft.com/office/drawing/2016/SVG/main" r:embed="rId4"/>
                </a:ext>
              </a:extLst>
            </a:blip>
            <a:stretch>
              <a:fillRect/>
            </a:stretch>
          </a:blipFill>
        </p:spPr>
      </p:sp>
      <p:sp>
        <p:nvSpPr>
          <p:cNvPr id="11" name="Freeform 11"/>
          <p:cNvSpPr/>
          <p:nvPr/>
        </p:nvSpPr>
        <p:spPr>
          <a:xfrm>
            <a:off x="-1907864" y="7283596"/>
            <a:ext cx="5548106" cy="6006808"/>
          </a:xfrm>
          <a:custGeom>
            <a:avLst/>
            <a:gdLst/>
            <a:ahLst/>
            <a:cxnLst/>
            <a:rect l="l" t="t" r="r" b="b"/>
            <a:pathLst>
              <a:path w="5548106" h="6006808">
                <a:moveTo>
                  <a:pt x="0" y="0"/>
                </a:moveTo>
                <a:lnTo>
                  <a:pt x="5548106" y="0"/>
                </a:lnTo>
                <a:lnTo>
                  <a:pt x="5548106" y="6006808"/>
                </a:lnTo>
                <a:lnTo>
                  <a:pt x="0" y="6006808"/>
                </a:lnTo>
                <a:lnTo>
                  <a:pt x="0" y="0"/>
                </a:lnTo>
                <a:close/>
              </a:path>
            </a:pathLst>
          </a:custGeom>
          <a:blipFill>
            <a:blip r:embed="rId3">
              <a:alphaModFix amt="28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1391628" y="2492648"/>
            <a:ext cx="6390394" cy="3165883"/>
          </a:xfrm>
          <a:custGeom>
            <a:avLst/>
            <a:gdLst/>
            <a:ahLst/>
            <a:cxnLst/>
            <a:rect l="l" t="t" r="r" b="b"/>
            <a:pathLst>
              <a:path w="6390394" h="3165883">
                <a:moveTo>
                  <a:pt x="0" y="0"/>
                </a:moveTo>
                <a:lnTo>
                  <a:pt x="6390394" y="0"/>
                </a:lnTo>
                <a:lnTo>
                  <a:pt x="6390394" y="3165883"/>
                </a:lnTo>
                <a:lnTo>
                  <a:pt x="0" y="3165883"/>
                </a:lnTo>
                <a:lnTo>
                  <a:pt x="0" y="0"/>
                </a:lnTo>
                <a:close/>
              </a:path>
            </a:pathLst>
          </a:custGeom>
          <a:blipFill>
            <a:blip r:embed="rId2"/>
            <a:stretch>
              <a:fillRect/>
            </a:stretch>
          </a:blipFill>
        </p:spPr>
      </p:sp>
      <p:grpSp>
        <p:nvGrpSpPr>
          <p:cNvPr id="3" name="Group 3"/>
          <p:cNvGrpSpPr/>
          <p:nvPr/>
        </p:nvGrpSpPr>
        <p:grpSpPr>
          <a:xfrm>
            <a:off x="1028700" y="5323026"/>
            <a:ext cx="15520494" cy="3935274"/>
            <a:chOff x="0" y="0"/>
            <a:chExt cx="20693992" cy="5247032"/>
          </a:xfrm>
        </p:grpSpPr>
        <p:sp>
          <p:nvSpPr>
            <p:cNvPr id="4" name="TextBox 4"/>
            <p:cNvSpPr txBox="1"/>
            <p:nvPr/>
          </p:nvSpPr>
          <p:spPr>
            <a:xfrm>
              <a:off x="0" y="-9525"/>
              <a:ext cx="20693992" cy="657225"/>
            </a:xfrm>
            <a:prstGeom prst="rect">
              <a:avLst/>
            </a:prstGeom>
          </p:spPr>
          <p:txBody>
            <a:bodyPr lIns="0" tIns="0" rIns="0" bIns="0" rtlCol="0" anchor="t">
              <a:spAutoFit/>
            </a:bodyPr>
            <a:lstStyle/>
            <a:p>
              <a:pPr algn="just">
                <a:lnSpc>
                  <a:spcPts val="3840"/>
                </a:lnSpc>
              </a:pPr>
              <a:r>
                <a:rPr lang="en-US" sz="3200" b="1">
                  <a:solidFill>
                    <a:srgbClr val="FF5757"/>
                  </a:solidFill>
                  <a:latin typeface="HK Grotesk Bold"/>
                  <a:ea typeface="HK Grotesk Bold"/>
                  <a:cs typeface="HK Grotesk Bold"/>
                  <a:sym typeface="HK Grotesk Bold"/>
                </a:rPr>
                <a:t>OPPORTUNITIES:</a:t>
              </a:r>
            </a:p>
          </p:txBody>
        </p:sp>
        <p:sp>
          <p:nvSpPr>
            <p:cNvPr id="5" name="TextBox 5"/>
            <p:cNvSpPr txBox="1"/>
            <p:nvPr/>
          </p:nvSpPr>
          <p:spPr>
            <a:xfrm>
              <a:off x="0" y="1014757"/>
              <a:ext cx="20693992" cy="4232275"/>
            </a:xfrm>
            <a:prstGeom prst="rect">
              <a:avLst/>
            </a:prstGeom>
          </p:spPr>
          <p:txBody>
            <a:bodyPr lIns="0" tIns="0" rIns="0" bIns="0" rtlCol="0" anchor="t">
              <a:spAutoFit/>
            </a:bodyPr>
            <a:lstStyle/>
            <a:p>
              <a:pPr marL="647702" lvl="1" indent="-323851" algn="just">
                <a:lnSpc>
                  <a:spcPts val="4200"/>
                </a:lnSpc>
                <a:buFont typeface="Arial"/>
                <a:buChar char="•"/>
              </a:pPr>
              <a:r>
                <a:rPr lang="en-US" sz="3000" b="1">
                  <a:solidFill>
                    <a:srgbClr val="FFFFFF"/>
                  </a:solidFill>
                  <a:latin typeface="HK Grotesk Medium"/>
                  <a:ea typeface="HK Grotesk Medium"/>
                  <a:cs typeface="HK Grotesk Medium"/>
                  <a:sym typeface="HK Grotesk Medium"/>
                </a:rPr>
                <a:t>Digital Transformation: Enhance digital marketing efforts (SEO, social media campaigns), streamline online shopping experiences, and offer exclusive products online.</a:t>
              </a:r>
            </a:p>
            <a:p>
              <a:pPr algn="just">
                <a:lnSpc>
                  <a:spcPts val="4200"/>
                </a:lnSpc>
              </a:pPr>
              <a:endParaRPr lang="en-US" sz="3000" b="1">
                <a:solidFill>
                  <a:srgbClr val="FFFFFF"/>
                </a:solidFill>
                <a:latin typeface="HK Grotesk Medium"/>
                <a:ea typeface="HK Grotesk Medium"/>
                <a:cs typeface="HK Grotesk Medium"/>
                <a:sym typeface="HK Grotesk Medium"/>
              </a:endParaRPr>
            </a:p>
            <a:p>
              <a:pPr marL="647702" lvl="1" indent="-323851" algn="just">
                <a:lnSpc>
                  <a:spcPts val="4200"/>
                </a:lnSpc>
                <a:buFont typeface="Arial"/>
                <a:buChar char="•"/>
              </a:pPr>
              <a:r>
                <a:rPr lang="en-US" sz="3000" b="1">
                  <a:solidFill>
                    <a:srgbClr val="FFFFFF"/>
                  </a:solidFill>
                  <a:latin typeface="HK Grotesk Medium"/>
                  <a:ea typeface="HK Grotesk Medium"/>
                  <a:cs typeface="HK Grotesk Medium"/>
                  <a:sym typeface="HK Grotesk Medium"/>
                </a:rPr>
                <a:t>Omni-channel Strategy: Improve online-to-offline integration (e.g., click-and-collect), and create a seamless customer journey between digital and physical stores.</a:t>
              </a:r>
            </a:p>
            <a:p>
              <a:pPr algn="r">
                <a:lnSpc>
                  <a:spcPts val="4200"/>
                </a:lnSpc>
                <a:spcBef>
                  <a:spcPct val="0"/>
                </a:spcBef>
              </a:pPr>
              <a:endParaRPr lang="en-US" sz="3000" b="1">
                <a:solidFill>
                  <a:srgbClr val="FFFFFF"/>
                </a:solidFill>
                <a:latin typeface="HK Grotesk Medium"/>
                <a:ea typeface="HK Grotesk Medium"/>
                <a:cs typeface="HK Grotesk Medium"/>
                <a:sym typeface="HK Grotesk Medium"/>
              </a:endParaRPr>
            </a:p>
          </p:txBody>
        </p:sp>
      </p:grpSp>
      <p:sp>
        <p:nvSpPr>
          <p:cNvPr id="6" name="TextBox 6"/>
          <p:cNvSpPr txBox="1"/>
          <p:nvPr/>
        </p:nvSpPr>
        <p:spPr>
          <a:xfrm>
            <a:off x="5962326" y="580368"/>
            <a:ext cx="11324426" cy="745656"/>
          </a:xfrm>
          <a:prstGeom prst="rect">
            <a:avLst/>
          </a:prstGeom>
        </p:spPr>
        <p:txBody>
          <a:bodyPr lIns="0" tIns="0" rIns="0" bIns="0" rtlCol="0" anchor="t">
            <a:spAutoFit/>
          </a:bodyPr>
          <a:lstStyle/>
          <a:p>
            <a:pPr algn="r">
              <a:lnSpc>
                <a:spcPts val="5663"/>
              </a:lnSpc>
            </a:pPr>
            <a:r>
              <a:rPr lang="en-US" sz="5779" b="1">
                <a:solidFill>
                  <a:srgbClr val="FFFFFF"/>
                </a:solidFill>
                <a:latin typeface="HK Grotesk Bold"/>
                <a:ea typeface="HK Grotesk Bold"/>
                <a:cs typeface="HK Grotesk Bold"/>
                <a:sym typeface="HK Grotesk Bold"/>
              </a:rPr>
              <a:t>Channel Performance Overview</a:t>
            </a:r>
          </a:p>
        </p:txBody>
      </p:sp>
      <p:grpSp>
        <p:nvGrpSpPr>
          <p:cNvPr id="7" name="Group 7"/>
          <p:cNvGrpSpPr/>
          <p:nvPr/>
        </p:nvGrpSpPr>
        <p:grpSpPr>
          <a:xfrm>
            <a:off x="1028700" y="2429357"/>
            <a:ext cx="9777665" cy="1790335"/>
            <a:chOff x="0" y="0"/>
            <a:chExt cx="13036887" cy="2387113"/>
          </a:xfrm>
        </p:grpSpPr>
        <p:sp>
          <p:nvSpPr>
            <p:cNvPr id="8" name="TextBox 8"/>
            <p:cNvSpPr txBox="1"/>
            <p:nvPr/>
          </p:nvSpPr>
          <p:spPr>
            <a:xfrm>
              <a:off x="0" y="-9525"/>
              <a:ext cx="13036887" cy="657225"/>
            </a:xfrm>
            <a:prstGeom prst="rect">
              <a:avLst/>
            </a:prstGeom>
          </p:spPr>
          <p:txBody>
            <a:bodyPr lIns="0" tIns="0" rIns="0" bIns="0" rtlCol="0" anchor="t">
              <a:spAutoFit/>
            </a:bodyPr>
            <a:lstStyle/>
            <a:p>
              <a:pPr algn="l">
                <a:lnSpc>
                  <a:spcPts val="3840"/>
                </a:lnSpc>
              </a:pPr>
              <a:r>
                <a:rPr lang="en-US" sz="3200" b="1">
                  <a:solidFill>
                    <a:srgbClr val="FF5757"/>
                  </a:solidFill>
                  <a:latin typeface="HK Grotesk Bold"/>
                  <a:ea typeface="HK Grotesk Bold"/>
                  <a:cs typeface="HK Grotesk Bold"/>
                  <a:sym typeface="HK Grotesk Bold"/>
                </a:rPr>
                <a:t>ONLINE CHANNEL GROWTH:</a:t>
              </a:r>
            </a:p>
          </p:txBody>
        </p:sp>
        <p:sp>
          <p:nvSpPr>
            <p:cNvPr id="9" name="TextBox 9"/>
            <p:cNvSpPr txBox="1"/>
            <p:nvPr/>
          </p:nvSpPr>
          <p:spPr>
            <a:xfrm>
              <a:off x="0" y="1014757"/>
              <a:ext cx="13036887" cy="1372356"/>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rotesk Medium"/>
                  <a:ea typeface="HK Grotesk Medium"/>
                  <a:cs typeface="HK Grotesk Medium"/>
                  <a:sym typeface="HK Grotesk Medium"/>
                </a:rPr>
                <a:t>Online sales underperform in comparison to physical outlets despite the global shift towards e-commerce.</a:t>
              </a:r>
            </a:p>
          </p:txBody>
        </p:sp>
      </p:grpSp>
      <p:sp>
        <p:nvSpPr>
          <p:cNvPr id="10" name="Freeform 10"/>
          <p:cNvSpPr/>
          <p:nvPr/>
        </p:nvSpPr>
        <p:spPr>
          <a:xfrm>
            <a:off x="-1907864" y="7283596"/>
            <a:ext cx="5548106" cy="6006808"/>
          </a:xfrm>
          <a:custGeom>
            <a:avLst/>
            <a:gdLst/>
            <a:ahLst/>
            <a:cxnLst/>
            <a:rect l="l" t="t" r="r" b="b"/>
            <a:pathLst>
              <a:path w="5548106" h="6006808">
                <a:moveTo>
                  <a:pt x="0" y="0"/>
                </a:moveTo>
                <a:lnTo>
                  <a:pt x="5548106" y="0"/>
                </a:lnTo>
                <a:lnTo>
                  <a:pt x="5548106" y="6006808"/>
                </a:lnTo>
                <a:lnTo>
                  <a:pt x="0" y="6006808"/>
                </a:lnTo>
                <a:lnTo>
                  <a:pt x="0" y="0"/>
                </a:lnTo>
                <a:close/>
              </a:path>
            </a:pathLst>
          </a:custGeom>
          <a:blipFill>
            <a:blip r:embed="rId3">
              <a:alphaModFix amt="28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sp>
        <p:nvSpPr>
          <p:cNvPr id="3" name="TextBox 3"/>
          <p:cNvSpPr txBox="1"/>
          <p:nvPr/>
        </p:nvSpPr>
        <p:spPr>
          <a:xfrm>
            <a:off x="1595809" y="530628"/>
            <a:ext cx="15096381" cy="665587"/>
          </a:xfrm>
          <a:prstGeom prst="rect">
            <a:avLst/>
          </a:prstGeom>
        </p:spPr>
        <p:txBody>
          <a:bodyPr lIns="0" tIns="0" rIns="0" bIns="0" rtlCol="0" anchor="t">
            <a:spAutoFit/>
          </a:bodyPr>
          <a:lstStyle/>
          <a:p>
            <a:pPr algn="ctr">
              <a:lnSpc>
                <a:spcPts val="4970"/>
              </a:lnSpc>
            </a:pPr>
            <a:r>
              <a:rPr lang="en-US" sz="5072" b="1">
                <a:solidFill>
                  <a:srgbClr val="FEF5A4"/>
                </a:solidFill>
                <a:latin typeface="HK Grotesk Bold"/>
                <a:ea typeface="HK Grotesk Bold"/>
                <a:cs typeface="HK Grotesk Bold"/>
                <a:sym typeface="HK Grotesk Bold"/>
              </a:rPr>
              <a:t>Profitability Analysis &amp; Efficiency Opportunities</a:t>
            </a:r>
          </a:p>
        </p:txBody>
      </p:sp>
      <p:sp>
        <p:nvSpPr>
          <p:cNvPr id="4" name="TextBox 4"/>
          <p:cNvSpPr txBox="1"/>
          <p:nvPr/>
        </p:nvSpPr>
        <p:spPr>
          <a:xfrm>
            <a:off x="2007570" y="4761318"/>
            <a:ext cx="14272861" cy="3750310"/>
          </a:xfrm>
          <a:prstGeom prst="rect">
            <a:avLst/>
          </a:prstGeom>
        </p:spPr>
        <p:txBody>
          <a:bodyPr lIns="0" tIns="0" rIns="0" bIns="0" rtlCol="0" anchor="t">
            <a:spAutoFit/>
          </a:bodyPr>
          <a:lstStyle/>
          <a:p>
            <a:pPr algn="l">
              <a:lnSpc>
                <a:spcPts val="4479"/>
              </a:lnSpc>
            </a:pPr>
            <a:r>
              <a:rPr lang="en-US" sz="3199" b="1">
                <a:solidFill>
                  <a:srgbClr val="FF9A7A"/>
                </a:solidFill>
                <a:latin typeface="HK Grotesk Medium"/>
                <a:ea typeface="HK Grotesk Medium"/>
                <a:cs typeface="HK Grotesk Medium"/>
                <a:sym typeface="HK Grotesk Medium"/>
              </a:rPr>
              <a:t>Focus Areas:</a:t>
            </a:r>
          </a:p>
          <a:p>
            <a:pPr algn="l">
              <a:lnSpc>
                <a:spcPts val="4200"/>
              </a:lnSpc>
            </a:pPr>
            <a:endParaRPr lang="en-US" sz="3199" b="1">
              <a:solidFill>
                <a:srgbClr val="FF9A7A"/>
              </a:solidFill>
              <a:latin typeface="HK Grotesk Medium"/>
              <a:ea typeface="HK Grotesk Medium"/>
              <a:cs typeface="HK Grotesk Medium"/>
              <a:sym typeface="HK Grotesk Medium"/>
            </a:endParaRPr>
          </a:p>
          <a:p>
            <a:pPr marL="647700" lvl="1" indent="-323850" algn="l">
              <a:lnSpc>
                <a:spcPts val="4200"/>
              </a:lnSpc>
              <a:spcBef>
                <a:spcPct val="0"/>
              </a:spcBef>
              <a:buFont typeface="Arial"/>
              <a:buChar char="•"/>
            </a:pPr>
            <a:r>
              <a:rPr lang="en-US" sz="3000" b="1">
                <a:solidFill>
                  <a:srgbClr val="FFFFFF"/>
                </a:solidFill>
                <a:latin typeface="HK Grotesk Medium"/>
                <a:ea typeface="HK Grotesk Medium"/>
                <a:cs typeface="HK Grotesk Medium"/>
                <a:sym typeface="HK Grotesk Medium"/>
              </a:rPr>
              <a:t>Cos</a:t>
            </a:r>
            <a:r>
              <a:rPr lang="en-US" sz="3000" b="1" u="none">
                <a:solidFill>
                  <a:srgbClr val="FFFFFF"/>
                </a:solidFill>
                <a:latin typeface="HK Grotesk Medium"/>
                <a:ea typeface="HK Grotesk Medium"/>
                <a:cs typeface="HK Grotesk Medium"/>
                <a:sym typeface="HK Grotesk Medium"/>
              </a:rPr>
              <a:t>t Reduction: </a:t>
            </a:r>
            <a:r>
              <a:rPr lang="en-US" sz="3000" u="none">
                <a:solidFill>
                  <a:srgbClr val="FFFFFF"/>
                </a:solidFill>
                <a:latin typeface="HK Grotesk"/>
                <a:ea typeface="HK Grotesk"/>
                <a:cs typeface="HK Grotesk"/>
                <a:sym typeface="HK Grotesk"/>
              </a:rPr>
              <a:t>Negotiate better terms with suppliers and retailers, optimize distribution routes, and reduce operational waste.</a:t>
            </a:r>
          </a:p>
          <a:p>
            <a:pPr algn="l">
              <a:lnSpc>
                <a:spcPts val="4200"/>
              </a:lnSpc>
              <a:spcBef>
                <a:spcPct val="0"/>
              </a:spcBef>
            </a:pPr>
            <a:endParaRPr lang="en-US" sz="3000" u="none">
              <a:solidFill>
                <a:srgbClr val="FFFFFF"/>
              </a:solidFill>
              <a:latin typeface="HK Grotesk"/>
              <a:ea typeface="HK Grotesk"/>
              <a:cs typeface="HK Grotesk"/>
              <a:sym typeface="HK Grotesk"/>
            </a:endParaRPr>
          </a:p>
          <a:p>
            <a:pPr marL="647700" lvl="1" indent="-323850" algn="l">
              <a:lnSpc>
                <a:spcPts val="4200"/>
              </a:lnSpc>
              <a:spcBef>
                <a:spcPct val="0"/>
              </a:spcBef>
              <a:buFont typeface="Arial"/>
              <a:buChar char="•"/>
            </a:pPr>
            <a:r>
              <a:rPr lang="en-US" sz="3000" b="1" u="none">
                <a:solidFill>
                  <a:srgbClr val="FFFFFF"/>
                </a:solidFill>
                <a:latin typeface="HK Grotesk Medium"/>
                <a:ea typeface="HK Grotesk Medium"/>
                <a:cs typeface="HK Grotesk Medium"/>
                <a:sym typeface="HK Grotesk Medium"/>
              </a:rPr>
              <a:t>SKU Rationalization: </a:t>
            </a:r>
            <a:r>
              <a:rPr lang="en-US" sz="3000" u="none">
                <a:solidFill>
                  <a:srgbClr val="FFFFFF"/>
                </a:solidFill>
                <a:latin typeface="HK Grotesk"/>
                <a:ea typeface="HK Grotesk"/>
                <a:cs typeface="HK Grotesk"/>
                <a:sym typeface="HK Grotesk"/>
              </a:rPr>
              <a:t>Focus on high-margin products and reduce the volume of low-performing SKUs to increase overall profitability.</a:t>
            </a:r>
          </a:p>
        </p:txBody>
      </p:sp>
      <p:sp>
        <p:nvSpPr>
          <p:cNvPr id="5" name="TextBox 5"/>
          <p:cNvSpPr txBox="1"/>
          <p:nvPr/>
        </p:nvSpPr>
        <p:spPr>
          <a:xfrm>
            <a:off x="2007570" y="1737815"/>
            <a:ext cx="13985505" cy="3125739"/>
          </a:xfrm>
          <a:prstGeom prst="rect">
            <a:avLst/>
          </a:prstGeom>
        </p:spPr>
        <p:txBody>
          <a:bodyPr lIns="0" tIns="0" rIns="0" bIns="0" rtlCol="0" anchor="t">
            <a:spAutoFit/>
          </a:bodyPr>
          <a:lstStyle/>
          <a:p>
            <a:pPr marL="0" lvl="0" indent="0" algn="l">
              <a:lnSpc>
                <a:spcPts val="4479"/>
              </a:lnSpc>
              <a:spcBef>
                <a:spcPct val="0"/>
              </a:spcBef>
            </a:pPr>
            <a:r>
              <a:rPr lang="en-US" sz="3199" b="1" u="none">
                <a:solidFill>
                  <a:srgbClr val="FF9A7A"/>
                </a:solidFill>
                <a:latin typeface="HK Grotesk Medium"/>
                <a:ea typeface="HK Grotesk Medium"/>
                <a:cs typeface="HK Grotesk Medium"/>
                <a:sym typeface="HK Grotesk Medium"/>
              </a:rPr>
              <a:t>Efficiency Improvement:</a:t>
            </a:r>
          </a:p>
          <a:p>
            <a:pPr marL="0" lvl="0" indent="0" algn="l">
              <a:lnSpc>
                <a:spcPts val="4199"/>
              </a:lnSpc>
              <a:spcBef>
                <a:spcPct val="0"/>
              </a:spcBef>
            </a:pPr>
            <a:endParaRPr lang="en-US" sz="3199" b="1" u="none">
              <a:solidFill>
                <a:srgbClr val="FF9A7A"/>
              </a:solidFill>
              <a:latin typeface="HK Grotesk Medium"/>
              <a:ea typeface="HK Grotesk Medium"/>
              <a:cs typeface="HK Grotesk Medium"/>
              <a:sym typeface="HK Grotesk Medium"/>
            </a:endParaRPr>
          </a:p>
          <a:p>
            <a:pPr marL="647698" lvl="1" indent="-323849" algn="l">
              <a:lnSpc>
                <a:spcPts val="4199"/>
              </a:lnSpc>
              <a:buFont typeface="Arial"/>
              <a:buChar char="•"/>
            </a:pPr>
            <a:r>
              <a:rPr lang="en-US" sz="2999" u="none">
                <a:solidFill>
                  <a:srgbClr val="FFFFFF"/>
                </a:solidFill>
                <a:latin typeface="HK Grotesk"/>
                <a:ea typeface="HK Grotesk"/>
                <a:cs typeface="HK Grotesk"/>
                <a:sym typeface="HK Grotesk"/>
              </a:rPr>
              <a:t>While the 36.9% margin is competitive, there are still opportunities to increase efficiency across supply chains, warehousing, and logistics to reduce operational costs.</a:t>
            </a:r>
          </a:p>
          <a:p>
            <a:pPr marL="0" lvl="0" indent="0" algn="ctr">
              <a:lnSpc>
                <a:spcPts val="3750"/>
              </a:lnSpc>
              <a:spcBef>
                <a:spcPct val="0"/>
              </a:spcBef>
            </a:pPr>
            <a:endParaRPr lang="en-US" sz="2999" u="none">
              <a:solidFill>
                <a:srgbClr val="FFFFFF"/>
              </a:solidFill>
              <a:latin typeface="HK Grotesk"/>
              <a:ea typeface="HK Grotesk"/>
              <a:cs typeface="HK Grotesk"/>
              <a:sym typeface="HK Grotesk"/>
            </a:endParaRPr>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859</Words>
  <Application>Microsoft Office PowerPoint</Application>
  <PresentationFormat>Custom</PresentationFormat>
  <Paragraphs>107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HK Grotesk</vt:lpstr>
      <vt:lpstr>HK Grotesk Medium</vt:lpstr>
      <vt:lpstr>Arial</vt:lpstr>
      <vt:lpstr>DM Sans</vt:lpstr>
      <vt:lpstr>Calibri</vt:lpstr>
      <vt:lpstr>Oswald Bold</vt:lpstr>
      <vt:lpstr>HK Grotesk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Excel Project</dc:title>
  <dc:creator>HP</dc:creator>
  <cp:lastModifiedBy>Sakshi Yadav</cp:lastModifiedBy>
  <cp:revision>2</cp:revision>
  <dcterms:created xsi:type="dcterms:W3CDTF">2006-08-16T00:00:00Z</dcterms:created>
  <dcterms:modified xsi:type="dcterms:W3CDTF">2024-09-19T16:30:07Z</dcterms:modified>
  <dc:identifier>DAGRA_596xA</dc:identifier>
</cp:coreProperties>
</file>