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HK Grotesk Bold" charset="1" panose="00000800000000000000"/>
      <p:regular r:id="rId36"/>
    </p:embeddedFont>
    <p:embeddedFont>
      <p:font typeface="Public Sans" charset="1" panose="00000000000000000000"/>
      <p:regular r:id="rId37"/>
    </p:embeddedFont>
    <p:embeddedFont>
      <p:font typeface="Public Sans Bold" charset="1" panose="000000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443435" y="3988296"/>
            <a:ext cx="10404872" cy="10404872"/>
          </a:xfrm>
          <a:custGeom>
            <a:avLst/>
            <a:gdLst/>
            <a:ahLst/>
            <a:cxnLst/>
            <a:rect r="r" b="b" t="t" l="l"/>
            <a:pathLst>
              <a:path h="10404872" w="10404872">
                <a:moveTo>
                  <a:pt x="10404873" y="0"/>
                </a:moveTo>
                <a:lnTo>
                  <a:pt x="0" y="0"/>
                </a:lnTo>
                <a:lnTo>
                  <a:pt x="0" y="10404872"/>
                </a:lnTo>
                <a:lnTo>
                  <a:pt x="10404873" y="10404872"/>
                </a:lnTo>
                <a:lnTo>
                  <a:pt x="1040487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9326562" y="-4106168"/>
            <a:ext cx="10404872" cy="10404872"/>
          </a:xfrm>
          <a:custGeom>
            <a:avLst/>
            <a:gdLst/>
            <a:ahLst/>
            <a:cxnLst/>
            <a:rect r="r" b="b" t="t" l="l"/>
            <a:pathLst>
              <a:path h="10404872" w="10404872">
                <a:moveTo>
                  <a:pt x="0" y="10404872"/>
                </a:moveTo>
                <a:lnTo>
                  <a:pt x="10404873" y="10404872"/>
                </a:lnTo>
                <a:lnTo>
                  <a:pt x="10404873" y="0"/>
                </a:lnTo>
                <a:lnTo>
                  <a:pt x="0" y="0"/>
                </a:lnTo>
                <a:lnTo>
                  <a:pt x="0" y="104048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563519" y="2611643"/>
            <a:ext cx="1785379" cy="1798753"/>
          </a:xfrm>
          <a:custGeom>
            <a:avLst/>
            <a:gdLst/>
            <a:ahLst/>
            <a:cxnLst/>
            <a:rect r="r" b="b" t="t" l="l"/>
            <a:pathLst>
              <a:path h="1798753" w="1785379">
                <a:moveTo>
                  <a:pt x="0" y="0"/>
                </a:moveTo>
                <a:lnTo>
                  <a:pt x="1785379" y="0"/>
                </a:lnTo>
                <a:lnTo>
                  <a:pt x="1785379" y="1798753"/>
                </a:lnTo>
                <a:lnTo>
                  <a:pt x="0" y="1798753"/>
                </a:lnTo>
                <a:lnTo>
                  <a:pt x="0" y="0"/>
                </a:lnTo>
                <a:close/>
              </a:path>
            </a:pathLst>
          </a:custGeom>
          <a:blipFill>
            <a:blip r:embed="rId4"/>
            <a:stretch>
              <a:fillRect l="0" t="0" r="0" b="0"/>
            </a:stretch>
          </a:blipFill>
        </p:spPr>
      </p:sp>
      <p:grpSp>
        <p:nvGrpSpPr>
          <p:cNvPr name="Group 5" id="5"/>
          <p:cNvGrpSpPr/>
          <p:nvPr/>
        </p:nvGrpSpPr>
        <p:grpSpPr>
          <a:xfrm rot="0">
            <a:off x="2348126" y="2910893"/>
            <a:ext cx="13591748" cy="4465213"/>
            <a:chOff x="0" y="0"/>
            <a:chExt cx="18122331" cy="5953617"/>
          </a:xfrm>
        </p:grpSpPr>
        <p:sp>
          <p:nvSpPr>
            <p:cNvPr name="TextBox 6" id="6"/>
            <p:cNvSpPr txBox="true"/>
            <p:nvPr/>
          </p:nvSpPr>
          <p:spPr>
            <a:xfrm rot="0">
              <a:off x="0" y="-76200"/>
              <a:ext cx="18122331" cy="4886450"/>
            </a:xfrm>
            <a:prstGeom prst="rect">
              <a:avLst/>
            </a:prstGeom>
          </p:spPr>
          <p:txBody>
            <a:bodyPr anchor="t" rtlCol="false" tIns="0" lIns="0" bIns="0" rIns="0">
              <a:spAutoFit/>
            </a:bodyPr>
            <a:lstStyle/>
            <a:p>
              <a:pPr algn="ctr">
                <a:lnSpc>
                  <a:spcPts val="14553"/>
                </a:lnSpc>
              </a:pPr>
              <a:r>
                <a:rPr lang="en-US" sz="11550">
                  <a:solidFill>
                    <a:srgbClr val="FFFFFF"/>
                  </a:solidFill>
                  <a:latin typeface="HK Grotesk Bold"/>
                  <a:ea typeface="HK Grotesk Bold"/>
                  <a:cs typeface="HK Grotesk Bold"/>
                  <a:sym typeface="HK Grotesk Bold"/>
                </a:rPr>
                <a:t>    etflix </a:t>
              </a:r>
            </a:p>
            <a:p>
              <a:pPr algn="ctr">
                <a:lnSpc>
                  <a:spcPts val="14553"/>
                </a:lnSpc>
              </a:pPr>
              <a:r>
                <a:rPr lang="en-US" sz="11550">
                  <a:solidFill>
                    <a:srgbClr val="FFFFFF"/>
                  </a:solidFill>
                  <a:latin typeface="HK Grotesk Bold"/>
                  <a:ea typeface="HK Grotesk Bold"/>
                  <a:cs typeface="HK Grotesk Bold"/>
                  <a:sym typeface="HK Grotesk Bold"/>
                </a:rPr>
                <a:t>Data Analysis</a:t>
              </a:r>
            </a:p>
          </p:txBody>
        </p:sp>
        <p:sp>
          <p:nvSpPr>
            <p:cNvPr name="TextBox 7" id="7"/>
            <p:cNvSpPr txBox="true"/>
            <p:nvPr/>
          </p:nvSpPr>
          <p:spPr>
            <a:xfrm rot="0">
              <a:off x="51054" y="5171471"/>
              <a:ext cx="18071277" cy="782147"/>
            </a:xfrm>
            <a:prstGeom prst="rect">
              <a:avLst/>
            </a:prstGeom>
          </p:spPr>
          <p:txBody>
            <a:bodyPr anchor="t" rtlCol="false" tIns="0" lIns="0" bIns="0" rIns="0">
              <a:spAutoFit/>
            </a:bodyPr>
            <a:lstStyle/>
            <a:p>
              <a:pPr algn="ctr">
                <a:lnSpc>
                  <a:spcPts val="4810"/>
                </a:lnSpc>
                <a:spcBef>
                  <a:spcPct val="0"/>
                </a:spcBef>
              </a:pPr>
              <a:r>
                <a:rPr lang="en-US" sz="3436">
                  <a:solidFill>
                    <a:srgbClr val="FFFFFF"/>
                  </a:solidFill>
                  <a:latin typeface="Public Sans"/>
                  <a:ea typeface="Public Sans"/>
                  <a:cs typeface="Public Sans"/>
                  <a:sym typeface="Public Sans"/>
                </a:rPr>
                <a:t>Understanding Viewer Preferences and Performance</a:t>
              </a:r>
            </a:p>
          </p:txBody>
        </p:sp>
      </p:grpSp>
      <p:sp>
        <p:nvSpPr>
          <p:cNvPr name="TextBox 8" id="8"/>
          <p:cNvSpPr txBox="true"/>
          <p:nvPr/>
        </p:nvSpPr>
        <p:spPr>
          <a:xfrm rot="0">
            <a:off x="13785316" y="9248775"/>
            <a:ext cx="3892272" cy="6191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HK Grotesk Bold"/>
                <a:ea typeface="HK Grotesk Bold"/>
                <a:cs typeface="HK Grotesk Bold"/>
                <a:sym typeface="HK Grotesk Bold"/>
              </a:rPr>
              <a:t>-By Sakshi Yadav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06622" y="645272"/>
            <a:ext cx="11622668" cy="8471137"/>
          </a:xfrm>
          <a:custGeom>
            <a:avLst/>
            <a:gdLst/>
            <a:ahLst/>
            <a:cxnLst/>
            <a:rect r="r" b="b" t="t" l="l"/>
            <a:pathLst>
              <a:path h="8471137" w="11622668">
                <a:moveTo>
                  <a:pt x="0" y="0"/>
                </a:moveTo>
                <a:lnTo>
                  <a:pt x="11622668" y="0"/>
                </a:lnTo>
                <a:lnTo>
                  <a:pt x="11622668" y="8471137"/>
                </a:lnTo>
                <a:lnTo>
                  <a:pt x="0" y="8471137"/>
                </a:lnTo>
                <a:lnTo>
                  <a:pt x="0" y="0"/>
                </a:lnTo>
                <a:close/>
              </a:path>
            </a:pathLst>
          </a:custGeom>
          <a:blipFill>
            <a:blip r:embed="rId4"/>
            <a:stretch>
              <a:fillRect l="0" t="0" r="0" b="0"/>
            </a:stretch>
          </a:blipFill>
        </p:spPr>
      </p:sp>
      <p:sp>
        <p:nvSpPr>
          <p:cNvPr name="TextBox 4" id="4"/>
          <p:cNvSpPr txBox="true"/>
          <p:nvPr/>
        </p:nvSpPr>
        <p:spPr>
          <a:xfrm rot="0">
            <a:off x="1028700" y="4747491"/>
            <a:ext cx="7079061" cy="3021330"/>
          </a:xfrm>
          <a:prstGeom prst="rect">
            <a:avLst/>
          </a:prstGeom>
        </p:spPr>
        <p:txBody>
          <a:bodyPr anchor="t" rtlCol="false" tIns="0" lIns="0" bIns="0" rIns="0">
            <a:spAutoFit/>
          </a:bodyPr>
          <a:lstStyle/>
          <a:p>
            <a:pPr algn="l" marL="0" indent="0" lvl="0">
              <a:lnSpc>
                <a:spcPts val="4859"/>
              </a:lnSpc>
            </a:pPr>
            <a:r>
              <a:rPr lang="en-US" sz="2999">
                <a:solidFill>
                  <a:srgbClr val="FFFFFF"/>
                </a:solidFill>
                <a:latin typeface="Public Sans"/>
                <a:ea typeface="Public Sans"/>
                <a:cs typeface="Public Sans"/>
                <a:sym typeface="Public Sans"/>
              </a:rPr>
              <a:t>This SQL query efficiently selects only unique rows for each title in the Netflix data table by assigning row numbers partitioned by title, thereby ensuring duplicates are handled appropriately.</a:t>
            </a:r>
          </a:p>
        </p:txBody>
      </p:sp>
      <p:sp>
        <p:nvSpPr>
          <p:cNvPr name="TextBox 5" id="5"/>
          <p:cNvSpPr txBox="true"/>
          <p:nvPr/>
        </p:nvSpPr>
        <p:spPr>
          <a:xfrm rot="0">
            <a:off x="1028700" y="2004826"/>
            <a:ext cx="6477922" cy="2200275"/>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FFFFFF"/>
                </a:solidFill>
                <a:latin typeface="HK Grotesk Bold"/>
                <a:ea typeface="HK Grotesk Bold"/>
                <a:cs typeface="HK Grotesk Bold"/>
                <a:sym typeface="HK Grotesk Bold"/>
              </a:rPr>
              <a:t>2. Remove Duplicates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21606" y="4261275"/>
            <a:ext cx="11233998" cy="6195850"/>
          </a:xfrm>
          <a:custGeom>
            <a:avLst/>
            <a:gdLst/>
            <a:ahLst/>
            <a:cxnLst/>
            <a:rect r="r" b="b" t="t" l="l"/>
            <a:pathLst>
              <a:path h="6195850" w="11233998">
                <a:moveTo>
                  <a:pt x="0" y="0"/>
                </a:moveTo>
                <a:lnTo>
                  <a:pt x="11233998" y="0"/>
                </a:lnTo>
                <a:lnTo>
                  <a:pt x="11233998" y="6195850"/>
                </a:lnTo>
                <a:lnTo>
                  <a:pt x="0" y="6195850"/>
                </a:lnTo>
                <a:lnTo>
                  <a:pt x="0" y="0"/>
                </a:lnTo>
                <a:close/>
              </a:path>
            </a:pathLst>
          </a:custGeom>
          <a:blipFill>
            <a:blip r:embed="rId4"/>
            <a:stretch>
              <a:fillRect l="0" t="0" r="0" b="0"/>
            </a:stretch>
          </a:blipFill>
        </p:spPr>
      </p:sp>
      <p:sp>
        <p:nvSpPr>
          <p:cNvPr name="TextBox 4" id="4"/>
          <p:cNvSpPr txBox="true"/>
          <p:nvPr/>
        </p:nvSpPr>
        <p:spPr>
          <a:xfrm rot="0">
            <a:off x="830857" y="3205410"/>
            <a:ext cx="16626286" cy="1536065"/>
          </a:xfrm>
          <a:prstGeom prst="rect">
            <a:avLst/>
          </a:prstGeom>
        </p:spPr>
        <p:txBody>
          <a:bodyPr anchor="t" rtlCol="false" tIns="0" lIns="0" bIns="0" rIns="0">
            <a:spAutoFit/>
          </a:bodyPr>
          <a:lstStyle/>
          <a:p>
            <a:pPr algn="l" marL="626114" indent="-313057" lvl="1">
              <a:lnSpc>
                <a:spcPts val="4060"/>
              </a:lnSpc>
              <a:buFont typeface="Arial"/>
              <a:buChar char="•"/>
            </a:pPr>
            <a:r>
              <a:rPr lang="en-US" sz="2900">
                <a:solidFill>
                  <a:srgbClr val="FFFFFF"/>
                </a:solidFill>
                <a:latin typeface="Public Sans"/>
                <a:ea typeface="Public Sans"/>
                <a:cs typeface="Public Sans"/>
                <a:sym typeface="Public Sans"/>
              </a:rPr>
              <a:t>To improve data structure and normalization, columns containing multiple values separated by commas were refactored into separate tables. This enhances data integrity and allows for more efficient querying and analysis of individual values.</a:t>
            </a:r>
          </a:p>
        </p:txBody>
      </p:sp>
      <p:sp>
        <p:nvSpPr>
          <p:cNvPr name="TextBox 5" id="5"/>
          <p:cNvSpPr txBox="true"/>
          <p:nvPr/>
        </p:nvSpPr>
        <p:spPr>
          <a:xfrm rot="0">
            <a:off x="1028700" y="806338"/>
            <a:ext cx="16626286" cy="1857375"/>
          </a:xfrm>
          <a:prstGeom prst="rect">
            <a:avLst/>
          </a:prstGeom>
        </p:spPr>
        <p:txBody>
          <a:bodyPr anchor="t" rtlCol="false" tIns="0" lIns="0" bIns="0" rIns="0">
            <a:spAutoFit/>
          </a:bodyPr>
          <a:lstStyle/>
          <a:p>
            <a:pPr algn="l" marL="0" indent="0" lvl="0">
              <a:lnSpc>
                <a:spcPts val="7320"/>
              </a:lnSpc>
            </a:pPr>
            <a:r>
              <a:rPr lang="en-US" sz="6100">
                <a:solidFill>
                  <a:srgbClr val="FFFFFF"/>
                </a:solidFill>
                <a:latin typeface="HK Grotesk Bold"/>
                <a:ea typeface="HK Grotesk Bold"/>
                <a:cs typeface="HK Grotesk Bold"/>
                <a:sym typeface="HK Grotesk Bold"/>
              </a:rPr>
              <a:t>3. Refactoring Columns with Multiple Values into Separate Tables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0977" y="0"/>
            <a:ext cx="10463586" cy="5673502"/>
          </a:xfrm>
          <a:custGeom>
            <a:avLst/>
            <a:gdLst/>
            <a:ahLst/>
            <a:cxnLst/>
            <a:rect r="r" b="b" t="t" l="l"/>
            <a:pathLst>
              <a:path h="5673502" w="10463586">
                <a:moveTo>
                  <a:pt x="0" y="0"/>
                </a:moveTo>
                <a:lnTo>
                  <a:pt x="10463586" y="0"/>
                </a:lnTo>
                <a:lnTo>
                  <a:pt x="10463586" y="5673502"/>
                </a:lnTo>
                <a:lnTo>
                  <a:pt x="0" y="5673502"/>
                </a:lnTo>
                <a:lnTo>
                  <a:pt x="0" y="0"/>
                </a:lnTo>
                <a:close/>
              </a:path>
            </a:pathLst>
          </a:custGeom>
          <a:blipFill>
            <a:blip r:embed="rId4"/>
            <a:stretch>
              <a:fillRect l="0" t="0" r="0" b="0"/>
            </a:stretch>
          </a:blipFill>
        </p:spPr>
      </p:sp>
      <p:sp>
        <p:nvSpPr>
          <p:cNvPr name="Freeform 4" id="4"/>
          <p:cNvSpPr/>
          <p:nvPr/>
        </p:nvSpPr>
        <p:spPr>
          <a:xfrm flipH="false" flipV="false" rot="0">
            <a:off x="4016299" y="4752912"/>
            <a:ext cx="9700918" cy="5391472"/>
          </a:xfrm>
          <a:custGeom>
            <a:avLst/>
            <a:gdLst/>
            <a:ahLst/>
            <a:cxnLst/>
            <a:rect r="r" b="b" t="t" l="l"/>
            <a:pathLst>
              <a:path h="5391472" w="9700918">
                <a:moveTo>
                  <a:pt x="0" y="0"/>
                </a:moveTo>
                <a:lnTo>
                  <a:pt x="9700918" y="0"/>
                </a:lnTo>
                <a:lnTo>
                  <a:pt x="9700918" y="5391471"/>
                </a:lnTo>
                <a:lnTo>
                  <a:pt x="0" y="5391471"/>
                </a:lnTo>
                <a:lnTo>
                  <a:pt x="0" y="0"/>
                </a:lnTo>
                <a:close/>
              </a:path>
            </a:pathLst>
          </a:custGeom>
          <a:blipFill>
            <a:blip r:embed="rId5"/>
            <a:stretch>
              <a:fillRect l="0" t="0" r="0" b="0"/>
            </a:stretch>
          </a:blipFill>
        </p:spPr>
      </p:sp>
      <p:sp>
        <p:nvSpPr>
          <p:cNvPr name="Freeform 5" id="5"/>
          <p:cNvSpPr/>
          <p:nvPr/>
        </p:nvSpPr>
        <p:spPr>
          <a:xfrm flipH="false" flipV="false" rot="0">
            <a:off x="8613028" y="0"/>
            <a:ext cx="10208377" cy="5673502"/>
          </a:xfrm>
          <a:custGeom>
            <a:avLst/>
            <a:gdLst/>
            <a:ahLst/>
            <a:cxnLst/>
            <a:rect r="r" b="b" t="t" l="l"/>
            <a:pathLst>
              <a:path h="5673502" w="10208377">
                <a:moveTo>
                  <a:pt x="0" y="0"/>
                </a:moveTo>
                <a:lnTo>
                  <a:pt x="10208377" y="0"/>
                </a:lnTo>
                <a:lnTo>
                  <a:pt x="10208377" y="5673502"/>
                </a:lnTo>
                <a:lnTo>
                  <a:pt x="0" y="5673502"/>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31827" y="130378"/>
            <a:ext cx="11986344" cy="9567671"/>
          </a:xfrm>
          <a:custGeom>
            <a:avLst/>
            <a:gdLst/>
            <a:ahLst/>
            <a:cxnLst/>
            <a:rect r="r" b="b" t="t" l="l"/>
            <a:pathLst>
              <a:path h="9567671" w="11986344">
                <a:moveTo>
                  <a:pt x="0" y="0"/>
                </a:moveTo>
                <a:lnTo>
                  <a:pt x="11986344" y="0"/>
                </a:lnTo>
                <a:lnTo>
                  <a:pt x="11986344" y="9567672"/>
                </a:lnTo>
                <a:lnTo>
                  <a:pt x="0" y="9567672"/>
                </a:lnTo>
                <a:lnTo>
                  <a:pt x="0" y="0"/>
                </a:lnTo>
                <a:close/>
              </a:path>
            </a:pathLst>
          </a:custGeom>
          <a:blipFill>
            <a:blip r:embed="rId4"/>
            <a:stretch>
              <a:fillRect l="0" t="0" r="0" b="0"/>
            </a:stretch>
          </a:blipFill>
        </p:spPr>
      </p:sp>
      <p:sp>
        <p:nvSpPr>
          <p:cNvPr name="TextBox 4" id="4"/>
          <p:cNvSpPr txBox="true"/>
          <p:nvPr/>
        </p:nvSpPr>
        <p:spPr>
          <a:xfrm rot="0">
            <a:off x="1028700" y="5010150"/>
            <a:ext cx="7079061" cy="2411730"/>
          </a:xfrm>
          <a:prstGeom prst="rect">
            <a:avLst/>
          </a:prstGeom>
        </p:spPr>
        <p:txBody>
          <a:bodyPr anchor="t" rtlCol="false" tIns="0" lIns="0" bIns="0" rIns="0">
            <a:spAutoFit/>
          </a:bodyPr>
          <a:lstStyle/>
          <a:p>
            <a:pPr algn="l" marL="0" indent="0" lvl="0">
              <a:lnSpc>
                <a:spcPts val="4859"/>
              </a:lnSpc>
            </a:pPr>
            <a:r>
              <a:rPr lang="en-US" sz="2999">
                <a:solidFill>
                  <a:srgbClr val="FFFFFF"/>
                </a:solidFill>
                <a:latin typeface="Public Sans"/>
                <a:ea typeface="Public Sans"/>
                <a:cs typeface="Public Sans"/>
                <a:sym typeface="Public Sans"/>
              </a:rPr>
              <a:t>The data type of the "Date Added" column was changed from varchar to date to enhance data consistency and facilitate accurate date handling.</a:t>
            </a:r>
          </a:p>
        </p:txBody>
      </p:sp>
      <p:sp>
        <p:nvSpPr>
          <p:cNvPr name="TextBox 5" id="5"/>
          <p:cNvSpPr txBox="true"/>
          <p:nvPr/>
        </p:nvSpPr>
        <p:spPr>
          <a:xfrm rot="0">
            <a:off x="1028700" y="1271722"/>
            <a:ext cx="7565754" cy="329565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FFFFFF"/>
                </a:solidFill>
                <a:latin typeface="HK Grotesk Bold"/>
                <a:ea typeface="HK Grotesk Bold"/>
                <a:cs typeface="HK Grotesk Bold"/>
                <a:sym typeface="HK Grotesk Bold"/>
              </a:rPr>
              <a:t>4. Data type conversions for date added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67179" y="-101067"/>
            <a:ext cx="11629744" cy="10489134"/>
          </a:xfrm>
          <a:custGeom>
            <a:avLst/>
            <a:gdLst/>
            <a:ahLst/>
            <a:cxnLst/>
            <a:rect r="r" b="b" t="t" l="l"/>
            <a:pathLst>
              <a:path h="10489134" w="11629744">
                <a:moveTo>
                  <a:pt x="0" y="0"/>
                </a:moveTo>
                <a:lnTo>
                  <a:pt x="11629743" y="0"/>
                </a:lnTo>
                <a:lnTo>
                  <a:pt x="11629743" y="10489134"/>
                </a:lnTo>
                <a:lnTo>
                  <a:pt x="0" y="10489134"/>
                </a:lnTo>
                <a:lnTo>
                  <a:pt x="0" y="0"/>
                </a:lnTo>
                <a:close/>
              </a:path>
            </a:pathLst>
          </a:custGeom>
          <a:blipFill>
            <a:blip r:embed="rId4"/>
            <a:stretch>
              <a:fillRect l="0" t="0" r="0" b="0"/>
            </a:stretch>
          </a:blipFill>
        </p:spPr>
      </p:sp>
      <p:sp>
        <p:nvSpPr>
          <p:cNvPr name="TextBox 4" id="4"/>
          <p:cNvSpPr txBox="true"/>
          <p:nvPr/>
        </p:nvSpPr>
        <p:spPr>
          <a:xfrm rot="0">
            <a:off x="1028700" y="4200595"/>
            <a:ext cx="7079061" cy="5459730"/>
          </a:xfrm>
          <a:prstGeom prst="rect">
            <a:avLst/>
          </a:prstGeom>
        </p:spPr>
        <p:txBody>
          <a:bodyPr anchor="t" rtlCol="false" tIns="0" lIns="0" bIns="0" rIns="0">
            <a:spAutoFit/>
          </a:bodyPr>
          <a:lstStyle/>
          <a:p>
            <a:pPr algn="l">
              <a:lnSpc>
                <a:spcPts val="4860"/>
              </a:lnSpc>
            </a:pPr>
            <a:r>
              <a:rPr lang="en-US" sz="3000">
                <a:solidFill>
                  <a:srgbClr val="FFFFFF"/>
                </a:solidFill>
                <a:latin typeface="Public Sans"/>
                <a:ea typeface="Public Sans"/>
                <a:cs typeface="Public Sans"/>
                <a:sym typeface="Public Sans"/>
              </a:rPr>
              <a:t>Null values in the "Country" column were filled by analyzing the "Director" column, assuming that directors typically create content in their own country. </a:t>
            </a:r>
          </a:p>
          <a:p>
            <a:pPr algn="l" marL="0" indent="0" lvl="0">
              <a:lnSpc>
                <a:spcPts val="4859"/>
              </a:lnSpc>
            </a:pPr>
            <a:r>
              <a:rPr lang="en-US" sz="2999">
                <a:solidFill>
                  <a:srgbClr val="FFFFFF"/>
                </a:solidFill>
                <a:latin typeface="Public Sans"/>
                <a:ea typeface="Public Sans"/>
                <a:cs typeface="Public Sans"/>
                <a:sym typeface="Public Sans"/>
              </a:rPr>
              <a:t>This approach improves data completeness and enhances geographical insights within the dataset.</a:t>
            </a:r>
          </a:p>
        </p:txBody>
      </p:sp>
      <p:sp>
        <p:nvSpPr>
          <p:cNvPr name="TextBox 5" id="5"/>
          <p:cNvSpPr txBox="true"/>
          <p:nvPr/>
        </p:nvSpPr>
        <p:spPr>
          <a:xfrm rot="0">
            <a:off x="1028700" y="467672"/>
            <a:ext cx="7565754" cy="4391025"/>
          </a:xfrm>
          <a:prstGeom prst="rect">
            <a:avLst/>
          </a:prstGeom>
        </p:spPr>
        <p:txBody>
          <a:bodyPr anchor="t" rtlCol="false" tIns="0" lIns="0" bIns="0" rIns="0">
            <a:spAutoFit/>
          </a:bodyPr>
          <a:lstStyle/>
          <a:p>
            <a:pPr algn="l">
              <a:lnSpc>
                <a:spcPts val="8640"/>
              </a:lnSpc>
            </a:pPr>
            <a:r>
              <a:rPr lang="en-US" sz="7200">
                <a:solidFill>
                  <a:srgbClr val="FFFFFF"/>
                </a:solidFill>
                <a:latin typeface="HK Grotesk Bold"/>
                <a:ea typeface="HK Grotesk Bold"/>
                <a:cs typeface="HK Grotesk Bold"/>
                <a:sym typeface="HK Grotesk Bold"/>
              </a:rPr>
              <a:t>5. Populating missing values in Country Column</a:t>
            </a:r>
          </a:p>
          <a:p>
            <a:pPr algn="l" marL="0" indent="0" lvl="0">
              <a:lnSpc>
                <a:spcPts val="864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28915" y="-445151"/>
            <a:ext cx="10657428" cy="11177302"/>
          </a:xfrm>
          <a:custGeom>
            <a:avLst/>
            <a:gdLst/>
            <a:ahLst/>
            <a:cxnLst/>
            <a:rect r="r" b="b" t="t" l="l"/>
            <a:pathLst>
              <a:path h="11177302" w="10657428">
                <a:moveTo>
                  <a:pt x="0" y="0"/>
                </a:moveTo>
                <a:lnTo>
                  <a:pt x="10657427" y="0"/>
                </a:lnTo>
                <a:lnTo>
                  <a:pt x="10657427" y="11177302"/>
                </a:lnTo>
                <a:lnTo>
                  <a:pt x="0" y="11177302"/>
                </a:lnTo>
                <a:lnTo>
                  <a:pt x="0" y="0"/>
                </a:lnTo>
                <a:close/>
              </a:path>
            </a:pathLst>
          </a:custGeom>
          <a:blipFill>
            <a:blip r:embed="rId4"/>
            <a:stretch>
              <a:fillRect l="0" t="0" r="0" b="0"/>
            </a:stretch>
          </a:blipFill>
        </p:spPr>
      </p:sp>
      <p:sp>
        <p:nvSpPr>
          <p:cNvPr name="TextBox 4" id="4"/>
          <p:cNvSpPr txBox="true"/>
          <p:nvPr/>
        </p:nvSpPr>
        <p:spPr>
          <a:xfrm rot="0">
            <a:off x="1028700" y="4408170"/>
            <a:ext cx="7079061" cy="4850130"/>
          </a:xfrm>
          <a:prstGeom prst="rect">
            <a:avLst/>
          </a:prstGeom>
        </p:spPr>
        <p:txBody>
          <a:bodyPr anchor="t" rtlCol="false" tIns="0" lIns="0" bIns="0" rIns="0">
            <a:spAutoFit/>
          </a:bodyPr>
          <a:lstStyle/>
          <a:p>
            <a:pPr algn="l" marL="0" indent="0" lvl="0">
              <a:lnSpc>
                <a:spcPts val="4859"/>
              </a:lnSpc>
            </a:pPr>
            <a:r>
              <a:rPr lang="en-US" sz="2999">
                <a:solidFill>
                  <a:srgbClr val="FFFFFF"/>
                </a:solidFill>
                <a:latin typeface="Public Sans"/>
                <a:ea typeface="Public Sans"/>
                <a:cs typeface="Public Sans"/>
                <a:sym typeface="Public Sans"/>
              </a:rPr>
              <a:t>An issue was identified where null values in the "Duration" column were incorrectly placed in the "Rating" column. This discrepancy was resolved using a ‘CASE’ statement, ensuring that each column contains the appropriate data without compromising data integrity or analysis accuracy.</a:t>
            </a:r>
          </a:p>
        </p:txBody>
      </p:sp>
      <p:sp>
        <p:nvSpPr>
          <p:cNvPr name="TextBox 5" id="5"/>
          <p:cNvSpPr txBox="true"/>
          <p:nvPr/>
        </p:nvSpPr>
        <p:spPr>
          <a:xfrm rot="0">
            <a:off x="1028700" y="752475"/>
            <a:ext cx="7565754" cy="4391025"/>
          </a:xfrm>
          <a:prstGeom prst="rect">
            <a:avLst/>
          </a:prstGeom>
        </p:spPr>
        <p:txBody>
          <a:bodyPr anchor="t" rtlCol="false" tIns="0" lIns="0" bIns="0" rIns="0">
            <a:spAutoFit/>
          </a:bodyPr>
          <a:lstStyle/>
          <a:p>
            <a:pPr algn="l">
              <a:lnSpc>
                <a:spcPts val="8640"/>
              </a:lnSpc>
            </a:pPr>
            <a:r>
              <a:rPr lang="en-US" sz="7200">
                <a:solidFill>
                  <a:srgbClr val="FFFFFF"/>
                </a:solidFill>
                <a:latin typeface="HK Grotesk Bold"/>
                <a:ea typeface="HK Grotesk Bold"/>
                <a:cs typeface="HK Grotesk Bold"/>
                <a:sym typeface="HK Grotesk Bold"/>
              </a:rPr>
              <a:t>6. Populating missing values in Duration Column</a:t>
            </a:r>
          </a:p>
          <a:p>
            <a:pPr algn="l" marL="0" indent="0" lvl="0">
              <a:lnSpc>
                <a:spcPts val="864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94142" y="3685817"/>
            <a:ext cx="3014006" cy="2915366"/>
          </a:xfrm>
          <a:custGeom>
            <a:avLst/>
            <a:gdLst/>
            <a:ahLst/>
            <a:cxnLst/>
            <a:rect r="r" b="b" t="t" l="l"/>
            <a:pathLst>
              <a:path h="2915366" w="3014006">
                <a:moveTo>
                  <a:pt x="0" y="0"/>
                </a:moveTo>
                <a:lnTo>
                  <a:pt x="3014006" y="0"/>
                </a:lnTo>
                <a:lnTo>
                  <a:pt x="3014006" y="2915366"/>
                </a:lnTo>
                <a:lnTo>
                  <a:pt x="0" y="2915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32750" y="4443413"/>
            <a:ext cx="16230600" cy="1390650"/>
          </a:xfrm>
          <a:prstGeom prst="rect">
            <a:avLst/>
          </a:prstGeom>
        </p:spPr>
        <p:txBody>
          <a:bodyPr anchor="t" rtlCol="false" tIns="0" lIns="0" bIns="0" rIns="0">
            <a:spAutoFit/>
          </a:bodyPr>
          <a:lstStyle/>
          <a:p>
            <a:pPr algn="l" marL="0" indent="0" lvl="0">
              <a:lnSpc>
                <a:spcPts val="10919"/>
              </a:lnSpc>
              <a:spcBef>
                <a:spcPct val="0"/>
              </a:spcBef>
            </a:pPr>
            <a:r>
              <a:rPr lang="en-US" sz="9099">
                <a:solidFill>
                  <a:srgbClr val="FFFFFF"/>
                </a:solidFill>
                <a:latin typeface="HK Grotesk Bold"/>
                <a:ea typeface="HK Grotesk Bold"/>
                <a:cs typeface="HK Grotesk Bold"/>
                <a:sym typeface="HK Grotesk Bold"/>
              </a:rPr>
              <a:t>DATA ANALYSIS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27313" y="32800"/>
            <a:ext cx="11332896" cy="10221401"/>
          </a:xfrm>
          <a:custGeom>
            <a:avLst/>
            <a:gdLst/>
            <a:ahLst/>
            <a:cxnLst/>
            <a:rect r="r" b="b" t="t" l="l"/>
            <a:pathLst>
              <a:path h="10221401" w="11332896">
                <a:moveTo>
                  <a:pt x="0" y="0"/>
                </a:moveTo>
                <a:lnTo>
                  <a:pt x="11332896" y="0"/>
                </a:lnTo>
                <a:lnTo>
                  <a:pt x="11332896" y="10221400"/>
                </a:lnTo>
                <a:lnTo>
                  <a:pt x="0" y="10221400"/>
                </a:lnTo>
                <a:lnTo>
                  <a:pt x="0" y="0"/>
                </a:lnTo>
                <a:close/>
              </a:path>
            </a:pathLst>
          </a:custGeom>
          <a:blipFill>
            <a:blip r:embed="rId4"/>
            <a:stretch>
              <a:fillRect l="0" t="0" r="0" b="0"/>
            </a:stretch>
          </a:blipFill>
        </p:spPr>
      </p:sp>
      <p:sp>
        <p:nvSpPr>
          <p:cNvPr name="TextBox 4" id="4"/>
          <p:cNvSpPr txBox="true"/>
          <p:nvPr/>
        </p:nvSpPr>
        <p:spPr>
          <a:xfrm rot="0">
            <a:off x="626675" y="1751353"/>
            <a:ext cx="6102618" cy="7233304"/>
          </a:xfrm>
          <a:prstGeom prst="rect">
            <a:avLst/>
          </a:prstGeom>
        </p:spPr>
        <p:txBody>
          <a:bodyPr anchor="t" rtlCol="false" tIns="0" lIns="0" bIns="0" rIns="0">
            <a:spAutoFit/>
          </a:bodyPr>
          <a:lstStyle/>
          <a:p>
            <a:pPr algn="l" marL="1032319" indent="-516160" lvl="1">
              <a:lnSpc>
                <a:spcPts val="5737"/>
              </a:lnSpc>
              <a:spcBef>
                <a:spcPct val="0"/>
              </a:spcBef>
              <a:buAutoNum type="arabicPeriod" startAt="1"/>
            </a:pPr>
            <a:r>
              <a:rPr lang="en-US" sz="4781">
                <a:solidFill>
                  <a:srgbClr val="FFFFFF"/>
                </a:solidFill>
                <a:latin typeface="HK Grotesk Bold"/>
                <a:ea typeface="HK Grotesk Bold"/>
                <a:cs typeface="HK Grotesk Bold"/>
                <a:sym typeface="HK Grotesk Bold"/>
              </a:rPr>
              <a:t>For each director count the number of movies and tv shows created by them in separate columns </a:t>
            </a:r>
            <a:r>
              <a:rPr lang="en-US" sz="4781">
                <a:solidFill>
                  <a:srgbClr val="FFFFFF"/>
                </a:solidFill>
                <a:latin typeface="HK Grotesk Bold"/>
                <a:ea typeface="HK Grotesk Bold"/>
                <a:cs typeface="HK Grotesk Bold"/>
                <a:sym typeface="HK Grotesk Bold"/>
              </a:rPr>
              <a:t>for directors who have created tv shows and movies both</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1028700" y="655206"/>
            <a:ext cx="16258210" cy="1333500"/>
          </a:xfrm>
          <a:prstGeom prst="rect">
            <a:avLst/>
          </a:prstGeom>
        </p:spPr>
        <p:txBody>
          <a:bodyPr anchor="t" rtlCol="false" tIns="0" lIns="0" bIns="0" rIns="0">
            <a:spAutoFit/>
          </a:bodyPr>
          <a:lstStyle/>
          <a:p>
            <a:pPr algn="l" marL="0" indent="0" lvl="0">
              <a:lnSpc>
                <a:spcPts val="10560"/>
              </a:lnSpc>
            </a:pPr>
            <a:r>
              <a:rPr lang="en-US" sz="8800">
                <a:solidFill>
                  <a:srgbClr val="FFFFFF"/>
                </a:solidFill>
                <a:latin typeface="HK Grotesk Bold"/>
                <a:ea typeface="HK Grotesk Bold"/>
                <a:cs typeface="HK Grotesk Bold"/>
                <a:sym typeface="HK Grotesk Bold"/>
              </a:rPr>
              <a:t>Top 6 rows of the Output table</a:t>
            </a:r>
          </a:p>
        </p:txBody>
      </p:sp>
      <p:graphicFrame>
        <p:nvGraphicFramePr>
          <p:cNvPr name="Table 3" id="3"/>
          <p:cNvGraphicFramePr>
            <a:graphicFrameLocks noGrp="true"/>
          </p:cNvGraphicFramePr>
          <p:nvPr/>
        </p:nvGraphicFramePr>
        <p:xfrm>
          <a:off x="1028700" y="2777937"/>
          <a:ext cx="16066840" cy="6713920"/>
        </p:xfrm>
        <a:graphic>
          <a:graphicData uri="http://schemas.openxmlformats.org/drawingml/2006/table">
            <a:tbl>
              <a:tblPr/>
              <a:tblGrid>
                <a:gridCol w="5355613"/>
                <a:gridCol w="5355613"/>
                <a:gridCol w="5355613"/>
              </a:tblGrid>
              <a:tr h="964762">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Director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No. of Movies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7"/>
                        </a:lnSpc>
                        <a:defRPr/>
                      </a:pPr>
                      <a:r>
                        <a:rPr lang="en-US" sz="2769">
                          <a:solidFill>
                            <a:srgbClr val="404040"/>
                          </a:solidFill>
                          <a:latin typeface="HK Grotesk Bold"/>
                          <a:ea typeface="HK Grotesk Bold"/>
                          <a:cs typeface="HK Grotesk Bold"/>
                          <a:sym typeface="HK Grotesk Bold"/>
                        </a:rPr>
                        <a:t>No. of TV Shows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Abhishek Chaubey</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4</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Alastair Fothergill</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3</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Alban Teurlai</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Alessandro Angulo</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Andrew Tan</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Anurag Kashyap</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8</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07712" y="-1014522"/>
            <a:ext cx="13016540" cy="9855380"/>
          </a:xfrm>
          <a:custGeom>
            <a:avLst/>
            <a:gdLst/>
            <a:ahLst/>
            <a:cxnLst/>
            <a:rect r="r" b="b" t="t" l="l"/>
            <a:pathLst>
              <a:path h="9855380" w="13016540">
                <a:moveTo>
                  <a:pt x="0" y="0"/>
                </a:moveTo>
                <a:lnTo>
                  <a:pt x="13016539" y="0"/>
                </a:lnTo>
                <a:lnTo>
                  <a:pt x="13016539" y="9855380"/>
                </a:lnTo>
                <a:lnTo>
                  <a:pt x="0" y="9855380"/>
                </a:lnTo>
                <a:lnTo>
                  <a:pt x="0" y="0"/>
                </a:lnTo>
                <a:close/>
              </a:path>
            </a:pathLst>
          </a:custGeom>
          <a:blipFill>
            <a:blip r:embed="rId4"/>
            <a:stretch>
              <a:fillRect l="0" t="0" r="0" b="0"/>
            </a:stretch>
          </a:blipFill>
        </p:spPr>
      </p:sp>
      <p:sp>
        <p:nvSpPr>
          <p:cNvPr name="TextBox 4" id="4"/>
          <p:cNvSpPr txBox="true"/>
          <p:nvPr/>
        </p:nvSpPr>
        <p:spPr>
          <a:xfrm rot="0">
            <a:off x="697621" y="4058504"/>
            <a:ext cx="6102618" cy="2169991"/>
          </a:xfrm>
          <a:prstGeom prst="rect">
            <a:avLst/>
          </a:prstGeom>
        </p:spPr>
        <p:txBody>
          <a:bodyPr anchor="t" rtlCol="false" tIns="0" lIns="0" bIns="0" rIns="0">
            <a:spAutoFit/>
          </a:bodyPr>
          <a:lstStyle/>
          <a:p>
            <a:pPr algn="l">
              <a:lnSpc>
                <a:spcPts val="5737"/>
              </a:lnSpc>
              <a:spcBef>
                <a:spcPct val="0"/>
              </a:spcBef>
            </a:pPr>
            <a:r>
              <a:rPr lang="en-US" sz="4781">
                <a:solidFill>
                  <a:srgbClr val="FFFFFF"/>
                </a:solidFill>
                <a:latin typeface="HK Grotesk Bold"/>
                <a:ea typeface="HK Grotesk Bold"/>
                <a:cs typeface="HK Grotesk Bold"/>
                <a:sym typeface="HK Grotesk Bold"/>
              </a:rPr>
              <a:t>2. Which country has highest number of comedy movies </a:t>
            </a:r>
          </a:p>
        </p:txBody>
      </p:sp>
      <p:graphicFrame>
        <p:nvGraphicFramePr>
          <p:cNvPr name="Table 5" id="5"/>
          <p:cNvGraphicFramePr>
            <a:graphicFrameLocks noGrp="true"/>
          </p:cNvGraphicFramePr>
          <p:nvPr/>
        </p:nvGraphicFramePr>
        <p:xfrm>
          <a:off x="8353854" y="7872584"/>
          <a:ext cx="9124255" cy="1936549"/>
        </p:xfrm>
        <a:graphic>
          <a:graphicData uri="http://schemas.openxmlformats.org/drawingml/2006/table">
            <a:tbl>
              <a:tblPr/>
              <a:tblGrid>
                <a:gridCol w="5156564"/>
                <a:gridCol w="3967691"/>
              </a:tblGrid>
              <a:tr h="971583">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Country</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No. of Movies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r>
              <a:tr h="964967">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United States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685</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4290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970614" y="1642617"/>
            <a:ext cx="8541833" cy="514350"/>
          </a:xfrm>
          <a:prstGeom prst="rect">
            <a:avLst/>
          </a:prstGeom>
        </p:spPr>
        <p:txBody>
          <a:bodyPr anchor="t" rtlCol="false" tIns="0" lIns="0" bIns="0" rIns="0">
            <a:spAutoFit/>
          </a:bodyPr>
          <a:lstStyle/>
          <a:p>
            <a:pPr algn="l" marL="647700" indent="-323850" lvl="1">
              <a:lnSpc>
                <a:spcPts val="4199"/>
              </a:lnSpc>
              <a:buAutoNum type="arabicPeriod" startAt="1"/>
            </a:pPr>
            <a:r>
              <a:rPr lang="en-US" sz="2999">
                <a:solidFill>
                  <a:srgbClr val="FFFFFF"/>
                </a:solidFill>
                <a:latin typeface="Public Sans"/>
                <a:ea typeface="Public Sans"/>
                <a:cs typeface="Public Sans"/>
                <a:sym typeface="Public Sans"/>
              </a:rPr>
              <a:t> Introduction </a:t>
            </a:r>
          </a:p>
        </p:txBody>
      </p:sp>
      <p:sp>
        <p:nvSpPr>
          <p:cNvPr name="TextBox 4" id="4"/>
          <p:cNvSpPr txBox="true"/>
          <p:nvPr/>
        </p:nvSpPr>
        <p:spPr>
          <a:xfrm rot="0">
            <a:off x="11314833" y="3743325"/>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a:ea typeface="Public Sans"/>
                <a:cs typeface="Public Sans"/>
                <a:sym typeface="Public Sans"/>
              </a:rPr>
              <a:t>3.  Workflow</a:t>
            </a:r>
          </a:p>
        </p:txBody>
      </p:sp>
      <p:sp>
        <p:nvSpPr>
          <p:cNvPr name="TextBox 5" id="5"/>
          <p:cNvSpPr txBox="true"/>
          <p:nvPr/>
        </p:nvSpPr>
        <p:spPr>
          <a:xfrm rot="0">
            <a:off x="11314833" y="5895975"/>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a:ea typeface="Public Sans"/>
                <a:cs typeface="Public Sans"/>
                <a:sym typeface="Public Sans"/>
              </a:rPr>
              <a:t>5. Data Cleaning</a:t>
            </a:r>
          </a:p>
        </p:txBody>
      </p:sp>
      <p:sp>
        <p:nvSpPr>
          <p:cNvPr name="TextBox 6" id="6"/>
          <p:cNvSpPr txBox="true"/>
          <p:nvPr/>
        </p:nvSpPr>
        <p:spPr>
          <a:xfrm rot="0">
            <a:off x="11314833" y="6972300"/>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a:ea typeface="Public Sans"/>
                <a:cs typeface="Public Sans"/>
                <a:sym typeface="Public Sans"/>
              </a:rPr>
              <a:t>6. Data Analysis</a:t>
            </a:r>
          </a:p>
        </p:txBody>
      </p:sp>
      <p:sp>
        <p:nvSpPr>
          <p:cNvPr name="TextBox 7" id="7"/>
          <p:cNvSpPr txBox="true"/>
          <p:nvPr/>
        </p:nvSpPr>
        <p:spPr>
          <a:xfrm rot="0">
            <a:off x="1838168" y="3552825"/>
            <a:ext cx="5378831" cy="2667000"/>
          </a:xfrm>
          <a:prstGeom prst="rect">
            <a:avLst/>
          </a:prstGeom>
        </p:spPr>
        <p:txBody>
          <a:bodyPr anchor="t" rtlCol="false" tIns="0" lIns="0" bIns="0" rIns="0">
            <a:spAutoFit/>
          </a:bodyPr>
          <a:lstStyle/>
          <a:p>
            <a:pPr algn="l" marL="0" indent="0" lvl="0">
              <a:lnSpc>
                <a:spcPts val="10560"/>
              </a:lnSpc>
              <a:spcBef>
                <a:spcPct val="0"/>
              </a:spcBef>
            </a:pPr>
            <a:r>
              <a:rPr lang="en-US" sz="8800">
                <a:solidFill>
                  <a:srgbClr val="FFFFFF"/>
                </a:solidFill>
                <a:latin typeface="HK Grotesk Bold"/>
                <a:ea typeface="HK Grotesk Bold"/>
                <a:cs typeface="HK Grotesk Bold"/>
                <a:sym typeface="HK Grotesk Bold"/>
              </a:rPr>
              <a:t>Content Table</a:t>
            </a:r>
          </a:p>
        </p:txBody>
      </p:sp>
      <p:sp>
        <p:nvSpPr>
          <p:cNvPr name="TextBox 8" id="8"/>
          <p:cNvSpPr txBox="true"/>
          <p:nvPr/>
        </p:nvSpPr>
        <p:spPr>
          <a:xfrm rot="0">
            <a:off x="11314833" y="2667000"/>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a:ea typeface="Public Sans"/>
                <a:cs typeface="Public Sans"/>
                <a:sym typeface="Public Sans"/>
              </a:rPr>
              <a:t>2. Objectives and Scope </a:t>
            </a:r>
          </a:p>
        </p:txBody>
      </p:sp>
      <p:sp>
        <p:nvSpPr>
          <p:cNvPr name="TextBox 9" id="9"/>
          <p:cNvSpPr txBox="true"/>
          <p:nvPr/>
        </p:nvSpPr>
        <p:spPr>
          <a:xfrm rot="0">
            <a:off x="11314833" y="4819650"/>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a:ea typeface="Public Sans"/>
                <a:cs typeface="Public Sans"/>
                <a:sym typeface="Public Sans"/>
              </a:rPr>
              <a:t>4. Data Collection and Loading</a:t>
            </a:r>
          </a:p>
        </p:txBody>
      </p:sp>
      <p:sp>
        <p:nvSpPr>
          <p:cNvPr name="TextBox 10" id="10"/>
          <p:cNvSpPr txBox="true"/>
          <p:nvPr/>
        </p:nvSpPr>
        <p:spPr>
          <a:xfrm rot="0">
            <a:off x="11314833" y="8048625"/>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a:ea typeface="Public Sans"/>
                <a:cs typeface="Public Sans"/>
                <a:sym typeface="Public Sans"/>
              </a:rPr>
              <a:t>7. Insights and Results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22843" y="-662368"/>
            <a:ext cx="11445558" cy="11611737"/>
          </a:xfrm>
          <a:custGeom>
            <a:avLst/>
            <a:gdLst/>
            <a:ahLst/>
            <a:cxnLst/>
            <a:rect r="r" b="b" t="t" l="l"/>
            <a:pathLst>
              <a:path h="11611737" w="11445558">
                <a:moveTo>
                  <a:pt x="0" y="0"/>
                </a:moveTo>
                <a:lnTo>
                  <a:pt x="11445559" y="0"/>
                </a:lnTo>
                <a:lnTo>
                  <a:pt x="11445559" y="11611736"/>
                </a:lnTo>
                <a:lnTo>
                  <a:pt x="0" y="11611736"/>
                </a:lnTo>
                <a:lnTo>
                  <a:pt x="0" y="0"/>
                </a:lnTo>
                <a:close/>
              </a:path>
            </a:pathLst>
          </a:custGeom>
          <a:blipFill>
            <a:blip r:embed="rId4"/>
            <a:stretch>
              <a:fillRect l="0" t="0" r="0" b="0"/>
            </a:stretch>
          </a:blipFill>
        </p:spPr>
      </p:sp>
      <p:sp>
        <p:nvSpPr>
          <p:cNvPr name="TextBox 4" id="4"/>
          <p:cNvSpPr txBox="true"/>
          <p:nvPr/>
        </p:nvSpPr>
        <p:spPr>
          <a:xfrm rot="0">
            <a:off x="1028700" y="2973509"/>
            <a:ext cx="6102618" cy="4339983"/>
          </a:xfrm>
          <a:prstGeom prst="rect">
            <a:avLst/>
          </a:prstGeom>
        </p:spPr>
        <p:txBody>
          <a:bodyPr anchor="t" rtlCol="false" tIns="0" lIns="0" bIns="0" rIns="0">
            <a:spAutoFit/>
          </a:bodyPr>
          <a:lstStyle/>
          <a:p>
            <a:pPr algn="l">
              <a:lnSpc>
                <a:spcPts val="5737"/>
              </a:lnSpc>
              <a:spcBef>
                <a:spcPct val="0"/>
              </a:spcBef>
            </a:pPr>
            <a:r>
              <a:rPr lang="en-US" sz="4781">
                <a:solidFill>
                  <a:srgbClr val="FFFFFF"/>
                </a:solidFill>
                <a:latin typeface="HK Grotesk Bold"/>
                <a:ea typeface="HK Grotesk Bold"/>
                <a:cs typeface="HK Grotesk Bold"/>
                <a:sym typeface="HK Grotesk Bold"/>
              </a:rPr>
              <a:t>3. For each year (as per date added to netflix), which director has maximum number of movies released</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1028700" y="655206"/>
            <a:ext cx="16258210" cy="1333500"/>
          </a:xfrm>
          <a:prstGeom prst="rect">
            <a:avLst/>
          </a:prstGeom>
        </p:spPr>
        <p:txBody>
          <a:bodyPr anchor="t" rtlCol="false" tIns="0" lIns="0" bIns="0" rIns="0">
            <a:spAutoFit/>
          </a:bodyPr>
          <a:lstStyle/>
          <a:p>
            <a:pPr algn="l" marL="0" indent="0" lvl="0">
              <a:lnSpc>
                <a:spcPts val="10560"/>
              </a:lnSpc>
            </a:pPr>
            <a:r>
              <a:rPr lang="en-US" sz="8800">
                <a:solidFill>
                  <a:srgbClr val="FFFFFF"/>
                </a:solidFill>
                <a:latin typeface="HK Grotesk Bold"/>
                <a:ea typeface="HK Grotesk Bold"/>
                <a:cs typeface="HK Grotesk Bold"/>
                <a:sym typeface="HK Grotesk Bold"/>
              </a:rPr>
              <a:t>Last 6 rows of the Output table</a:t>
            </a:r>
          </a:p>
        </p:txBody>
      </p:sp>
      <p:graphicFrame>
        <p:nvGraphicFramePr>
          <p:cNvPr name="Table 3" id="3"/>
          <p:cNvGraphicFramePr>
            <a:graphicFrameLocks noGrp="true"/>
          </p:cNvGraphicFramePr>
          <p:nvPr/>
        </p:nvGraphicFramePr>
        <p:xfrm>
          <a:off x="1028700" y="2777937"/>
          <a:ext cx="16066840" cy="6682371"/>
        </p:xfrm>
        <a:graphic>
          <a:graphicData uri="http://schemas.openxmlformats.org/drawingml/2006/table">
            <a:tbl>
              <a:tblPr/>
              <a:tblGrid>
                <a:gridCol w="5355613"/>
                <a:gridCol w="5355613"/>
                <a:gridCol w="5355613"/>
              </a:tblGrid>
              <a:tr h="964775">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Director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Year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7"/>
                        </a:lnSpc>
                        <a:defRPr/>
                      </a:pPr>
                      <a:r>
                        <a:rPr lang="en-US" sz="2769">
                          <a:solidFill>
                            <a:srgbClr val="404040"/>
                          </a:solidFill>
                          <a:latin typeface="HK Grotesk Bold"/>
                          <a:ea typeface="HK Grotesk Bold"/>
                          <a:cs typeface="HK Grotesk Bold"/>
                          <a:sym typeface="HK Grotesk Bold"/>
                        </a:rPr>
                        <a:t>No. of Movies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r>
              <a:tr h="926566">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Jan Suter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2016</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4</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206">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Jay Chapman</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2017</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7</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206">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Jan Suter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2018</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12</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206">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Cathy Garcia-Molina</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2019</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7</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206">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Youssef Chahine</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2020</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206">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Rajiv Chilaka</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2021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17</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8766820" y="694791"/>
            <a:ext cx="8897418" cy="8897418"/>
          </a:xfrm>
          <a:custGeom>
            <a:avLst/>
            <a:gdLst/>
            <a:ahLst/>
            <a:cxnLst/>
            <a:rect r="r" b="b" t="t" l="l"/>
            <a:pathLst>
              <a:path h="8897418" w="8897418">
                <a:moveTo>
                  <a:pt x="0" y="0"/>
                </a:moveTo>
                <a:lnTo>
                  <a:pt x="8897418" y="0"/>
                </a:lnTo>
                <a:lnTo>
                  <a:pt x="8897418" y="8897418"/>
                </a:lnTo>
                <a:lnTo>
                  <a:pt x="0" y="8897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8481569" y="44173"/>
            <a:ext cx="9107432" cy="10673039"/>
          </a:xfrm>
          <a:prstGeom prst="rect">
            <a:avLst/>
          </a:prstGeom>
        </p:spPr>
      </p:pic>
      <p:sp>
        <p:nvSpPr>
          <p:cNvPr name="TextBox 4" id="4"/>
          <p:cNvSpPr txBox="true"/>
          <p:nvPr/>
        </p:nvSpPr>
        <p:spPr>
          <a:xfrm rot="0">
            <a:off x="1028700" y="1947863"/>
            <a:ext cx="7086600" cy="6153150"/>
          </a:xfrm>
          <a:prstGeom prst="rect">
            <a:avLst/>
          </a:prstGeom>
        </p:spPr>
        <p:txBody>
          <a:bodyPr anchor="t" rtlCol="false" tIns="0" lIns="0" bIns="0" rIns="0">
            <a:spAutoFit/>
          </a:bodyPr>
          <a:lstStyle/>
          <a:p>
            <a:pPr algn="l" marL="0" indent="0" lvl="0">
              <a:lnSpc>
                <a:spcPts val="9720"/>
              </a:lnSpc>
              <a:spcBef>
                <a:spcPct val="0"/>
              </a:spcBef>
            </a:pPr>
            <a:r>
              <a:rPr lang="en-US" sz="8100">
                <a:solidFill>
                  <a:srgbClr val="FFFFFF"/>
                </a:solidFill>
                <a:latin typeface="HK Grotesk Bold"/>
                <a:ea typeface="HK Grotesk Bold"/>
                <a:cs typeface="HK Grotesk Bold"/>
                <a:sym typeface="HK Grotesk Bold"/>
              </a:rPr>
              <a:t>Directors with highest number of movies in respective year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205004" y="1339380"/>
            <a:ext cx="13070706" cy="7608240"/>
          </a:xfrm>
          <a:custGeom>
            <a:avLst/>
            <a:gdLst/>
            <a:ahLst/>
            <a:cxnLst/>
            <a:rect r="r" b="b" t="t" l="l"/>
            <a:pathLst>
              <a:path h="7608240" w="13070706">
                <a:moveTo>
                  <a:pt x="0" y="0"/>
                </a:moveTo>
                <a:lnTo>
                  <a:pt x="13070706" y="0"/>
                </a:lnTo>
                <a:lnTo>
                  <a:pt x="13070706" y="7608240"/>
                </a:lnTo>
                <a:lnTo>
                  <a:pt x="0" y="7608240"/>
                </a:lnTo>
                <a:lnTo>
                  <a:pt x="0" y="0"/>
                </a:lnTo>
                <a:close/>
              </a:path>
            </a:pathLst>
          </a:custGeom>
          <a:blipFill>
            <a:blip r:embed="rId4"/>
            <a:stretch>
              <a:fillRect l="0" t="0" r="0" b="0"/>
            </a:stretch>
          </a:blipFill>
        </p:spPr>
      </p:sp>
      <p:sp>
        <p:nvSpPr>
          <p:cNvPr name="TextBox 4" id="4"/>
          <p:cNvSpPr txBox="true"/>
          <p:nvPr/>
        </p:nvSpPr>
        <p:spPr>
          <a:xfrm rot="0">
            <a:off x="1028700" y="4058504"/>
            <a:ext cx="6102618" cy="2169991"/>
          </a:xfrm>
          <a:prstGeom prst="rect">
            <a:avLst/>
          </a:prstGeom>
        </p:spPr>
        <p:txBody>
          <a:bodyPr anchor="t" rtlCol="false" tIns="0" lIns="0" bIns="0" rIns="0">
            <a:spAutoFit/>
          </a:bodyPr>
          <a:lstStyle/>
          <a:p>
            <a:pPr algn="l">
              <a:lnSpc>
                <a:spcPts val="5737"/>
              </a:lnSpc>
              <a:spcBef>
                <a:spcPct val="0"/>
              </a:spcBef>
            </a:pPr>
            <a:r>
              <a:rPr lang="en-US" sz="4781">
                <a:solidFill>
                  <a:srgbClr val="FFFFFF"/>
                </a:solidFill>
                <a:latin typeface="HK Grotesk Bold"/>
                <a:ea typeface="HK Grotesk Bold"/>
                <a:cs typeface="HK Grotesk Bold"/>
                <a:sym typeface="HK Grotesk Bold"/>
              </a:rPr>
              <a:t>4. What is the average duration of movies in each genre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10646218" y="2085975"/>
            <a:ext cx="7086600" cy="61055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FFFFF"/>
                </a:solidFill>
                <a:latin typeface="HK Grotesk Bold"/>
                <a:ea typeface="HK Grotesk Bold"/>
                <a:cs typeface="HK Grotesk Bold"/>
                <a:sym typeface="HK Grotesk Bold"/>
              </a:rPr>
              <a:t>Top 5 movies with highest average duration time in minutes</a:t>
            </a:r>
          </a:p>
        </p:txBody>
      </p:sp>
      <p:sp>
        <p:nvSpPr>
          <p:cNvPr name="Freeform 3" id="3"/>
          <p:cNvSpPr/>
          <p:nvPr/>
        </p:nvSpPr>
        <p:spPr>
          <a:xfrm flipH="false" flipV="false" rot="0">
            <a:off x="645435" y="694791"/>
            <a:ext cx="8897418" cy="8897418"/>
          </a:xfrm>
          <a:custGeom>
            <a:avLst/>
            <a:gdLst/>
            <a:ahLst/>
            <a:cxnLst/>
            <a:rect r="r" b="b" t="t" l="l"/>
            <a:pathLst>
              <a:path h="8897418" w="8897418">
                <a:moveTo>
                  <a:pt x="0" y="0"/>
                </a:moveTo>
                <a:lnTo>
                  <a:pt x="8897418" y="0"/>
                </a:lnTo>
                <a:lnTo>
                  <a:pt x="8897418" y="8897418"/>
                </a:lnTo>
                <a:lnTo>
                  <a:pt x="0" y="8897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742520" y="829679"/>
            <a:ext cx="11442690" cy="8229497"/>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46662" y="-756263"/>
            <a:ext cx="12031718" cy="11799527"/>
          </a:xfrm>
          <a:custGeom>
            <a:avLst/>
            <a:gdLst/>
            <a:ahLst/>
            <a:cxnLst/>
            <a:rect r="r" b="b" t="t" l="l"/>
            <a:pathLst>
              <a:path h="11799527" w="12031718">
                <a:moveTo>
                  <a:pt x="0" y="0"/>
                </a:moveTo>
                <a:lnTo>
                  <a:pt x="12031718" y="0"/>
                </a:lnTo>
                <a:lnTo>
                  <a:pt x="12031718" y="11799526"/>
                </a:lnTo>
                <a:lnTo>
                  <a:pt x="0" y="11799526"/>
                </a:lnTo>
                <a:lnTo>
                  <a:pt x="0" y="0"/>
                </a:lnTo>
                <a:close/>
              </a:path>
            </a:pathLst>
          </a:custGeom>
          <a:blipFill>
            <a:blip r:embed="rId4"/>
            <a:stretch>
              <a:fillRect l="0" t="0" r="0" b="0"/>
            </a:stretch>
          </a:blipFill>
        </p:spPr>
      </p:sp>
      <p:sp>
        <p:nvSpPr>
          <p:cNvPr name="TextBox 4" id="4"/>
          <p:cNvSpPr txBox="true"/>
          <p:nvPr/>
        </p:nvSpPr>
        <p:spPr>
          <a:xfrm rot="0">
            <a:off x="673972" y="1301665"/>
            <a:ext cx="6102618" cy="7956635"/>
          </a:xfrm>
          <a:prstGeom prst="rect">
            <a:avLst/>
          </a:prstGeom>
        </p:spPr>
        <p:txBody>
          <a:bodyPr anchor="t" rtlCol="false" tIns="0" lIns="0" bIns="0" rIns="0">
            <a:spAutoFit/>
          </a:bodyPr>
          <a:lstStyle/>
          <a:p>
            <a:pPr algn="l">
              <a:lnSpc>
                <a:spcPts val="5737"/>
              </a:lnSpc>
            </a:pPr>
            <a:r>
              <a:rPr lang="en-US" sz="4781">
                <a:solidFill>
                  <a:srgbClr val="FFFFFF"/>
                </a:solidFill>
                <a:latin typeface="HK Grotesk Bold"/>
                <a:ea typeface="HK Grotesk Bold"/>
                <a:cs typeface="HK Grotesk Bold"/>
                <a:sym typeface="HK Grotesk Bold"/>
              </a:rPr>
              <a:t>5. Find the list of directors who have created horror and comedy movies both.</a:t>
            </a:r>
          </a:p>
          <a:p>
            <a:pPr algn="l">
              <a:lnSpc>
                <a:spcPts val="5737"/>
              </a:lnSpc>
            </a:pPr>
          </a:p>
          <a:p>
            <a:pPr algn="l">
              <a:lnSpc>
                <a:spcPts val="5737"/>
              </a:lnSpc>
            </a:pPr>
            <a:r>
              <a:rPr lang="en-US" sz="4781">
                <a:solidFill>
                  <a:srgbClr val="FFFFFF"/>
                </a:solidFill>
                <a:latin typeface="HK Grotesk Bold"/>
                <a:ea typeface="HK Grotesk Bold"/>
                <a:cs typeface="HK Grotesk Bold"/>
                <a:sym typeface="HK Grotesk Bold"/>
              </a:rPr>
              <a:t>Display director names along with number of comedy and horror movies directed by them.</a:t>
            </a:r>
          </a:p>
          <a:p>
            <a:pPr algn="l">
              <a:lnSpc>
                <a:spcPts val="5737"/>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1028700" y="623004"/>
            <a:ext cx="16802479" cy="1228725"/>
          </a:xfrm>
          <a:prstGeom prst="rect">
            <a:avLst/>
          </a:prstGeom>
        </p:spPr>
        <p:txBody>
          <a:bodyPr anchor="t" rtlCol="false" tIns="0" lIns="0" bIns="0" rIns="0">
            <a:spAutoFit/>
          </a:bodyPr>
          <a:lstStyle/>
          <a:p>
            <a:pPr algn="l" marL="0" indent="0" lvl="0">
              <a:lnSpc>
                <a:spcPts val="9600"/>
              </a:lnSpc>
            </a:pPr>
            <a:r>
              <a:rPr lang="en-US" sz="8000">
                <a:solidFill>
                  <a:srgbClr val="FFFFFF"/>
                </a:solidFill>
                <a:latin typeface="HK Grotesk Bold"/>
                <a:ea typeface="HK Grotesk Bold"/>
                <a:cs typeface="HK Grotesk Bold"/>
                <a:sym typeface="HK Grotesk Bold"/>
              </a:rPr>
              <a:t>6 random rows from the output table</a:t>
            </a:r>
          </a:p>
        </p:txBody>
      </p:sp>
      <p:graphicFrame>
        <p:nvGraphicFramePr>
          <p:cNvPr name="Table 3" id="3"/>
          <p:cNvGraphicFramePr>
            <a:graphicFrameLocks noGrp="true"/>
          </p:cNvGraphicFramePr>
          <p:nvPr/>
        </p:nvGraphicFramePr>
        <p:xfrm>
          <a:off x="1028700" y="2544380"/>
          <a:ext cx="16066840" cy="6713920"/>
        </p:xfrm>
        <a:graphic>
          <a:graphicData uri="http://schemas.openxmlformats.org/drawingml/2006/table">
            <a:tbl>
              <a:tblPr/>
              <a:tblGrid>
                <a:gridCol w="5355613"/>
                <a:gridCol w="5355613"/>
                <a:gridCol w="5355613"/>
              </a:tblGrid>
              <a:tr h="964762">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Director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8"/>
                        </a:lnSpc>
                        <a:defRPr/>
                      </a:pPr>
                      <a:r>
                        <a:rPr lang="en-US" sz="2770">
                          <a:solidFill>
                            <a:srgbClr val="404040"/>
                          </a:solidFill>
                          <a:latin typeface="HK Grotesk Bold"/>
                          <a:ea typeface="HK Grotesk Bold"/>
                          <a:cs typeface="HK Grotesk Bold"/>
                          <a:sym typeface="HK Grotesk Bold"/>
                        </a:rPr>
                        <a:t>No. of Comedy</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3877"/>
                        </a:lnSpc>
                        <a:defRPr/>
                      </a:pPr>
                      <a:r>
                        <a:rPr lang="en-US" sz="2769">
                          <a:solidFill>
                            <a:srgbClr val="404040"/>
                          </a:solidFill>
                          <a:latin typeface="HK Grotesk Bold"/>
                          <a:ea typeface="HK Grotesk Bold"/>
                          <a:cs typeface="HK Grotesk Bold"/>
                          <a:sym typeface="HK Grotesk Bold"/>
                        </a:rPr>
                        <a:t>No. of TV Horror</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Banjong Pisanthanakun</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3</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Don Michael Paul</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3</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3</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Jeff Baena</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1</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Kevin Smith</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5</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3</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Michael Tiddes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4</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2</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8193">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Poj Arnon</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3</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3598"/>
                        </a:lnSpc>
                        <a:defRPr/>
                      </a:pPr>
                      <a:r>
                        <a:rPr lang="en-US" sz="2570">
                          <a:solidFill>
                            <a:srgbClr val="FFFFFF"/>
                          </a:solidFill>
                          <a:latin typeface="Public Sans"/>
                          <a:ea typeface="Public Sans"/>
                          <a:cs typeface="Public Sans"/>
                          <a:sym typeface="Public Sans"/>
                        </a:rPr>
                        <a:t>5</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94142" y="3685817"/>
            <a:ext cx="3014006" cy="2915366"/>
          </a:xfrm>
          <a:custGeom>
            <a:avLst/>
            <a:gdLst/>
            <a:ahLst/>
            <a:cxnLst/>
            <a:rect r="r" b="b" t="t" l="l"/>
            <a:pathLst>
              <a:path h="2915366" w="3014006">
                <a:moveTo>
                  <a:pt x="0" y="0"/>
                </a:moveTo>
                <a:lnTo>
                  <a:pt x="3014006" y="0"/>
                </a:lnTo>
                <a:lnTo>
                  <a:pt x="3014006" y="2915366"/>
                </a:lnTo>
                <a:lnTo>
                  <a:pt x="0" y="2915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32750" y="4443413"/>
            <a:ext cx="16230600" cy="1390650"/>
          </a:xfrm>
          <a:prstGeom prst="rect">
            <a:avLst/>
          </a:prstGeom>
        </p:spPr>
        <p:txBody>
          <a:bodyPr anchor="t" rtlCol="false" tIns="0" lIns="0" bIns="0" rIns="0">
            <a:spAutoFit/>
          </a:bodyPr>
          <a:lstStyle/>
          <a:p>
            <a:pPr algn="l" marL="0" indent="0" lvl="0">
              <a:lnSpc>
                <a:spcPts val="10919"/>
              </a:lnSpc>
              <a:spcBef>
                <a:spcPct val="0"/>
              </a:spcBef>
            </a:pPr>
            <a:r>
              <a:rPr lang="en-US" sz="9099">
                <a:solidFill>
                  <a:srgbClr val="FFFFFF"/>
                </a:solidFill>
                <a:latin typeface="HK Grotesk Bold"/>
                <a:ea typeface="HK Grotesk Bold"/>
                <a:cs typeface="HK Grotesk Bold"/>
                <a:sym typeface="HK Grotesk Bold"/>
              </a:rPr>
              <a:t>Insights and Results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152503"/>
            <a:ext cx="16230600" cy="5183505"/>
          </a:xfrm>
          <a:prstGeom prst="rect">
            <a:avLst/>
          </a:prstGeom>
        </p:spPr>
        <p:txBody>
          <a:bodyPr anchor="t" rtlCol="false" tIns="0" lIns="0" bIns="0" rIns="0">
            <a:spAutoFit/>
          </a:bodyPr>
          <a:lstStyle/>
          <a:p>
            <a:pPr algn="l" marL="712472" indent="-356236" lvl="1">
              <a:lnSpc>
                <a:spcPts val="4620"/>
              </a:lnSpc>
              <a:buFont typeface="Arial"/>
              <a:buChar char="•"/>
            </a:pPr>
            <a:r>
              <a:rPr lang="en-US" sz="3300">
                <a:solidFill>
                  <a:srgbClr val="FFFFFF"/>
                </a:solidFill>
                <a:latin typeface="Public Sans Bold"/>
                <a:ea typeface="Public Sans Bold"/>
                <a:cs typeface="Public Sans Bold"/>
                <a:sym typeface="Public Sans Bold"/>
              </a:rPr>
              <a:t>Content Preferences: </a:t>
            </a:r>
            <a:r>
              <a:rPr lang="en-US" sz="3300">
                <a:solidFill>
                  <a:srgbClr val="FFFFFF"/>
                </a:solidFill>
                <a:latin typeface="Public Sans"/>
                <a:ea typeface="Public Sans"/>
                <a:cs typeface="Public Sans"/>
                <a:sym typeface="Public Sans"/>
              </a:rPr>
              <a:t>Highlighted the popularity of comedy movies in the United States, guiding localized content acquisition strategies.</a:t>
            </a:r>
          </a:p>
          <a:p>
            <a:pPr algn="l">
              <a:lnSpc>
                <a:spcPts val="4620"/>
              </a:lnSpc>
            </a:pPr>
          </a:p>
          <a:p>
            <a:pPr algn="l" marL="690882" indent="-345441" lvl="1">
              <a:lnSpc>
                <a:spcPts val="4480"/>
              </a:lnSpc>
              <a:buFont typeface="Arial"/>
              <a:buChar char="•"/>
            </a:pPr>
            <a:r>
              <a:rPr lang="en-US" sz="3200">
                <a:solidFill>
                  <a:srgbClr val="FFFFFF"/>
                </a:solidFill>
                <a:latin typeface="Public Sans Bold"/>
                <a:ea typeface="Public Sans Bold"/>
                <a:cs typeface="Public Sans Bold"/>
                <a:sym typeface="Public Sans Bold"/>
              </a:rPr>
              <a:t>Directorial Excellence: </a:t>
            </a:r>
            <a:r>
              <a:rPr lang="en-US" sz="3200">
                <a:solidFill>
                  <a:srgbClr val="FFFFFF"/>
                </a:solidFill>
                <a:latin typeface="Public Sans"/>
                <a:ea typeface="Public Sans"/>
                <a:cs typeface="Public Sans"/>
                <a:sym typeface="Public Sans"/>
              </a:rPr>
              <a:t>Recognized prolific directors and their impact on Netflix’s content diversity and viewer engagement.</a:t>
            </a:r>
          </a:p>
          <a:p>
            <a:pPr algn="l">
              <a:lnSpc>
                <a:spcPts val="4620"/>
              </a:lnSpc>
            </a:pPr>
          </a:p>
          <a:p>
            <a:pPr algn="l" marL="712472" indent="-356236" lvl="1">
              <a:lnSpc>
                <a:spcPts val="4620"/>
              </a:lnSpc>
              <a:buFont typeface="Arial"/>
              <a:buChar char="•"/>
            </a:pPr>
            <a:r>
              <a:rPr lang="en-US" sz="3300">
                <a:solidFill>
                  <a:srgbClr val="FFFFFF"/>
                </a:solidFill>
                <a:latin typeface="Public Sans Bold"/>
                <a:ea typeface="Public Sans Bold"/>
                <a:cs typeface="Public Sans Bold"/>
                <a:sym typeface="Public Sans Bold"/>
              </a:rPr>
              <a:t>Genre Analysis:</a:t>
            </a:r>
            <a:r>
              <a:rPr lang="en-US" sz="3300">
                <a:solidFill>
                  <a:srgbClr val="FFFFFF"/>
                </a:solidFill>
                <a:latin typeface="Public Sans"/>
                <a:ea typeface="Public Sans"/>
                <a:cs typeface="Public Sans"/>
                <a:sym typeface="Public Sans"/>
              </a:rPr>
              <a:t> Provided insights into viewer preferences based on genre and average duration, informing content curation strategies.</a:t>
            </a:r>
          </a:p>
          <a:p>
            <a:pPr algn="l" marL="0" indent="0" lvl="0">
              <a:lnSpc>
                <a:spcPts val="4620"/>
              </a:lnSpc>
              <a:spcBef>
                <a:spcPct val="0"/>
              </a:spcBef>
            </a:pPr>
          </a:p>
        </p:txBody>
      </p:sp>
      <p:sp>
        <p:nvSpPr>
          <p:cNvPr name="TextBox 4" id="4"/>
          <p:cNvSpPr txBox="true"/>
          <p:nvPr/>
        </p:nvSpPr>
        <p:spPr>
          <a:xfrm rot="0">
            <a:off x="1028700" y="1019175"/>
            <a:ext cx="14899943" cy="1162050"/>
          </a:xfrm>
          <a:prstGeom prst="rect">
            <a:avLst/>
          </a:prstGeom>
        </p:spPr>
        <p:txBody>
          <a:bodyPr anchor="t" rtlCol="false" tIns="0" lIns="0" bIns="0" rIns="0">
            <a:spAutoFit/>
          </a:bodyPr>
          <a:lstStyle/>
          <a:p>
            <a:pPr algn="l" marL="0" indent="0" lvl="0">
              <a:lnSpc>
                <a:spcPts val="9120"/>
              </a:lnSpc>
            </a:pPr>
            <a:r>
              <a:rPr lang="en-US" sz="7600">
                <a:solidFill>
                  <a:srgbClr val="FFFFFF"/>
                </a:solidFill>
                <a:latin typeface="HK Grotesk Bold"/>
                <a:ea typeface="HK Grotesk Bold"/>
                <a:cs typeface="HK Grotesk Bold"/>
                <a:sym typeface="HK Grotesk Bold"/>
              </a:rPr>
              <a:t>Key Findings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413272"/>
            <a:ext cx="16230600" cy="7093585"/>
          </a:xfrm>
          <a:prstGeom prst="rect">
            <a:avLst/>
          </a:prstGeom>
        </p:spPr>
        <p:txBody>
          <a:bodyPr anchor="t" rtlCol="false" tIns="0" lIns="0" bIns="0" rIns="0">
            <a:spAutoFit/>
          </a:bodyPr>
          <a:lstStyle/>
          <a:p>
            <a:pPr algn="l" marL="669293" indent="-334646" lvl="1">
              <a:lnSpc>
                <a:spcPts val="4340"/>
              </a:lnSpc>
              <a:buAutoNum type="arabicPeriod" startAt="1"/>
            </a:pPr>
            <a:r>
              <a:rPr lang="en-US" sz="3100">
                <a:solidFill>
                  <a:srgbClr val="FFFFFF"/>
                </a:solidFill>
                <a:latin typeface="Public Sans Bold"/>
                <a:ea typeface="Public Sans Bold"/>
                <a:cs typeface="Public Sans Bold"/>
                <a:sym typeface="Public Sans Bold"/>
              </a:rPr>
              <a:t>Enhanced Content Relevance:</a:t>
            </a:r>
          </a:p>
          <a:p>
            <a:pPr algn="l" marL="669293" indent="-334646" lvl="1">
              <a:lnSpc>
                <a:spcPts val="4340"/>
              </a:lnSpc>
              <a:buFont typeface="Arial"/>
              <a:buChar char="•"/>
            </a:pPr>
            <a:r>
              <a:rPr lang="en-US" sz="3100">
                <a:solidFill>
                  <a:srgbClr val="FFFFFF"/>
                </a:solidFill>
                <a:latin typeface="Public Sans"/>
                <a:ea typeface="Public Sans"/>
                <a:cs typeface="Public Sans"/>
                <a:sym typeface="Public Sans"/>
              </a:rPr>
              <a:t>Targeting popular genres like comedy in the United States improves viewer engagement.</a:t>
            </a:r>
          </a:p>
          <a:p>
            <a:pPr algn="l">
              <a:lnSpc>
                <a:spcPts val="4340"/>
              </a:lnSpc>
            </a:pPr>
          </a:p>
          <a:p>
            <a:pPr algn="l">
              <a:lnSpc>
                <a:spcPts val="4340"/>
              </a:lnSpc>
            </a:pPr>
            <a:r>
              <a:rPr lang="en-US" sz="3100">
                <a:solidFill>
                  <a:srgbClr val="FFFFFF"/>
                </a:solidFill>
                <a:latin typeface="Public Sans"/>
                <a:ea typeface="Public Sans"/>
                <a:cs typeface="Public Sans"/>
                <a:sym typeface="Public Sans"/>
              </a:rPr>
              <a:t>    2. </a:t>
            </a:r>
            <a:r>
              <a:rPr lang="en-US" sz="3100">
                <a:solidFill>
                  <a:srgbClr val="FFFFFF"/>
                </a:solidFill>
                <a:latin typeface="Public Sans"/>
                <a:ea typeface="Public Sans"/>
                <a:cs typeface="Public Sans"/>
                <a:sym typeface="Public Sans"/>
              </a:rPr>
              <a:t>Strategic Partnerships</a:t>
            </a:r>
          </a:p>
          <a:p>
            <a:pPr algn="l" marL="669293" indent="-334646" lvl="1">
              <a:lnSpc>
                <a:spcPts val="4340"/>
              </a:lnSpc>
              <a:buFont typeface="Arial"/>
              <a:buChar char="•"/>
            </a:pPr>
            <a:r>
              <a:rPr lang="en-US" sz="3100">
                <a:solidFill>
                  <a:srgbClr val="FFFFFF"/>
                </a:solidFill>
                <a:latin typeface="Public Sans"/>
                <a:ea typeface="Public Sans"/>
                <a:cs typeface="Public Sans"/>
                <a:sym typeface="Public Sans"/>
              </a:rPr>
              <a:t>Collaborating with top directors diversifies content and attracts broader audiences.</a:t>
            </a:r>
          </a:p>
          <a:p>
            <a:pPr algn="l">
              <a:lnSpc>
                <a:spcPts val="4620"/>
              </a:lnSpc>
            </a:pPr>
          </a:p>
          <a:p>
            <a:pPr algn="l">
              <a:lnSpc>
                <a:spcPts val="4340"/>
              </a:lnSpc>
            </a:pPr>
            <a:r>
              <a:rPr lang="en-US" sz="3100">
                <a:solidFill>
                  <a:srgbClr val="FFFFFF"/>
                </a:solidFill>
                <a:latin typeface="Public Sans"/>
                <a:ea typeface="Public Sans"/>
                <a:cs typeface="Public Sans"/>
                <a:sym typeface="Public Sans"/>
              </a:rPr>
              <a:t>    3. </a:t>
            </a:r>
            <a:r>
              <a:rPr lang="en-US" sz="3100">
                <a:solidFill>
                  <a:srgbClr val="FFFFFF"/>
                </a:solidFill>
                <a:latin typeface="Public Sans"/>
                <a:ea typeface="Public Sans"/>
                <a:cs typeface="Public Sans"/>
                <a:sym typeface="Public Sans"/>
              </a:rPr>
              <a:t>Operational Efficiency</a:t>
            </a:r>
          </a:p>
          <a:p>
            <a:pPr algn="l" marL="669293" indent="-334646" lvl="1">
              <a:lnSpc>
                <a:spcPts val="4340"/>
              </a:lnSpc>
              <a:buFont typeface="Arial"/>
              <a:buChar char="•"/>
            </a:pPr>
            <a:r>
              <a:rPr lang="en-US" sz="3100">
                <a:solidFill>
                  <a:srgbClr val="FFFFFF"/>
                </a:solidFill>
                <a:latin typeface="Public Sans"/>
                <a:ea typeface="Public Sans"/>
                <a:cs typeface="Public Sans"/>
                <a:sym typeface="Public Sans"/>
              </a:rPr>
              <a:t>Optimizing content length enhances viewer satisfaction and retention.</a:t>
            </a:r>
          </a:p>
          <a:p>
            <a:pPr algn="l">
              <a:lnSpc>
                <a:spcPts val="4340"/>
              </a:lnSpc>
            </a:pPr>
          </a:p>
          <a:p>
            <a:pPr algn="l">
              <a:lnSpc>
                <a:spcPts val="4340"/>
              </a:lnSpc>
            </a:pPr>
            <a:r>
              <a:rPr lang="en-US" sz="3100">
                <a:solidFill>
                  <a:srgbClr val="FFFFFF"/>
                </a:solidFill>
                <a:latin typeface="Public Sans"/>
                <a:ea typeface="Public Sans"/>
                <a:cs typeface="Public Sans"/>
                <a:sym typeface="Public Sans"/>
              </a:rPr>
              <a:t>   4. </a:t>
            </a:r>
            <a:r>
              <a:rPr lang="en-US" sz="3100">
                <a:solidFill>
                  <a:srgbClr val="FFFFFF"/>
                </a:solidFill>
                <a:latin typeface="Public Sans"/>
                <a:ea typeface="Public Sans"/>
                <a:cs typeface="Public Sans"/>
                <a:sym typeface="Public Sans"/>
              </a:rPr>
              <a:t>Informed Decision-Making</a:t>
            </a:r>
          </a:p>
          <a:p>
            <a:pPr algn="l" marL="669293" indent="-334646" lvl="1">
              <a:lnSpc>
                <a:spcPts val="4340"/>
              </a:lnSpc>
              <a:buFont typeface="Arial"/>
              <a:buChar char="•"/>
            </a:pPr>
            <a:r>
              <a:rPr lang="en-US" sz="3100">
                <a:solidFill>
                  <a:srgbClr val="FFFFFF"/>
                </a:solidFill>
                <a:latin typeface="Public Sans"/>
                <a:ea typeface="Public Sans"/>
                <a:cs typeface="Public Sans"/>
                <a:sym typeface="Public Sans"/>
              </a:rPr>
              <a:t>Data-driven insights enable precise resource allocation and competitive positioning.</a:t>
            </a:r>
          </a:p>
          <a:p>
            <a:pPr algn="l" marL="0" indent="0" lvl="0">
              <a:lnSpc>
                <a:spcPts val="4340"/>
              </a:lnSpc>
              <a:spcBef>
                <a:spcPct val="0"/>
              </a:spcBef>
            </a:pPr>
          </a:p>
        </p:txBody>
      </p:sp>
      <p:sp>
        <p:nvSpPr>
          <p:cNvPr name="TextBox 4" id="4"/>
          <p:cNvSpPr txBox="true"/>
          <p:nvPr/>
        </p:nvSpPr>
        <p:spPr>
          <a:xfrm rot="0">
            <a:off x="1028700" y="688096"/>
            <a:ext cx="14899943" cy="1085850"/>
          </a:xfrm>
          <a:prstGeom prst="rect">
            <a:avLst/>
          </a:prstGeom>
        </p:spPr>
        <p:txBody>
          <a:bodyPr anchor="t" rtlCol="false" tIns="0" lIns="0" bIns="0" rIns="0">
            <a:spAutoFit/>
          </a:bodyPr>
          <a:lstStyle/>
          <a:p>
            <a:pPr algn="l" marL="0" indent="0" lvl="0">
              <a:lnSpc>
                <a:spcPts val="8520"/>
              </a:lnSpc>
            </a:pPr>
            <a:r>
              <a:rPr lang="en-US" sz="7100">
                <a:solidFill>
                  <a:srgbClr val="FFFFFF"/>
                </a:solidFill>
                <a:latin typeface="HK Grotesk Bold"/>
                <a:ea typeface="HK Grotesk Bold"/>
                <a:cs typeface="HK Grotesk Bold"/>
                <a:sym typeface="HK Grotesk Bold"/>
              </a:rPr>
              <a:t>Business Impact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0748963" y="1146520"/>
            <a:ext cx="5363221" cy="7993961"/>
          </a:xfrm>
          <a:custGeom>
            <a:avLst/>
            <a:gdLst/>
            <a:ahLst/>
            <a:cxnLst/>
            <a:rect r="r" b="b" t="t" l="l"/>
            <a:pathLst>
              <a:path h="7993961" w="5363221">
                <a:moveTo>
                  <a:pt x="0" y="0"/>
                </a:moveTo>
                <a:lnTo>
                  <a:pt x="5363221" y="0"/>
                </a:lnTo>
                <a:lnTo>
                  <a:pt x="5363221" y="7993960"/>
                </a:lnTo>
                <a:lnTo>
                  <a:pt x="0" y="7993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9295834" y="2771863"/>
            <a:ext cx="8269479" cy="4743273"/>
            <a:chOff x="0" y="0"/>
            <a:chExt cx="7981950" cy="4578350"/>
          </a:xfrm>
        </p:grpSpPr>
        <p:sp>
          <p:nvSpPr>
            <p:cNvPr name="Freeform 4" id="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5" id="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FFFFF"/>
            </a:solidFill>
          </p:spPr>
        </p:sp>
        <p:sp>
          <p:nvSpPr>
            <p:cNvPr name="Freeform 6" id="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292929"/>
            </a:solidFill>
          </p:spPr>
        </p:sp>
        <p:sp>
          <p:nvSpPr>
            <p:cNvPr name="Freeform 7" id="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292929"/>
            </a:solidFill>
          </p:spPr>
        </p:sp>
        <p:sp>
          <p:nvSpPr>
            <p:cNvPr name="Freeform 8" id="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4"/>
              <a:stretch>
                <a:fillRect l="-5603" t="0" r="-5603" b="0"/>
              </a:stretch>
            </a:blipFill>
          </p:spPr>
        </p:sp>
      </p:grpSp>
      <p:grpSp>
        <p:nvGrpSpPr>
          <p:cNvPr name="Group 9" id="9"/>
          <p:cNvGrpSpPr/>
          <p:nvPr/>
        </p:nvGrpSpPr>
        <p:grpSpPr>
          <a:xfrm rot="0">
            <a:off x="1028700" y="1802161"/>
            <a:ext cx="7822101" cy="6682678"/>
            <a:chOff x="0" y="0"/>
            <a:chExt cx="10429468" cy="8910237"/>
          </a:xfrm>
        </p:grpSpPr>
        <p:sp>
          <p:nvSpPr>
            <p:cNvPr name="TextBox 10" id="10"/>
            <p:cNvSpPr txBox="true"/>
            <p:nvPr/>
          </p:nvSpPr>
          <p:spPr>
            <a:xfrm rot="0">
              <a:off x="0" y="0"/>
              <a:ext cx="10429468" cy="1778000"/>
            </a:xfrm>
            <a:prstGeom prst="rect">
              <a:avLst/>
            </a:prstGeom>
          </p:spPr>
          <p:txBody>
            <a:bodyPr anchor="t" rtlCol="false" tIns="0" lIns="0" bIns="0" rIns="0">
              <a:spAutoFit/>
            </a:bodyPr>
            <a:lstStyle/>
            <a:p>
              <a:pPr algn="l" marL="0" indent="0" lvl="0">
                <a:lnSpc>
                  <a:spcPts val="10560"/>
                </a:lnSpc>
                <a:spcBef>
                  <a:spcPct val="0"/>
                </a:spcBef>
              </a:pPr>
              <a:r>
                <a:rPr lang="en-US" sz="8800">
                  <a:solidFill>
                    <a:srgbClr val="FFFFFF"/>
                  </a:solidFill>
                  <a:latin typeface="HK Grotesk Bold"/>
                  <a:ea typeface="HK Grotesk Bold"/>
                  <a:cs typeface="HK Grotesk Bold"/>
                  <a:sym typeface="HK Grotesk Bold"/>
                </a:rPr>
                <a:t>Introduction</a:t>
              </a:r>
            </a:p>
          </p:txBody>
        </p:sp>
        <p:sp>
          <p:nvSpPr>
            <p:cNvPr name="TextBox 11" id="11"/>
            <p:cNvSpPr txBox="true"/>
            <p:nvPr/>
          </p:nvSpPr>
          <p:spPr>
            <a:xfrm rot="0">
              <a:off x="0" y="2534837"/>
              <a:ext cx="10429468" cy="6375400"/>
            </a:xfrm>
            <a:prstGeom prst="rect">
              <a:avLst/>
            </a:prstGeom>
          </p:spPr>
          <p:txBody>
            <a:bodyPr anchor="t" rtlCol="false" tIns="0" lIns="0" bIns="0" rIns="0">
              <a:spAutoFit/>
            </a:bodyPr>
            <a:lstStyle/>
            <a:p>
              <a:pPr algn="l">
                <a:lnSpc>
                  <a:spcPts val="4200"/>
                </a:lnSpc>
              </a:pPr>
              <a:r>
                <a:rPr lang="en-US" sz="3000">
                  <a:solidFill>
                    <a:srgbClr val="FFFFFF"/>
                  </a:solidFill>
                  <a:latin typeface="Public Sans"/>
                  <a:ea typeface="Public Sans"/>
                  <a:cs typeface="Public Sans"/>
                  <a:sym typeface="Public Sans"/>
                </a:rPr>
                <a:t>This project focuses on analyzing Netflix data to uncover viewer behaviors and content trends. </a:t>
              </a:r>
            </a:p>
            <a:p>
              <a:pPr algn="l" marL="0" indent="0" lvl="0">
                <a:lnSpc>
                  <a:spcPts val="4200"/>
                </a:lnSpc>
                <a:spcBef>
                  <a:spcPct val="0"/>
                </a:spcBef>
              </a:pPr>
              <a:r>
                <a:rPr lang="en-US" sz="3000">
                  <a:solidFill>
                    <a:srgbClr val="FFFFFF"/>
                  </a:solidFill>
                  <a:latin typeface="Public Sans"/>
                  <a:ea typeface="Public Sans"/>
                  <a:cs typeface="Public Sans"/>
                  <a:sym typeface="Public Sans"/>
                </a:rPr>
                <a:t>By refining data types, resolving inconsistencies, and leveraging SQL queries, the analysis aims to provide actionable insights for optimizing content strategies and enhancing user experience on the platform.</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4" y="0"/>
                </a:lnTo>
                <a:lnTo>
                  <a:pt x="1829752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95863" y="3273016"/>
            <a:ext cx="12096273" cy="3740969"/>
            <a:chOff x="0" y="0"/>
            <a:chExt cx="16128364" cy="4987958"/>
          </a:xfrm>
        </p:grpSpPr>
        <p:sp>
          <p:nvSpPr>
            <p:cNvPr name="TextBox 4" id="4"/>
            <p:cNvSpPr txBox="true"/>
            <p:nvPr/>
          </p:nvSpPr>
          <p:spPr>
            <a:xfrm rot="0">
              <a:off x="0" y="0"/>
              <a:ext cx="16128364" cy="1778000"/>
            </a:xfrm>
            <a:prstGeom prst="rect">
              <a:avLst/>
            </a:prstGeom>
          </p:spPr>
          <p:txBody>
            <a:bodyPr anchor="t" rtlCol="false" tIns="0" lIns="0" bIns="0" rIns="0">
              <a:spAutoFit/>
            </a:bodyPr>
            <a:lstStyle/>
            <a:p>
              <a:pPr algn="just" marL="0" indent="0" lvl="0">
                <a:lnSpc>
                  <a:spcPts val="10560"/>
                </a:lnSpc>
                <a:spcBef>
                  <a:spcPct val="0"/>
                </a:spcBef>
              </a:pPr>
              <a:r>
                <a:rPr lang="en-US" sz="8800">
                  <a:solidFill>
                    <a:srgbClr val="FFFFFF"/>
                  </a:solidFill>
                  <a:latin typeface="HK Grotesk Bold"/>
                  <a:ea typeface="HK Grotesk Bold"/>
                  <a:cs typeface="HK Grotesk Bold"/>
                  <a:sym typeface="HK Grotesk Bold"/>
                </a:rPr>
                <a:t>             </a:t>
              </a:r>
              <a:r>
                <a:rPr lang="en-US" sz="8800">
                  <a:solidFill>
                    <a:srgbClr val="FFFFFF"/>
                  </a:solidFill>
                  <a:latin typeface="HK Grotesk Bold"/>
                  <a:ea typeface="HK Grotesk Bold"/>
                  <a:cs typeface="HK Grotesk Bold"/>
                  <a:sym typeface="HK Grotesk Bold"/>
                </a:rPr>
                <a:t>Thank you!</a:t>
              </a:r>
            </a:p>
          </p:txBody>
        </p:sp>
        <p:sp>
          <p:nvSpPr>
            <p:cNvPr name="TextBox 5" id="5"/>
            <p:cNvSpPr txBox="true"/>
            <p:nvPr/>
          </p:nvSpPr>
          <p:spPr>
            <a:xfrm rot="0">
              <a:off x="0" y="1951600"/>
              <a:ext cx="16128364" cy="3036358"/>
            </a:xfrm>
            <a:prstGeom prst="rect">
              <a:avLst/>
            </a:prstGeom>
          </p:spPr>
          <p:txBody>
            <a:bodyPr anchor="t" rtlCol="false" tIns="0" lIns="0" bIns="0" rIns="0">
              <a:spAutoFit/>
            </a:bodyPr>
            <a:lstStyle/>
            <a:p>
              <a:pPr algn="ctr">
                <a:lnSpc>
                  <a:spcPts val="4550"/>
                </a:lnSpc>
              </a:pPr>
              <a:r>
                <a:rPr lang="en-US" sz="3500">
                  <a:solidFill>
                    <a:srgbClr val="FFFFFF"/>
                  </a:solidFill>
                  <a:latin typeface="Public Sans"/>
                  <a:ea typeface="Public Sans"/>
                  <a:cs typeface="Public Sans"/>
                  <a:sym typeface="Public Sans"/>
                </a:rPr>
                <a:t>For exploring this presentation on the Netflix data analysis project. Your interest and engagement are greatly appreciated as we continue to uncover valuable insights from the data.</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23382" y="4599001"/>
            <a:ext cx="2199205" cy="2277896"/>
          </a:xfrm>
          <a:custGeom>
            <a:avLst/>
            <a:gdLst/>
            <a:ahLst/>
            <a:cxnLst/>
            <a:rect r="r" b="b" t="t" l="l"/>
            <a:pathLst>
              <a:path h="2277896" w="2199205">
                <a:moveTo>
                  <a:pt x="0" y="0"/>
                </a:moveTo>
                <a:lnTo>
                  <a:pt x="2199205" y="0"/>
                </a:lnTo>
                <a:lnTo>
                  <a:pt x="2199205" y="2277896"/>
                </a:lnTo>
                <a:lnTo>
                  <a:pt x="0" y="227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77542" y="1504950"/>
            <a:ext cx="2032906" cy="2341205"/>
          </a:xfrm>
          <a:custGeom>
            <a:avLst/>
            <a:gdLst/>
            <a:ahLst/>
            <a:cxnLst/>
            <a:rect r="r" b="b" t="t" l="l"/>
            <a:pathLst>
              <a:path h="2341205" w="2032906">
                <a:moveTo>
                  <a:pt x="0" y="0"/>
                </a:moveTo>
                <a:lnTo>
                  <a:pt x="2032906" y="0"/>
                </a:lnTo>
                <a:lnTo>
                  <a:pt x="2032906" y="2341205"/>
                </a:lnTo>
                <a:lnTo>
                  <a:pt x="0" y="2341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166409"/>
            <a:ext cx="14773695" cy="3733800"/>
          </a:xfrm>
          <a:prstGeom prst="rect">
            <a:avLst/>
          </a:prstGeom>
        </p:spPr>
        <p:txBody>
          <a:bodyPr anchor="t" rtlCol="false" tIns="0" lIns="0" bIns="0" rIns="0">
            <a:spAutoFit/>
          </a:bodyPr>
          <a:lstStyle/>
          <a:p>
            <a:pPr algn="l" marL="647703" indent="-323852" lvl="1">
              <a:lnSpc>
                <a:spcPts val="4200"/>
              </a:lnSpc>
              <a:buFont typeface="Arial"/>
              <a:buChar char="•"/>
            </a:pPr>
            <a:r>
              <a:rPr lang="en-US" sz="3000">
                <a:solidFill>
                  <a:srgbClr val="FFFFFF"/>
                </a:solidFill>
                <a:latin typeface="Public Sans"/>
                <a:ea typeface="Public Sans"/>
                <a:cs typeface="Public Sans"/>
                <a:sym typeface="Public Sans"/>
              </a:rPr>
              <a:t>Enhance Data Quality and Consistency</a:t>
            </a:r>
          </a:p>
          <a:p>
            <a:pPr algn="l">
              <a:lnSpc>
                <a:spcPts val="4200"/>
              </a:lnSpc>
            </a:pPr>
          </a:p>
          <a:p>
            <a:pPr algn="l" marL="647703" indent="-323852" lvl="1">
              <a:lnSpc>
                <a:spcPts val="4200"/>
              </a:lnSpc>
              <a:buFont typeface="Arial"/>
              <a:buChar char="•"/>
            </a:pPr>
            <a:r>
              <a:rPr lang="en-US" sz="3000">
                <a:solidFill>
                  <a:srgbClr val="FFFFFF"/>
                </a:solidFill>
                <a:latin typeface="Public Sans"/>
                <a:ea typeface="Public Sans"/>
                <a:cs typeface="Public Sans"/>
                <a:sym typeface="Public Sans"/>
              </a:rPr>
              <a:t>Deepen Understanding of Viewer Preferences</a:t>
            </a:r>
          </a:p>
          <a:p>
            <a:pPr algn="l">
              <a:lnSpc>
                <a:spcPts val="4200"/>
              </a:lnSpc>
            </a:pPr>
          </a:p>
          <a:p>
            <a:pPr algn="l" marL="647703" indent="-323852" lvl="1">
              <a:lnSpc>
                <a:spcPts val="4200"/>
              </a:lnSpc>
              <a:buFont typeface="Arial"/>
              <a:buChar char="•"/>
            </a:pPr>
            <a:r>
              <a:rPr lang="en-US" sz="3000">
                <a:solidFill>
                  <a:srgbClr val="FFFFFF"/>
                </a:solidFill>
                <a:latin typeface="Public Sans"/>
                <a:ea typeface="Public Sans"/>
                <a:cs typeface="Public Sans"/>
                <a:sym typeface="Public Sans"/>
              </a:rPr>
              <a:t>Optimize Operational Efficiency</a:t>
            </a:r>
          </a:p>
          <a:p>
            <a:pPr algn="l">
              <a:lnSpc>
                <a:spcPts val="4200"/>
              </a:lnSpc>
            </a:pPr>
          </a:p>
          <a:p>
            <a:pPr algn="l" marL="647703" indent="-323852" lvl="1">
              <a:lnSpc>
                <a:spcPts val="4200"/>
              </a:lnSpc>
              <a:buFont typeface="Arial"/>
              <a:buChar char="•"/>
            </a:pPr>
            <a:r>
              <a:rPr lang="en-US" sz="3000">
                <a:solidFill>
                  <a:srgbClr val="FFFFFF"/>
                </a:solidFill>
                <a:latin typeface="Public Sans"/>
                <a:ea typeface="Public Sans"/>
                <a:cs typeface="Public Sans"/>
                <a:sym typeface="Public Sans"/>
              </a:rPr>
              <a:t>Drive Strategic Decision-Making</a:t>
            </a:r>
          </a:p>
        </p:txBody>
      </p:sp>
      <p:sp>
        <p:nvSpPr>
          <p:cNvPr name="TextBox 6" id="6"/>
          <p:cNvSpPr txBox="true"/>
          <p:nvPr/>
        </p:nvSpPr>
        <p:spPr>
          <a:xfrm rot="0">
            <a:off x="1028700" y="1019175"/>
            <a:ext cx="14899943" cy="962025"/>
          </a:xfrm>
          <a:prstGeom prst="rect">
            <a:avLst/>
          </a:prstGeom>
        </p:spPr>
        <p:txBody>
          <a:bodyPr anchor="t" rtlCol="false" tIns="0" lIns="0" bIns="0" rIns="0">
            <a:spAutoFit/>
          </a:bodyPr>
          <a:lstStyle/>
          <a:p>
            <a:pPr algn="l" marL="0" indent="0" lvl="0">
              <a:lnSpc>
                <a:spcPts val="7560"/>
              </a:lnSpc>
            </a:pPr>
            <a:r>
              <a:rPr lang="en-US" sz="6300">
                <a:solidFill>
                  <a:srgbClr val="FFFFFF"/>
                </a:solidFill>
                <a:latin typeface="HK Grotesk Bold"/>
                <a:ea typeface="HK Grotesk Bold"/>
                <a:cs typeface="HK Grotesk Bold"/>
                <a:sym typeface="HK Grotesk Bold"/>
              </a:rPr>
              <a:t>Objectives</a:t>
            </a:r>
          </a:p>
        </p:txBody>
      </p:sp>
      <p:sp>
        <p:nvSpPr>
          <p:cNvPr name="TextBox 7" id="7"/>
          <p:cNvSpPr txBox="true"/>
          <p:nvPr/>
        </p:nvSpPr>
        <p:spPr>
          <a:xfrm rot="0">
            <a:off x="965576" y="6391122"/>
            <a:ext cx="14899943" cy="962025"/>
          </a:xfrm>
          <a:prstGeom prst="rect">
            <a:avLst/>
          </a:prstGeom>
        </p:spPr>
        <p:txBody>
          <a:bodyPr anchor="t" rtlCol="false" tIns="0" lIns="0" bIns="0" rIns="0">
            <a:spAutoFit/>
          </a:bodyPr>
          <a:lstStyle/>
          <a:p>
            <a:pPr algn="l" marL="0" indent="0" lvl="0">
              <a:lnSpc>
                <a:spcPts val="7560"/>
              </a:lnSpc>
            </a:pPr>
            <a:r>
              <a:rPr lang="en-US" sz="6300">
                <a:solidFill>
                  <a:srgbClr val="FFFFFF"/>
                </a:solidFill>
                <a:latin typeface="HK Grotesk Bold"/>
                <a:ea typeface="HK Grotesk Bold"/>
                <a:cs typeface="HK Grotesk Bold"/>
                <a:sym typeface="HK Grotesk Bold"/>
              </a:rPr>
              <a:t>Scope</a:t>
            </a:r>
          </a:p>
        </p:txBody>
      </p:sp>
      <p:sp>
        <p:nvSpPr>
          <p:cNvPr name="TextBox 8" id="8"/>
          <p:cNvSpPr txBox="true"/>
          <p:nvPr/>
        </p:nvSpPr>
        <p:spPr>
          <a:xfrm rot="0">
            <a:off x="1154948" y="7777386"/>
            <a:ext cx="14773695" cy="1600200"/>
          </a:xfrm>
          <a:prstGeom prst="rect">
            <a:avLst/>
          </a:prstGeom>
        </p:spPr>
        <p:txBody>
          <a:bodyPr anchor="t" rtlCol="false" tIns="0" lIns="0" bIns="0" rIns="0">
            <a:spAutoFit/>
          </a:bodyPr>
          <a:lstStyle/>
          <a:p>
            <a:pPr algn="l" marL="647703" indent="-323852" lvl="1">
              <a:lnSpc>
                <a:spcPts val="4200"/>
              </a:lnSpc>
              <a:buFont typeface="Arial"/>
              <a:buChar char="•"/>
            </a:pPr>
            <a:r>
              <a:rPr lang="en-US" sz="3000">
                <a:solidFill>
                  <a:srgbClr val="FFFFFF"/>
                </a:solidFill>
                <a:latin typeface="Public Sans"/>
                <a:ea typeface="Public Sans"/>
                <a:cs typeface="Public Sans"/>
                <a:sym typeface="Public Sans"/>
              </a:rPr>
              <a:t>Enhance Data Quality and Consistency Deepen Understanding of Viewer Preferences Optimize Operational Efficiency Drive Strategic Decision-Making</a:t>
            </a:r>
          </a:p>
          <a:p>
            <a:pPr algn="l">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AutoShape 2" id="2"/>
          <p:cNvSpPr/>
          <p:nvPr/>
        </p:nvSpPr>
        <p:spPr>
          <a:xfrm>
            <a:off x="1028700" y="5938025"/>
            <a:ext cx="16230600" cy="0"/>
          </a:xfrm>
          <a:prstGeom prst="line">
            <a:avLst/>
          </a:prstGeom>
          <a:ln cap="rnd" w="19050">
            <a:solidFill>
              <a:srgbClr val="FFFFFF"/>
            </a:solidFill>
            <a:prstDash val="solid"/>
            <a:headEnd type="none" len="sm" w="sm"/>
            <a:tailEnd type="none" len="sm" w="sm"/>
          </a:ln>
        </p:spPr>
      </p:sp>
      <p:grpSp>
        <p:nvGrpSpPr>
          <p:cNvPr name="Group 3" id="3"/>
          <p:cNvGrpSpPr/>
          <p:nvPr/>
        </p:nvGrpSpPr>
        <p:grpSpPr>
          <a:xfrm rot="0">
            <a:off x="866775" y="5776100"/>
            <a:ext cx="323850" cy="32385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5" id="5"/>
          <p:cNvGrpSpPr/>
          <p:nvPr/>
        </p:nvGrpSpPr>
        <p:grpSpPr>
          <a:xfrm rot="0">
            <a:off x="6324781" y="5776100"/>
            <a:ext cx="323850" cy="3238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2000370" y="5776100"/>
            <a:ext cx="323850" cy="32385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p:nvPr/>
        </p:nvGrpSpPr>
        <p:grpSpPr>
          <a:xfrm rot="0">
            <a:off x="17097375" y="5776100"/>
            <a:ext cx="323850" cy="32385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Freeform 11" id="11"/>
          <p:cNvSpPr/>
          <p:nvPr/>
        </p:nvSpPr>
        <p:spPr>
          <a:xfrm flipH="false" flipV="false" rot="0">
            <a:off x="3019290" y="3335825"/>
            <a:ext cx="1210127" cy="1340265"/>
          </a:xfrm>
          <a:custGeom>
            <a:avLst/>
            <a:gdLst/>
            <a:ahLst/>
            <a:cxnLst/>
            <a:rect r="r" b="b" t="t" l="l"/>
            <a:pathLst>
              <a:path h="1340265" w="1210127">
                <a:moveTo>
                  <a:pt x="0" y="0"/>
                </a:moveTo>
                <a:lnTo>
                  <a:pt x="1210127" y="0"/>
                </a:lnTo>
                <a:lnTo>
                  <a:pt x="1210127" y="1340265"/>
                </a:lnTo>
                <a:lnTo>
                  <a:pt x="0" y="1340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668067" y="3400425"/>
            <a:ext cx="1275665" cy="1275665"/>
          </a:xfrm>
          <a:custGeom>
            <a:avLst/>
            <a:gdLst/>
            <a:ahLst/>
            <a:cxnLst/>
            <a:rect r="r" b="b" t="t" l="l"/>
            <a:pathLst>
              <a:path h="1275665" w="1275665">
                <a:moveTo>
                  <a:pt x="0" y="0"/>
                </a:moveTo>
                <a:lnTo>
                  <a:pt x="1275665" y="0"/>
                </a:lnTo>
                <a:lnTo>
                  <a:pt x="1275665" y="1275665"/>
                </a:lnTo>
                <a:lnTo>
                  <a:pt x="0" y="1275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382382" y="3400425"/>
            <a:ext cx="1286282" cy="1275665"/>
          </a:xfrm>
          <a:custGeom>
            <a:avLst/>
            <a:gdLst/>
            <a:ahLst/>
            <a:cxnLst/>
            <a:rect r="r" b="b" t="t" l="l"/>
            <a:pathLst>
              <a:path h="1275665" w="1286282">
                <a:moveTo>
                  <a:pt x="0" y="0"/>
                </a:moveTo>
                <a:lnTo>
                  <a:pt x="1286281" y="0"/>
                </a:lnTo>
                <a:lnTo>
                  <a:pt x="1286281" y="1275665"/>
                </a:lnTo>
                <a:lnTo>
                  <a:pt x="0" y="1275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6621577" y="655257"/>
            <a:ext cx="5044845" cy="1304925"/>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FFFFFF"/>
                </a:solidFill>
                <a:latin typeface="HK Grotesk Bold"/>
                <a:ea typeface="HK Grotesk Bold"/>
                <a:cs typeface="HK Grotesk Bold"/>
                <a:sym typeface="HK Grotesk Bold"/>
              </a:rPr>
              <a:t>Workflow </a:t>
            </a:r>
          </a:p>
        </p:txBody>
      </p:sp>
      <p:sp>
        <p:nvSpPr>
          <p:cNvPr name="TextBox 15" id="15"/>
          <p:cNvSpPr txBox="true"/>
          <p:nvPr/>
        </p:nvSpPr>
        <p:spPr>
          <a:xfrm rot="0">
            <a:off x="1028700" y="6841212"/>
            <a:ext cx="3364925" cy="98107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Data Collection and Loading</a:t>
            </a:r>
          </a:p>
        </p:txBody>
      </p:sp>
      <p:sp>
        <p:nvSpPr>
          <p:cNvPr name="TextBox 16" id="16"/>
          <p:cNvSpPr txBox="true"/>
          <p:nvPr/>
        </p:nvSpPr>
        <p:spPr>
          <a:xfrm rot="0">
            <a:off x="4966169" y="6841212"/>
            <a:ext cx="3364925" cy="98107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Data Cleaning and Transformation</a:t>
            </a:r>
          </a:p>
        </p:txBody>
      </p:sp>
      <p:sp>
        <p:nvSpPr>
          <p:cNvPr name="TextBox 17" id="17"/>
          <p:cNvSpPr txBox="true"/>
          <p:nvPr/>
        </p:nvSpPr>
        <p:spPr>
          <a:xfrm rot="0">
            <a:off x="14056300" y="6841212"/>
            <a:ext cx="3364925" cy="98107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Data Analysis and Insights</a:t>
            </a:r>
          </a:p>
        </p:txBody>
      </p:sp>
      <p:sp>
        <p:nvSpPr>
          <p:cNvPr name="TextBox 18" id="18"/>
          <p:cNvSpPr txBox="true"/>
          <p:nvPr/>
        </p:nvSpPr>
        <p:spPr>
          <a:xfrm rot="0">
            <a:off x="9734867" y="6841212"/>
            <a:ext cx="3364925" cy="98107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Data Storage and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971323"/>
            <a:ext cx="14773695" cy="5802630"/>
          </a:xfrm>
          <a:prstGeom prst="rect">
            <a:avLst/>
          </a:prstGeom>
        </p:spPr>
        <p:txBody>
          <a:bodyPr anchor="t" rtlCol="false" tIns="0" lIns="0" bIns="0" rIns="0">
            <a:spAutoFit/>
          </a:bodyPr>
          <a:lstStyle/>
          <a:p>
            <a:pPr algn="l">
              <a:lnSpc>
                <a:spcPts val="4620"/>
              </a:lnSpc>
            </a:pPr>
            <a:r>
              <a:rPr lang="en-US" sz="3300">
                <a:solidFill>
                  <a:srgbClr val="FFFFFF"/>
                </a:solidFill>
                <a:latin typeface="Public Sans"/>
                <a:ea typeface="Public Sans"/>
                <a:cs typeface="Public Sans"/>
                <a:sym typeface="Public Sans"/>
              </a:rPr>
              <a:t>Data Sources</a:t>
            </a:r>
          </a:p>
          <a:p>
            <a:pPr algn="l">
              <a:lnSpc>
                <a:spcPts val="4620"/>
              </a:lnSpc>
            </a:pPr>
          </a:p>
          <a:p>
            <a:pPr algn="l" marL="712472" indent="-356236" lvl="1">
              <a:lnSpc>
                <a:spcPts val="4620"/>
              </a:lnSpc>
              <a:buFont typeface="Arial"/>
              <a:buChar char="•"/>
            </a:pPr>
            <a:r>
              <a:rPr lang="en-US" sz="3300">
                <a:solidFill>
                  <a:srgbClr val="FFFFFF"/>
                </a:solidFill>
                <a:latin typeface="Public Sans"/>
                <a:ea typeface="Public Sans"/>
                <a:cs typeface="Public Sans"/>
                <a:sym typeface="Public Sans"/>
              </a:rPr>
              <a:t>Netflix dataset containing information about movies, TV shows, directors, cast, genres, countries, duration, and ratings.</a:t>
            </a:r>
          </a:p>
          <a:p>
            <a:pPr algn="l">
              <a:lnSpc>
                <a:spcPts val="4620"/>
              </a:lnSpc>
            </a:pPr>
          </a:p>
          <a:p>
            <a:pPr algn="l">
              <a:lnSpc>
                <a:spcPts val="4620"/>
              </a:lnSpc>
            </a:pPr>
            <a:r>
              <a:rPr lang="en-US" sz="3300">
                <a:solidFill>
                  <a:srgbClr val="FFFFFF"/>
                </a:solidFill>
                <a:latin typeface="Public Sans"/>
                <a:ea typeface="Public Sans"/>
                <a:cs typeface="Public Sans"/>
                <a:sym typeface="Public Sans"/>
              </a:rPr>
              <a:t>Data Loading Process</a:t>
            </a:r>
          </a:p>
          <a:p>
            <a:pPr algn="l">
              <a:lnSpc>
                <a:spcPts val="4620"/>
              </a:lnSpc>
            </a:pPr>
          </a:p>
          <a:p>
            <a:pPr algn="l" marL="712472" indent="-356236" lvl="1">
              <a:lnSpc>
                <a:spcPts val="4620"/>
              </a:lnSpc>
              <a:buFont typeface="Arial"/>
              <a:buChar char="•"/>
            </a:pPr>
            <a:r>
              <a:rPr lang="en-US" sz="3300">
                <a:solidFill>
                  <a:srgbClr val="FFFFFF"/>
                </a:solidFill>
                <a:latin typeface="Public Sans"/>
                <a:ea typeface="Public Sans"/>
                <a:cs typeface="Public Sans"/>
                <a:sym typeface="Public Sans"/>
              </a:rPr>
              <a:t>Data was initially loaded into Python for preprocessing and then imported into the raw data layer of SQL Server.</a:t>
            </a:r>
          </a:p>
          <a:p>
            <a:pPr algn="l" marL="0" indent="0" lvl="0">
              <a:lnSpc>
                <a:spcPts val="4620"/>
              </a:lnSpc>
              <a:spcBef>
                <a:spcPct val="0"/>
              </a:spcBef>
            </a:pPr>
          </a:p>
        </p:txBody>
      </p:sp>
      <p:sp>
        <p:nvSpPr>
          <p:cNvPr name="TextBox 4" id="4"/>
          <p:cNvSpPr txBox="true"/>
          <p:nvPr/>
        </p:nvSpPr>
        <p:spPr>
          <a:xfrm rot="0">
            <a:off x="1028700" y="1028700"/>
            <a:ext cx="14899943" cy="1200150"/>
          </a:xfrm>
          <a:prstGeom prst="rect">
            <a:avLst/>
          </a:prstGeom>
        </p:spPr>
        <p:txBody>
          <a:bodyPr anchor="t" rtlCol="false" tIns="0" lIns="0" bIns="0" rIns="0">
            <a:spAutoFit/>
          </a:bodyPr>
          <a:lstStyle/>
          <a:p>
            <a:pPr algn="l" marL="0" indent="0" lvl="0">
              <a:lnSpc>
                <a:spcPts val="9480"/>
              </a:lnSpc>
            </a:pPr>
            <a:r>
              <a:rPr lang="en-US" sz="7900">
                <a:solidFill>
                  <a:srgbClr val="FFFFFF"/>
                </a:solidFill>
                <a:latin typeface="HK Grotesk Bold"/>
                <a:ea typeface="HK Grotesk Bold"/>
                <a:cs typeface="HK Grotesk Bold"/>
                <a:sym typeface="HK Grotesk Bold"/>
              </a:rPr>
              <a:t>Data Collection and Loading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94142" y="3685817"/>
            <a:ext cx="3014006" cy="2915366"/>
          </a:xfrm>
          <a:custGeom>
            <a:avLst/>
            <a:gdLst/>
            <a:ahLst/>
            <a:cxnLst/>
            <a:rect r="r" b="b" t="t" l="l"/>
            <a:pathLst>
              <a:path h="2915366" w="3014006">
                <a:moveTo>
                  <a:pt x="0" y="0"/>
                </a:moveTo>
                <a:lnTo>
                  <a:pt x="3014006" y="0"/>
                </a:lnTo>
                <a:lnTo>
                  <a:pt x="3014006" y="2915366"/>
                </a:lnTo>
                <a:lnTo>
                  <a:pt x="0" y="2915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32750" y="4443413"/>
            <a:ext cx="16230600" cy="1390650"/>
          </a:xfrm>
          <a:prstGeom prst="rect">
            <a:avLst/>
          </a:prstGeom>
        </p:spPr>
        <p:txBody>
          <a:bodyPr anchor="t" rtlCol="false" tIns="0" lIns="0" bIns="0" rIns="0">
            <a:spAutoFit/>
          </a:bodyPr>
          <a:lstStyle/>
          <a:p>
            <a:pPr algn="l" marL="0" indent="0" lvl="0">
              <a:lnSpc>
                <a:spcPts val="10919"/>
              </a:lnSpc>
              <a:spcBef>
                <a:spcPct val="0"/>
              </a:spcBef>
            </a:pPr>
            <a:r>
              <a:rPr lang="en-US" sz="9099">
                <a:solidFill>
                  <a:srgbClr val="FFFFFF"/>
                </a:solidFill>
                <a:latin typeface="HK Grotesk Bold"/>
                <a:ea typeface="HK Grotesk Bold"/>
                <a:cs typeface="HK Grotesk Bold"/>
                <a:sym typeface="HK Grotesk Bold"/>
              </a:rPr>
              <a:t>DATA CLEANING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3200" y="519113"/>
            <a:ext cx="15865699" cy="1009650"/>
          </a:xfrm>
          <a:prstGeom prst="rect">
            <a:avLst/>
          </a:prstGeom>
        </p:spPr>
        <p:txBody>
          <a:bodyPr anchor="t" rtlCol="false" tIns="0" lIns="0" bIns="0" rIns="0">
            <a:spAutoFit/>
          </a:bodyPr>
          <a:lstStyle/>
          <a:p>
            <a:pPr algn="l" marL="1424943" indent="-712472" lvl="1">
              <a:lnSpc>
                <a:spcPts val="7920"/>
              </a:lnSpc>
              <a:spcBef>
                <a:spcPct val="0"/>
              </a:spcBef>
              <a:buAutoNum type="arabicPeriod" startAt="1"/>
            </a:pPr>
            <a:r>
              <a:rPr lang="en-US" sz="6600">
                <a:solidFill>
                  <a:srgbClr val="FFFFFF"/>
                </a:solidFill>
                <a:latin typeface="HK Grotesk Bold"/>
                <a:ea typeface="HK Grotesk Bold"/>
                <a:cs typeface="HK Grotesk Bold"/>
                <a:sym typeface="HK Grotesk Bold"/>
              </a:rPr>
              <a:t>Enhancements in Netflix Data Table</a:t>
            </a:r>
          </a:p>
        </p:txBody>
      </p:sp>
      <p:grpSp>
        <p:nvGrpSpPr>
          <p:cNvPr name="Group 4" id="4"/>
          <p:cNvGrpSpPr/>
          <p:nvPr/>
        </p:nvGrpSpPr>
        <p:grpSpPr>
          <a:xfrm rot="0">
            <a:off x="1393601" y="2032934"/>
            <a:ext cx="13062646" cy="2399758"/>
            <a:chOff x="0" y="0"/>
            <a:chExt cx="17416861" cy="3199677"/>
          </a:xfrm>
        </p:grpSpPr>
        <p:sp>
          <p:nvSpPr>
            <p:cNvPr name="TextBox 5" id="5"/>
            <p:cNvSpPr txBox="true"/>
            <p:nvPr/>
          </p:nvSpPr>
          <p:spPr>
            <a:xfrm rot="0">
              <a:off x="0" y="-9525"/>
              <a:ext cx="17416861" cy="6572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Changed Data Type of Title Column</a:t>
              </a:r>
            </a:p>
          </p:txBody>
        </p:sp>
        <p:sp>
          <p:nvSpPr>
            <p:cNvPr name="TextBox 6" id="6"/>
            <p:cNvSpPr txBox="true"/>
            <p:nvPr/>
          </p:nvSpPr>
          <p:spPr>
            <a:xfrm rot="0">
              <a:off x="0" y="988607"/>
              <a:ext cx="17416861" cy="2211070"/>
            </a:xfrm>
            <a:prstGeom prst="rect">
              <a:avLst/>
            </a:prstGeom>
          </p:spPr>
          <p:txBody>
            <a:bodyPr anchor="t" rtlCol="false" tIns="0" lIns="0" bIns="0" rIns="0">
              <a:spAutoFit/>
            </a:bodyPr>
            <a:lstStyle/>
            <a:p>
              <a:pPr algn="l" marL="518160" indent="-259080" lvl="1">
                <a:lnSpc>
                  <a:spcPts val="3359"/>
                </a:lnSpc>
                <a:spcBef>
                  <a:spcPct val="0"/>
                </a:spcBef>
                <a:buFont typeface="Arial"/>
                <a:buChar char="•"/>
              </a:pPr>
              <a:r>
                <a:rPr lang="en-US" sz="2400">
                  <a:solidFill>
                    <a:srgbClr val="FFFFFF"/>
                  </a:solidFill>
                  <a:latin typeface="Public Sans"/>
                  <a:ea typeface="Public Sans"/>
                  <a:cs typeface="Public Sans"/>
                  <a:sym typeface="Public Sans"/>
                </a:rPr>
                <a:t>Conve</a:t>
              </a:r>
              <a:r>
                <a:rPr lang="en-US" sz="2400" u="none">
                  <a:solidFill>
                    <a:srgbClr val="FFFFFF"/>
                  </a:solidFill>
                  <a:latin typeface="Public Sans"/>
                  <a:ea typeface="Public Sans"/>
                  <a:cs typeface="Public Sans"/>
                  <a:sym typeface="Public Sans"/>
                </a:rPr>
                <a:t>rted ‘title’ column from ‘varchar’ to ‘nvarchar’ to support foreign characters.</a:t>
              </a:r>
            </a:p>
            <a:p>
              <a:pPr algn="l">
                <a:lnSpc>
                  <a:spcPts val="3359"/>
                </a:lnSpc>
                <a:spcBef>
                  <a:spcPct val="0"/>
                </a:spcBef>
              </a:pPr>
            </a:p>
            <a:p>
              <a:pPr algn="l" marL="518160" indent="-259080" lvl="1">
                <a:lnSpc>
                  <a:spcPts val="3359"/>
                </a:lnSpc>
                <a:spcBef>
                  <a:spcPct val="0"/>
                </a:spcBef>
                <a:buFont typeface="Arial"/>
                <a:buChar char="•"/>
              </a:pPr>
              <a:r>
                <a:rPr lang="en-US" sz="2400" u="none">
                  <a:solidFill>
                    <a:srgbClr val="FFFFFF"/>
                  </a:solidFill>
                  <a:latin typeface="Public Sans"/>
                  <a:ea typeface="Public Sans"/>
                  <a:cs typeface="Public Sans"/>
                  <a:sym typeface="Public Sans"/>
                </a:rPr>
                <a:t>Ensured visibility and correct representation of all characters in titles.</a:t>
              </a:r>
            </a:p>
            <a:p>
              <a:pPr algn="l" marL="0" indent="0" lvl="0">
                <a:lnSpc>
                  <a:spcPts val="3359"/>
                </a:lnSpc>
                <a:spcBef>
                  <a:spcPct val="0"/>
                </a:spcBef>
              </a:pPr>
              <a:r>
                <a:rPr lang="en-US" sz="2399" u="none">
                  <a:solidFill>
                    <a:srgbClr val="FFFFFF"/>
                  </a:solidFill>
                  <a:latin typeface="Public Sans"/>
                  <a:ea typeface="Public Sans"/>
                  <a:cs typeface="Public Sans"/>
                  <a:sym typeface="Public Sans"/>
                </a:rPr>
                <a:t> </a:t>
              </a:r>
            </a:p>
          </p:txBody>
        </p:sp>
      </p:grpSp>
      <p:grpSp>
        <p:nvGrpSpPr>
          <p:cNvPr name="Group 7" id="7"/>
          <p:cNvGrpSpPr/>
          <p:nvPr/>
        </p:nvGrpSpPr>
        <p:grpSpPr>
          <a:xfrm rot="0">
            <a:off x="1393601" y="4708916"/>
            <a:ext cx="13062646" cy="2399758"/>
            <a:chOff x="0" y="0"/>
            <a:chExt cx="17416861" cy="3199677"/>
          </a:xfrm>
        </p:grpSpPr>
        <p:sp>
          <p:nvSpPr>
            <p:cNvPr name="TextBox 8" id="8"/>
            <p:cNvSpPr txBox="true"/>
            <p:nvPr/>
          </p:nvSpPr>
          <p:spPr>
            <a:xfrm rot="0">
              <a:off x="0" y="-9525"/>
              <a:ext cx="17416861" cy="6572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Adjusted Column Lengths</a:t>
              </a:r>
            </a:p>
          </p:txBody>
        </p:sp>
        <p:sp>
          <p:nvSpPr>
            <p:cNvPr name="TextBox 9" id="9"/>
            <p:cNvSpPr txBox="true"/>
            <p:nvPr/>
          </p:nvSpPr>
          <p:spPr>
            <a:xfrm rot="0">
              <a:off x="0" y="988607"/>
              <a:ext cx="17416861" cy="221107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Public Sans"/>
                  <a:ea typeface="Public Sans"/>
                  <a:cs typeface="Public Sans"/>
                  <a:sym typeface="Public Sans"/>
                </a:rPr>
                <a:t>Determined optimal column lengths using Python to improve loading speed.</a:t>
              </a:r>
            </a:p>
            <a:p>
              <a:pPr algn="l">
                <a:lnSpc>
                  <a:spcPts val="3359"/>
                </a:lnSpc>
              </a:pPr>
            </a:p>
            <a:p>
              <a:pPr algn="l" marL="518160" indent="-259080" lvl="1">
                <a:lnSpc>
                  <a:spcPts val="3359"/>
                </a:lnSpc>
                <a:buFont typeface="Arial"/>
                <a:buChar char="•"/>
              </a:pPr>
              <a:r>
                <a:rPr lang="en-US" sz="2400">
                  <a:solidFill>
                    <a:srgbClr val="FFFFFF"/>
                  </a:solidFill>
                  <a:latin typeface="Public Sans"/>
                  <a:ea typeface="Public Sans"/>
                  <a:cs typeface="Public Sans"/>
                  <a:sym typeface="Public Sans"/>
                </a:rPr>
                <a:t>Changed from max length to required length for efficient data handling.</a:t>
              </a:r>
            </a:p>
            <a:p>
              <a:pPr algn="l" marL="0" indent="0" lvl="0">
                <a:lnSpc>
                  <a:spcPts val="3359"/>
                </a:lnSpc>
                <a:spcBef>
                  <a:spcPct val="0"/>
                </a:spcBef>
              </a:pPr>
            </a:p>
          </p:txBody>
        </p:sp>
      </p:grpSp>
      <p:grpSp>
        <p:nvGrpSpPr>
          <p:cNvPr name="Group 10" id="10"/>
          <p:cNvGrpSpPr/>
          <p:nvPr/>
        </p:nvGrpSpPr>
        <p:grpSpPr>
          <a:xfrm rot="0">
            <a:off x="1393601" y="7384899"/>
            <a:ext cx="13062646" cy="2399758"/>
            <a:chOff x="0" y="0"/>
            <a:chExt cx="17416861" cy="3199677"/>
          </a:xfrm>
        </p:grpSpPr>
        <p:sp>
          <p:nvSpPr>
            <p:cNvPr name="TextBox 11" id="11"/>
            <p:cNvSpPr txBox="true"/>
            <p:nvPr/>
          </p:nvSpPr>
          <p:spPr>
            <a:xfrm rot="0">
              <a:off x="0" y="-9525"/>
              <a:ext cx="17416861" cy="6572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FFFFF"/>
                  </a:solidFill>
                  <a:latin typeface="HK Grotesk Bold"/>
                  <a:ea typeface="HK Grotesk Bold"/>
                  <a:cs typeface="HK Grotesk Bold"/>
                  <a:sym typeface="HK Grotesk Bold"/>
                </a:rPr>
                <a:t>Set Primary Key for show_id</a:t>
              </a:r>
            </a:p>
          </p:txBody>
        </p:sp>
        <p:sp>
          <p:nvSpPr>
            <p:cNvPr name="TextBox 12" id="12"/>
            <p:cNvSpPr txBox="true"/>
            <p:nvPr/>
          </p:nvSpPr>
          <p:spPr>
            <a:xfrm rot="0">
              <a:off x="0" y="988607"/>
              <a:ext cx="17416861" cy="221107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Public Sans"/>
                  <a:ea typeface="Public Sans"/>
                  <a:cs typeface="Public Sans"/>
                  <a:sym typeface="Public Sans"/>
                </a:rPr>
                <a:t>Identified ‘show_id’ as unique across the dataset.</a:t>
              </a:r>
            </a:p>
            <a:p>
              <a:pPr algn="l">
                <a:lnSpc>
                  <a:spcPts val="3359"/>
                </a:lnSpc>
              </a:pPr>
            </a:p>
            <a:p>
              <a:pPr algn="l" marL="518160" indent="-259080" lvl="1">
                <a:lnSpc>
                  <a:spcPts val="3359"/>
                </a:lnSpc>
                <a:buFont typeface="Arial"/>
                <a:buChar char="•"/>
              </a:pPr>
              <a:r>
                <a:rPr lang="en-US" sz="2400">
                  <a:solidFill>
                    <a:srgbClr val="FFFFFF"/>
                  </a:solidFill>
                  <a:latin typeface="Public Sans"/>
                  <a:ea typeface="Public Sans"/>
                  <a:cs typeface="Public Sans"/>
                  <a:sym typeface="Public Sans"/>
                </a:rPr>
                <a:t>Established ‘show_id’ as the primary key to ensure data integrity and uniqueness.</a:t>
              </a:r>
            </a:p>
            <a:p>
              <a:pPr algn="l" marL="0" indent="0" lvl="0">
                <a:lnSpc>
                  <a:spcPts val="33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4210" y="684856"/>
            <a:ext cx="10738399" cy="10160177"/>
          </a:xfrm>
          <a:custGeom>
            <a:avLst/>
            <a:gdLst/>
            <a:ahLst/>
            <a:cxnLst/>
            <a:rect r="r" b="b" t="t" l="l"/>
            <a:pathLst>
              <a:path h="10160177" w="10738399">
                <a:moveTo>
                  <a:pt x="0" y="0"/>
                </a:moveTo>
                <a:lnTo>
                  <a:pt x="10738399" y="0"/>
                </a:lnTo>
                <a:lnTo>
                  <a:pt x="10738399" y="10160178"/>
                </a:lnTo>
                <a:lnTo>
                  <a:pt x="0" y="10160178"/>
                </a:lnTo>
                <a:lnTo>
                  <a:pt x="0" y="0"/>
                </a:lnTo>
                <a:close/>
              </a:path>
            </a:pathLst>
          </a:custGeom>
          <a:blipFill>
            <a:blip r:embed="rId4"/>
            <a:stretch>
              <a:fillRect l="0" t="0" r="0" b="0"/>
            </a:stretch>
          </a:blipFill>
        </p:spPr>
      </p:sp>
      <p:sp>
        <p:nvSpPr>
          <p:cNvPr name="Freeform 4" id="4"/>
          <p:cNvSpPr/>
          <p:nvPr/>
        </p:nvSpPr>
        <p:spPr>
          <a:xfrm flipH="false" flipV="false" rot="0">
            <a:off x="8300358" y="684856"/>
            <a:ext cx="10738399" cy="10160177"/>
          </a:xfrm>
          <a:custGeom>
            <a:avLst/>
            <a:gdLst/>
            <a:ahLst/>
            <a:cxnLst/>
            <a:rect r="r" b="b" t="t" l="l"/>
            <a:pathLst>
              <a:path h="10160177" w="10738399">
                <a:moveTo>
                  <a:pt x="0" y="0"/>
                </a:moveTo>
                <a:lnTo>
                  <a:pt x="10738399" y="0"/>
                </a:lnTo>
                <a:lnTo>
                  <a:pt x="10738399" y="10160178"/>
                </a:lnTo>
                <a:lnTo>
                  <a:pt x="0" y="10160178"/>
                </a:lnTo>
                <a:lnTo>
                  <a:pt x="0" y="0"/>
                </a:lnTo>
                <a:close/>
              </a:path>
            </a:pathLst>
          </a:custGeom>
          <a:blipFill>
            <a:blip r:embed="rId5"/>
            <a:stretch>
              <a:fillRect l="0" t="0" r="0" b="0"/>
            </a:stretch>
          </a:blipFill>
        </p:spPr>
      </p:sp>
      <p:sp>
        <p:nvSpPr>
          <p:cNvPr name="Freeform 5" id="5"/>
          <p:cNvSpPr/>
          <p:nvPr/>
        </p:nvSpPr>
        <p:spPr>
          <a:xfrm flipH="false" flipV="false" rot="0">
            <a:off x="7804113" y="4988311"/>
            <a:ext cx="2178572" cy="1553267"/>
          </a:xfrm>
          <a:custGeom>
            <a:avLst/>
            <a:gdLst/>
            <a:ahLst/>
            <a:cxnLst/>
            <a:rect r="r" b="b" t="t" l="l"/>
            <a:pathLst>
              <a:path h="1553267" w="2178572">
                <a:moveTo>
                  <a:pt x="0" y="0"/>
                </a:moveTo>
                <a:lnTo>
                  <a:pt x="2178571" y="0"/>
                </a:lnTo>
                <a:lnTo>
                  <a:pt x="2178571" y="1553268"/>
                </a:lnTo>
                <a:lnTo>
                  <a:pt x="0" y="15532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143500" y="329596"/>
            <a:ext cx="7499797"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FFFFFF"/>
                </a:solidFill>
                <a:latin typeface="HK Grotesk Bold"/>
                <a:ea typeface="HK Grotesk Bold"/>
                <a:cs typeface="HK Grotesk Bold"/>
                <a:sym typeface="HK Grotesk Bold"/>
              </a:rPr>
              <a:t>DATA CLEANING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DAGKdcTX8YM</dc:identifier>
  <dcterms:modified xsi:type="dcterms:W3CDTF">2011-08-01T06:04:30Z</dcterms:modified>
  <cp:revision>1</cp:revision>
  <dc:title>Netflix Data Analysis</dc:title>
</cp:coreProperties>
</file>