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ustic Printed" charset="1" panose="00000000000000000000"/>
      <p:regular r:id="rId22"/>
    </p:embeddedFont>
    <p:embeddedFont>
      <p:font typeface="Canva Sans Medium" charset="1" panose="020B0603030501040103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3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3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14" Target="../media/image43.png" Type="http://schemas.openxmlformats.org/officeDocument/2006/relationships/image"/><Relationship Id="rId15" Target="../media/image44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3.png" Type="http://schemas.openxmlformats.org/officeDocument/2006/relationships/image"/><Relationship Id="rId20" Target="../media/image27.png" Type="http://schemas.openxmlformats.org/officeDocument/2006/relationships/image"/><Relationship Id="rId21" Target="../media/image28.svg" Type="http://schemas.openxmlformats.org/officeDocument/2006/relationships/image"/><Relationship Id="rId3" Target="../media/image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50" y="148137"/>
            <a:ext cx="18288000" cy="10058853"/>
          </a:xfrm>
          <a:custGeom>
            <a:avLst/>
            <a:gdLst/>
            <a:ahLst/>
            <a:cxnLst/>
            <a:rect r="r" b="b" t="t" l="l"/>
            <a:pathLst>
              <a:path h="10058853" w="18288000">
                <a:moveTo>
                  <a:pt x="0" y="0"/>
                </a:moveTo>
                <a:lnTo>
                  <a:pt x="18288000" y="0"/>
                </a:lnTo>
                <a:lnTo>
                  <a:pt x="18288000" y="10058853"/>
                </a:lnTo>
                <a:lnTo>
                  <a:pt x="0" y="10058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7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0021" y="3609573"/>
            <a:ext cx="5669718" cy="4618243"/>
          </a:xfrm>
          <a:custGeom>
            <a:avLst/>
            <a:gdLst/>
            <a:ahLst/>
            <a:cxnLst/>
            <a:rect r="r" b="b" t="t" l="l"/>
            <a:pathLst>
              <a:path h="4618243" w="5669718">
                <a:moveTo>
                  <a:pt x="0" y="0"/>
                </a:moveTo>
                <a:lnTo>
                  <a:pt x="5669718" y="0"/>
                </a:lnTo>
                <a:lnTo>
                  <a:pt x="5669718" y="4618242"/>
                </a:lnTo>
                <a:lnTo>
                  <a:pt x="0" y="461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6804989" y="2770850"/>
            <a:ext cx="10960708" cy="670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7"/>
              </a:lnSpc>
              <a:spcBef>
                <a:spcPct val="0"/>
              </a:spcBef>
            </a:pPr>
            <a:r>
              <a:rPr lang="en-US" b="true" sz="2649" spc="15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2649" spc="158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egional Insights:</a:t>
            </a:r>
            <a:r>
              <a:rPr lang="en-US" b="true" sz="2649" spc="158" u="non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</a:p>
          <a:p>
            <a:pPr algn="l">
              <a:lnSpc>
                <a:spcPts val="3577"/>
              </a:lnSpc>
              <a:spcBef>
                <a:spcPct val="0"/>
              </a:spcBef>
            </a:pPr>
            <a:r>
              <a:rPr lang="en-US" b="true" sz="2649" spc="158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Europe ($0.17M) and Asia ($0.16M) were the highest revenue-generating regions. Countries like Germany, Japan, and Brazil emerged as leaders, collectively contributing a significant share of revenue.</a:t>
            </a:r>
          </a:p>
          <a:p>
            <a:pPr algn="l">
              <a:lnSpc>
                <a:spcPts val="357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77"/>
              </a:lnSpc>
              <a:spcBef>
                <a:spcPct val="0"/>
              </a:spcBef>
            </a:pPr>
            <a:r>
              <a:rPr lang="en-US" b="true" sz="2649" spc="158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Profitability:</a:t>
            </a:r>
            <a:r>
              <a:rPr lang="en-US" b="true" sz="2649" spc="158" u="non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</a:p>
          <a:p>
            <a:pPr algn="l">
              <a:lnSpc>
                <a:spcPts val="3577"/>
              </a:lnSpc>
              <a:spcBef>
                <a:spcPct val="0"/>
              </a:spcBef>
            </a:pPr>
            <a:r>
              <a:rPr lang="en-US" b="true" sz="2649" spc="158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overall profit for 2023 was $136.334K, reflecting a 3.1% increase despite a 5.2% rise in costs.</a:t>
            </a:r>
          </a:p>
          <a:p>
            <a:pPr algn="l">
              <a:lnSpc>
                <a:spcPts val="357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77"/>
              </a:lnSpc>
              <a:spcBef>
                <a:spcPct val="0"/>
              </a:spcBef>
            </a:pPr>
            <a:r>
              <a:rPr lang="en-US" b="true" sz="2649" spc="158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Opportunities:</a:t>
            </a:r>
            <a:r>
              <a:rPr lang="en-US" b="true" sz="2649" spc="158" u="non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</a:p>
          <a:p>
            <a:pPr algn="l">
              <a:lnSpc>
                <a:spcPts val="3577"/>
              </a:lnSpc>
              <a:spcBef>
                <a:spcPct val="0"/>
              </a:spcBef>
            </a:pPr>
            <a:r>
              <a:rPr lang="en-US" b="true" sz="2649" spc="158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Revenue dipped below planned metrics in specific months (June-July, September-October), highlighting opportunities to enhance campaign timing and resource allocation.</a:t>
            </a:r>
          </a:p>
          <a:p>
            <a:pPr algn="l" marL="0" indent="0" lvl="0">
              <a:lnSpc>
                <a:spcPts val="3577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36732" y="654748"/>
            <a:ext cx="15614537" cy="1441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79"/>
              </a:lnSpc>
            </a:pPr>
            <a:r>
              <a:rPr lang="en-US" sz="9145" spc="-548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INSIGHTS AND ANALYSIS FOR OVERVIEW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732" y="5288778"/>
            <a:ext cx="10960708" cy="401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7"/>
              </a:lnSpc>
            </a:pPr>
          </a:p>
          <a:p>
            <a:pPr algn="l" marL="572134" indent="-286067" lvl="1">
              <a:lnSpc>
                <a:spcPts val="3577"/>
              </a:lnSpc>
              <a:buFont typeface="Arial"/>
              <a:buChar char="•"/>
            </a:pPr>
            <a:r>
              <a:rPr lang="en-US" b="true" sz="2649" spc="158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Soundbar 360: </a:t>
            </a:r>
            <a:r>
              <a:rPr lang="en-US" b="true" sz="2649" spc="158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Generated $50,208 in revenue and $11,176 in profit, supported by 3,622 views and ample stock (172 units).</a:t>
            </a:r>
          </a:p>
          <a:p>
            <a:pPr algn="l">
              <a:lnSpc>
                <a:spcPts val="3577"/>
              </a:lnSpc>
            </a:pPr>
          </a:p>
          <a:p>
            <a:pPr algn="l" marL="572134" indent="-286067" lvl="1">
              <a:lnSpc>
                <a:spcPts val="3577"/>
              </a:lnSpc>
              <a:buFont typeface="Arial"/>
              <a:buChar char="•"/>
            </a:pPr>
            <a:r>
              <a:rPr lang="en-US" b="true" sz="2649" spc="158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Fitness Tracker X: </a:t>
            </a:r>
            <a:r>
              <a:rPr lang="en-US" b="true" sz="2649" spc="158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Achieved $47,427 in revenue and $9.918 in profit, with consistent engagement (3,540 views) and 152 units in stock.</a:t>
            </a:r>
          </a:p>
          <a:p>
            <a:pPr algn="l" marL="0" indent="0" lvl="0">
              <a:lnSpc>
                <a:spcPts val="3577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36732" y="654748"/>
            <a:ext cx="15614537" cy="255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79"/>
              </a:lnSpc>
            </a:pPr>
            <a:r>
              <a:rPr lang="en-US" sz="9145" spc="-548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INSIGHTS AND ANALYSIS FOR PRODUCT DETAILS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59848" y="5326878"/>
            <a:ext cx="4699452" cy="4682363"/>
          </a:xfrm>
          <a:custGeom>
            <a:avLst/>
            <a:gdLst/>
            <a:ahLst/>
            <a:cxnLst/>
            <a:rect r="r" b="b" t="t" l="l"/>
            <a:pathLst>
              <a:path h="4682363" w="4699452">
                <a:moveTo>
                  <a:pt x="0" y="0"/>
                </a:moveTo>
                <a:lnTo>
                  <a:pt x="4699452" y="0"/>
                </a:lnTo>
                <a:lnTo>
                  <a:pt x="4699452" y="4682363"/>
                </a:lnTo>
                <a:lnTo>
                  <a:pt x="0" y="4682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336732" y="3548561"/>
            <a:ext cx="15614537" cy="2225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7"/>
              </a:lnSpc>
            </a:pPr>
            <a:r>
              <a:rPr lang="en-US" sz="2649" spc="1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Performing Products:</a:t>
            </a:r>
          </a:p>
          <a:p>
            <a:pPr algn="l">
              <a:lnSpc>
                <a:spcPts val="3577"/>
              </a:lnSpc>
            </a:pPr>
          </a:p>
          <a:p>
            <a:pPr algn="l" marL="572134" indent="-286067" lvl="1">
              <a:lnSpc>
                <a:spcPts val="3577"/>
              </a:lnSpc>
              <a:buFont typeface="Arial"/>
              <a:buChar char="•"/>
            </a:pPr>
            <a:r>
              <a:rPr lang="en-US" b="true" sz="2649" spc="158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Gaming Console Z: </a:t>
            </a:r>
            <a:r>
              <a:rPr lang="en-US" b="true" sz="2649" spc="158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Revenue of $57,298, profit of $11,111, with high demand (3,509 views) and strong stock levels (234 units).</a:t>
            </a:r>
          </a:p>
          <a:p>
            <a:pPr algn="l" marL="0" indent="0" lvl="0">
              <a:lnSpc>
                <a:spcPts val="35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732" y="6320688"/>
            <a:ext cx="10960708" cy="2225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7"/>
              </a:lnSpc>
            </a:pPr>
          </a:p>
          <a:p>
            <a:pPr algn="l" marL="572134" indent="-286067" lvl="1">
              <a:lnSpc>
                <a:spcPts val="3577"/>
              </a:lnSpc>
              <a:buFont typeface="Arial"/>
              <a:buChar char="•"/>
            </a:pPr>
            <a:r>
              <a:rPr lang="en-US" b="true" sz="2649" spc="158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Smartwatch 3: </a:t>
            </a:r>
            <a:r>
              <a:rPr lang="en-US" b="true" sz="2649" spc="158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Revenue of $35,961, profit of $7,995, underperforming compared to similar products despite adequate stock (133 units).</a:t>
            </a:r>
          </a:p>
          <a:p>
            <a:pPr algn="l">
              <a:lnSpc>
                <a:spcPts val="3577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36732" y="654748"/>
            <a:ext cx="15614537" cy="255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79"/>
              </a:lnSpc>
            </a:pPr>
            <a:r>
              <a:rPr lang="en-US" sz="9145" spc="-548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INSIGHTS AND ANALYSIS FOR PRODUCT DETAILS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59848" y="5326878"/>
            <a:ext cx="4699452" cy="4682363"/>
          </a:xfrm>
          <a:custGeom>
            <a:avLst/>
            <a:gdLst/>
            <a:ahLst/>
            <a:cxnLst/>
            <a:rect r="r" b="b" t="t" l="l"/>
            <a:pathLst>
              <a:path h="4682363" w="4699452">
                <a:moveTo>
                  <a:pt x="0" y="0"/>
                </a:moveTo>
                <a:lnTo>
                  <a:pt x="4699452" y="0"/>
                </a:lnTo>
                <a:lnTo>
                  <a:pt x="4699452" y="4682363"/>
                </a:lnTo>
                <a:lnTo>
                  <a:pt x="0" y="4682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336732" y="4165928"/>
            <a:ext cx="10574657" cy="3121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7"/>
              </a:lnSpc>
            </a:pPr>
            <a:r>
              <a:rPr lang="en-US" sz="2649" spc="1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Lowest Performing Products:</a:t>
            </a:r>
          </a:p>
          <a:p>
            <a:pPr algn="l">
              <a:lnSpc>
                <a:spcPts val="3577"/>
              </a:lnSpc>
            </a:pPr>
          </a:p>
          <a:p>
            <a:pPr algn="l" marL="572134" indent="-286067" lvl="1">
              <a:lnSpc>
                <a:spcPts val="3577"/>
              </a:lnSpc>
              <a:buFont typeface="Arial"/>
              <a:buChar char="•"/>
            </a:pPr>
            <a:r>
              <a:rPr lang="en-US" b="true" sz="2649" spc="158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Smartphone X: </a:t>
            </a:r>
            <a:r>
              <a:rPr lang="en-US" b="true" sz="2649" spc="158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Revenue of $31,995, profit of $6,659, but low engagement (2,289 views) indicates reduced customer interest.</a:t>
            </a:r>
          </a:p>
          <a:p>
            <a:pPr algn="l">
              <a:lnSpc>
                <a:spcPts val="3577"/>
              </a:lnSpc>
            </a:pPr>
          </a:p>
          <a:p>
            <a:pPr algn="l">
              <a:lnSpc>
                <a:spcPts val="35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1310"/>
            <a:ext cx="867225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2849" y="2774648"/>
            <a:ext cx="10574305" cy="735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</a:t>
            </a:r>
            <a:r>
              <a:rPr lang="en-US" b="true" sz="2399" spc="143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ocus on High-Performing Products:</a:t>
            </a:r>
            <a:r>
              <a:rPr lang="en-US" b="true" sz="2399" spc="143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Increase inventory and promotions for top-performing products like "Gaming Console Z" and "Soundbar 360."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143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 Email Campaigns:</a:t>
            </a:r>
            <a:r>
              <a:rPr lang="en-US" b="true" sz="2399" spc="143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Continue leveraging email campaigns, as they drive the highest leads and revenue.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143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Expand in High-Performing Regions:</a:t>
            </a:r>
            <a:r>
              <a:rPr lang="en-US" b="true" sz="2399" spc="143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Invest more in Europe and Asia, as they generate the largest revenue share.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143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Boost Marketing in Q3 and Q4:</a:t>
            </a:r>
            <a:r>
              <a:rPr lang="en-US" b="true" sz="2399" spc="143" u="non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b="true" sz="2399" spc="143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Allocate more resources to campaigns in the second half of the year to balance revenue trends.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143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Promote Online Sales:</a:t>
            </a:r>
            <a:r>
              <a:rPr lang="en-US" b="true" sz="2399" spc="143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As online channels contribute significantly (67.3%), further optimize the online shopping experience.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201253" y="2443330"/>
            <a:ext cx="4871486" cy="5573782"/>
          </a:xfrm>
          <a:custGeom>
            <a:avLst/>
            <a:gdLst/>
            <a:ahLst/>
            <a:cxnLst/>
            <a:rect r="r" b="b" t="t" l="l"/>
            <a:pathLst>
              <a:path h="5573782" w="4871486">
                <a:moveTo>
                  <a:pt x="0" y="0"/>
                </a:moveTo>
                <a:lnTo>
                  <a:pt x="4871486" y="0"/>
                </a:lnTo>
                <a:lnTo>
                  <a:pt x="4871486" y="5573782"/>
                </a:lnTo>
                <a:lnTo>
                  <a:pt x="0" y="5573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3758" y="296227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BUSINESS IMPACT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766295" y="2269270"/>
            <a:ext cx="5255476" cy="3545057"/>
          </a:xfrm>
          <a:custGeom>
            <a:avLst/>
            <a:gdLst/>
            <a:ahLst/>
            <a:cxnLst/>
            <a:rect r="r" b="b" t="t" l="l"/>
            <a:pathLst>
              <a:path h="3545057" w="5255476">
                <a:moveTo>
                  <a:pt x="0" y="0"/>
                </a:moveTo>
                <a:lnTo>
                  <a:pt x="5255476" y="0"/>
                </a:lnTo>
                <a:lnTo>
                  <a:pt x="5255476" y="3545057"/>
                </a:lnTo>
                <a:lnTo>
                  <a:pt x="0" y="3545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110144" y="6128652"/>
            <a:ext cx="5255476" cy="3545057"/>
          </a:xfrm>
          <a:custGeom>
            <a:avLst/>
            <a:gdLst/>
            <a:ahLst/>
            <a:cxnLst/>
            <a:rect r="r" b="b" t="t" l="l"/>
            <a:pathLst>
              <a:path h="3545057" w="5255476">
                <a:moveTo>
                  <a:pt x="0" y="0"/>
                </a:moveTo>
                <a:lnTo>
                  <a:pt x="5255476" y="0"/>
                </a:lnTo>
                <a:lnTo>
                  <a:pt x="5255476" y="3545057"/>
                </a:lnTo>
                <a:lnTo>
                  <a:pt x="0" y="3545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2031565" y="3482689"/>
            <a:ext cx="4724936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Enabled management to quickly identify top-performing regions and campaigns, leading to faster and more informed strategic decisions.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35367" y="2649602"/>
            <a:ext cx="4117331" cy="63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6"/>
              </a:lnSpc>
            </a:pPr>
            <a:r>
              <a:rPr lang="en-US" sz="380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Informed Decisions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436028" y="6128652"/>
            <a:ext cx="5255476" cy="3545057"/>
          </a:xfrm>
          <a:custGeom>
            <a:avLst/>
            <a:gdLst/>
            <a:ahLst/>
            <a:cxnLst/>
            <a:rect r="r" b="b" t="t" l="l"/>
            <a:pathLst>
              <a:path h="3545057" w="5255476">
                <a:moveTo>
                  <a:pt x="0" y="0"/>
                </a:moveTo>
                <a:lnTo>
                  <a:pt x="5255476" y="0"/>
                </a:lnTo>
                <a:lnTo>
                  <a:pt x="5255476" y="3545057"/>
                </a:lnTo>
                <a:lnTo>
                  <a:pt x="0" y="3545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55574" y="2269270"/>
            <a:ext cx="5255476" cy="3545057"/>
          </a:xfrm>
          <a:custGeom>
            <a:avLst/>
            <a:gdLst/>
            <a:ahLst/>
            <a:cxnLst/>
            <a:rect r="r" b="b" t="t" l="l"/>
            <a:pathLst>
              <a:path h="3545057" w="5255476">
                <a:moveTo>
                  <a:pt x="0" y="0"/>
                </a:moveTo>
                <a:lnTo>
                  <a:pt x="5255475" y="0"/>
                </a:lnTo>
                <a:lnTo>
                  <a:pt x="5255475" y="3545057"/>
                </a:lnTo>
                <a:lnTo>
                  <a:pt x="0" y="3545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901306">
            <a:off x="8011765" y="2545933"/>
            <a:ext cx="2476987" cy="2594939"/>
          </a:xfrm>
          <a:custGeom>
            <a:avLst/>
            <a:gdLst/>
            <a:ahLst/>
            <a:cxnLst/>
            <a:rect r="r" b="b" t="t" l="l"/>
            <a:pathLst>
              <a:path h="2594939" w="2476987">
                <a:moveTo>
                  <a:pt x="0" y="0"/>
                </a:moveTo>
                <a:lnTo>
                  <a:pt x="2476988" y="0"/>
                </a:lnTo>
                <a:lnTo>
                  <a:pt x="2476988" y="2594939"/>
                </a:lnTo>
                <a:lnTo>
                  <a:pt x="0" y="25949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324646" y="2649602"/>
            <a:ext cx="4117331" cy="63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6"/>
              </a:lnSpc>
            </a:pPr>
            <a:r>
              <a:rPr lang="en-US" sz="380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Increased Efficiency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12746" y="3617069"/>
            <a:ext cx="4723981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Reduced time spent on analyzing scattered sales and marketing data by 30% through consolidated dashboards.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2716" y="6519690"/>
            <a:ext cx="4117331" cy="63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6"/>
              </a:lnSpc>
            </a:pPr>
            <a:r>
              <a:rPr lang="en-US" sz="380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Cost Optimization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05100" y="6519690"/>
            <a:ext cx="4117331" cy="63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6"/>
              </a:lnSpc>
            </a:pPr>
            <a:r>
              <a:rPr lang="en-US" sz="380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Revenue Growth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75891" y="7349958"/>
            <a:ext cx="4723981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Highlighted underperforming campaigns and regions, aiding in reallocation of budgets and reduction of unnecessary costs by 20%.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01776" y="7483308"/>
            <a:ext cx="4723981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</a:pPr>
            <a:r>
              <a:rPr lang="en-US" b="true" sz="21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Identified key revenue-driving channels, resulting in a 15% boost in marketing ROI by focusing on high-performing sales channels.ds.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1310"/>
            <a:ext cx="8672254" cy="144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32"/>
              </a:lnSpc>
            </a:pPr>
            <a:r>
              <a:rPr lang="en-US" sz="9200" spc="-552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FINAL TAKEAWAYS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52345"/>
            <a:ext cx="10574305" cy="776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on Profitability:</a:t>
            </a:r>
            <a:r>
              <a:rPr lang="en-US" b="true" sz="2399" spc="143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b="true" sz="2399" spc="14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Prioritize strategies that maximize profit margins, leveraging insights from high-performing products and campaigns.</a:t>
            </a:r>
          </a:p>
          <a:p>
            <a:pPr algn="l">
              <a:lnSpc>
                <a:spcPts val="3239"/>
              </a:lnSpc>
            </a:pP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Holistic Perspective:</a:t>
            </a:r>
            <a:r>
              <a:rPr lang="en-US" b="true" sz="2399" spc="143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b="true" sz="2399" spc="14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Analyze data from multiple dimensions—sales, marketing, stock levels, and customer engagement—to make well-rounded decisions.</a:t>
            </a:r>
          </a:p>
          <a:p>
            <a:pPr algn="l">
              <a:lnSpc>
                <a:spcPts val="3239"/>
              </a:lnSpc>
            </a:pP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Targeted Improvements: </a:t>
            </a:r>
            <a:r>
              <a:rPr lang="en-US" b="true" sz="2399" spc="14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Address underperforming products and regions with tailored marketing and stock management strategies.</a:t>
            </a:r>
          </a:p>
          <a:p>
            <a:pPr algn="l">
              <a:lnSpc>
                <a:spcPts val="3239"/>
              </a:lnSpc>
            </a:pP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Continuous Monitoring:</a:t>
            </a:r>
            <a:r>
              <a:rPr lang="en-US" b="true" sz="2399" spc="143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b="true" sz="2399" spc="14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Regularly update dashboards and review metrics to ensure alignment with business goals.</a:t>
            </a:r>
          </a:p>
          <a:p>
            <a:pPr algn="l">
              <a:lnSpc>
                <a:spcPts val="3239"/>
              </a:lnSpc>
            </a:pP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Sustainable Growth:</a:t>
            </a:r>
            <a:r>
              <a:rPr lang="en-US" b="true" sz="2399" spc="143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b="true" sz="2399" spc="14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Balance short-term gains with long-term strategies to drive consistent profitability and market competitiveness.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091905" y="2342834"/>
            <a:ext cx="5326357" cy="5601331"/>
          </a:xfrm>
          <a:custGeom>
            <a:avLst/>
            <a:gdLst/>
            <a:ahLst/>
            <a:cxnLst/>
            <a:rect r="r" b="b" t="t" l="l"/>
            <a:pathLst>
              <a:path h="5601331" w="5326357">
                <a:moveTo>
                  <a:pt x="0" y="0"/>
                </a:moveTo>
                <a:lnTo>
                  <a:pt x="5326357" y="0"/>
                </a:lnTo>
                <a:lnTo>
                  <a:pt x="5326357" y="5601332"/>
                </a:lnTo>
                <a:lnTo>
                  <a:pt x="0" y="5601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157161" y="1818354"/>
            <a:ext cx="7973677" cy="6764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THANK YOU VERY MUCH!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5720"/>
            <a:ext cx="18288000" cy="10195560"/>
          </a:xfrm>
          <a:custGeom>
            <a:avLst/>
            <a:gdLst/>
            <a:ahLst/>
            <a:cxnLst/>
            <a:rect r="r" b="b" t="t" l="l"/>
            <a:pathLst>
              <a:path h="10195560" w="18288000">
                <a:moveTo>
                  <a:pt x="0" y="0"/>
                </a:moveTo>
                <a:lnTo>
                  <a:pt x="18288000" y="0"/>
                </a:lnTo>
                <a:lnTo>
                  <a:pt x="18288000" y="10195560"/>
                </a:lnTo>
                <a:lnTo>
                  <a:pt x="0" y="1019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4531610" y="2899738"/>
            <a:ext cx="9917681" cy="475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SALESPULSE</a:t>
            </a:r>
          </a:p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360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4142913">
            <a:off x="14199074" y="212427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6823717">
            <a:off x="2885331" y="608599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3232466" y="1862185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3026394" y="643058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981075"/>
            <a:ext cx="8435223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4950" y="4524495"/>
            <a:ext cx="9256238" cy="448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99" spc="143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organization struggles to monitor and analyze sales trends effectively due to fragmented data stored in multiple files, leading to delayed decision-making and inefficiencies.</a:t>
            </a:r>
          </a:p>
          <a:p>
            <a:pPr algn="l">
              <a:lnSpc>
                <a:spcPts val="3239"/>
              </a:lnSpc>
            </a:pPr>
            <a:r>
              <a:rPr lang="en-US" sz="2399" spc="143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This impacts management’s ability to strategize, sales teams’ performance tracking, and marketing teams’ campaign evaluation. </a:t>
            </a:r>
          </a:p>
          <a:p>
            <a:pPr algn="l">
              <a:lnSpc>
                <a:spcPts val="3239"/>
              </a:lnSpc>
            </a:pP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14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Current limitations include a lack of consolidated data, real-time analytics, and actionable insights, resulting in missed revenue opportunities and inefficiencies.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0619" y="3168841"/>
            <a:ext cx="5437776" cy="4805017"/>
          </a:xfrm>
          <a:custGeom>
            <a:avLst/>
            <a:gdLst/>
            <a:ahLst/>
            <a:cxnLst/>
            <a:rect r="r" b="b" t="t" l="l"/>
            <a:pathLst>
              <a:path h="4805017" w="5437776">
                <a:moveTo>
                  <a:pt x="0" y="0"/>
                </a:moveTo>
                <a:lnTo>
                  <a:pt x="5437777" y="0"/>
                </a:lnTo>
                <a:lnTo>
                  <a:pt x="5437777" y="4805017"/>
                </a:lnTo>
                <a:lnTo>
                  <a:pt x="0" y="480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358779" y="3168841"/>
            <a:ext cx="5437776" cy="4805017"/>
          </a:xfrm>
          <a:custGeom>
            <a:avLst/>
            <a:gdLst/>
            <a:ahLst/>
            <a:cxnLst/>
            <a:rect r="r" b="b" t="t" l="l"/>
            <a:pathLst>
              <a:path h="4805017" w="5437776">
                <a:moveTo>
                  <a:pt x="0" y="0"/>
                </a:moveTo>
                <a:lnTo>
                  <a:pt x="5437776" y="0"/>
                </a:lnTo>
                <a:lnTo>
                  <a:pt x="5437776" y="4805017"/>
                </a:lnTo>
                <a:lnTo>
                  <a:pt x="0" y="4805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860055" y="741378"/>
            <a:ext cx="8435223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81043" y="3532812"/>
            <a:ext cx="4525913" cy="363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1"/>
              </a:lnSpc>
            </a:pPr>
            <a:r>
              <a:rPr lang="en-US" sz="3399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Provide real-time visibility into regional, product-wise, and marketing campaign performance.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26938" y="3168841"/>
            <a:ext cx="5437776" cy="4805017"/>
          </a:xfrm>
          <a:custGeom>
            <a:avLst/>
            <a:gdLst/>
            <a:ahLst/>
            <a:cxnLst/>
            <a:rect r="r" b="b" t="t" l="l"/>
            <a:pathLst>
              <a:path h="4805017" w="5437776">
                <a:moveTo>
                  <a:pt x="0" y="0"/>
                </a:moveTo>
                <a:lnTo>
                  <a:pt x="5437776" y="0"/>
                </a:lnTo>
                <a:lnTo>
                  <a:pt x="5437776" y="4805017"/>
                </a:lnTo>
                <a:lnTo>
                  <a:pt x="0" y="480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846551" y="3532812"/>
            <a:ext cx="4525913" cy="302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1"/>
              </a:lnSpc>
            </a:pPr>
            <a:r>
              <a:rPr lang="en-US" sz="3399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Create a centralized and interactive dashboard to consolidate sales and marketing data.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94253" y="3228012"/>
            <a:ext cx="3903146" cy="424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1"/>
              </a:lnSpc>
            </a:pPr>
            <a:r>
              <a:rPr lang="en-US" sz="3399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Deliver impactful and visually engaging insights, empowering stakeholders to make informed decisions.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19557" y="2260320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TYPE OF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65867" y="4348759"/>
            <a:ext cx="10156267" cy="394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 spc="155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</a:t>
            </a:r>
            <a:r>
              <a:rPr lang="en-US" b="true" sz="2599" spc="155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ource: 5 CSV files containing unstructured data.</a:t>
            </a:r>
          </a:p>
          <a:p>
            <a:pPr algn="just">
              <a:lnSpc>
                <a:spcPts val="3509"/>
              </a:lnSpc>
              <a:spcBef>
                <a:spcPct val="0"/>
              </a:spcBef>
            </a:pP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 spc="155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Details: Sales transactions, product details, marketing campaign data, revenue breakdowns, and customer interactions.</a:t>
            </a:r>
          </a:p>
          <a:p>
            <a:pPr algn="just">
              <a:lnSpc>
                <a:spcPts val="3509"/>
              </a:lnSpc>
              <a:spcBef>
                <a:spcPct val="0"/>
              </a:spcBef>
            </a:pP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 spc="155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Challenges: Fragmented sources, duplicate entries, missing values, and inconsistent formatting.</a:t>
            </a:r>
          </a:p>
          <a:p>
            <a:pPr algn="just" marL="0" indent="0" lvl="0">
              <a:lnSpc>
                <a:spcPts val="35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46632" y="-1082517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25462" y="714852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625462" y="3756774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25462" y="6800107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246232" y="735222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366315">
            <a:off x="16763321" y="4670879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2246232" y="3777144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246232" y="6820476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6469527" y="4229100"/>
            <a:ext cx="5575668" cy="231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43"/>
              </a:lnSpc>
              <a:spcBef>
                <a:spcPct val="0"/>
              </a:spcBef>
            </a:pPr>
            <a:r>
              <a:rPr lang="en-US" sz="9099" spc="-545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PREPARATION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7900054">
            <a:off x="6683659" y="2428354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9"/>
                </a:lnTo>
                <a:lnTo>
                  <a:pt x="0" y="3948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00000">
            <a:off x="10714295" y="2419160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9"/>
                </a:lnTo>
                <a:lnTo>
                  <a:pt x="0" y="3948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3209977">
            <a:off x="10730752" y="7477591"/>
            <a:ext cx="846414" cy="380117"/>
          </a:xfrm>
          <a:custGeom>
            <a:avLst/>
            <a:gdLst/>
            <a:ahLst/>
            <a:cxnLst/>
            <a:rect r="r" b="b" t="t" l="l"/>
            <a:pathLst>
              <a:path h="380117" w="846414">
                <a:moveTo>
                  <a:pt x="0" y="0"/>
                </a:moveTo>
                <a:lnTo>
                  <a:pt x="846414" y="0"/>
                </a:lnTo>
                <a:lnTo>
                  <a:pt x="846414" y="380117"/>
                </a:lnTo>
                <a:lnTo>
                  <a:pt x="0" y="3801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7866361">
            <a:off x="6727823" y="7539773"/>
            <a:ext cx="846414" cy="380117"/>
          </a:xfrm>
          <a:custGeom>
            <a:avLst/>
            <a:gdLst/>
            <a:ahLst/>
            <a:cxnLst/>
            <a:rect r="r" b="b" t="t" l="l"/>
            <a:pathLst>
              <a:path h="380117" w="846414">
                <a:moveTo>
                  <a:pt x="0" y="0"/>
                </a:moveTo>
                <a:lnTo>
                  <a:pt x="846414" y="0"/>
                </a:lnTo>
                <a:lnTo>
                  <a:pt x="846414" y="380117"/>
                </a:lnTo>
                <a:lnTo>
                  <a:pt x="0" y="3801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722807" y="9667398"/>
            <a:ext cx="4222162" cy="1519978"/>
          </a:xfrm>
          <a:custGeom>
            <a:avLst/>
            <a:gdLst/>
            <a:ahLst/>
            <a:cxnLst/>
            <a:rect r="r" b="b" t="t" l="l"/>
            <a:pathLst>
              <a:path h="1519978" w="4222162">
                <a:moveTo>
                  <a:pt x="0" y="0"/>
                </a:moveTo>
                <a:lnTo>
                  <a:pt x="4222162" y="0"/>
                </a:lnTo>
                <a:lnTo>
                  <a:pt x="4222162" y="1519978"/>
                </a:lnTo>
                <a:lnTo>
                  <a:pt x="0" y="151997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103209" y="9258300"/>
            <a:ext cx="4826643" cy="3119218"/>
          </a:xfrm>
          <a:custGeom>
            <a:avLst/>
            <a:gdLst/>
            <a:ahLst/>
            <a:cxnLst/>
            <a:rect r="r" b="b" t="t" l="l"/>
            <a:pathLst>
              <a:path h="3119218" w="4826643">
                <a:moveTo>
                  <a:pt x="0" y="0"/>
                </a:moveTo>
                <a:lnTo>
                  <a:pt x="4826643" y="0"/>
                </a:lnTo>
                <a:lnTo>
                  <a:pt x="4826643" y="3119218"/>
                </a:lnTo>
                <a:lnTo>
                  <a:pt x="0" y="3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10800000">
            <a:off x="6963965" y="-924229"/>
            <a:ext cx="5282267" cy="2165729"/>
          </a:xfrm>
          <a:custGeom>
            <a:avLst/>
            <a:gdLst/>
            <a:ahLst/>
            <a:cxnLst/>
            <a:rect r="r" b="b" t="t" l="l"/>
            <a:pathLst>
              <a:path h="2165729" w="5282267">
                <a:moveTo>
                  <a:pt x="0" y="0"/>
                </a:moveTo>
                <a:lnTo>
                  <a:pt x="5282267" y="0"/>
                </a:lnTo>
                <a:lnTo>
                  <a:pt x="5282267" y="2165729"/>
                </a:lnTo>
                <a:lnTo>
                  <a:pt x="0" y="216572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true" flipV="false" rot="0">
            <a:off x="8690951" y="2223971"/>
            <a:ext cx="906098" cy="976429"/>
          </a:xfrm>
          <a:custGeom>
            <a:avLst/>
            <a:gdLst/>
            <a:ahLst/>
            <a:cxnLst/>
            <a:rect r="r" b="b" t="t" l="l"/>
            <a:pathLst>
              <a:path h="976429" w="906098">
                <a:moveTo>
                  <a:pt x="906098" y="0"/>
                </a:moveTo>
                <a:lnTo>
                  <a:pt x="0" y="0"/>
                </a:lnTo>
                <a:lnTo>
                  <a:pt x="0" y="976429"/>
                </a:lnTo>
                <a:lnTo>
                  <a:pt x="906098" y="976429"/>
                </a:lnTo>
                <a:lnTo>
                  <a:pt x="906098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1165865" y="4946051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8"/>
                </a:lnTo>
                <a:lnTo>
                  <a:pt x="0" y="3948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800000">
            <a:off x="6242806" y="4946051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8"/>
                </a:lnTo>
                <a:lnTo>
                  <a:pt x="0" y="3948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37929" y="1738371"/>
            <a:ext cx="4991373" cy="128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6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Removed duplicate rows, handled missing values, and ensured uniform formatting.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77180" y="903532"/>
            <a:ext cx="3112870" cy="80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92"/>
              </a:lnSpc>
              <a:spcBef>
                <a:spcPct val="0"/>
              </a:spcBef>
            </a:pPr>
            <a:r>
              <a:rPr lang="en-US" sz="5200" spc="-31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CLEANING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39220" y="903532"/>
            <a:ext cx="4230330" cy="80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92"/>
              </a:lnSpc>
              <a:spcBef>
                <a:spcPct val="0"/>
              </a:spcBef>
            </a:pPr>
            <a:r>
              <a:rPr lang="en-US" sz="5200" spc="-31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STANDARDIZATION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00314" y="6918020"/>
            <a:ext cx="4266603" cy="80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92"/>
              </a:lnSpc>
              <a:spcBef>
                <a:spcPct val="0"/>
              </a:spcBef>
            </a:pPr>
            <a:r>
              <a:rPr lang="en-US" sz="5200" spc="-31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ENRICHMENT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77180" y="3876256"/>
            <a:ext cx="3112870" cy="80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92"/>
              </a:lnSpc>
              <a:spcBef>
                <a:spcPct val="0"/>
              </a:spcBef>
            </a:pPr>
            <a:r>
              <a:rPr lang="en-US" sz="5200" spc="-31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MERGING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473819" y="3876256"/>
            <a:ext cx="4890050" cy="80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92"/>
              </a:lnSpc>
              <a:spcBef>
                <a:spcPct val="0"/>
              </a:spcBef>
            </a:pPr>
            <a:r>
              <a:rPr lang="en-US" sz="5200" spc="-31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OUTLIER TREATMENT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432208" y="6923635"/>
            <a:ext cx="3112870" cy="80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92"/>
              </a:lnSpc>
              <a:spcBef>
                <a:spcPct val="0"/>
              </a:spcBef>
            </a:pPr>
            <a:r>
              <a:rPr lang="en-US" sz="5200" spc="-31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VALIDATION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92957" y="1779464"/>
            <a:ext cx="4991373" cy="128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6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Standardized date formats, units, and categorical variables for consistency.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423158" y="4718503"/>
            <a:ext cx="4991373" cy="128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6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Identified and treated outliers in different ways to ensure accurate trend analysis.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37929" y="4615777"/>
            <a:ext cx="4991373" cy="1725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6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Joined multiple tables using key columns to create a unified dataset for enhanced feasibility and seamless analysis.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492957" y="7657542"/>
            <a:ext cx="4991373" cy="1725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6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Conducted thorough data validation to ensure integrity and accuracy for analysis and reporting.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37929" y="7889116"/>
            <a:ext cx="4991373" cy="128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6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Added calculated fields like profit margins and revenue growth for deeper insights.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65867" y="4371793"/>
            <a:ext cx="10701279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 spc="155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Us</a:t>
            </a:r>
            <a:r>
              <a:rPr lang="en-US" b="true" sz="2599" spc="155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ed a star schema structure to organize data for optimal querying.</a:t>
            </a:r>
          </a:p>
          <a:p>
            <a:pPr algn="l">
              <a:lnSpc>
                <a:spcPts val="3509"/>
              </a:lnSpc>
              <a:spcBef>
                <a:spcPct val="0"/>
              </a:spcBef>
            </a:pP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 spc="155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Defined fact tables for sales and revenue metrics and dimension tables for products, regions, and campaigns.</a:t>
            </a:r>
          </a:p>
          <a:p>
            <a:pPr algn="l">
              <a:lnSpc>
                <a:spcPts val="3509"/>
              </a:lnSpc>
              <a:spcBef>
                <a:spcPct val="0"/>
              </a:spcBef>
            </a:pPr>
          </a:p>
          <a:p>
            <a:pPr algn="l" marL="561336" indent="-280668" lvl="1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 spc="155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Applied DAX functions for creating calculated fields such as profit margins, growth percentages, and performance KPIs.</a:t>
            </a:r>
          </a:p>
          <a:p>
            <a:pPr algn="l" marL="0" indent="0" lvl="0">
              <a:lnSpc>
                <a:spcPts val="404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236150" y="2282703"/>
            <a:ext cx="781570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MODELLING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0021" y="3609573"/>
            <a:ext cx="5669718" cy="4618243"/>
          </a:xfrm>
          <a:custGeom>
            <a:avLst/>
            <a:gdLst/>
            <a:ahLst/>
            <a:cxnLst/>
            <a:rect r="r" b="b" t="t" l="l"/>
            <a:pathLst>
              <a:path h="4618243" w="5669718">
                <a:moveTo>
                  <a:pt x="0" y="0"/>
                </a:moveTo>
                <a:lnTo>
                  <a:pt x="5669718" y="0"/>
                </a:lnTo>
                <a:lnTo>
                  <a:pt x="5669718" y="4618242"/>
                </a:lnTo>
                <a:lnTo>
                  <a:pt x="0" y="461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336732" y="654748"/>
            <a:ext cx="15614537" cy="1441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79"/>
              </a:lnSpc>
            </a:pPr>
            <a:r>
              <a:rPr lang="en-US" sz="9145" spc="-548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INSIGHTS AND ANALYSIS FOR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83792" y="2849981"/>
            <a:ext cx="10644167" cy="609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b="true" sz="2651" spc="1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2651" spc="159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evenue Performance: </a:t>
            </a:r>
          </a:p>
          <a:p>
            <a:pPr algn="l">
              <a:lnSpc>
                <a:spcPts val="3579"/>
              </a:lnSpc>
            </a:pPr>
            <a:r>
              <a:rPr lang="en-US" b="true" sz="2651" spc="159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Total revenue for 2023 reached $629.51K, a 4.8% increase, with the highest earnings in April. Online sales contributed 67.3%, significantly outperforming in-store sales.</a:t>
            </a:r>
          </a:p>
          <a:p>
            <a:pPr algn="l">
              <a:lnSpc>
                <a:spcPts val="3438"/>
              </a:lnSpc>
            </a:pPr>
          </a:p>
          <a:p>
            <a:pPr algn="l">
              <a:lnSpc>
                <a:spcPts val="3579"/>
              </a:lnSpc>
            </a:pPr>
            <a:r>
              <a:rPr lang="en-US" b="true" sz="2651" spc="159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Channels and Campaigns:</a:t>
            </a:r>
          </a:p>
          <a:p>
            <a:pPr algn="l" marL="549840" indent="-274920" lvl="1">
              <a:lnSpc>
                <a:spcPts val="3438"/>
              </a:lnSpc>
              <a:buFont typeface="Arial"/>
              <a:buChar char="•"/>
            </a:pPr>
            <a:r>
              <a:rPr lang="en-US" b="true" sz="2546" spc="152" u="non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Lead Sources: </a:t>
            </a:r>
            <a:r>
              <a:rPr lang="en-US" b="true" sz="2546" spc="152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Email generated the most revenue ($144.84K), followed by referrals ($136.41K) and social media ($118.57K).</a:t>
            </a:r>
          </a:p>
          <a:p>
            <a:pPr algn="l" marL="549840" indent="-274920" lvl="1">
              <a:lnSpc>
                <a:spcPts val="3438"/>
              </a:lnSpc>
              <a:buFont typeface="Arial"/>
              <a:buChar char="•"/>
            </a:pPr>
            <a:r>
              <a:rPr lang="en-US" b="true" sz="2546" spc="152" u="non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Marketing Campaigns: </a:t>
            </a:r>
            <a:r>
              <a:rPr lang="en-US" b="true" sz="2546" spc="152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Spring Promo 2024 led with $141K, while subsequent campaigns showed diminishing returns.</a:t>
            </a:r>
          </a:p>
          <a:p>
            <a:pPr algn="l">
              <a:lnSpc>
                <a:spcPts val="343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DAGbQKfOmts</dc:identifier>
  <dcterms:modified xsi:type="dcterms:W3CDTF">2011-08-01T06:04:30Z</dcterms:modified>
  <cp:revision>1</cp:revision>
  <dc:title>Problem statement</dc:title>
</cp:coreProperties>
</file>