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1" r:id="rId5"/>
    <p:sldId id="302" r:id="rId6"/>
    <p:sldId id="303" r:id="rId7"/>
    <p:sldId id="316" r:id="rId8"/>
    <p:sldId id="312" r:id="rId9"/>
    <p:sldId id="320" r:id="rId10"/>
    <p:sldId id="321" r:id="rId11"/>
    <p:sldId id="341" r:id="rId12"/>
    <p:sldId id="318" r:id="rId13"/>
    <p:sldId id="323" r:id="rId14"/>
    <p:sldId id="339" r:id="rId15"/>
    <p:sldId id="325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FA315-B923-41DE-806B-FD14EE451010}" v="1" dt="2021-09-03T23:51:26.6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595" autoAdjust="0"/>
  </p:normalViewPr>
  <p:slideViewPr>
    <p:cSldViewPr snapToGrid="0">
      <p:cViewPr>
        <p:scale>
          <a:sx n="66" d="100"/>
          <a:sy n="66" d="100"/>
        </p:scale>
        <p:origin x="1344" y="360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591662703104292"/>
          <c:y val="0.15921092770602069"/>
          <c:w val="0.84408337296895708"/>
          <c:h val="0.6809469930519812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8125000000000001E-2"/>
                  <c:y val="-2.57812484140473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973-4872-826F-C070C512B5CA}"/>
                </c:ext>
              </c:extLst>
            </c:dLbl>
            <c:dLbl>
              <c:idx val="1"/>
              <c:layout>
                <c:manualLayout>
                  <c:x val="-1.7187500000000029E-2"/>
                  <c:y val="4.21874974048044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973-4872-826F-C070C512B5CA}"/>
                </c:ext>
              </c:extLst>
            </c:dLbl>
            <c:dLbl>
              <c:idx val="2"/>
              <c:layout>
                <c:manualLayout>
                  <c:x val="-3.2812500000000001E-2"/>
                  <c:y val="-3.04687481256921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973-4872-826F-C070C512B5CA}"/>
                </c:ext>
              </c:extLst>
            </c:dLbl>
            <c:dLbl>
              <c:idx val="3"/>
              <c:layout>
                <c:manualLayout>
                  <c:x val="-1.7187500000000001E-2"/>
                  <c:y val="1.17187492791123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973-4872-826F-C070C512B5CA}"/>
                </c:ext>
              </c:extLst>
            </c:dLbl>
            <c:dLbl>
              <c:idx val="4"/>
              <c:layout>
                <c:manualLayout>
                  <c:x val="-5.9374999999999997E-2"/>
                  <c:y val="-3.51562478373371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973-4872-826F-C070C512B5CA}"/>
                </c:ext>
              </c:extLst>
            </c:dLbl>
            <c:dLbl>
              <c:idx val="5"/>
              <c:layout>
                <c:manualLayout>
                  <c:x val="-1.5625000000000001E-3"/>
                  <c:y val="6.0937496251384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973-4872-826F-C070C512B5CA}"/>
                </c:ext>
              </c:extLst>
            </c:dLbl>
            <c:dLbl>
              <c:idx val="6"/>
              <c:layout>
                <c:manualLayout>
                  <c:x val="-2.6117137826289778E-2"/>
                  <c:y val="-5.390624668391691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973-4872-826F-C070C512B5CA}"/>
                </c:ext>
              </c:extLst>
            </c:dLbl>
            <c:dLbl>
              <c:idx val="7"/>
              <c:layout>
                <c:manualLayout>
                  <c:x val="-8.0561070429533786E-3"/>
                  <c:y val="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298-4355-9E03-EA37E277150D}"/>
                </c:ext>
              </c:extLst>
            </c:dLbl>
            <c:dLbl>
              <c:idx val="8"/>
              <c:layout>
                <c:manualLayout>
                  <c:x val="-7.8125E-3"/>
                  <c:y val="3.04687481256920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973-4872-826F-C070C512B5CA}"/>
                </c:ext>
              </c:extLst>
            </c:dLbl>
            <c:dLbl>
              <c:idx val="9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973-4872-826F-C070C512B5CA}"/>
                </c:ext>
              </c:extLst>
            </c:dLbl>
            <c:dLbl>
              <c:idx val="10"/>
              <c:layout>
                <c:manualLayout>
                  <c:x val="-8.2812499999999997E-2"/>
                  <c:y val="-9.374999423289898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973-4872-826F-C070C512B5CA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298-4355-9E03-EA37E27715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none" spc="0" baseline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"₹"#,##0.00_);[Red]\("₹"#,##0.00\)</c:formatCode>
                <c:ptCount val="12"/>
                <c:pt idx="0">
                  <c:v>691364.56</c:v>
                </c:pt>
                <c:pt idx="1">
                  <c:v>523631.89</c:v>
                </c:pt>
                <c:pt idx="2">
                  <c:v>717639.36</c:v>
                </c:pt>
                <c:pt idx="3">
                  <c:v>537808.62</c:v>
                </c:pt>
                <c:pt idx="4">
                  <c:v>770536.02</c:v>
                </c:pt>
                <c:pt idx="5">
                  <c:v>761739.9</c:v>
                </c:pt>
                <c:pt idx="6">
                  <c:v>719221.19</c:v>
                </c:pt>
                <c:pt idx="7">
                  <c:v>759138.38</c:v>
                </c:pt>
                <c:pt idx="8">
                  <c:v>1058590.17</c:v>
                </c:pt>
                <c:pt idx="9">
                  <c:v>1154979.3</c:v>
                </c:pt>
                <c:pt idx="10">
                  <c:v>1509496.33</c:v>
                </c:pt>
                <c:pt idx="11">
                  <c:v>638792.68000000005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973-4872-826F-C070C512B5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2312879"/>
        <c:axId val="2080236671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6973-4872-826F-C070C512B5CA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Sheet1!$A$2:$A$13</c15:sqref>
                        </c15:formulaRef>
                      </c:ext>
                    </c:extLst>
                    <c:strCache>
                      <c:ptCount val="12"/>
                      <c:pt idx="0">
                        <c:v>January</c:v>
                      </c:pt>
                      <c:pt idx="1">
                        <c:v>February</c:v>
                      </c:pt>
                      <c:pt idx="2">
                        <c:v>March</c:v>
                      </c:pt>
                      <c:pt idx="3">
                        <c:v>April</c:v>
                      </c:pt>
                      <c:pt idx="4">
                        <c:v>May</c:v>
                      </c:pt>
                      <c:pt idx="5">
                        <c:v>June</c:v>
                      </c:pt>
                      <c:pt idx="6">
                        <c:v>July</c:v>
                      </c:pt>
                      <c:pt idx="7">
                        <c:v>August</c:v>
                      </c:pt>
                      <c:pt idx="8">
                        <c:v>September</c:v>
                      </c:pt>
                      <c:pt idx="9">
                        <c:v>October</c:v>
                      </c:pt>
                      <c:pt idx="10">
                        <c:v>November</c:v>
                      </c:pt>
                      <c:pt idx="11">
                        <c:v>December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Sheet1!$D$2:$D$13</c15:sqref>
                        </c15:formulaRef>
                      </c:ext>
                    </c:extLst>
                    <c:numCache>
                      <c:formatCode>General</c:formatCode>
                      <c:ptCount val="12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6973-4872-826F-C070C512B5CA}"/>
                  </c:ext>
                </c:extLst>
              </c15:ser>
            </c15:filteredLineSeries>
          </c:ext>
        </c:extLst>
      </c:lineChart>
      <c:catAx>
        <c:axId val="190231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236671"/>
        <c:crosses val="autoZero"/>
        <c:auto val="1"/>
        <c:lblAlgn val="ctr"/>
        <c:lblOffset val="100"/>
        <c:noMultiLvlLbl val="0"/>
      </c:catAx>
      <c:valAx>
        <c:axId val="2080236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shade val="50000"/>
                  <a:alpha val="14000"/>
                </a:schemeClr>
              </a:solidFill>
              <a:round/>
            </a:ln>
            <a:effectLst/>
          </c:spPr>
        </c:majorGridlines>
        <c:numFmt formatCode="&quot;₹&quot;#,##0.00_);[Red]\(&quot;₹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2312879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cap="none" spc="0">
          <a:ln w="0"/>
          <a:solidFill>
            <a:schemeClr val="tx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0717409897850622"/>
          <c:y val="0.11314443201621358"/>
          <c:w val="0.89282590102149384"/>
          <c:h val="0.66310533568495722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dLbl>
              <c:idx val="4"/>
              <c:layout>
                <c:manualLayout>
                  <c:x val="-2.187499999999999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B0-4236-9A11-A67C1C1B10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Sheet1!$A$2:$A$11</c:f>
              <c:strCache>
                <c:ptCount val="10"/>
                <c:pt idx="0">
                  <c:v>Netherlands</c:v>
                </c:pt>
                <c:pt idx="1">
                  <c:v>EIRE</c:v>
                </c:pt>
                <c:pt idx="2">
                  <c:v>Germany</c:v>
                </c:pt>
                <c:pt idx="3">
                  <c:v>France</c:v>
                </c:pt>
                <c:pt idx="4">
                  <c:v>Australia</c:v>
                </c:pt>
                <c:pt idx="5">
                  <c:v>Switzerland</c:v>
                </c:pt>
                <c:pt idx="6">
                  <c:v>Spain</c:v>
                </c:pt>
                <c:pt idx="7">
                  <c:v>Belgium</c:v>
                </c:pt>
                <c:pt idx="8">
                  <c:v>Norway</c:v>
                </c:pt>
                <c:pt idx="9">
                  <c:v>Portugal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285446</c:v>
                </c:pt>
                <c:pt idx="1">
                  <c:v>283454</c:v>
                </c:pt>
                <c:pt idx="2">
                  <c:v>228867</c:v>
                </c:pt>
                <c:pt idx="3">
                  <c:v>209715</c:v>
                </c:pt>
                <c:pt idx="4">
                  <c:v>138521</c:v>
                </c:pt>
                <c:pt idx="5">
                  <c:v>57090</c:v>
                </c:pt>
                <c:pt idx="6">
                  <c:v>61577</c:v>
                </c:pt>
                <c:pt idx="7">
                  <c:v>41196</c:v>
                </c:pt>
                <c:pt idx="8">
                  <c:v>36165</c:v>
                </c:pt>
                <c:pt idx="9">
                  <c:v>33747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F-4704-AE45-57F890CDFF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Quantity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Sheet1!$A$2:$A$11</c:f>
              <c:strCache>
                <c:ptCount val="10"/>
                <c:pt idx="0">
                  <c:v>Netherlands</c:v>
                </c:pt>
                <c:pt idx="1">
                  <c:v>EIRE</c:v>
                </c:pt>
                <c:pt idx="2">
                  <c:v>Germany</c:v>
                </c:pt>
                <c:pt idx="3">
                  <c:v>France</c:v>
                </c:pt>
                <c:pt idx="4">
                  <c:v>Australia</c:v>
                </c:pt>
                <c:pt idx="5">
                  <c:v>Switzerland</c:v>
                </c:pt>
                <c:pt idx="6">
                  <c:v>Spain</c:v>
                </c:pt>
                <c:pt idx="7">
                  <c:v>Belgium</c:v>
                </c:pt>
                <c:pt idx="8">
                  <c:v>Norway</c:v>
                </c:pt>
                <c:pt idx="9">
                  <c:v>Portugal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200937</c:v>
                </c:pt>
                <c:pt idx="1">
                  <c:v>147447</c:v>
                </c:pt>
                <c:pt idx="2">
                  <c:v>119263</c:v>
                </c:pt>
                <c:pt idx="3">
                  <c:v>112104</c:v>
                </c:pt>
                <c:pt idx="4">
                  <c:v>84209</c:v>
                </c:pt>
                <c:pt idx="5">
                  <c:v>30630</c:v>
                </c:pt>
                <c:pt idx="6">
                  <c:v>27951</c:v>
                </c:pt>
                <c:pt idx="7">
                  <c:v>23237</c:v>
                </c:pt>
                <c:pt idx="8">
                  <c:v>19338</c:v>
                </c:pt>
                <c:pt idx="9">
                  <c:v>16258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F-4704-AE45-57F890CDFF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04283439"/>
        <c:axId val="2085771567"/>
        <c:axId val="0"/>
        <c:extLst/>
      </c:bar3DChart>
      <c:catAx>
        <c:axId val="1904283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5771567"/>
        <c:crosses val="autoZero"/>
        <c:auto val="1"/>
        <c:lblAlgn val="ctr"/>
        <c:lblOffset val="100"/>
        <c:noMultiLvlLbl val="0"/>
      </c:catAx>
      <c:valAx>
        <c:axId val="2085771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283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1116855314960625"/>
          <c:y val="0.14945446915265326"/>
          <c:w val="0.23774886245447149"/>
          <c:h val="4.89830801560605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aseline="0">
                <a:solidFill>
                  <a:schemeClr val="tx1"/>
                </a:solidFill>
              </a:rPr>
              <a:t>Top 10 Customers by Revenue</a:t>
            </a:r>
          </a:p>
        </c:rich>
      </c:tx>
      <c:layout>
        <c:manualLayout>
          <c:xMode val="edge"/>
          <c:yMode val="edge"/>
          <c:x val="0.26760543799212599"/>
          <c:y val="7.58512034264528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5740512699044765"/>
          <c:y val="4.1432015282469613E-2"/>
          <c:w val="0.81734116246245025"/>
          <c:h val="0.87374591333879825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numRef>
              <c:f>Sheet1!$A$2:$A$11</c:f>
              <c:numCache>
                <c:formatCode>General</c:formatCode>
                <c:ptCount val="10"/>
                <c:pt idx="0">
                  <c:v>14646</c:v>
                </c:pt>
                <c:pt idx="1">
                  <c:v>18102</c:v>
                </c:pt>
                <c:pt idx="2">
                  <c:v>17450</c:v>
                </c:pt>
                <c:pt idx="3">
                  <c:v>16446</c:v>
                </c:pt>
                <c:pt idx="4">
                  <c:v>14911</c:v>
                </c:pt>
                <c:pt idx="5">
                  <c:v>12415</c:v>
                </c:pt>
                <c:pt idx="6">
                  <c:v>14156</c:v>
                </c:pt>
                <c:pt idx="7">
                  <c:v>17511</c:v>
                </c:pt>
                <c:pt idx="8">
                  <c:v>16029</c:v>
                </c:pt>
                <c:pt idx="9">
                  <c:v>12346</c:v>
                </c:pt>
              </c:numCache>
            </c:numRef>
          </c:cat>
          <c:val>
            <c:numRef>
              <c:f>Sheet1!$B$2:$B$11</c:f>
              <c:numCache>
                <c:formatCode>#,##0</c:formatCode>
                <c:ptCount val="10"/>
                <c:pt idx="0">
                  <c:v>280206</c:v>
                </c:pt>
                <c:pt idx="1">
                  <c:v>259657</c:v>
                </c:pt>
                <c:pt idx="2">
                  <c:v>194551</c:v>
                </c:pt>
                <c:pt idx="3">
                  <c:v>168473</c:v>
                </c:pt>
                <c:pt idx="4">
                  <c:v>143825</c:v>
                </c:pt>
                <c:pt idx="5">
                  <c:v>124915</c:v>
                </c:pt>
                <c:pt idx="6">
                  <c:v>117380</c:v>
                </c:pt>
                <c:pt idx="7">
                  <c:v>91062</c:v>
                </c:pt>
                <c:pt idx="8">
                  <c:v>81025</c:v>
                </c:pt>
                <c:pt idx="9">
                  <c:v>77184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AE-44BF-B826-D3D0B750F6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25109008"/>
        <c:axId val="351514576"/>
        <c:axId val="32288824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Sheet1!$I$8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14646</c:v>
                      </c:pt>
                      <c:pt idx="1">
                        <c:v>18102</c:v>
                      </c:pt>
                      <c:pt idx="2">
                        <c:v>17450</c:v>
                      </c:pt>
                      <c:pt idx="3">
                        <c:v>16446</c:v>
                      </c:pt>
                      <c:pt idx="4">
                        <c:v>14911</c:v>
                      </c:pt>
                      <c:pt idx="5">
                        <c:v>12415</c:v>
                      </c:pt>
                      <c:pt idx="6">
                        <c:v>14156</c:v>
                      </c:pt>
                      <c:pt idx="7">
                        <c:v>17511</c:v>
                      </c:pt>
                      <c:pt idx="8">
                        <c:v>16029</c:v>
                      </c:pt>
                      <c:pt idx="9">
                        <c:v>12346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C4AE-44BF-B826-D3D0B750F65C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  <a:sp3d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14646</c:v>
                      </c:pt>
                      <c:pt idx="1">
                        <c:v>18102</c:v>
                      </c:pt>
                      <c:pt idx="2">
                        <c:v>17450</c:v>
                      </c:pt>
                      <c:pt idx="3">
                        <c:v>16446</c:v>
                      </c:pt>
                      <c:pt idx="4">
                        <c:v>14911</c:v>
                      </c:pt>
                      <c:pt idx="5">
                        <c:v>12415</c:v>
                      </c:pt>
                      <c:pt idx="6">
                        <c:v>14156</c:v>
                      </c:pt>
                      <c:pt idx="7">
                        <c:v>17511</c:v>
                      </c:pt>
                      <c:pt idx="8">
                        <c:v>16029</c:v>
                      </c:pt>
                      <c:pt idx="9">
                        <c:v>12346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C4AE-44BF-B826-D3D0B750F65C}"/>
                  </c:ext>
                </c:extLst>
              </c15:ser>
            </c15:filteredBarSeries>
          </c:ext>
        </c:extLst>
      </c:bar3DChart>
      <c:catAx>
        <c:axId val="32510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14576"/>
        <c:crosses val="autoZero"/>
        <c:auto val="1"/>
        <c:lblAlgn val="ctr"/>
        <c:lblOffset val="100"/>
        <c:noMultiLvlLbl val="0"/>
      </c:catAx>
      <c:valAx>
        <c:axId val="35151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5109008"/>
        <c:crosses val="autoZero"/>
        <c:crossBetween val="between"/>
      </c:valAx>
      <c:serAx>
        <c:axId val="3228882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151457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IN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</a:rPr>
              <a:t>Revenue By Countries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344428957368763"/>
          <c:y val="0.12861725964597501"/>
          <c:w val="0.87974342352819068"/>
          <c:h val="0.619804970044929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 w="3175"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31" b="0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Sheet1!$A$3:$A$19</c:f>
              <c:strCache>
                <c:ptCount val="17"/>
                <c:pt idx="0">
                  <c:v>Netherlands</c:v>
                </c:pt>
                <c:pt idx="1">
                  <c:v>EIRE</c:v>
                </c:pt>
                <c:pt idx="2">
                  <c:v>Germany</c:v>
                </c:pt>
                <c:pt idx="3">
                  <c:v>France</c:v>
                </c:pt>
                <c:pt idx="4">
                  <c:v>Australia</c:v>
                </c:pt>
                <c:pt idx="5">
                  <c:v>Spain</c:v>
                </c:pt>
                <c:pt idx="6">
                  <c:v>Switzerland</c:v>
                </c:pt>
                <c:pt idx="7">
                  <c:v>Belgium</c:v>
                </c:pt>
                <c:pt idx="8">
                  <c:v>Sweden</c:v>
                </c:pt>
                <c:pt idx="9">
                  <c:v>Japan</c:v>
                </c:pt>
                <c:pt idx="10">
                  <c:v>Norway</c:v>
                </c:pt>
                <c:pt idx="11">
                  <c:v>Portugal</c:v>
                </c:pt>
                <c:pt idx="12">
                  <c:v>Finland</c:v>
                </c:pt>
                <c:pt idx="13">
                  <c:v>Singapore</c:v>
                </c:pt>
                <c:pt idx="14">
                  <c:v>Channel Islands</c:v>
                </c:pt>
                <c:pt idx="15">
                  <c:v>Denmark</c:v>
                </c:pt>
                <c:pt idx="16">
                  <c:v>Italy</c:v>
                </c:pt>
              </c:strCache>
            </c:strRef>
          </c:cat>
          <c:val>
            <c:numRef>
              <c:f>Sheet1!$B$3:$B$19</c:f>
              <c:numCache>
                <c:formatCode>#,##0</c:formatCode>
                <c:ptCount val="17"/>
                <c:pt idx="0">
                  <c:v>285446</c:v>
                </c:pt>
                <c:pt idx="1">
                  <c:v>283454</c:v>
                </c:pt>
                <c:pt idx="2">
                  <c:v>228867</c:v>
                </c:pt>
                <c:pt idx="3">
                  <c:v>209715</c:v>
                </c:pt>
                <c:pt idx="4">
                  <c:v>138521</c:v>
                </c:pt>
                <c:pt idx="5">
                  <c:v>61577</c:v>
                </c:pt>
                <c:pt idx="6">
                  <c:v>57090</c:v>
                </c:pt>
                <c:pt idx="7">
                  <c:v>41196</c:v>
                </c:pt>
                <c:pt idx="8">
                  <c:v>38378</c:v>
                </c:pt>
                <c:pt idx="9">
                  <c:v>37416</c:v>
                </c:pt>
                <c:pt idx="10">
                  <c:v>36165</c:v>
                </c:pt>
                <c:pt idx="11">
                  <c:v>33747</c:v>
                </c:pt>
                <c:pt idx="12">
                  <c:v>22546</c:v>
                </c:pt>
                <c:pt idx="13">
                  <c:v>21279</c:v>
                </c:pt>
                <c:pt idx="14">
                  <c:v>20450</c:v>
                </c:pt>
                <c:pt idx="15">
                  <c:v>18955</c:v>
                </c:pt>
                <c:pt idx="16">
                  <c:v>17483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6-4990-8C90-E2D3BB035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49423600"/>
        <c:axId val="75862609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Sheet1!$I$8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/>
                  </a:solidFill>
                  <a:ln w="3175">
                    <a:solidFill>
                      <a:schemeClr val="dk1">
                        <a:lumMod val="50000"/>
                        <a:lumOff val="50000"/>
                      </a:schemeClr>
                    </a:solidFill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Sheet1!$A$3:$A$19</c15:sqref>
                        </c15:formulaRef>
                      </c:ext>
                    </c:extLst>
                    <c:strCache>
                      <c:ptCount val="17"/>
                      <c:pt idx="0">
                        <c:v>Netherlands</c:v>
                      </c:pt>
                      <c:pt idx="1">
                        <c:v>EIRE</c:v>
                      </c:pt>
                      <c:pt idx="2">
                        <c:v>Germany</c:v>
                      </c:pt>
                      <c:pt idx="3">
                        <c:v>France</c:v>
                      </c:pt>
                      <c:pt idx="4">
                        <c:v>Australia</c:v>
                      </c:pt>
                      <c:pt idx="5">
                        <c:v>Spain</c:v>
                      </c:pt>
                      <c:pt idx="6">
                        <c:v>Switzerland</c:v>
                      </c:pt>
                      <c:pt idx="7">
                        <c:v>Belgium</c:v>
                      </c:pt>
                      <c:pt idx="8">
                        <c:v>Sweden</c:v>
                      </c:pt>
                      <c:pt idx="9">
                        <c:v>Japan</c:v>
                      </c:pt>
                      <c:pt idx="10">
                        <c:v>Norway</c:v>
                      </c:pt>
                      <c:pt idx="11">
                        <c:v>Portugal</c:v>
                      </c:pt>
                      <c:pt idx="12">
                        <c:v>Finland</c:v>
                      </c:pt>
                      <c:pt idx="13">
                        <c:v>Singapore</c:v>
                      </c:pt>
                      <c:pt idx="14">
                        <c:v>Channel Islands</c:v>
                      </c:pt>
                      <c:pt idx="15">
                        <c:v>Denmark</c:v>
                      </c:pt>
                      <c:pt idx="16">
                        <c:v>Italy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Sheet1!$C$3:$C$19</c15:sqref>
                        </c15:formulaRef>
                      </c:ext>
                    </c:extLst>
                    <c:numCache>
                      <c:formatCode>General</c:formatCode>
                      <c:ptCount val="17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876-4990-8C90-E2D3BB0355F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Sheet1!$J$8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 w="3175">
                    <a:solidFill>
                      <a:schemeClr val="dk1">
                        <a:lumMod val="50000"/>
                        <a:lumOff val="50000"/>
                      </a:schemeClr>
                    </a:solidFill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Sheet1!$A$3:$A$19</c15:sqref>
                        </c15:formulaRef>
                      </c:ext>
                    </c:extLst>
                    <c:strCache>
                      <c:ptCount val="17"/>
                      <c:pt idx="0">
                        <c:v>Netherlands</c:v>
                      </c:pt>
                      <c:pt idx="1">
                        <c:v>EIRE</c:v>
                      </c:pt>
                      <c:pt idx="2">
                        <c:v>Germany</c:v>
                      </c:pt>
                      <c:pt idx="3">
                        <c:v>France</c:v>
                      </c:pt>
                      <c:pt idx="4">
                        <c:v>Australia</c:v>
                      </c:pt>
                      <c:pt idx="5">
                        <c:v>Spain</c:v>
                      </c:pt>
                      <c:pt idx="6">
                        <c:v>Switzerland</c:v>
                      </c:pt>
                      <c:pt idx="7">
                        <c:v>Belgium</c:v>
                      </c:pt>
                      <c:pt idx="8">
                        <c:v>Sweden</c:v>
                      </c:pt>
                      <c:pt idx="9">
                        <c:v>Japan</c:v>
                      </c:pt>
                      <c:pt idx="10">
                        <c:v>Norway</c:v>
                      </c:pt>
                      <c:pt idx="11">
                        <c:v>Portugal</c:v>
                      </c:pt>
                      <c:pt idx="12">
                        <c:v>Finland</c:v>
                      </c:pt>
                      <c:pt idx="13">
                        <c:v>Singapore</c:v>
                      </c:pt>
                      <c:pt idx="14">
                        <c:v>Channel Islands</c:v>
                      </c:pt>
                      <c:pt idx="15">
                        <c:v>Denmark</c:v>
                      </c:pt>
                      <c:pt idx="16">
                        <c:v>Italy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Sheet1!$D$3:$D$19</c15:sqref>
                        </c15:formulaRef>
                      </c:ext>
                    </c:extLst>
                    <c:numCache>
                      <c:formatCode>General</c:formatCode>
                      <c:ptCount val="17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876-4990-8C90-E2D3BB0355F0}"/>
                  </c:ext>
                </c:extLst>
              </c15:ser>
            </c15:filteredBarSeries>
          </c:ext>
        </c:extLst>
      </c:barChart>
      <c:catAx>
        <c:axId val="7494236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8626096"/>
        <c:crosses val="autoZero"/>
        <c:auto val="1"/>
        <c:lblAlgn val="ctr"/>
        <c:lblOffset val="100"/>
        <c:noMultiLvlLbl val="0"/>
      </c:catAx>
      <c:valAx>
        <c:axId val="75862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9423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dk1">
            <a:lumMod val="50000"/>
            <a:lumOff val="50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64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86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3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56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614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603257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7/14/20XX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  <p:sldLayoutId id="2147483688" r:id="rId2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official-card-603996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6.xml"/><Relationship Id="rId4" Type="http://schemas.openxmlformats.org/officeDocument/2006/relationships/hyperlink" Target="mailto:sakshi0201aher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80459A6-74F1-49C9-B51B-9878E21EB18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958379" cy="685799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  <a:scene3d>
            <a:camera prst="obliqueBottomRight"/>
            <a:lightRig rig="threePt" dir="t"/>
          </a:scene3d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624" y="5451676"/>
            <a:ext cx="4297680" cy="6018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By- </a:t>
            </a:r>
            <a:r>
              <a:rPr lang="en-US" sz="2800" u="heavy" dirty="0">
                <a:solidFill>
                  <a:schemeClr val="bg1"/>
                </a:solidFill>
                <a:latin typeface="+mj-lt"/>
              </a:rPr>
              <a:t>Sakshi </a:t>
            </a:r>
            <a:r>
              <a:rPr lang="en-US" sz="2800" u="heavy" dirty="0" err="1">
                <a:solidFill>
                  <a:schemeClr val="bg1"/>
                </a:solidFill>
                <a:latin typeface="+mj-lt"/>
              </a:rPr>
              <a:t>Aher</a:t>
            </a:r>
            <a:endParaRPr lang="en-US" sz="2800" u="heavy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1</a:t>
            </a:fld>
            <a:endParaRPr lang="en-Z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6C9D25-B0BD-4EB4-BA1E-A544D9D7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36" y="136525"/>
            <a:ext cx="11030672" cy="738409"/>
          </a:xfrm>
        </p:spPr>
        <p:txBody>
          <a:bodyPr>
            <a:noAutofit/>
          </a:bodyPr>
          <a:lstStyle/>
          <a:p>
            <a:r>
              <a:rPr lang="en-IN" sz="4800" dirty="0">
                <a:solidFill>
                  <a:schemeClr val="bg1"/>
                </a:solidFill>
              </a:rPr>
              <a:t>CEO &amp; CMO Insights Presentation</a:t>
            </a:r>
          </a:p>
        </p:txBody>
      </p:sp>
    </p:spTree>
    <p:extLst>
      <p:ext uri="{BB962C8B-B14F-4D97-AF65-F5344CB8AC3E}">
        <p14:creationId xmlns:p14="http://schemas.microsoft.com/office/powerpoint/2010/main" val="83173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en-US" sz="4000" dirty="0"/>
              <a:t> TOP 10 CUSTOMERS BY REVENUE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D1873B-E191-492D-8A88-5BC5432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849" y="0"/>
            <a:ext cx="12188825" cy="6858000"/>
          </a:xfr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1179A3EB-9FFF-4E02-884A-311EAD62312F}"/>
              </a:ext>
            </a:extLst>
          </p:cNvPr>
          <p:cNvSpPr txBox="1">
            <a:spLocks/>
          </p:cNvSpPr>
          <p:nvPr/>
        </p:nvSpPr>
        <p:spPr>
          <a:xfrm>
            <a:off x="1988190" y="156685"/>
            <a:ext cx="9365609" cy="59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4. DEMAND BY REGION (EXCLUDING UK)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55309A-3632-48FD-9530-E8BBD148D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7677522"/>
              </p:ext>
            </p:extLst>
          </p:nvPr>
        </p:nvGraphicFramePr>
        <p:xfrm>
          <a:off x="4315723" y="1289608"/>
          <a:ext cx="7457114" cy="49302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D2C3BA8F-28FA-437B-9463-B08B8B9E2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1" y="753894"/>
            <a:ext cx="4073652" cy="6001643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The Netherlands (₹285,446) and EIRE (₹283,454) are the highest revenue-generating countries, indicating strong demand and customer engagement.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altLang="en-US" sz="160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Germany (₹228,867) and France (₹209,715) also contribute significantly, showing potential for further business expansion.</a:t>
            </a:r>
            <a:endParaRPr kumimoji="0" lang="en-US" altLang="en-US" sz="16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Australia (₹138,521), Spain (₹61,577), and Switzerland (₹57,090) show moderate revenue.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16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Belgium (₹41,196), Sweden (₹38,378), Japan (₹37,416), and Norway (₹36,165) have lower but steady revenue.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1600" dirty="0">
                <a:solidFill>
                  <a:schemeClr val="bg1"/>
                </a:solidFill>
                <a:latin typeface="+mj-lt"/>
              </a:rPr>
              <a:t>Portugal (₹33,747), Finland (₹22,546), Singapore (₹21,279), Channel Islands (₹20,450), Denmark (₹18,955), and Italy (₹17,483) contribute the least revenue.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881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F33D36-C3DB-4717-9C3E-C483EBFE92E3}"/>
              </a:ext>
            </a:extLst>
          </p:cNvPr>
          <p:cNvSpPr/>
          <p:nvPr/>
        </p:nvSpPr>
        <p:spPr>
          <a:xfrm>
            <a:off x="-9846" y="-101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700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A60261-DB27-4627-AC75-4C9C0F779986}"/>
              </a:ext>
            </a:extLst>
          </p:cNvPr>
          <p:cNvSpPr/>
          <p:nvPr/>
        </p:nvSpPr>
        <p:spPr>
          <a:xfrm>
            <a:off x="461642" y="917062"/>
            <a:ext cx="11573196" cy="5823146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4504" y="150534"/>
            <a:ext cx="11573197" cy="724247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Strategic Recommendations for Business Growth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6AD33-B198-4295-9FEA-41330D355A01}"/>
              </a:ext>
            </a:extLst>
          </p:cNvPr>
          <p:cNvSpPr txBox="1"/>
          <p:nvPr/>
        </p:nvSpPr>
        <p:spPr>
          <a:xfrm>
            <a:off x="704529" y="865099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1"/>
                </a:solidFill>
              </a:rPr>
              <a:t>1.Revenue Trends &amp; Seasonality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92606-15D1-4428-BCAA-05906BA74F8A}"/>
              </a:ext>
            </a:extLst>
          </p:cNvPr>
          <p:cNvSpPr txBox="1"/>
          <p:nvPr/>
        </p:nvSpPr>
        <p:spPr>
          <a:xfrm>
            <a:off x="889232" y="1183317"/>
            <a:ext cx="463526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US" sz="1600" b="1" dirty="0"/>
              <a:t>Insight:</a:t>
            </a:r>
            <a:r>
              <a:rPr lang="en-US" sz="1600" dirty="0"/>
              <a:t> Revenue peaks in September–November, with a drop in December.</a:t>
            </a:r>
          </a:p>
          <a:p>
            <a:r>
              <a:rPr lang="en-IN" sz="1600" dirty="0"/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Analyze seasonal demand drivers and optimize inventory.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Introduce </a:t>
            </a:r>
            <a:r>
              <a:rPr lang="en-US" sz="1600" b="1" dirty="0"/>
              <a:t>early promotions</a:t>
            </a:r>
            <a:r>
              <a:rPr lang="en-US" sz="1600" dirty="0"/>
              <a:t> before peak seasons.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Implement </a:t>
            </a:r>
            <a:r>
              <a:rPr lang="en-US" sz="1600" b="1" dirty="0"/>
              <a:t>post-holiday campaigns</a:t>
            </a:r>
            <a:r>
              <a:rPr lang="en-US" sz="1600" dirty="0"/>
              <a:t> to mitigate December decline.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BBD28-C007-4B5B-BCE9-53BDEB6C9761}"/>
              </a:ext>
            </a:extLst>
          </p:cNvPr>
          <p:cNvSpPr txBox="1"/>
          <p:nvPr/>
        </p:nvSpPr>
        <p:spPr>
          <a:xfrm>
            <a:off x="6751768" y="978879"/>
            <a:ext cx="4550999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1"/>
                </a:solidFill>
              </a:rPr>
              <a:t>2 . Top Revenue-Generating Countries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A70E5F-0147-4C11-9A73-B7D9C300A7CC}"/>
              </a:ext>
            </a:extLst>
          </p:cNvPr>
          <p:cNvSpPr txBox="1"/>
          <p:nvPr/>
        </p:nvSpPr>
        <p:spPr>
          <a:xfrm>
            <a:off x="628329" y="3618302"/>
            <a:ext cx="356532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1"/>
                </a:solidFill>
              </a:rPr>
              <a:t>3. Top 10 High-Value Customers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137956-1712-418C-BA42-54F2FA0D896E}"/>
              </a:ext>
            </a:extLst>
          </p:cNvPr>
          <p:cNvSpPr txBox="1"/>
          <p:nvPr/>
        </p:nvSpPr>
        <p:spPr>
          <a:xfrm>
            <a:off x="6898773" y="3690728"/>
            <a:ext cx="4058160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IN" b="1" dirty="0">
                <a:ln/>
                <a:solidFill>
                  <a:schemeClr val="accent1"/>
                </a:solidFill>
              </a:rPr>
              <a:t>4. Demand Analysis Across Countries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1EFA9D-3170-4A2C-9496-033E1FDF57A1}"/>
              </a:ext>
            </a:extLst>
          </p:cNvPr>
          <p:cNvSpPr txBox="1"/>
          <p:nvPr/>
        </p:nvSpPr>
        <p:spPr>
          <a:xfrm>
            <a:off x="7062664" y="1346951"/>
            <a:ext cx="501503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Insight:</a:t>
            </a:r>
            <a:r>
              <a:rPr lang="en-US" sz="1600" dirty="0"/>
              <a:t> Netherlands, EIRE, and Germany contribute the highest revenue (excluding the UK).</a:t>
            </a:r>
          </a:p>
          <a:p>
            <a:r>
              <a:rPr lang="en-IN" sz="1600" dirty="0"/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Increase </a:t>
            </a:r>
            <a:r>
              <a:rPr lang="en-US" sz="1600" b="1" dirty="0"/>
              <a:t>marketing spend</a:t>
            </a:r>
            <a:r>
              <a:rPr lang="en-US" sz="1600" dirty="0"/>
              <a:t> in high-performing regions.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Expand </a:t>
            </a:r>
            <a:r>
              <a:rPr lang="en-US" sz="1600" b="1" dirty="0"/>
              <a:t>localized promotions and partnerships</a:t>
            </a:r>
            <a:r>
              <a:rPr lang="en-US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Evaluate </a:t>
            </a:r>
            <a:r>
              <a:rPr lang="en-US" sz="1600" b="1" dirty="0"/>
              <a:t>regional pricing strategies</a:t>
            </a:r>
            <a:r>
              <a:rPr lang="en-US" sz="1600" dirty="0"/>
              <a:t> for </a:t>
            </a:r>
            <a:r>
              <a:rPr lang="en-US" dirty="0"/>
              <a:t>competitiveness.</a:t>
            </a: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C59D9-8EDD-40D5-9AD0-6B9EA60BDC31}"/>
              </a:ext>
            </a:extLst>
          </p:cNvPr>
          <p:cNvSpPr txBox="1"/>
          <p:nvPr/>
        </p:nvSpPr>
        <p:spPr>
          <a:xfrm>
            <a:off x="889232" y="3943714"/>
            <a:ext cx="4324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Insight:</a:t>
            </a:r>
            <a:r>
              <a:rPr lang="en-US" sz="1600" dirty="0"/>
              <a:t> A small group of customers drives a significant share of revenue.</a:t>
            </a:r>
          </a:p>
          <a:p>
            <a:r>
              <a:rPr lang="en-IN" sz="1600" dirty="0"/>
              <a:t>Recommendation: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Launch a </a:t>
            </a:r>
            <a:r>
              <a:rPr lang="en-US" sz="1600" b="1" dirty="0"/>
              <a:t>VIP loyalty program</a:t>
            </a:r>
            <a:r>
              <a:rPr lang="en-US" sz="1600" dirty="0"/>
              <a:t> with personalized offers.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Provide </a:t>
            </a:r>
            <a:r>
              <a:rPr lang="en-US" sz="1600" b="1" dirty="0"/>
              <a:t>exclusive previews and early access</a:t>
            </a:r>
            <a:r>
              <a:rPr lang="en-US" sz="1600" dirty="0"/>
              <a:t> to new products.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Assign </a:t>
            </a:r>
            <a:r>
              <a:rPr lang="en-US" sz="1600" b="1" dirty="0"/>
              <a:t>dedicated account managers</a:t>
            </a:r>
            <a:r>
              <a:rPr lang="en-US" sz="1600" dirty="0"/>
              <a:t> for top customers.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96F62-5F5E-4518-9BC6-979E6812B972}"/>
              </a:ext>
            </a:extLst>
          </p:cNvPr>
          <p:cNvSpPr txBox="1"/>
          <p:nvPr/>
        </p:nvSpPr>
        <p:spPr>
          <a:xfrm>
            <a:off x="7059496" y="3989686"/>
            <a:ext cx="51396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Insight:</a:t>
            </a:r>
            <a:r>
              <a:rPr lang="en-US" sz="1600" dirty="0"/>
              <a:t> Several countries show strong demand, indicating expansion opportunities.</a:t>
            </a:r>
            <a:br>
              <a:rPr lang="en-US" sz="1600" dirty="0"/>
            </a:br>
            <a:r>
              <a:rPr lang="en-US" sz="1600" dirty="0"/>
              <a:t> Recommendation: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Conduct </a:t>
            </a:r>
            <a:r>
              <a:rPr lang="en-US" sz="1600" b="1" dirty="0"/>
              <a:t>market feasibility studies</a:t>
            </a:r>
            <a:r>
              <a:rPr lang="en-US" sz="1600" dirty="0"/>
              <a:t> before expansion.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Strengthen </a:t>
            </a:r>
            <a:r>
              <a:rPr lang="en-US" sz="1600" b="1" dirty="0"/>
              <a:t>logistics and fulfillment networks</a:t>
            </a:r>
            <a:r>
              <a:rPr lang="en-US" sz="1600" dirty="0"/>
              <a:t> in high-demand regions.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Implement </a:t>
            </a:r>
            <a:r>
              <a:rPr lang="en-US" sz="1600" b="1" dirty="0"/>
              <a:t>localized customer support</a:t>
            </a:r>
            <a:r>
              <a:rPr lang="en-US" sz="1600" dirty="0"/>
              <a:t> to enhance service experience.</a:t>
            </a:r>
          </a:p>
          <a:p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A5122-D832-4AB1-87A8-40144CA8AC82}"/>
              </a:ext>
            </a:extLst>
          </p:cNvPr>
          <p:cNvCxnSpPr>
            <a:cxnSpLocks/>
          </p:cNvCxnSpPr>
          <p:nvPr/>
        </p:nvCxnSpPr>
        <p:spPr>
          <a:xfrm>
            <a:off x="6096000" y="945965"/>
            <a:ext cx="0" cy="5794243"/>
          </a:xfrm>
          <a:prstGeom prst="line">
            <a:avLst/>
          </a:prstGeom>
          <a:ln w="793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C9ED07-2B1A-418B-85E6-11DE63B89D95}"/>
              </a:ext>
            </a:extLst>
          </p:cNvPr>
          <p:cNvCxnSpPr>
            <a:cxnSpLocks/>
          </p:cNvCxnSpPr>
          <p:nvPr/>
        </p:nvCxnSpPr>
        <p:spPr>
          <a:xfrm>
            <a:off x="442716" y="3563026"/>
            <a:ext cx="11539858" cy="53795"/>
          </a:xfrm>
          <a:prstGeom prst="line">
            <a:avLst/>
          </a:prstGeom>
          <a:ln w="793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C626-A11A-4717-9B36-70AC7DF3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5BAB4-3A07-4189-B0F7-2E2AEE6E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598" y="136525"/>
            <a:ext cx="12192000" cy="6794654"/>
          </a:xfrm>
          <a:prstGeom prst="rect">
            <a:avLst/>
          </a:prstGeom>
          <a:solidFill>
            <a:srgbClr val="FFFFFF">
              <a:shade val="85000"/>
              <a:alpha val="87000"/>
            </a:srgbClr>
          </a:solidFill>
          <a:ln w="88900" cap="sq">
            <a:solidFill>
              <a:srgbClr val="FFFFFF">
                <a:alpha val="11000"/>
              </a:srgb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A98C6-C4C8-448E-A64D-A8B041E5AA82}"/>
              </a:ext>
            </a:extLst>
          </p:cNvPr>
          <p:cNvSpPr txBox="1"/>
          <p:nvPr/>
        </p:nvSpPr>
        <p:spPr>
          <a:xfrm>
            <a:off x="268448" y="451356"/>
            <a:ext cx="11923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  <a:endParaRPr lang="en-IN" sz="4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A92B0E-88BB-46C8-8927-2CCD275F122E}"/>
              </a:ext>
            </a:extLst>
          </p:cNvPr>
          <p:cNvSpPr/>
          <p:nvPr/>
        </p:nvSpPr>
        <p:spPr>
          <a:xfrm>
            <a:off x="900956" y="1250164"/>
            <a:ext cx="11022596" cy="544530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3B7D4-5C6E-4408-8E3D-91C68CEBC525}"/>
              </a:ext>
            </a:extLst>
          </p:cNvPr>
          <p:cNvSpPr/>
          <p:nvPr/>
        </p:nvSpPr>
        <p:spPr>
          <a:xfrm>
            <a:off x="1373874" y="1896030"/>
            <a:ext cx="97126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Data-driven decisions will help in strategic expansion.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Focus on high-performing regions while improving weaker markets.</a:t>
            </a:r>
          </a:p>
          <a:p>
            <a:pPr marL="571500" indent="-571500" algn="just">
              <a:buFont typeface="Courier New" panose="02070309020205020404" pitchFamily="49" charset="0"/>
              <a:buChar char="o"/>
            </a:pPr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Customer retention and market expansion are key to future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604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4E3-487D-41D2-A558-2E3E12C2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71C20E-7C44-44B5-8880-CC65BD6C16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605" y="0"/>
            <a:ext cx="1207239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D49809-FEE6-4E5A-AA50-4ED8E9822BFC}"/>
              </a:ext>
            </a:extLst>
          </p:cNvPr>
          <p:cNvSpPr txBox="1"/>
          <p:nvPr/>
        </p:nvSpPr>
        <p:spPr>
          <a:xfrm>
            <a:off x="2771173" y="5019496"/>
            <a:ext cx="7083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>
                <a:hlinkClick r:id="rId4"/>
              </a:rPr>
              <a:t>sakshi0201aher@gmail.com</a:t>
            </a:r>
            <a:endParaRPr lang="en-IN" dirty="0"/>
          </a:p>
          <a:p>
            <a:endParaRPr lang="en-IN" dirty="0"/>
          </a:p>
          <a:p>
            <a:r>
              <a:rPr lang="en-IN" dirty="0"/>
              <a:t>+917841833719</a:t>
            </a:r>
          </a:p>
          <a:p>
            <a:endParaRPr lang="en-IN" dirty="0"/>
          </a:p>
        </p:txBody>
      </p:sp>
      <p:sp>
        <p:nvSpPr>
          <p:cNvPr id="8" name="Isosceles Triangle 51">
            <a:extLst>
              <a:ext uri="{FF2B5EF4-FFF2-40B4-BE49-F238E27FC236}">
                <a16:creationId xmlns:a16="http://schemas.microsoft.com/office/drawing/2014/main" id="{2A6ACF69-2029-4FEC-B9E9-E8C979095788}"/>
              </a:ext>
            </a:extLst>
          </p:cNvPr>
          <p:cNvSpPr/>
          <p:nvPr/>
        </p:nvSpPr>
        <p:spPr>
          <a:xfrm>
            <a:off x="1962956" y="5337629"/>
            <a:ext cx="523147" cy="357115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Freeform 25">
            <a:extLst>
              <a:ext uri="{FF2B5EF4-FFF2-40B4-BE49-F238E27FC236}">
                <a16:creationId xmlns:a16="http://schemas.microsoft.com/office/drawing/2014/main" id="{1E140364-7200-452E-AA78-D2A282EBD8B6}"/>
              </a:ext>
            </a:extLst>
          </p:cNvPr>
          <p:cNvSpPr/>
          <p:nvPr/>
        </p:nvSpPr>
        <p:spPr>
          <a:xfrm>
            <a:off x="2091394" y="5839279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0707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02" y="240093"/>
            <a:ext cx="8562475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/>
              <a:t>OBJECTIVES</a:t>
            </a:r>
            <a:endParaRPr lang="en-US" sz="4800" b="1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3888" y="1300655"/>
            <a:ext cx="9600126" cy="4754562"/>
          </a:xfrm>
        </p:spPr>
        <p:txBody>
          <a:bodyPr/>
          <a:lstStyle/>
          <a:p>
            <a:r>
              <a:rPr lang="en-IN" dirty="0"/>
              <a:t>Identify Revenue Trends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4876" y="2360443"/>
            <a:ext cx="3886200" cy="914400"/>
          </a:xfrm>
        </p:spPr>
        <p:txBody>
          <a:bodyPr/>
          <a:lstStyle/>
          <a:p>
            <a:r>
              <a:rPr lang="en-US" dirty="0"/>
              <a:t>Analyze monthly sales patterns to highlight seasonal trends and peaks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970A788-9414-4536-9C00-F0C8714580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90675" y="3844225"/>
            <a:ext cx="3886200" cy="320040"/>
          </a:xfrm>
        </p:spPr>
        <p:txBody>
          <a:bodyPr/>
          <a:lstStyle/>
          <a:p>
            <a:r>
              <a:rPr lang="en-IN" dirty="0"/>
              <a:t>Retain Key Customers</a:t>
            </a:r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845A907-CC82-47DD-86EC-58C44C2EA6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90675" y="4491418"/>
            <a:ext cx="3886200" cy="914400"/>
          </a:xfrm>
        </p:spPr>
        <p:txBody>
          <a:bodyPr>
            <a:noAutofit/>
          </a:bodyPr>
          <a:lstStyle/>
          <a:p>
            <a:r>
              <a:rPr lang="en-US" dirty="0"/>
              <a:t>Pinpoint high-value customers to develop strategies that ensure loyalty and sustained revenue.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B76A604-CBAD-4494-A846-E4C833A6092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8177" y="1741464"/>
            <a:ext cx="3886200" cy="451167"/>
          </a:xfrm>
        </p:spPr>
        <p:txBody>
          <a:bodyPr/>
          <a:lstStyle/>
          <a:p>
            <a:r>
              <a:rPr lang="en-IN" dirty="0"/>
              <a:t>Focus on High-Performing Markets</a:t>
            </a:r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F07FAC4-029F-4076-B784-683A1CCA68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8177" y="2528014"/>
            <a:ext cx="3886200" cy="1069697"/>
          </a:xfrm>
        </p:spPr>
        <p:txBody>
          <a:bodyPr>
            <a:normAutofit/>
          </a:bodyPr>
          <a:lstStyle/>
          <a:p>
            <a:r>
              <a:rPr lang="en-US" dirty="0"/>
              <a:t>Determine the top revenue-generating countries (excluding the UK) and assess their potential for further investment.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EEA5224-6F24-4134-84A4-4BB922BE15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2002" y="3772715"/>
            <a:ext cx="4151949" cy="602369"/>
          </a:xfrm>
        </p:spPr>
        <p:txBody>
          <a:bodyPr/>
          <a:lstStyle/>
          <a:p>
            <a:r>
              <a:rPr lang="en-IN" dirty="0"/>
              <a:t>Explore Expansion Opportunities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6DC9F3A7-D8E7-4ABC-8153-8AFB777CAC7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2002" y="4642945"/>
            <a:ext cx="3886200" cy="914400"/>
          </a:xfrm>
        </p:spPr>
        <p:txBody>
          <a:bodyPr>
            <a:normAutofit/>
          </a:bodyPr>
          <a:lstStyle/>
          <a:p>
            <a:r>
              <a:rPr lang="en-US" dirty="0"/>
              <a:t>Identify regions with strong product demand, excluding the UK, to guide market expansion plans.</a:t>
            </a:r>
          </a:p>
        </p:txBody>
      </p:sp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010" y="110402"/>
            <a:ext cx="7548879" cy="1382395"/>
          </a:xfrm>
        </p:spPr>
        <p:txBody>
          <a:bodyPr>
            <a:noAutofit/>
          </a:bodyPr>
          <a:lstStyle/>
          <a:p>
            <a:r>
              <a:rPr lang="en-IN" sz="4800" dirty="0"/>
              <a:t>KEY AREAS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0207" y="2107879"/>
            <a:ext cx="5120640" cy="32004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/>
              <a:t>1. Monthly Revenue Trends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3DDEB93-8628-4CD2-969D-1108E86844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60207" y="2450211"/>
            <a:ext cx="5120640" cy="64008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Seasonal patterns indicate peak months 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Focus on promotions and inventory during these periods.</a:t>
            </a:r>
          </a:p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148019F-B471-48D3-A6AA-3F0B467240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861560" y="3162691"/>
            <a:ext cx="5120640" cy="320040"/>
          </a:xfrm>
        </p:spPr>
        <p:txBody>
          <a:bodyPr/>
          <a:lstStyle/>
          <a:p>
            <a:r>
              <a:rPr lang="en-IN" dirty="0"/>
              <a:t>2. Top Revenue-Generating Countries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B300A6A-6AD6-4D6C-85C5-FDF36EF1D3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80631" y="3590042"/>
            <a:ext cx="5120640" cy="80239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Excluding UK, Germany and France are key markets.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Targeted marketing campaigns recommended.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03AC016-5A46-4B6E-943F-B9F4648629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0631" y="4250143"/>
            <a:ext cx="5120640" cy="320040"/>
          </a:xfrm>
        </p:spPr>
        <p:txBody>
          <a:bodyPr/>
          <a:lstStyle/>
          <a:p>
            <a:r>
              <a:rPr lang="en-US" dirty="0"/>
              <a:t>3. Top Customers by Revenue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0A43BEE-B04F-469B-9957-9AF5947E5A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0631" y="4614768"/>
            <a:ext cx="5234641" cy="475012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Focus on retaining high-value customers with loyalty programs.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631719C-FC8F-4C94-8D70-74C636AC87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60207" y="5178456"/>
            <a:ext cx="5120640" cy="320040"/>
          </a:xfrm>
        </p:spPr>
        <p:txBody>
          <a:bodyPr/>
          <a:lstStyle/>
          <a:p>
            <a:r>
              <a:rPr lang="en-US" dirty="0"/>
              <a:t>4. Product Demand by Country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8552BB2-2387-4A2C-8668-B6633FE4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1502" y="5627594"/>
            <a:ext cx="5120640" cy="64008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 demand in regions like Australia and the Netherlands.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Expansion opportunities identified.</a:t>
            </a:r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501549-E4D0-484A-A296-0315D62872C5}"/>
              </a:ext>
            </a:extLst>
          </p:cNvPr>
          <p:cNvGrpSpPr/>
          <p:nvPr/>
        </p:nvGrpSpPr>
        <p:grpSpPr>
          <a:xfrm>
            <a:off x="1451296" y="2571210"/>
            <a:ext cx="2046914" cy="2739021"/>
            <a:chOff x="2001887" y="2246561"/>
            <a:chExt cx="1617613" cy="1968044"/>
          </a:xfrm>
          <a:solidFill>
            <a:schemeClr val="accent5">
              <a:lumMod val="75000"/>
            </a:schemeClr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171991CE-C2B9-4772-AFE1-F1D366BDEAD0}"/>
                </a:ext>
              </a:extLst>
            </p:cNvPr>
            <p:cNvSpPr/>
            <p:nvPr/>
          </p:nvSpPr>
          <p:spPr>
            <a:xfrm rot="18900000">
              <a:off x="2285471" y="2246561"/>
              <a:ext cx="889802" cy="1937138"/>
            </a:xfrm>
            <a:custGeom>
              <a:avLst/>
              <a:gdLst/>
              <a:ahLst/>
              <a:cxnLst/>
              <a:rect l="l" t="t" r="r" b="b"/>
              <a:pathLst>
                <a:path w="154109" h="343323">
                  <a:moveTo>
                    <a:pt x="102909" y="313772"/>
                  </a:moveTo>
                  <a:lnTo>
                    <a:pt x="102909" y="328547"/>
                  </a:lnTo>
                  <a:cubicBezTo>
                    <a:pt x="102909" y="336708"/>
                    <a:pt x="96294" y="343322"/>
                    <a:pt x="88133" y="343323"/>
                  </a:cubicBezTo>
                  <a:lnTo>
                    <a:pt x="65975" y="343322"/>
                  </a:lnTo>
                  <a:cubicBezTo>
                    <a:pt x="57814" y="343322"/>
                    <a:pt x="51199" y="336708"/>
                    <a:pt x="51199" y="328547"/>
                  </a:cubicBezTo>
                  <a:cubicBezTo>
                    <a:pt x="51199" y="323622"/>
                    <a:pt x="51200" y="318696"/>
                    <a:pt x="51200" y="313771"/>
                  </a:cubicBezTo>
                  <a:close/>
                  <a:moveTo>
                    <a:pt x="123327" y="15459"/>
                  </a:moveTo>
                  <a:cubicBezTo>
                    <a:pt x="141678" y="29245"/>
                    <a:pt x="152926" y="50497"/>
                    <a:pt x="154008" y="73425"/>
                  </a:cubicBezTo>
                  <a:cubicBezTo>
                    <a:pt x="155089" y="96353"/>
                    <a:pt x="145890" y="118568"/>
                    <a:pt x="128916" y="134021"/>
                  </a:cubicBezTo>
                  <a:lnTo>
                    <a:pt x="119294" y="123450"/>
                  </a:lnTo>
                  <a:cubicBezTo>
                    <a:pt x="133118" y="110865"/>
                    <a:pt x="140611" y="92772"/>
                    <a:pt x="139730" y="74098"/>
                  </a:cubicBezTo>
                  <a:cubicBezTo>
                    <a:pt x="138850" y="55424"/>
                    <a:pt x="129689" y="38115"/>
                    <a:pt x="114743" y="26887"/>
                  </a:cubicBezTo>
                  <a:close/>
                  <a:moveTo>
                    <a:pt x="136698" y="17411"/>
                  </a:moveTo>
                  <a:cubicBezTo>
                    <a:pt x="103758" y="-15529"/>
                    <a:pt x="50351" y="-15529"/>
                    <a:pt x="17412" y="17411"/>
                  </a:cubicBezTo>
                  <a:cubicBezTo>
                    <a:pt x="-15528" y="50351"/>
                    <a:pt x="-15528" y="103757"/>
                    <a:pt x="17412" y="136697"/>
                  </a:cubicBezTo>
                  <a:cubicBezTo>
                    <a:pt x="50351" y="169637"/>
                    <a:pt x="103758" y="169637"/>
                    <a:pt x="136698" y="136697"/>
                  </a:cubicBezTo>
                  <a:cubicBezTo>
                    <a:pt x="169637" y="103757"/>
                    <a:pt x="169637" y="50351"/>
                    <a:pt x="136698" y="17411"/>
                  </a:cubicBezTo>
                  <a:close/>
                  <a:moveTo>
                    <a:pt x="154109" y="0"/>
                  </a:moveTo>
                  <a:cubicBezTo>
                    <a:pt x="196665" y="42556"/>
                    <a:pt x="196665" y="111552"/>
                    <a:pt x="154109" y="154108"/>
                  </a:cubicBezTo>
                  <a:cubicBezTo>
                    <a:pt x="139576" y="168641"/>
                    <a:pt x="121959" y="178211"/>
                    <a:pt x="102912" y="180994"/>
                  </a:cubicBezTo>
                  <a:lnTo>
                    <a:pt x="102912" y="308310"/>
                  </a:lnTo>
                  <a:lnTo>
                    <a:pt x="51197" y="308310"/>
                  </a:lnTo>
                  <a:lnTo>
                    <a:pt x="51197" y="180994"/>
                  </a:lnTo>
                  <a:cubicBezTo>
                    <a:pt x="32150" y="178211"/>
                    <a:pt x="14534" y="168641"/>
                    <a:pt x="0" y="154108"/>
                  </a:cubicBezTo>
                  <a:cubicBezTo>
                    <a:pt x="-42555" y="111552"/>
                    <a:pt x="-42555" y="42556"/>
                    <a:pt x="0" y="0"/>
                  </a:cubicBezTo>
                  <a:cubicBezTo>
                    <a:pt x="42556" y="-42556"/>
                    <a:pt x="111553" y="-42556"/>
                    <a:pt x="15410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8DC2BB16-83E0-445A-8CEE-E0A0C6F178F4}"/>
                </a:ext>
              </a:extLst>
            </p:cNvPr>
            <p:cNvSpPr/>
            <p:nvPr/>
          </p:nvSpPr>
          <p:spPr>
            <a:xfrm>
              <a:off x="2068739" y="2613081"/>
              <a:ext cx="519111" cy="471567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01869" y="2055482"/>
                  </a:moveTo>
                  <a:lnTo>
                    <a:pt x="869869" y="2055482"/>
                  </a:lnTo>
                  <a:lnTo>
                    <a:pt x="869869" y="2919482"/>
                  </a:lnTo>
                  <a:lnTo>
                    <a:pt x="401869" y="2919482"/>
                  </a:lnTo>
                  <a:close/>
                  <a:moveTo>
                    <a:pt x="1121949" y="1695482"/>
                  </a:moveTo>
                  <a:lnTo>
                    <a:pt x="1589949" y="1695482"/>
                  </a:lnTo>
                  <a:lnTo>
                    <a:pt x="1589949" y="2919482"/>
                  </a:lnTo>
                  <a:lnTo>
                    <a:pt x="1121949" y="2919482"/>
                  </a:lnTo>
                  <a:close/>
                  <a:moveTo>
                    <a:pt x="1842029" y="1335482"/>
                  </a:moveTo>
                  <a:lnTo>
                    <a:pt x="2310029" y="1335482"/>
                  </a:lnTo>
                  <a:lnTo>
                    <a:pt x="2310029" y="2919482"/>
                  </a:lnTo>
                  <a:lnTo>
                    <a:pt x="1842029" y="2919482"/>
                  </a:lnTo>
                  <a:close/>
                  <a:moveTo>
                    <a:pt x="2562109" y="975482"/>
                  </a:moveTo>
                  <a:lnTo>
                    <a:pt x="3030109" y="975482"/>
                  </a:lnTo>
                  <a:lnTo>
                    <a:pt x="3030109" y="2919482"/>
                  </a:lnTo>
                  <a:lnTo>
                    <a:pt x="2562109" y="2919482"/>
                  </a:lnTo>
                  <a:close/>
                  <a:moveTo>
                    <a:pt x="2321888" y="224805"/>
                  </a:moveTo>
                  <a:lnTo>
                    <a:pt x="2880631" y="247420"/>
                  </a:lnTo>
                  <a:lnTo>
                    <a:pt x="2620844" y="742612"/>
                  </a:lnTo>
                  <a:lnTo>
                    <a:pt x="2546105" y="613161"/>
                  </a:lnTo>
                  <a:lnTo>
                    <a:pt x="541555" y="1770488"/>
                  </a:lnTo>
                  <a:lnTo>
                    <a:pt x="392077" y="1511585"/>
                  </a:lnTo>
                  <a:lnTo>
                    <a:pt x="2396627" y="354257"/>
                  </a:lnTo>
                  <a:close/>
                  <a:moveTo>
                    <a:pt x="0" y="0"/>
                  </a:moveTo>
                  <a:lnTo>
                    <a:pt x="180000" y="0"/>
                  </a:lnTo>
                  <a:lnTo>
                    <a:pt x="180000" y="3059999"/>
                  </a:lnTo>
                  <a:lnTo>
                    <a:pt x="3240000" y="3059999"/>
                  </a:lnTo>
                  <a:lnTo>
                    <a:pt x="3240000" y="3239999"/>
                  </a:lnTo>
                  <a:lnTo>
                    <a:pt x="180000" y="3239999"/>
                  </a:lnTo>
                  <a:lnTo>
                    <a:pt x="180000" y="3240000"/>
                  </a:lnTo>
                  <a:lnTo>
                    <a:pt x="0" y="3240000"/>
                  </a:lnTo>
                  <a:lnTo>
                    <a:pt x="0" y="3239999"/>
                  </a:lnTo>
                  <a:lnTo>
                    <a:pt x="0" y="30599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Donut 24">
              <a:extLst>
                <a:ext uri="{FF2B5EF4-FFF2-40B4-BE49-F238E27FC236}">
                  <a16:creationId xmlns:a16="http://schemas.microsoft.com/office/drawing/2014/main" id="{0BFBEEBD-E2C9-44D2-8949-D28544809763}"/>
                </a:ext>
              </a:extLst>
            </p:cNvPr>
            <p:cNvSpPr/>
            <p:nvPr/>
          </p:nvSpPr>
          <p:spPr>
            <a:xfrm>
              <a:off x="3036139" y="2734628"/>
              <a:ext cx="583361" cy="622535"/>
            </a:xfrm>
            <a:custGeom>
              <a:avLst/>
              <a:gdLst/>
              <a:ahLst/>
              <a:cxnLst/>
              <a:rect l="l" t="t" r="r" b="b"/>
              <a:pathLst>
                <a:path w="3208412" h="3234532">
                  <a:moveTo>
                    <a:pt x="1561445" y="1065858"/>
                  </a:moveTo>
                  <a:cubicBezTo>
                    <a:pt x="1654998" y="1065858"/>
                    <a:pt x="1743610" y="1087015"/>
                    <a:pt x="1821879" y="1126644"/>
                  </a:cubicBezTo>
                  <a:lnTo>
                    <a:pt x="1611352" y="1337172"/>
                  </a:lnTo>
                  <a:cubicBezTo>
                    <a:pt x="1595200" y="1333388"/>
                    <a:pt x="1578468" y="1332141"/>
                    <a:pt x="1561445" y="1332141"/>
                  </a:cubicBezTo>
                  <a:cubicBezTo>
                    <a:pt x="1373145" y="1332141"/>
                    <a:pt x="1220499" y="1484787"/>
                    <a:pt x="1220499" y="1673087"/>
                  </a:cubicBezTo>
                  <a:cubicBezTo>
                    <a:pt x="1220499" y="1861387"/>
                    <a:pt x="1373145" y="2014033"/>
                    <a:pt x="1561445" y="2014033"/>
                  </a:cubicBezTo>
                  <a:cubicBezTo>
                    <a:pt x="1749745" y="2014033"/>
                    <a:pt x="1902391" y="1861387"/>
                    <a:pt x="1902391" y="1673087"/>
                  </a:cubicBezTo>
                  <a:cubicBezTo>
                    <a:pt x="1902391" y="1643675"/>
                    <a:pt x="1898667" y="1615133"/>
                    <a:pt x="1890450" y="1588219"/>
                  </a:cubicBezTo>
                  <a:lnTo>
                    <a:pt x="2093156" y="1385512"/>
                  </a:lnTo>
                  <a:cubicBezTo>
                    <a:pt x="2142229" y="1470075"/>
                    <a:pt x="2168674" y="1568493"/>
                    <a:pt x="2168674" y="1673087"/>
                  </a:cubicBezTo>
                  <a:cubicBezTo>
                    <a:pt x="2168674" y="2008450"/>
                    <a:pt x="1896808" y="2280316"/>
                    <a:pt x="1561445" y="2280316"/>
                  </a:cubicBezTo>
                  <a:cubicBezTo>
                    <a:pt x="1226082" y="2280316"/>
                    <a:pt x="954217" y="2008450"/>
                    <a:pt x="954217" y="1673087"/>
                  </a:cubicBezTo>
                  <a:cubicBezTo>
                    <a:pt x="954217" y="1337724"/>
                    <a:pt x="1226082" y="1065858"/>
                    <a:pt x="1561445" y="1065858"/>
                  </a:cubicBezTo>
                  <a:close/>
                  <a:moveTo>
                    <a:pt x="1561445" y="580076"/>
                  </a:moveTo>
                  <a:cubicBezTo>
                    <a:pt x="1790175" y="580076"/>
                    <a:pt x="2002494" y="650333"/>
                    <a:pt x="2177834" y="770690"/>
                  </a:cubicBezTo>
                  <a:lnTo>
                    <a:pt x="1968030" y="980494"/>
                  </a:lnTo>
                  <a:cubicBezTo>
                    <a:pt x="1849962" y="907198"/>
                    <a:pt x="1710422" y="866794"/>
                    <a:pt x="1561445" y="866794"/>
                  </a:cubicBezTo>
                  <a:cubicBezTo>
                    <a:pt x="1116142" y="866794"/>
                    <a:pt x="755153" y="1227784"/>
                    <a:pt x="755153" y="1673087"/>
                  </a:cubicBezTo>
                  <a:cubicBezTo>
                    <a:pt x="755153" y="2118390"/>
                    <a:pt x="1116142" y="2479380"/>
                    <a:pt x="1561445" y="2479380"/>
                  </a:cubicBezTo>
                  <a:cubicBezTo>
                    <a:pt x="2006748" y="2479380"/>
                    <a:pt x="2367738" y="2118390"/>
                    <a:pt x="2367738" y="1673087"/>
                  </a:cubicBezTo>
                  <a:cubicBezTo>
                    <a:pt x="2367738" y="1513043"/>
                    <a:pt x="2321108" y="1363890"/>
                    <a:pt x="2239307" y="1239362"/>
                  </a:cubicBezTo>
                  <a:lnTo>
                    <a:pt x="2445928" y="1032741"/>
                  </a:lnTo>
                  <a:cubicBezTo>
                    <a:pt x="2577451" y="1212149"/>
                    <a:pt x="2654457" y="1433625"/>
                    <a:pt x="2654457" y="1673087"/>
                  </a:cubicBezTo>
                  <a:cubicBezTo>
                    <a:pt x="2654457" y="2276741"/>
                    <a:pt x="2165099" y="2766099"/>
                    <a:pt x="1561445" y="2766099"/>
                  </a:cubicBezTo>
                  <a:cubicBezTo>
                    <a:pt x="957792" y="2766099"/>
                    <a:pt x="468434" y="2276741"/>
                    <a:pt x="468434" y="1673087"/>
                  </a:cubicBezTo>
                  <a:cubicBezTo>
                    <a:pt x="468434" y="1069433"/>
                    <a:pt x="957792" y="580076"/>
                    <a:pt x="1561445" y="580076"/>
                  </a:cubicBezTo>
                  <a:close/>
                  <a:moveTo>
                    <a:pt x="1561445" y="111642"/>
                  </a:moveTo>
                  <a:cubicBezTo>
                    <a:pt x="1890473" y="111642"/>
                    <a:pt x="2195731" y="213411"/>
                    <a:pt x="2447076" y="387744"/>
                  </a:cubicBezTo>
                  <a:lnTo>
                    <a:pt x="2453780" y="494744"/>
                  </a:lnTo>
                  <a:lnTo>
                    <a:pt x="2309436" y="639088"/>
                  </a:lnTo>
                  <a:cubicBezTo>
                    <a:pt x="2099826" y="485554"/>
                    <a:pt x="1841132" y="395669"/>
                    <a:pt x="1561445" y="395669"/>
                  </a:cubicBezTo>
                  <a:cubicBezTo>
                    <a:pt x="855947" y="395669"/>
                    <a:pt x="284027" y="967589"/>
                    <a:pt x="284027" y="1673087"/>
                  </a:cubicBezTo>
                  <a:cubicBezTo>
                    <a:pt x="284027" y="2378585"/>
                    <a:pt x="855947" y="2950505"/>
                    <a:pt x="1561445" y="2950505"/>
                  </a:cubicBezTo>
                  <a:cubicBezTo>
                    <a:pt x="2266943" y="2950505"/>
                    <a:pt x="2838863" y="2378585"/>
                    <a:pt x="2838863" y="1673087"/>
                  </a:cubicBezTo>
                  <a:cubicBezTo>
                    <a:pt x="2838863" y="1382650"/>
                    <a:pt x="2741936" y="1114852"/>
                    <a:pt x="2577529" y="901139"/>
                  </a:cubicBezTo>
                  <a:lnTo>
                    <a:pt x="2706681" y="771988"/>
                  </a:lnTo>
                  <a:lnTo>
                    <a:pt x="2841540" y="780437"/>
                  </a:lnTo>
                  <a:cubicBezTo>
                    <a:pt x="3019168" y="1032973"/>
                    <a:pt x="3122890" y="1340917"/>
                    <a:pt x="3122890" y="1673087"/>
                  </a:cubicBezTo>
                  <a:cubicBezTo>
                    <a:pt x="3122890" y="2535449"/>
                    <a:pt x="2423807" y="3234532"/>
                    <a:pt x="1561445" y="3234532"/>
                  </a:cubicBezTo>
                  <a:cubicBezTo>
                    <a:pt x="699083" y="3234532"/>
                    <a:pt x="0" y="2535449"/>
                    <a:pt x="0" y="1673087"/>
                  </a:cubicBezTo>
                  <a:cubicBezTo>
                    <a:pt x="0" y="810725"/>
                    <a:pt x="699083" y="111642"/>
                    <a:pt x="1561445" y="111642"/>
                  </a:cubicBezTo>
                  <a:close/>
                  <a:moveTo>
                    <a:pt x="2909110" y="0"/>
                  </a:moveTo>
                  <a:lnTo>
                    <a:pt x="2926757" y="281655"/>
                  </a:lnTo>
                  <a:lnTo>
                    <a:pt x="3208412" y="299301"/>
                  </a:lnTo>
                  <a:lnTo>
                    <a:pt x="2863230" y="644483"/>
                  </a:lnTo>
                  <a:lnTo>
                    <a:pt x="2685547" y="633351"/>
                  </a:lnTo>
                  <a:lnTo>
                    <a:pt x="1718098" y="1600799"/>
                  </a:lnTo>
                  <a:cubicBezTo>
                    <a:pt x="1729236" y="1622491"/>
                    <a:pt x="1734939" y="1647123"/>
                    <a:pt x="1734939" y="1673087"/>
                  </a:cubicBezTo>
                  <a:cubicBezTo>
                    <a:pt x="1734939" y="1768905"/>
                    <a:pt x="1657263" y="1846581"/>
                    <a:pt x="1561445" y="1846581"/>
                  </a:cubicBezTo>
                  <a:cubicBezTo>
                    <a:pt x="1465627" y="1846581"/>
                    <a:pt x="1387951" y="1768905"/>
                    <a:pt x="1387951" y="1673087"/>
                  </a:cubicBezTo>
                  <a:cubicBezTo>
                    <a:pt x="1387951" y="1577269"/>
                    <a:pt x="1465627" y="1499593"/>
                    <a:pt x="1561445" y="1499593"/>
                  </a:cubicBezTo>
                  <a:lnTo>
                    <a:pt x="1591006" y="1505561"/>
                  </a:lnTo>
                  <a:lnTo>
                    <a:pt x="2574981" y="521587"/>
                  </a:lnTo>
                  <a:lnTo>
                    <a:pt x="2563928" y="34518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51">
              <a:extLst>
                <a:ext uri="{FF2B5EF4-FFF2-40B4-BE49-F238E27FC236}">
                  <a16:creationId xmlns:a16="http://schemas.microsoft.com/office/drawing/2014/main" id="{7C8B87CB-8350-4A6E-AE03-3DBB0CFAFDDA}"/>
                </a:ext>
              </a:extLst>
            </p:cNvPr>
            <p:cNvSpPr/>
            <p:nvPr/>
          </p:nvSpPr>
          <p:spPr>
            <a:xfrm rot="16200000" flipH="1">
              <a:off x="2111870" y="3372091"/>
              <a:ext cx="732531" cy="952497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852" y="622079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DATA PREPARATION</a:t>
            </a:r>
            <a:endParaRPr lang="en-US" dirty="0"/>
          </a:p>
        </p:txBody>
      </p:sp>
      <p:cxnSp>
        <p:nvCxnSpPr>
          <p:cNvPr id="3" name="Straight Connector 15">
            <a:extLst>
              <a:ext uri="{FF2B5EF4-FFF2-40B4-BE49-F238E27FC236}">
                <a16:creationId xmlns:a16="http://schemas.microsoft.com/office/drawing/2014/main" id="{D0FA68AE-1421-4C73-AB87-86C8A1F2CB56}"/>
              </a:ext>
            </a:extLst>
          </p:cNvPr>
          <p:cNvCxnSpPr>
            <a:cxnSpLocks/>
          </p:cNvCxnSpPr>
          <p:nvPr/>
        </p:nvCxnSpPr>
        <p:spPr>
          <a:xfrm>
            <a:off x="778979" y="3651132"/>
            <a:ext cx="10738944" cy="853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20">
            <a:extLst>
              <a:ext uri="{FF2B5EF4-FFF2-40B4-BE49-F238E27FC236}">
                <a16:creationId xmlns:a16="http://schemas.microsoft.com/office/drawing/2014/main" id="{C72C0471-D72B-4DC1-B511-B9FF2DF5C93A}"/>
              </a:ext>
            </a:extLst>
          </p:cNvPr>
          <p:cNvGrpSpPr/>
          <p:nvPr/>
        </p:nvGrpSpPr>
        <p:grpSpPr>
          <a:xfrm>
            <a:off x="856186" y="3953303"/>
            <a:ext cx="2147479" cy="1700446"/>
            <a:chOff x="4967753" y="4474075"/>
            <a:chExt cx="2147479" cy="1700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981A90-6345-4A1F-AE5F-A3E9F1E091E6}"/>
                </a:ext>
              </a:extLst>
            </p:cNvPr>
            <p:cNvSpPr txBox="1"/>
            <p:nvPr/>
          </p:nvSpPr>
          <p:spPr>
            <a:xfrm>
              <a:off x="4967753" y="5158858"/>
              <a:ext cx="21474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Remove incorrect records (negative quantities and unit prices below $0</a:t>
              </a:r>
              <a:r>
                <a:rPr lang="en-US" sz="1500" dirty="0">
                  <a:latin typeface="+mj-lt"/>
                </a:rPr>
                <a:t>).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6DB4949-13F6-4E02-8AA8-7EB1EAFB5E22}"/>
                </a:ext>
              </a:extLst>
            </p:cNvPr>
            <p:cNvSpPr txBox="1"/>
            <p:nvPr/>
          </p:nvSpPr>
          <p:spPr>
            <a:xfrm>
              <a:off x="5002482" y="4474075"/>
              <a:ext cx="1764735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accent1"/>
                  </a:solidFill>
                </a:rPr>
                <a:t>D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ata Cleaning </a:t>
              </a:r>
              <a:endParaRPr lang="en-US" altLang="ko-KR" sz="4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01A043C7-0737-4A1A-82AD-A98635442BF8}"/>
              </a:ext>
            </a:extLst>
          </p:cNvPr>
          <p:cNvGrpSpPr/>
          <p:nvPr/>
        </p:nvGrpSpPr>
        <p:grpSpPr>
          <a:xfrm>
            <a:off x="3753448" y="3966003"/>
            <a:ext cx="2229063" cy="1024726"/>
            <a:chOff x="7816920" y="4474075"/>
            <a:chExt cx="2229063" cy="10247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824184-C272-4078-97F4-23F868C439DB}"/>
                </a:ext>
              </a:extLst>
            </p:cNvPr>
            <p:cNvSpPr txBox="1"/>
            <p:nvPr/>
          </p:nvSpPr>
          <p:spPr>
            <a:xfrm>
              <a:off x="7816920" y="5160247"/>
              <a:ext cx="22290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Quantity × Unit Price.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4E1CD2-84BD-450D-B8D9-77E792DCA048}"/>
                </a:ext>
              </a:extLst>
            </p:cNvPr>
            <p:cNvSpPr txBox="1"/>
            <p:nvPr/>
          </p:nvSpPr>
          <p:spPr>
            <a:xfrm>
              <a:off x="7836315" y="4474075"/>
              <a:ext cx="2034569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accent1"/>
                  </a:solidFill>
                </a:rPr>
                <a:t>C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alculate Revenue</a:t>
              </a:r>
              <a:endParaRPr lang="en-US" altLang="ko-KR" sz="4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Group 26">
            <a:extLst>
              <a:ext uri="{FF2B5EF4-FFF2-40B4-BE49-F238E27FC236}">
                <a16:creationId xmlns:a16="http://schemas.microsoft.com/office/drawing/2014/main" id="{1A17ABCB-1C5A-491A-995F-8921E63D1689}"/>
              </a:ext>
            </a:extLst>
          </p:cNvPr>
          <p:cNvGrpSpPr/>
          <p:nvPr/>
        </p:nvGrpSpPr>
        <p:grpSpPr>
          <a:xfrm>
            <a:off x="6573752" y="3953303"/>
            <a:ext cx="2229063" cy="1529869"/>
            <a:chOff x="10639947" y="4474075"/>
            <a:chExt cx="1890209" cy="152986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3E1343-8FF1-4482-A587-06B0F45F41BD}"/>
                </a:ext>
              </a:extLst>
            </p:cNvPr>
            <p:cNvSpPr txBox="1"/>
            <p:nvPr/>
          </p:nvSpPr>
          <p:spPr>
            <a:xfrm>
              <a:off x="10639947" y="5172947"/>
              <a:ext cx="18902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Verified data for accuracy before analysis</a:t>
              </a:r>
              <a:endParaRPr lang="en-US" altLang="ko-KR" sz="15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6C6745-7148-418C-A55B-AC6ED7AA5E8A}"/>
                </a:ext>
              </a:extLst>
            </p:cNvPr>
            <p:cNvSpPr txBox="1"/>
            <p:nvPr/>
          </p:nvSpPr>
          <p:spPr>
            <a:xfrm>
              <a:off x="10670149" y="4474075"/>
              <a:ext cx="1431358" cy="707886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accent1"/>
                  </a:solidFill>
                </a:rPr>
                <a:t>D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ata Validation</a:t>
              </a:r>
            </a:p>
          </p:txBody>
        </p:sp>
      </p:grpSp>
      <p:sp>
        <p:nvSpPr>
          <p:cNvPr id="14" name="Oval 10">
            <a:extLst>
              <a:ext uri="{FF2B5EF4-FFF2-40B4-BE49-F238E27FC236}">
                <a16:creationId xmlns:a16="http://schemas.microsoft.com/office/drawing/2014/main" id="{AE45E68C-3D7C-4C0E-AED3-AF98D65F7234}"/>
              </a:ext>
            </a:extLst>
          </p:cNvPr>
          <p:cNvSpPr/>
          <p:nvPr/>
        </p:nvSpPr>
        <p:spPr>
          <a:xfrm rot="10800000">
            <a:off x="1389720" y="2327800"/>
            <a:ext cx="864000" cy="864000"/>
          </a:xfrm>
          <a:prstGeom prst="ellipse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5" name="타원 41">
            <a:extLst>
              <a:ext uri="{FF2B5EF4-FFF2-40B4-BE49-F238E27FC236}">
                <a16:creationId xmlns:a16="http://schemas.microsoft.com/office/drawing/2014/main" id="{60F446D9-E905-4A16-9A49-F078B8A00041}"/>
              </a:ext>
            </a:extLst>
          </p:cNvPr>
          <p:cNvSpPr/>
          <p:nvPr/>
        </p:nvSpPr>
        <p:spPr>
          <a:xfrm rot="10800000">
            <a:off x="1305306" y="2243386"/>
            <a:ext cx="1044000" cy="1044000"/>
          </a:xfrm>
          <a:prstGeom prst="ellipse">
            <a:avLst/>
          </a:prstGeom>
          <a:noFill/>
          <a:ln w="2222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6" name="Oval 10">
            <a:extLst>
              <a:ext uri="{FF2B5EF4-FFF2-40B4-BE49-F238E27FC236}">
                <a16:creationId xmlns:a16="http://schemas.microsoft.com/office/drawing/2014/main" id="{ECBA8BF9-3CCD-4DEF-8D8A-EE7CD67F9397}"/>
              </a:ext>
            </a:extLst>
          </p:cNvPr>
          <p:cNvSpPr/>
          <p:nvPr/>
        </p:nvSpPr>
        <p:spPr>
          <a:xfrm rot="10800000">
            <a:off x="4241103" y="2325630"/>
            <a:ext cx="864000" cy="864000"/>
          </a:xfrm>
          <a:prstGeom prst="ellipse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7" name="타원 44">
            <a:extLst>
              <a:ext uri="{FF2B5EF4-FFF2-40B4-BE49-F238E27FC236}">
                <a16:creationId xmlns:a16="http://schemas.microsoft.com/office/drawing/2014/main" id="{73973BE7-7C77-4A79-9A1B-D074F9FA8929}"/>
              </a:ext>
            </a:extLst>
          </p:cNvPr>
          <p:cNvSpPr/>
          <p:nvPr/>
        </p:nvSpPr>
        <p:spPr>
          <a:xfrm rot="10800000">
            <a:off x="4151103" y="2243274"/>
            <a:ext cx="1044000" cy="1044000"/>
          </a:xfrm>
          <a:prstGeom prst="ellipse">
            <a:avLst/>
          </a:prstGeom>
          <a:noFill/>
          <a:ln w="2222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altLang="ko-KR" sz="2700" dirty="0"/>
              <a:t>c</a:t>
            </a:r>
            <a:endParaRPr lang="ko-KR" altLang="en-US" sz="2700" dirty="0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167B1AE9-2717-4868-AFE7-8C29EE5244B9}"/>
              </a:ext>
            </a:extLst>
          </p:cNvPr>
          <p:cNvSpPr/>
          <p:nvPr/>
        </p:nvSpPr>
        <p:spPr>
          <a:xfrm rot="10800000">
            <a:off x="7081312" y="2327576"/>
            <a:ext cx="864000" cy="864000"/>
          </a:xfrm>
          <a:prstGeom prst="ellipse">
            <a:avLst/>
          </a:prstGeom>
          <a:noFill/>
          <a:ln w="158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19" name="타원 47">
            <a:extLst>
              <a:ext uri="{FF2B5EF4-FFF2-40B4-BE49-F238E27FC236}">
                <a16:creationId xmlns:a16="http://schemas.microsoft.com/office/drawing/2014/main" id="{07446C32-32C2-4D82-805A-F9DCDACEC1CA}"/>
              </a:ext>
            </a:extLst>
          </p:cNvPr>
          <p:cNvSpPr/>
          <p:nvPr/>
        </p:nvSpPr>
        <p:spPr>
          <a:xfrm rot="10800000">
            <a:off x="6991312" y="2253822"/>
            <a:ext cx="1044000" cy="1044000"/>
          </a:xfrm>
          <a:prstGeom prst="ellipse">
            <a:avLst/>
          </a:prstGeom>
          <a:noFill/>
          <a:ln w="22225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20" name="직선 연결선 55">
            <a:extLst>
              <a:ext uri="{FF2B5EF4-FFF2-40B4-BE49-F238E27FC236}">
                <a16:creationId xmlns:a16="http://schemas.microsoft.com/office/drawing/2014/main" id="{5DEA1EF1-B8B8-452C-B8F8-4831A48A3652}"/>
              </a:ext>
            </a:extLst>
          </p:cNvPr>
          <p:cNvCxnSpPr/>
          <p:nvPr/>
        </p:nvCxnSpPr>
        <p:spPr>
          <a:xfrm rot="10800000">
            <a:off x="2847872" y="2788320"/>
            <a:ext cx="804665" cy="0"/>
          </a:xfrm>
          <a:prstGeom prst="line">
            <a:avLst/>
          </a:prstGeom>
          <a:noFill/>
          <a:ln w="22225">
            <a:solidFill>
              <a:schemeClr val="accent1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직선 연결선 56">
            <a:extLst>
              <a:ext uri="{FF2B5EF4-FFF2-40B4-BE49-F238E27FC236}">
                <a16:creationId xmlns:a16="http://schemas.microsoft.com/office/drawing/2014/main" id="{B42008A8-43D2-44B5-BE9A-C848BDD8231C}"/>
              </a:ext>
            </a:extLst>
          </p:cNvPr>
          <p:cNvCxnSpPr/>
          <p:nvPr/>
        </p:nvCxnSpPr>
        <p:spPr>
          <a:xfrm rot="10800000">
            <a:off x="5693669" y="2772444"/>
            <a:ext cx="804665" cy="0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Oval 10">
            <a:extLst>
              <a:ext uri="{FF2B5EF4-FFF2-40B4-BE49-F238E27FC236}">
                <a16:creationId xmlns:a16="http://schemas.microsoft.com/office/drawing/2014/main" id="{9DFDC331-5B20-486F-B431-92ED7975EA51}"/>
              </a:ext>
            </a:extLst>
          </p:cNvPr>
          <p:cNvSpPr/>
          <p:nvPr/>
        </p:nvSpPr>
        <p:spPr>
          <a:xfrm rot="10800000">
            <a:off x="9927108" y="2327576"/>
            <a:ext cx="864000" cy="864000"/>
          </a:xfrm>
          <a:prstGeom prst="ellipse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M" sz="2700">
              <a:solidFill>
                <a:srgbClr val="0070C0"/>
              </a:solidFill>
            </a:endParaRPr>
          </a:p>
        </p:txBody>
      </p:sp>
      <p:sp>
        <p:nvSpPr>
          <p:cNvPr id="25" name="타원 47">
            <a:extLst>
              <a:ext uri="{FF2B5EF4-FFF2-40B4-BE49-F238E27FC236}">
                <a16:creationId xmlns:a16="http://schemas.microsoft.com/office/drawing/2014/main" id="{7DDA7D55-92F6-400A-93FC-08797D2120EC}"/>
              </a:ext>
            </a:extLst>
          </p:cNvPr>
          <p:cNvSpPr/>
          <p:nvPr/>
        </p:nvSpPr>
        <p:spPr>
          <a:xfrm rot="10800000">
            <a:off x="9842694" y="2243162"/>
            <a:ext cx="1044000" cy="1044000"/>
          </a:xfrm>
          <a:prstGeom prst="ellipse">
            <a:avLst/>
          </a:prstGeom>
          <a:noFill/>
          <a:ln w="22225">
            <a:solidFill>
              <a:schemeClr val="accent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cxnSp>
        <p:nvCxnSpPr>
          <p:cNvPr id="26" name="직선 연결선 56">
            <a:extLst>
              <a:ext uri="{FF2B5EF4-FFF2-40B4-BE49-F238E27FC236}">
                <a16:creationId xmlns:a16="http://schemas.microsoft.com/office/drawing/2014/main" id="{5FB597F0-8F00-41DA-84DB-A947247B4DF0}"/>
              </a:ext>
            </a:extLst>
          </p:cNvPr>
          <p:cNvCxnSpPr/>
          <p:nvPr/>
        </p:nvCxnSpPr>
        <p:spPr>
          <a:xfrm rot="10800000">
            <a:off x="8539465" y="2772444"/>
            <a:ext cx="804665" cy="0"/>
          </a:xfrm>
          <a:prstGeom prst="line">
            <a:avLst/>
          </a:prstGeom>
          <a:noFill/>
          <a:ln w="22225">
            <a:solidFill>
              <a:schemeClr val="accent3"/>
            </a:solidFill>
            <a:prstDash val="sysDot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9" name="Group 35">
            <a:extLst>
              <a:ext uri="{FF2B5EF4-FFF2-40B4-BE49-F238E27FC236}">
                <a16:creationId xmlns:a16="http://schemas.microsoft.com/office/drawing/2014/main" id="{C5B0E287-2EAF-4460-87D2-7A0CFD697AA9}"/>
              </a:ext>
            </a:extLst>
          </p:cNvPr>
          <p:cNvGrpSpPr/>
          <p:nvPr/>
        </p:nvGrpSpPr>
        <p:grpSpPr>
          <a:xfrm>
            <a:off x="9419465" y="3707082"/>
            <a:ext cx="1890209" cy="1776090"/>
            <a:chOff x="10639947" y="4227854"/>
            <a:chExt cx="1890209" cy="177609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6A539C7-2BC5-4F2B-BA91-C37BB3130908}"/>
                </a:ext>
              </a:extLst>
            </p:cNvPr>
            <p:cNvSpPr txBox="1"/>
            <p:nvPr/>
          </p:nvSpPr>
          <p:spPr>
            <a:xfrm>
              <a:off x="10639947" y="5172947"/>
              <a:ext cx="189020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Tool: Tableau for visualization and insights generation</a:t>
              </a:r>
              <a:endPara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13703E-188B-4035-9B62-3EB1FFDCE81F}"/>
                </a:ext>
              </a:extLst>
            </p:cNvPr>
            <p:cNvSpPr txBox="1"/>
            <p:nvPr/>
          </p:nvSpPr>
          <p:spPr>
            <a:xfrm>
              <a:off x="10670149" y="4227854"/>
              <a:ext cx="1440160" cy="954107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altLang="ko-KR" sz="4000" dirty="0">
                  <a:solidFill>
                    <a:schemeClr val="accent1"/>
                  </a:solidFill>
                </a:rPr>
                <a:t>D</a:t>
              </a:r>
              <a:r>
                <a:rPr lang="en-US" altLang="ko-KR" sz="1600" dirty="0">
                  <a:solidFill>
                    <a:schemeClr val="accent1"/>
                  </a:solidFill>
                </a:rPr>
                <a:t>ata Visualization</a:t>
              </a:r>
              <a:endParaRPr lang="en-US" altLang="ko-KR" sz="4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6" name="Round Same Side Corner Rectangle 21">
            <a:extLst>
              <a:ext uri="{FF2B5EF4-FFF2-40B4-BE49-F238E27FC236}">
                <a16:creationId xmlns:a16="http://schemas.microsoft.com/office/drawing/2014/main" id="{F0F28BFE-6491-4037-820C-67C555567CA5}"/>
              </a:ext>
            </a:extLst>
          </p:cNvPr>
          <p:cNvSpPr/>
          <p:nvPr/>
        </p:nvSpPr>
        <p:spPr>
          <a:xfrm rot="10800000">
            <a:off x="1642495" y="2554077"/>
            <a:ext cx="369623" cy="468485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Rounded Rectangle 32">
            <a:extLst>
              <a:ext uri="{FF2B5EF4-FFF2-40B4-BE49-F238E27FC236}">
                <a16:creationId xmlns:a16="http://schemas.microsoft.com/office/drawing/2014/main" id="{417EF645-76D3-478F-B734-963D3EF988B6}"/>
              </a:ext>
            </a:extLst>
          </p:cNvPr>
          <p:cNvSpPr/>
          <p:nvPr/>
        </p:nvSpPr>
        <p:spPr>
          <a:xfrm>
            <a:off x="4441065" y="2479156"/>
            <a:ext cx="514976" cy="5631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Pie 24">
            <a:extLst>
              <a:ext uri="{FF2B5EF4-FFF2-40B4-BE49-F238E27FC236}">
                <a16:creationId xmlns:a16="http://schemas.microsoft.com/office/drawing/2014/main" id="{6D2F3BB5-3757-4219-841C-7394F73DF2D4}"/>
              </a:ext>
            </a:extLst>
          </p:cNvPr>
          <p:cNvSpPr/>
          <p:nvPr/>
        </p:nvSpPr>
        <p:spPr>
          <a:xfrm>
            <a:off x="10102516" y="2531950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Oval 44">
            <a:extLst>
              <a:ext uri="{FF2B5EF4-FFF2-40B4-BE49-F238E27FC236}">
                <a16:creationId xmlns:a16="http://schemas.microsoft.com/office/drawing/2014/main" id="{6519C488-3FFB-4361-BF33-00E900C13E97}"/>
              </a:ext>
            </a:extLst>
          </p:cNvPr>
          <p:cNvSpPr>
            <a:spLocks noChangeAspect="1"/>
          </p:cNvSpPr>
          <p:nvPr/>
        </p:nvSpPr>
        <p:spPr>
          <a:xfrm>
            <a:off x="7279824" y="2472968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C626-A11A-4717-9B36-70AC7DF3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5BAB4-3A07-4189-B0F7-2E2AEE6E59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A98C6-C4C8-448E-A64D-A8B041E5AA82}"/>
              </a:ext>
            </a:extLst>
          </p:cNvPr>
          <p:cNvSpPr txBox="1"/>
          <p:nvPr/>
        </p:nvSpPr>
        <p:spPr>
          <a:xfrm>
            <a:off x="1889760" y="2145932"/>
            <a:ext cx="9631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"DATA INSIGHTS AND VISUAL ANALYSIS"</a:t>
            </a:r>
            <a:endParaRPr lang="en-IN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8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MONTHLY REVENUE TRENDS IN 2011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D1873B-E191-492D-8A88-5BC5432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" y="-22838"/>
            <a:ext cx="12270004" cy="6903675"/>
          </a:xfr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1FAE4CC-AA67-43C6-A1C7-687DF9F3C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187426"/>
              </p:ext>
            </p:extLst>
          </p:nvPr>
        </p:nvGraphicFramePr>
        <p:xfrm>
          <a:off x="4038600" y="911226"/>
          <a:ext cx="788221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9038FE24-75CB-405A-9241-0231771B5F18}"/>
              </a:ext>
            </a:extLst>
          </p:cNvPr>
          <p:cNvSpPr/>
          <p:nvPr/>
        </p:nvSpPr>
        <p:spPr>
          <a:xfrm>
            <a:off x="-35052" y="-39328"/>
            <a:ext cx="4114800" cy="6892255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BB760011-3B5A-4655-8296-D372C868C32C}"/>
              </a:ext>
            </a:extLst>
          </p:cNvPr>
          <p:cNvSpPr txBox="1">
            <a:spLocks/>
          </p:cNvSpPr>
          <p:nvPr/>
        </p:nvSpPr>
        <p:spPr>
          <a:xfrm>
            <a:off x="-219919" y="156685"/>
            <a:ext cx="12496019" cy="754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1. MONTHLY REVENUE TRENDS IN 2011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EF51CC7F-6268-4D14-B35E-2E287EE6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052" y="1322468"/>
            <a:ext cx="4073652" cy="4247317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October and</a:t>
            </a:r>
            <a:r>
              <a:rPr kumimoji="0" lang="en-US" altLang="en-US" sz="1800" i="0" u="none" strike="noStrike" normalizeH="0" baseline="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 November show the highest revenue, 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ue to seasonal demand, likely influenced by holiday shopping.</a:t>
            </a:r>
            <a:endParaRPr kumimoji="0" lang="en-US" altLang="en-US" sz="18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18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November 2011 is the best-performing month, indicating a significant spike in consumer activity. 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18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lowest revenue is observed in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February 2011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December 2011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possibly due to post-holiday slowdowns.</a:t>
            </a:r>
            <a:endParaRPr kumimoji="0" lang="en-US" altLang="en-US" sz="18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05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" y="0"/>
            <a:ext cx="12188952" cy="6858000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D1873B-E191-492D-8A88-5BC5432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6763DB8-C9E4-410B-B6E8-38C3AE4E6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451022"/>
              </p:ext>
            </p:extLst>
          </p:nvPr>
        </p:nvGraphicFramePr>
        <p:xfrm>
          <a:off x="4717474" y="877573"/>
          <a:ext cx="730915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8686659-0B6E-4FEA-8552-718FDAFD2AD4}"/>
              </a:ext>
            </a:extLst>
          </p:cNvPr>
          <p:cNvSpPr/>
          <p:nvPr/>
        </p:nvSpPr>
        <p:spPr>
          <a:xfrm>
            <a:off x="-20782" y="0"/>
            <a:ext cx="4572887" cy="6892255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69" y="62922"/>
            <a:ext cx="11598613" cy="754541"/>
          </a:xfrm>
        </p:spPr>
        <p:txBody>
          <a:bodyPr>
            <a:normAutofit fontScale="90000"/>
          </a:bodyPr>
          <a:lstStyle/>
          <a:p>
            <a:r>
              <a:rPr lang="en-US" sz="3900" dirty="0"/>
              <a:t>2. TOP 10 COUNTRIES BY REVENUE &amp; THEIR QUANTITY</a:t>
            </a:r>
            <a:endParaRPr lang="en-US" sz="39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4AD06A-56F6-4157-997F-7C6905E58C12}"/>
              </a:ext>
            </a:extLst>
          </p:cNvPr>
          <p:cNvSpPr/>
          <p:nvPr/>
        </p:nvSpPr>
        <p:spPr>
          <a:xfrm>
            <a:off x="208261" y="1116631"/>
            <a:ext cx="4114800" cy="4705435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/>
              <a:t>Top Revenue-Generating Countries</a:t>
            </a:r>
            <a:r>
              <a:rPr lang="en-IN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 NETHERLANDS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EIRE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GERMANY</a:t>
            </a:r>
          </a:p>
          <a:p>
            <a:pPr algn="just"/>
            <a:r>
              <a:rPr lang="en-IN" dirty="0"/>
              <a:t>          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b="1" dirty="0"/>
              <a:t>Netherland </a:t>
            </a:r>
            <a:r>
              <a:rPr lang="en-US" dirty="0"/>
              <a:t>sold the highest quantity (</a:t>
            </a:r>
            <a:r>
              <a:rPr lang="en-US" b="1" dirty="0"/>
              <a:t>200,937 units</a:t>
            </a:r>
            <a:r>
              <a:rPr lang="en-US" dirty="0"/>
              <a:t>), indicating strong market demand.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b="1" dirty="0"/>
              <a:t>Low Revenue and Quantity</a:t>
            </a:r>
            <a:r>
              <a:rPr lang="en-IN" dirty="0"/>
              <a:t>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NORWAY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PORTUGAL</a:t>
            </a:r>
          </a:p>
          <a:p>
            <a:pPr algn="just"/>
            <a:endParaRPr lang="en-IN" dirty="0"/>
          </a:p>
          <a:p>
            <a:pPr algn="just"/>
            <a:r>
              <a:rPr lang="en-IN" b="1" dirty="0"/>
              <a:t>Mid-Level Performers</a:t>
            </a:r>
            <a:r>
              <a:rPr lang="en-IN" dirty="0"/>
              <a:t>: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dirty="0"/>
              <a:t>FRANCE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IN" dirty="0"/>
              <a:t>SPAIN</a:t>
            </a: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906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F0FFE376-876F-4DF9-8ADF-787FF7A9C58F}"/>
              </a:ext>
            </a:extLst>
          </p:cNvPr>
          <p:cNvGrpSpPr/>
          <p:nvPr/>
        </p:nvGrpSpPr>
        <p:grpSpPr>
          <a:xfrm>
            <a:off x="344301" y="230684"/>
            <a:ext cx="10670940" cy="6349523"/>
            <a:chOff x="344301" y="230684"/>
            <a:chExt cx="10670940" cy="63495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EBCD5A-0722-454D-9B15-84ADDE36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301" y="277793"/>
              <a:ext cx="4713836" cy="304414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FFA7247-4FC0-417E-A9B7-12E0CBCB0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14350" y="3536066"/>
              <a:ext cx="5200891" cy="304414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D532BE4-F273-40EF-8372-63BCA5298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301" y="3634451"/>
              <a:ext cx="4713836" cy="294575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15B6429-F238-48F7-AB4D-3B6CF87DC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349" y="230684"/>
              <a:ext cx="5200892" cy="3138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501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3.</a:t>
            </a:r>
            <a:r>
              <a:rPr lang="en-US" sz="4000" dirty="0"/>
              <a:t> TOP 10 CUSTOMERS BY REVENUE</a:t>
            </a:r>
            <a:endParaRPr lang="en-US" sz="4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5D1873B-E191-492D-8A88-5BC54325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825" cy="6858000"/>
          </a:xfrm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55309A-3632-48FD-9530-E8BBD148D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794640"/>
              </p:ext>
            </p:extLst>
          </p:nvPr>
        </p:nvGraphicFramePr>
        <p:xfrm>
          <a:off x="4259484" y="911226"/>
          <a:ext cx="6516546" cy="509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02BA6CB-B088-46C4-AC77-70A1D51B9F37}"/>
              </a:ext>
            </a:extLst>
          </p:cNvPr>
          <p:cNvSpPr/>
          <p:nvPr/>
        </p:nvSpPr>
        <p:spPr>
          <a:xfrm>
            <a:off x="-35052" y="-39328"/>
            <a:ext cx="4536672" cy="6892255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179A3EB-9FFF-4E02-884A-311EAD62312F}"/>
              </a:ext>
            </a:extLst>
          </p:cNvPr>
          <p:cNvSpPr txBox="1">
            <a:spLocks/>
          </p:cNvSpPr>
          <p:nvPr/>
        </p:nvSpPr>
        <p:spPr>
          <a:xfrm>
            <a:off x="1539240" y="156685"/>
            <a:ext cx="9814560" cy="754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3. TOP 10 CUSTOMERS BY REVENUE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E68CDC1-ABF5-4588-9151-F3EE8B37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5052" y="1453653"/>
            <a:ext cx="4491305" cy="4524315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The highest revenue comes from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Customer ID 14646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followed closely by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Customer ID 18102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Customer ID 17450.</a:t>
            </a:r>
            <a:endParaRPr lang="en-US" dirty="0">
              <a:solidFill>
                <a:schemeClr val="bg1"/>
              </a:solidFill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kumimoji="0" lang="en-US" altLang="en-US" sz="18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Customers like 16446 (₹168,473) and 14911 (₹143,825) also contribute significantly, highlighting their importance to the business.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endParaRPr lang="en-US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  <a:latin typeface="+mj-lt"/>
              </a:rPr>
              <a:t>Customers such as 12346 (₹77,184) and 16029 (₹81,025) represent smaller revenue shares but offer opportunities for growth through targeted engagement strategies..</a:t>
            </a:r>
            <a:endParaRPr kumimoji="0" lang="en-US" altLang="en-US" sz="1800" i="0" u="none" strike="noStrike" normalizeH="0" baseline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46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" id="{0A08F99B-73B1-4377-A04A-CCDBBDCD25D8}" vid="{5CED1285-8ECB-4128-A72E-4C5B72C5D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C3E0D1-381F-4FED-835E-9337ECD9B239}">
  <ds:schemaRefs>
    <ds:schemaRef ds:uri="http://purl.org/dc/elements/1.1/"/>
    <ds:schemaRef ds:uri="http://purl.org/dc/dcmitype/"/>
    <ds:schemaRef ds:uri="230e9df3-be65-4c73-a93b-d1236ebd677e"/>
    <ds:schemaRef ds:uri="http://schemas.microsoft.com/sharepoint/v3"/>
    <ds:schemaRef ds:uri="http://schemas.microsoft.com/office/2006/documentManagement/types"/>
    <ds:schemaRef ds:uri="16c05727-aa75-4e4a-9b5f-8a80a1165891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68C9C157-B2BF-48C0-AA17-2CECF9CDD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128202-8B3F-47B2-95DE-323A94AC48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830</Words>
  <Application>Microsoft Office PowerPoint</Application>
  <PresentationFormat>Widescreen</PresentationFormat>
  <Paragraphs>142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Selawik Semibold</vt:lpstr>
      <vt:lpstr>Source Sans Pro</vt:lpstr>
      <vt:lpstr>Source Sans Pro ExtraLight</vt:lpstr>
      <vt:lpstr>Wingdings</vt:lpstr>
      <vt:lpstr>Office Theme</vt:lpstr>
      <vt:lpstr>CEO &amp; CMO Insights Presentation</vt:lpstr>
      <vt:lpstr>OBJECTIVES</vt:lpstr>
      <vt:lpstr>KEY AREAS OF ANALYSIS</vt:lpstr>
      <vt:lpstr>PowerPoint Presentation</vt:lpstr>
      <vt:lpstr>PowerPoint Presentation</vt:lpstr>
      <vt:lpstr>1. MONTHLY REVENUE TRENDS IN 2011</vt:lpstr>
      <vt:lpstr>2. TOP 10 COUNTRIES BY REVENUE &amp; THEIR QUANTITY</vt:lpstr>
      <vt:lpstr>PowerPoint Presentation</vt:lpstr>
      <vt:lpstr>3. TOP 10 CUSTOMERS BY REVENUE</vt:lpstr>
      <vt:lpstr>3. TOP 10 CUSTOMERS BY REVENUE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2021-08-11T22:28:10Z</dcterms:created>
  <dcterms:modified xsi:type="dcterms:W3CDTF">2025-03-28T19:32:00Z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