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1330" y="41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363E3EA-B2A4-45B0-8C6C-230EBAFFC219}" type="datetimeFigureOut">
              <a:rPr lang="en-IN" smtClean="0"/>
              <a:t>06-03-2024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A982DCCA-FC6D-4C90-94CF-3BEF5B37A1D0}"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681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63E3EA-B2A4-45B0-8C6C-230EBAFFC219}" type="datetimeFigureOut">
              <a:rPr lang="en-IN" smtClean="0"/>
              <a:t>06-03-2024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82DCCA-FC6D-4C90-94CF-3BEF5B37A1D0}" type="slidenum">
              <a:rPr lang="en-IN" smtClean="0"/>
              <a:t>‹#›</a:t>
            </a:fld>
            <a:endParaRPr lang="en-IN"/>
          </a:p>
        </p:txBody>
      </p:sp>
    </p:spTree>
    <p:extLst>
      <p:ext uri="{BB962C8B-B14F-4D97-AF65-F5344CB8AC3E}">
        <p14:creationId xmlns:p14="http://schemas.microsoft.com/office/powerpoint/2010/main" val="363404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63E3EA-B2A4-45B0-8C6C-230EBAFFC219}" type="datetimeFigureOut">
              <a:rPr lang="en-IN" smtClean="0"/>
              <a:t>06-03-2024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82DCCA-FC6D-4C90-94CF-3BEF5B37A1D0}"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77171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63E3EA-B2A4-45B0-8C6C-230EBAFFC219}" type="datetimeFigureOut">
              <a:rPr lang="en-IN" smtClean="0"/>
              <a:t>06-03-2024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82DCCA-FC6D-4C90-94CF-3BEF5B37A1D0}"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01147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63E3EA-B2A4-45B0-8C6C-230EBAFFC219}" type="datetimeFigureOut">
              <a:rPr lang="en-IN" smtClean="0"/>
              <a:t>06-03-2024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82DCCA-FC6D-4C90-94CF-3BEF5B37A1D0}" type="slidenum">
              <a:rPr lang="en-IN" smtClean="0"/>
              <a:t>‹#›</a:t>
            </a:fld>
            <a:endParaRPr lang="en-IN"/>
          </a:p>
        </p:txBody>
      </p:sp>
    </p:spTree>
    <p:extLst>
      <p:ext uri="{BB962C8B-B14F-4D97-AF65-F5344CB8AC3E}">
        <p14:creationId xmlns:p14="http://schemas.microsoft.com/office/powerpoint/2010/main" val="20269110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63E3EA-B2A4-45B0-8C6C-230EBAFFC219}" type="datetimeFigureOut">
              <a:rPr lang="en-IN" smtClean="0"/>
              <a:t>06-03-2024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82DCCA-FC6D-4C90-94CF-3BEF5B37A1D0}"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99756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63E3EA-B2A4-45B0-8C6C-230EBAFFC219}" type="datetimeFigureOut">
              <a:rPr lang="en-IN" smtClean="0"/>
              <a:t>06-03-2024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82DCCA-FC6D-4C90-94CF-3BEF5B37A1D0}"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87308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63E3EA-B2A4-45B0-8C6C-230EBAFFC219}" type="datetimeFigureOut">
              <a:rPr lang="en-IN" smtClean="0"/>
              <a:t>06-03-2024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82DCCA-FC6D-4C90-94CF-3BEF5B37A1D0}"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17438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63E3EA-B2A4-45B0-8C6C-230EBAFFC219}" type="datetimeFigureOut">
              <a:rPr lang="en-IN" smtClean="0"/>
              <a:t>06-03-2024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82DCCA-FC6D-4C90-94CF-3BEF5B37A1D0}"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8701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63E3EA-B2A4-45B0-8C6C-230EBAFFC219}" type="datetimeFigureOut">
              <a:rPr lang="en-IN" smtClean="0"/>
              <a:t>06-03-2024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82DCCA-FC6D-4C90-94CF-3BEF5B37A1D0}" type="slidenum">
              <a:rPr lang="en-IN" smtClean="0"/>
              <a:t>‹#›</a:t>
            </a:fld>
            <a:endParaRPr lang="en-IN"/>
          </a:p>
        </p:txBody>
      </p:sp>
    </p:spTree>
    <p:extLst>
      <p:ext uri="{BB962C8B-B14F-4D97-AF65-F5344CB8AC3E}">
        <p14:creationId xmlns:p14="http://schemas.microsoft.com/office/powerpoint/2010/main" val="1258711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63E3EA-B2A4-45B0-8C6C-230EBAFFC219}" type="datetimeFigureOut">
              <a:rPr lang="en-IN" smtClean="0"/>
              <a:t>06-03-2024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82DCCA-FC6D-4C90-94CF-3BEF5B37A1D0}"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42252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63E3EA-B2A4-45B0-8C6C-230EBAFFC219}" type="datetimeFigureOut">
              <a:rPr lang="en-IN" smtClean="0"/>
              <a:t>06-03-2024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82DCCA-FC6D-4C90-94CF-3BEF5B37A1D0}" type="slidenum">
              <a:rPr lang="en-IN" smtClean="0"/>
              <a:t>‹#›</a:t>
            </a:fld>
            <a:endParaRPr lang="en-IN"/>
          </a:p>
        </p:txBody>
      </p:sp>
    </p:spTree>
    <p:extLst>
      <p:ext uri="{BB962C8B-B14F-4D97-AF65-F5344CB8AC3E}">
        <p14:creationId xmlns:p14="http://schemas.microsoft.com/office/powerpoint/2010/main" val="2203516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63E3EA-B2A4-45B0-8C6C-230EBAFFC219}" type="datetimeFigureOut">
              <a:rPr lang="en-IN" smtClean="0"/>
              <a:t>06-03-2024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982DCCA-FC6D-4C90-94CF-3BEF5B37A1D0}"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6213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63E3EA-B2A4-45B0-8C6C-230EBAFFC219}" type="datetimeFigureOut">
              <a:rPr lang="en-IN" smtClean="0"/>
              <a:t>06-03-2024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982DCCA-FC6D-4C90-94CF-3BEF5B37A1D0}"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18361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63E3EA-B2A4-45B0-8C6C-230EBAFFC219}" type="datetimeFigureOut">
              <a:rPr lang="en-IN" smtClean="0"/>
              <a:t>06-03-2024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982DCCA-FC6D-4C90-94CF-3BEF5B37A1D0}" type="slidenum">
              <a:rPr lang="en-IN" smtClean="0"/>
              <a:t>‹#›</a:t>
            </a:fld>
            <a:endParaRPr lang="en-IN"/>
          </a:p>
        </p:txBody>
      </p:sp>
    </p:spTree>
    <p:extLst>
      <p:ext uri="{BB962C8B-B14F-4D97-AF65-F5344CB8AC3E}">
        <p14:creationId xmlns:p14="http://schemas.microsoft.com/office/powerpoint/2010/main" val="1934103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63E3EA-B2A4-45B0-8C6C-230EBAFFC219}" type="datetimeFigureOut">
              <a:rPr lang="en-IN" smtClean="0"/>
              <a:t>06-03-2024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82DCCA-FC6D-4C90-94CF-3BEF5B37A1D0}"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4849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63E3EA-B2A4-45B0-8C6C-230EBAFFC219}" type="datetimeFigureOut">
              <a:rPr lang="en-IN" smtClean="0"/>
              <a:t>06-03-2024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82DCCA-FC6D-4C90-94CF-3BEF5B37A1D0}" type="slidenum">
              <a:rPr lang="en-IN" smtClean="0"/>
              <a:t>‹#›</a:t>
            </a:fld>
            <a:endParaRPr lang="en-IN"/>
          </a:p>
        </p:txBody>
      </p:sp>
    </p:spTree>
    <p:extLst>
      <p:ext uri="{BB962C8B-B14F-4D97-AF65-F5344CB8AC3E}">
        <p14:creationId xmlns:p14="http://schemas.microsoft.com/office/powerpoint/2010/main" val="882095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363E3EA-B2A4-45B0-8C6C-230EBAFFC219}" type="datetimeFigureOut">
              <a:rPr lang="en-IN" smtClean="0"/>
              <a:t>06-03-2024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982DCCA-FC6D-4C90-94CF-3BEF5B37A1D0}" type="slidenum">
              <a:rPr lang="en-IN" smtClean="0"/>
              <a:t>‹#›</a:t>
            </a:fld>
            <a:endParaRPr lang="en-IN"/>
          </a:p>
        </p:txBody>
      </p:sp>
    </p:spTree>
    <p:extLst>
      <p:ext uri="{BB962C8B-B14F-4D97-AF65-F5344CB8AC3E}">
        <p14:creationId xmlns:p14="http://schemas.microsoft.com/office/powerpoint/2010/main" val="353853626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D25FB1-85BD-984E-A755-56BA549EC2AC}"/>
              </a:ext>
            </a:extLst>
          </p:cNvPr>
          <p:cNvSpPr>
            <a:spLocks noGrp="1"/>
          </p:cNvSpPr>
          <p:nvPr>
            <p:ph type="title"/>
          </p:nvPr>
        </p:nvSpPr>
        <p:spPr/>
        <p:txBody>
          <a:bodyPr>
            <a:normAutofit fontScale="90000"/>
          </a:bodyPr>
          <a:lstStyle/>
          <a:p>
            <a:pPr algn="ctr"/>
            <a:r>
              <a:rPr lang="en-IN" sz="6000" b="1" dirty="0"/>
              <a:t>Online Food Ordering System</a:t>
            </a:r>
          </a:p>
        </p:txBody>
      </p:sp>
    </p:spTree>
    <p:extLst>
      <p:ext uri="{BB962C8B-B14F-4D97-AF65-F5344CB8AC3E}">
        <p14:creationId xmlns:p14="http://schemas.microsoft.com/office/powerpoint/2010/main" val="2865796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BD287B-8C73-67A8-84CD-939847D7B4A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5E102E6-55FE-6FA1-25AD-037AB102BDDD}"/>
              </a:ext>
            </a:extLst>
          </p:cNvPr>
          <p:cNvSpPr>
            <a:spLocks noGrp="1"/>
          </p:cNvSpPr>
          <p:nvPr>
            <p:ph idx="1"/>
          </p:nvPr>
        </p:nvSpPr>
        <p:spPr>
          <a:xfrm>
            <a:off x="1295401" y="2556932"/>
            <a:ext cx="9601196" cy="3318936"/>
          </a:xfrm>
        </p:spPr>
        <p:txBody>
          <a:bodyPr>
            <a:normAutofit fontScale="85000" lnSpcReduction="20000"/>
          </a:bodyPr>
          <a:lstStyle/>
          <a:p>
            <a:pPr lvl="0"/>
            <a:r>
              <a:rPr lang="en-US" dirty="0"/>
              <a:t>Payment: This table will store information about payments, including the payment method used (e.g. credit card, cash), the amount paid, and the status of the payment (e.g. pending, paid, refunded).</a:t>
            </a:r>
            <a:endParaRPr lang="en-IN" dirty="0"/>
          </a:p>
          <a:p>
            <a:r>
              <a:rPr lang="en-US" dirty="0"/>
              <a:t>                    CREATE TABLE Payment (</a:t>
            </a:r>
            <a:br>
              <a:rPr lang="en-US" dirty="0"/>
            </a:br>
            <a:r>
              <a:rPr lang="en-US" dirty="0"/>
              <a:t>                                               </a:t>
            </a:r>
            <a:r>
              <a:rPr lang="en-US" dirty="0" err="1"/>
              <a:t>payment_id</a:t>
            </a:r>
            <a:r>
              <a:rPr lang="en-US" dirty="0"/>
              <a:t> INT PRIMARY KEY AUTO_INCREMENT,</a:t>
            </a:r>
            <a:br>
              <a:rPr lang="en-US" dirty="0"/>
            </a:br>
            <a:r>
              <a:rPr lang="en-US" dirty="0"/>
              <a:t>                                                </a:t>
            </a:r>
            <a:r>
              <a:rPr lang="en-US" dirty="0" err="1"/>
              <a:t>order_id</a:t>
            </a:r>
            <a:r>
              <a:rPr lang="en-US" dirty="0"/>
              <a:t> INT NOT NULL,</a:t>
            </a:r>
            <a:br>
              <a:rPr lang="en-US" dirty="0"/>
            </a:br>
            <a:r>
              <a:rPr lang="en-US" dirty="0"/>
              <a:t>                                                </a:t>
            </a:r>
            <a:r>
              <a:rPr lang="en-US" dirty="0" err="1"/>
              <a:t>payment_method</a:t>
            </a:r>
            <a:r>
              <a:rPr lang="en-US" dirty="0"/>
              <a:t> VARCHAR(20) NOT NULL,</a:t>
            </a:r>
            <a:br>
              <a:rPr lang="en-US" dirty="0"/>
            </a:br>
            <a:r>
              <a:rPr lang="en-US" dirty="0"/>
              <a:t>                                              amount DECIMAL(10,2) NOT NULL,</a:t>
            </a:r>
            <a:br>
              <a:rPr lang="en-US" dirty="0"/>
            </a:br>
            <a:r>
              <a:rPr lang="en-US" dirty="0"/>
              <a:t>                                             status VARCHAR(20) NOT NULL,</a:t>
            </a:r>
            <a:br>
              <a:rPr lang="en-US" dirty="0"/>
            </a:br>
            <a:r>
              <a:rPr lang="en-US" dirty="0"/>
              <a:t>                                            FOREIGN KEY (</a:t>
            </a:r>
            <a:r>
              <a:rPr lang="en-US" dirty="0" err="1"/>
              <a:t>order_id</a:t>
            </a:r>
            <a:r>
              <a:rPr lang="en-US" dirty="0"/>
              <a:t>) REFERENCES Orders(</a:t>
            </a:r>
            <a:r>
              <a:rPr lang="en-US" dirty="0" err="1"/>
              <a:t>order_id</a:t>
            </a:r>
            <a:r>
              <a:rPr lang="en-US" dirty="0"/>
              <a:t>)</a:t>
            </a:r>
            <a:br>
              <a:rPr lang="en-US" dirty="0"/>
            </a:br>
            <a:r>
              <a:rPr lang="en-US" dirty="0"/>
              <a:t>                           );</a:t>
            </a:r>
            <a:endParaRPr lang="en-IN" dirty="0"/>
          </a:p>
          <a:p>
            <a:endParaRPr lang="en-IN" dirty="0"/>
          </a:p>
        </p:txBody>
      </p:sp>
    </p:spTree>
    <p:extLst>
      <p:ext uri="{BB962C8B-B14F-4D97-AF65-F5344CB8AC3E}">
        <p14:creationId xmlns:p14="http://schemas.microsoft.com/office/powerpoint/2010/main" val="2899862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1C6B6DE-EDF0-627A-3E60-291144CD529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7ED8FE3-84A4-EB93-B7F9-F42B7A4E09AC}"/>
              </a:ext>
            </a:extLst>
          </p:cNvPr>
          <p:cNvSpPr>
            <a:spLocks noGrp="1"/>
          </p:cNvSpPr>
          <p:nvPr>
            <p:ph idx="1"/>
          </p:nvPr>
        </p:nvSpPr>
        <p:spPr>
          <a:xfrm>
            <a:off x="1295401" y="2556932"/>
            <a:ext cx="9601196" cy="3318936"/>
          </a:xfrm>
        </p:spPr>
        <p:txBody>
          <a:bodyPr/>
          <a:lstStyle/>
          <a:p>
            <a:pPr lvl="0"/>
            <a:r>
              <a:rPr lang="en-US" dirty="0"/>
              <a:t>Delivery management: This table will store information about delivery addresses like street name, city name, pin-code, state etc.</a:t>
            </a:r>
            <a:endParaRPr lang="en-IN" dirty="0"/>
          </a:p>
          <a:p>
            <a:r>
              <a:rPr lang="en-US" dirty="0"/>
              <a:t>                             </a:t>
            </a:r>
            <a:endParaRPr lang="en-IN" dirty="0"/>
          </a:p>
          <a:p>
            <a:endParaRPr lang="en-IN" dirty="0"/>
          </a:p>
        </p:txBody>
      </p:sp>
    </p:spTree>
    <p:extLst>
      <p:ext uri="{BB962C8B-B14F-4D97-AF65-F5344CB8AC3E}">
        <p14:creationId xmlns:p14="http://schemas.microsoft.com/office/powerpoint/2010/main" val="1402509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280BE-3196-0396-01F5-73CAA4318977}"/>
              </a:ext>
            </a:extLst>
          </p:cNvPr>
          <p:cNvSpPr>
            <a:spLocks noGrp="1"/>
          </p:cNvSpPr>
          <p:nvPr>
            <p:ph type="title"/>
          </p:nvPr>
        </p:nvSpPr>
        <p:spPr/>
        <p:txBody>
          <a:bodyPr/>
          <a:lstStyle/>
          <a:p>
            <a:r>
              <a:rPr lang="en-IN" b="1" dirty="0"/>
              <a:t>E-R Diagram</a:t>
            </a:r>
          </a:p>
        </p:txBody>
      </p:sp>
    </p:spTree>
    <p:extLst>
      <p:ext uri="{BB962C8B-B14F-4D97-AF65-F5344CB8AC3E}">
        <p14:creationId xmlns:p14="http://schemas.microsoft.com/office/powerpoint/2010/main" val="2886232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EAE95DD-4113-2C8C-20CB-5DF92D945727}"/>
              </a:ext>
            </a:extLst>
          </p:cNvPr>
          <p:cNvPicPr>
            <a:picLocks noChangeAspect="1"/>
          </p:cNvPicPr>
          <p:nvPr/>
        </p:nvPicPr>
        <p:blipFill>
          <a:blip r:embed="rId2"/>
          <a:stretch>
            <a:fillRect/>
          </a:stretch>
        </p:blipFill>
        <p:spPr>
          <a:xfrm>
            <a:off x="787078" y="543971"/>
            <a:ext cx="10521388" cy="5770058"/>
          </a:xfrm>
          <a:prstGeom prst="rect">
            <a:avLst/>
          </a:prstGeom>
        </p:spPr>
      </p:pic>
    </p:spTree>
    <p:extLst>
      <p:ext uri="{BB962C8B-B14F-4D97-AF65-F5344CB8AC3E}">
        <p14:creationId xmlns:p14="http://schemas.microsoft.com/office/powerpoint/2010/main" val="3527831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D038F-57D8-E2D1-CB13-135EEE44534C}"/>
              </a:ext>
            </a:extLst>
          </p:cNvPr>
          <p:cNvSpPr>
            <a:spLocks noGrp="1"/>
          </p:cNvSpPr>
          <p:nvPr>
            <p:ph type="title"/>
          </p:nvPr>
        </p:nvSpPr>
        <p:spPr/>
        <p:txBody>
          <a:bodyPr/>
          <a:lstStyle/>
          <a:p>
            <a:r>
              <a:rPr lang="en-IN" b="1" dirty="0"/>
              <a:t>Introduction</a:t>
            </a:r>
          </a:p>
        </p:txBody>
      </p:sp>
      <p:sp>
        <p:nvSpPr>
          <p:cNvPr id="3" name="Content Placeholder 2">
            <a:extLst>
              <a:ext uri="{FF2B5EF4-FFF2-40B4-BE49-F238E27FC236}">
                <a16:creationId xmlns:a16="http://schemas.microsoft.com/office/drawing/2014/main" id="{10F7B2DD-BBCE-D6FC-A55C-4EB9EA43A087}"/>
              </a:ext>
            </a:extLst>
          </p:cNvPr>
          <p:cNvSpPr>
            <a:spLocks noGrp="1"/>
          </p:cNvSpPr>
          <p:nvPr>
            <p:ph idx="1"/>
          </p:nvPr>
        </p:nvSpPr>
        <p:spPr/>
        <p:txBody>
          <a:bodyPr>
            <a:normAutofit lnSpcReduction="10000"/>
          </a:bodyPr>
          <a:lstStyle/>
          <a:p>
            <a:r>
              <a:rPr lang="en-IN" b="1" dirty="0">
                <a:solidFill>
                  <a:srgbClr val="000000"/>
                </a:solidFill>
                <a:effectLst/>
                <a:latin typeface="Times New Roman" panose="02020603050405020304" pitchFamily="18" charset="0"/>
                <a:ea typeface="Times New Roman" panose="02020603050405020304" pitchFamily="18" charset="0"/>
              </a:rPr>
              <a:t>Online food ordering System</a:t>
            </a:r>
            <a:r>
              <a:rPr lang="en-IN" dirty="0">
                <a:solidFill>
                  <a:srgbClr val="000000"/>
                </a:solidFill>
                <a:effectLst/>
                <a:latin typeface="Times New Roman" panose="02020603050405020304" pitchFamily="18" charset="0"/>
                <a:ea typeface="Times New Roman" panose="02020603050405020304" pitchFamily="18" charset="0"/>
              </a:rPr>
              <a:t> is the process of ordering food from a website. The product can either be food that has been specially prepared for direct consumption (such as vegetables straight from a farm or garden, frozen meats, etc.) or food that has not been (such as direct from a certified home kitchen, restaurant). The effort to create an online food ordering system aims to replace the manual method of taking orders with a digital one. The ability to rapidly and correctly create order summary reports whenever necessary is a key factor in the development of this project</a:t>
            </a:r>
            <a:endParaRPr lang="en-IN" dirty="0"/>
          </a:p>
        </p:txBody>
      </p:sp>
    </p:spTree>
    <p:extLst>
      <p:ext uri="{BB962C8B-B14F-4D97-AF65-F5344CB8AC3E}">
        <p14:creationId xmlns:p14="http://schemas.microsoft.com/office/powerpoint/2010/main" val="2938312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7681C-8A09-FC46-1006-5F3BCE4E5C28}"/>
              </a:ext>
            </a:extLst>
          </p:cNvPr>
          <p:cNvSpPr>
            <a:spLocks noGrp="1"/>
          </p:cNvSpPr>
          <p:nvPr>
            <p:ph type="title"/>
          </p:nvPr>
        </p:nvSpPr>
        <p:spPr/>
        <p:txBody>
          <a:bodyPr/>
          <a:lstStyle/>
          <a:p>
            <a:r>
              <a:rPr lang="en-IN" b="1" dirty="0"/>
              <a:t>Objective</a:t>
            </a:r>
          </a:p>
        </p:txBody>
      </p:sp>
      <p:sp>
        <p:nvSpPr>
          <p:cNvPr id="3" name="Content Placeholder 2">
            <a:extLst>
              <a:ext uri="{FF2B5EF4-FFF2-40B4-BE49-F238E27FC236}">
                <a16:creationId xmlns:a16="http://schemas.microsoft.com/office/drawing/2014/main" id="{3C4AC3C1-4BA9-D07F-1AB8-129AF07C0D88}"/>
              </a:ext>
            </a:extLst>
          </p:cNvPr>
          <p:cNvSpPr>
            <a:spLocks noGrp="1"/>
          </p:cNvSpPr>
          <p:nvPr>
            <p:ph idx="1"/>
          </p:nvPr>
        </p:nvSpPr>
        <p:spPr/>
        <p:txBody>
          <a:bodyPr/>
          <a:lstStyle/>
          <a:p>
            <a:r>
              <a:rPr lang="en-IN" kern="100" dirty="0">
                <a:solidFill>
                  <a:srgbClr val="000000"/>
                </a:solidFill>
                <a:effectLst/>
                <a:latin typeface="Times New Roman" panose="02020603050405020304" pitchFamily="18" charset="0"/>
                <a:ea typeface="Times New Roman" panose="02020603050405020304" pitchFamily="18" charset="0"/>
              </a:rPr>
              <a:t>The management of the information regarding item category, food, delivery address, order, and shopping cart is the system's primary goal. It oversees the management of all customer, shopping cart, and item category information. Since the project was entirely developed on the administrative end, only the administrator is assured access. The goal is to develop an application program to simplify managing the food consumer item category. It keeps note of every delivery address requested.  </a:t>
            </a:r>
          </a:p>
          <a:p>
            <a:endParaRPr lang="en-IN" dirty="0"/>
          </a:p>
        </p:txBody>
      </p:sp>
    </p:spTree>
    <p:extLst>
      <p:ext uri="{BB962C8B-B14F-4D97-AF65-F5344CB8AC3E}">
        <p14:creationId xmlns:p14="http://schemas.microsoft.com/office/powerpoint/2010/main" val="798341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5AEBA-49A2-6F27-AA87-0659DDE16CE0}"/>
              </a:ext>
            </a:extLst>
          </p:cNvPr>
          <p:cNvSpPr>
            <a:spLocks noGrp="1"/>
          </p:cNvSpPr>
          <p:nvPr>
            <p:ph type="title"/>
          </p:nvPr>
        </p:nvSpPr>
        <p:spPr/>
        <p:txBody>
          <a:bodyPr/>
          <a:lstStyle/>
          <a:p>
            <a:r>
              <a:rPr lang="en-IN" b="1" dirty="0"/>
              <a:t>Need of Online Food Order</a:t>
            </a:r>
          </a:p>
        </p:txBody>
      </p:sp>
      <p:sp>
        <p:nvSpPr>
          <p:cNvPr id="3" name="Content Placeholder 2">
            <a:extLst>
              <a:ext uri="{FF2B5EF4-FFF2-40B4-BE49-F238E27FC236}">
                <a16:creationId xmlns:a16="http://schemas.microsoft.com/office/drawing/2014/main" id="{D9460E43-29FF-9861-15FA-49C1BFCED0E7}"/>
              </a:ext>
            </a:extLst>
          </p:cNvPr>
          <p:cNvSpPr>
            <a:spLocks noGrp="1"/>
          </p:cNvSpPr>
          <p:nvPr>
            <p:ph idx="1"/>
          </p:nvPr>
        </p:nvSpPr>
        <p:spPr/>
        <p:txBody>
          <a:bodyPr/>
          <a:lstStyle/>
          <a:p>
            <a:r>
              <a:rPr lang="en-IN" kern="100" dirty="0">
                <a:solidFill>
                  <a:srgbClr val="000000"/>
                </a:solidFill>
                <a:effectLst/>
                <a:latin typeface="Times New Roman" panose="02020603050405020304" pitchFamily="18" charset="0"/>
                <a:ea typeface="Times New Roman" panose="02020603050405020304" pitchFamily="18" charset="0"/>
              </a:rPr>
              <a:t>Helping customers in placing meal orders whenever they want. Customers will be able to order their preferred foods at any time, but as we've already mentioned, this is only a limited option. As a result, restaurants need to have a specific system in place that will allow them to serve a large number of customers while streamlining operations. One of the best platforms is ordering, which offers all of these services in addition to a host of cutting-edge features that have helped countless small and large enterprises establish themselves as market leaders. </a:t>
            </a:r>
          </a:p>
          <a:p>
            <a:endParaRPr lang="en-IN" dirty="0"/>
          </a:p>
        </p:txBody>
      </p:sp>
    </p:spTree>
    <p:extLst>
      <p:ext uri="{BB962C8B-B14F-4D97-AF65-F5344CB8AC3E}">
        <p14:creationId xmlns:p14="http://schemas.microsoft.com/office/powerpoint/2010/main" val="386491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9D4C7-527A-97E3-97AF-6BF0F9D3D966}"/>
              </a:ext>
            </a:extLst>
          </p:cNvPr>
          <p:cNvSpPr>
            <a:spLocks noGrp="1"/>
          </p:cNvSpPr>
          <p:nvPr>
            <p:ph type="title"/>
          </p:nvPr>
        </p:nvSpPr>
        <p:spPr/>
        <p:txBody>
          <a:bodyPr/>
          <a:lstStyle/>
          <a:p>
            <a:r>
              <a:rPr lang="en-IN" b="1" dirty="0"/>
              <a:t>Functionalities</a:t>
            </a:r>
          </a:p>
        </p:txBody>
      </p:sp>
      <p:sp>
        <p:nvSpPr>
          <p:cNvPr id="3" name="Content Placeholder 2">
            <a:extLst>
              <a:ext uri="{FF2B5EF4-FFF2-40B4-BE49-F238E27FC236}">
                <a16:creationId xmlns:a16="http://schemas.microsoft.com/office/drawing/2014/main" id="{812397A6-6B27-4CAC-6239-C38BAC33E738}"/>
              </a:ext>
            </a:extLst>
          </p:cNvPr>
          <p:cNvSpPr>
            <a:spLocks noGrp="1"/>
          </p:cNvSpPr>
          <p:nvPr>
            <p:ph idx="1"/>
          </p:nvPr>
        </p:nvSpPr>
        <p:spPr/>
        <p:txBody>
          <a:bodyPr>
            <a:normAutofit fontScale="70000" lnSpcReduction="20000"/>
          </a:bodyPr>
          <a:lstStyle/>
          <a:p>
            <a:pPr marL="342900" marR="334010" lvl="0" indent="-342900" algn="just" fontAlgn="base">
              <a:lnSpc>
                <a:spcPct val="147000"/>
              </a:lnSpc>
              <a:spcAft>
                <a:spcPts val="135"/>
              </a:spcAft>
              <a:buClr>
                <a:srgbClr val="000000"/>
              </a:buClr>
              <a:buSzPts val="1200"/>
              <a:buFont typeface="Arial" panose="020B0604020202020204" pitchFamily="34" charset="0"/>
              <a:buChar char="•"/>
            </a:pPr>
            <a:r>
              <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Provides search options based on a variety of criteria. like Food Item, Customer, Order, and Order Confirmation.  </a:t>
            </a:r>
          </a:p>
          <a:p>
            <a:pPr marL="342900" marR="334010" lvl="0" indent="-342900" algn="just" fontAlgn="base">
              <a:lnSpc>
                <a:spcPct val="147000"/>
              </a:lnSpc>
              <a:spcAft>
                <a:spcPts val="135"/>
              </a:spcAft>
              <a:buClr>
                <a:srgbClr val="000000"/>
              </a:buClr>
              <a:buSzPts val="1200"/>
              <a:buFont typeface="Arial" panose="020B0604020202020204" pitchFamily="34" charset="0"/>
              <a:buChar char="•"/>
            </a:pPr>
            <a:r>
              <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Online food ordering systems also manage payment information for order details, order confirmation details, and food items online.  </a:t>
            </a:r>
          </a:p>
          <a:p>
            <a:pPr marL="342900" marR="334010" lvl="0" indent="-342900" algn="just" fontAlgn="base">
              <a:lnSpc>
                <a:spcPct val="110000"/>
              </a:lnSpc>
              <a:spcAft>
                <a:spcPts val="435"/>
              </a:spcAft>
              <a:buClr>
                <a:srgbClr val="000000"/>
              </a:buClr>
              <a:buSzPts val="1200"/>
              <a:buFont typeface="Arial" panose="020B0604020202020204" pitchFamily="34" charset="0"/>
              <a:buChar char="•"/>
            </a:pPr>
            <a:r>
              <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It keeps track of all the data regarding Categories, Payments, Orders, etc.  </a:t>
            </a:r>
          </a:p>
          <a:p>
            <a:pPr marL="342900" marR="334010" lvl="0" indent="-342900" algn="just" fontAlgn="base">
              <a:lnSpc>
                <a:spcPct val="110000"/>
              </a:lnSpc>
              <a:spcAft>
                <a:spcPts val="550"/>
              </a:spcAft>
              <a:buClr>
                <a:srgbClr val="000000"/>
              </a:buClr>
              <a:buSzPts val="1200"/>
              <a:buFont typeface="Arial" panose="020B0604020202020204" pitchFamily="34" charset="0"/>
              <a:buChar char="•"/>
            </a:pPr>
            <a:r>
              <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Manage the category's details.  </a:t>
            </a:r>
          </a:p>
          <a:p>
            <a:pPr marL="342900" marR="334010" lvl="0" indent="-342900" algn="just" fontAlgn="base">
              <a:lnSpc>
                <a:spcPct val="148000"/>
              </a:lnSpc>
              <a:spcAft>
                <a:spcPts val="115"/>
              </a:spcAft>
              <a:buClr>
                <a:srgbClr val="000000"/>
              </a:buClr>
              <a:buSzPts val="1200"/>
              <a:buFont typeface="Arial" panose="020B0604020202020204" pitchFamily="34" charset="0"/>
              <a:buChar char="•"/>
            </a:pPr>
            <a:r>
              <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Displays the food item's information and description for the customer. Easy to manage the Food Item, Category more effectively.  </a:t>
            </a:r>
          </a:p>
          <a:p>
            <a:pPr marL="342900" marR="334010" lvl="0" indent="-342900" algn="just" fontAlgn="base">
              <a:lnSpc>
                <a:spcPct val="110000"/>
              </a:lnSpc>
              <a:spcAft>
                <a:spcPts val="435"/>
              </a:spcAft>
              <a:buClr>
                <a:srgbClr val="000000"/>
              </a:buClr>
              <a:buSzPts val="1200"/>
              <a:buFont typeface="Arial" panose="020B0604020202020204" pitchFamily="34" charset="0"/>
              <a:buChar char="•"/>
            </a:pPr>
            <a:r>
              <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It focuses on keeping track of order's data and transactions. </a:t>
            </a:r>
          </a:p>
          <a:p>
            <a:pPr marL="342900" marR="334010" lvl="0" indent="-342900" algn="just" fontAlgn="base">
              <a:lnSpc>
                <a:spcPct val="110000"/>
              </a:lnSpc>
              <a:spcAft>
                <a:spcPts val="420"/>
              </a:spcAft>
              <a:buClr>
                <a:srgbClr val="000000"/>
              </a:buClr>
              <a:buSzPts val="1200"/>
              <a:buFont typeface="Arial" panose="020B0604020202020204" pitchFamily="34" charset="0"/>
              <a:buChar char="•"/>
            </a:pPr>
            <a:r>
              <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Manage the food item's information.  </a:t>
            </a:r>
          </a:p>
          <a:p>
            <a:pPr marL="342900" marR="334010" lvl="0" indent="-342900" algn="just" fontAlgn="base">
              <a:lnSpc>
                <a:spcPct val="148000"/>
              </a:lnSpc>
              <a:spcAft>
                <a:spcPts val="125"/>
              </a:spcAft>
              <a:buClr>
                <a:srgbClr val="000000"/>
              </a:buClr>
              <a:buSzPts val="1200"/>
              <a:buFont typeface="Arial" panose="020B0604020202020204" pitchFamily="34" charset="0"/>
              <a:buChar char="•"/>
            </a:pPr>
            <a:r>
              <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Improvements in editing, adding, and updating records lead to proper resource management of food item data. </a:t>
            </a:r>
          </a:p>
          <a:p>
            <a:pPr marL="342900" marR="334010" lvl="0" indent="-342900" algn="just" fontAlgn="base">
              <a:lnSpc>
                <a:spcPct val="110000"/>
              </a:lnSpc>
              <a:spcAft>
                <a:spcPts val="675"/>
              </a:spcAft>
              <a:buClr>
                <a:srgbClr val="000000"/>
              </a:buClr>
              <a:buSzPts val="1200"/>
              <a:buFont typeface="Arial" panose="020B0604020202020204" pitchFamily="34" charset="0"/>
              <a:buChar char="•"/>
            </a:pPr>
            <a:r>
              <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Manage the order's information by combining all Confirm Order data. </a:t>
            </a:r>
          </a:p>
          <a:p>
            <a:endParaRPr lang="en-IN" dirty="0"/>
          </a:p>
        </p:txBody>
      </p:sp>
    </p:spTree>
    <p:extLst>
      <p:ext uri="{BB962C8B-B14F-4D97-AF65-F5344CB8AC3E}">
        <p14:creationId xmlns:p14="http://schemas.microsoft.com/office/powerpoint/2010/main" val="286474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E9192-5D18-5308-B7B2-04677E8FB814}"/>
              </a:ext>
            </a:extLst>
          </p:cNvPr>
          <p:cNvSpPr>
            <a:spLocks noGrp="1"/>
          </p:cNvSpPr>
          <p:nvPr>
            <p:ph type="title"/>
          </p:nvPr>
        </p:nvSpPr>
        <p:spPr/>
        <p:txBody>
          <a:bodyPr/>
          <a:lstStyle/>
          <a:p>
            <a:r>
              <a:rPr lang="en-IN" b="1" dirty="0"/>
              <a:t>Features</a:t>
            </a:r>
          </a:p>
        </p:txBody>
      </p:sp>
      <p:sp>
        <p:nvSpPr>
          <p:cNvPr id="3" name="Content Placeholder 2">
            <a:extLst>
              <a:ext uri="{FF2B5EF4-FFF2-40B4-BE49-F238E27FC236}">
                <a16:creationId xmlns:a16="http://schemas.microsoft.com/office/drawing/2014/main" id="{3ED42A3D-F2B0-2110-CF3E-FFF4F716B654}"/>
              </a:ext>
            </a:extLst>
          </p:cNvPr>
          <p:cNvSpPr>
            <a:spLocks noGrp="1"/>
          </p:cNvSpPr>
          <p:nvPr>
            <p:ph idx="1"/>
          </p:nvPr>
        </p:nvSpPr>
        <p:spPr/>
        <p:txBody>
          <a:bodyPr>
            <a:normAutofit fontScale="25000" lnSpcReduction="20000"/>
          </a:bodyPr>
          <a:lstStyle/>
          <a:p>
            <a:pPr marL="342900" marR="334010" lvl="0" indent="-342900" algn="just" fontAlgn="base">
              <a:lnSpc>
                <a:spcPct val="110000"/>
              </a:lnSpc>
              <a:spcAft>
                <a:spcPts val="435"/>
              </a:spcAft>
              <a:buClr>
                <a:srgbClr val="000000"/>
              </a:buClr>
              <a:buSzPts val="1200"/>
              <a:buFont typeface="Arial" panose="020B0604020202020204" pitchFamily="34" charset="0"/>
              <a:buChar char="•"/>
            </a:pPr>
            <a:r>
              <a:rPr lang="en-IN" sz="40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Based on products and components.  </a:t>
            </a:r>
          </a:p>
          <a:p>
            <a:pPr marL="342900" marR="334010" lvl="0" indent="-342900" algn="just" fontAlgn="base">
              <a:lnSpc>
                <a:spcPct val="110000"/>
              </a:lnSpc>
              <a:spcAft>
                <a:spcPts val="435"/>
              </a:spcAft>
              <a:buClr>
                <a:srgbClr val="000000"/>
              </a:buClr>
              <a:buSzPts val="1200"/>
              <a:buFont typeface="Arial" panose="020B0604020202020204" pitchFamily="34" charset="0"/>
              <a:buChar char="•"/>
            </a:pPr>
            <a:r>
              <a:rPr lang="en-IN" sz="40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Easily creating and altering issues.  </a:t>
            </a:r>
          </a:p>
          <a:p>
            <a:pPr marL="342900" marR="334010" lvl="0" indent="-342900" algn="just" fontAlgn="base">
              <a:lnSpc>
                <a:spcPct val="110000"/>
              </a:lnSpc>
              <a:spcAft>
                <a:spcPts val="420"/>
              </a:spcAft>
              <a:buClr>
                <a:srgbClr val="000000"/>
              </a:buClr>
              <a:buSzPts val="1200"/>
              <a:buFont typeface="Arial" panose="020B0604020202020204" pitchFamily="34" charset="0"/>
              <a:buChar char="•"/>
            </a:pPr>
            <a:r>
              <a:rPr lang="en-IN" sz="40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Issue List can be queried in any detail.  </a:t>
            </a:r>
          </a:p>
          <a:p>
            <a:pPr marL="342900" marR="334010" lvl="0" indent="-342900" algn="just" fontAlgn="base">
              <a:lnSpc>
                <a:spcPct val="110000"/>
              </a:lnSpc>
              <a:spcAft>
                <a:spcPts val="430"/>
              </a:spcAft>
              <a:buClr>
                <a:srgbClr val="000000"/>
              </a:buClr>
              <a:buSzPts val="1200"/>
              <a:buFont typeface="Arial" panose="020B0604020202020204" pitchFamily="34" charset="0"/>
              <a:buChar char="•"/>
            </a:pPr>
            <a:r>
              <a:rPr lang="en-IN" sz="40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Reporting &amp; Charting in a more thorough manner.  </a:t>
            </a:r>
          </a:p>
          <a:p>
            <a:pPr marL="342900" marR="334010" lvl="0" indent="-342900" algn="just" fontAlgn="base">
              <a:lnSpc>
                <a:spcPct val="110000"/>
              </a:lnSpc>
              <a:spcAft>
                <a:spcPts val="435"/>
              </a:spcAft>
              <a:buClr>
                <a:srgbClr val="000000"/>
              </a:buClr>
              <a:buSzPts val="1200"/>
              <a:buFont typeface="Arial" panose="020B0604020202020204" pitchFamily="34" charset="0"/>
              <a:buChar char="•"/>
            </a:pPr>
            <a:r>
              <a:rPr lang="en-IN" sz="40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User accounts are used to manage access and uphold security. </a:t>
            </a:r>
          </a:p>
          <a:p>
            <a:pPr marL="342900" marR="334010" lvl="0" indent="-342900" algn="just" fontAlgn="base">
              <a:lnSpc>
                <a:spcPct val="110000"/>
              </a:lnSpc>
              <a:spcAft>
                <a:spcPts val="420"/>
              </a:spcAft>
              <a:buClr>
                <a:srgbClr val="000000"/>
              </a:buClr>
              <a:buSzPts val="1200"/>
              <a:buFont typeface="Arial" panose="020B0604020202020204" pitchFamily="34" charset="0"/>
              <a:buChar char="•"/>
            </a:pPr>
            <a:r>
              <a:rPr lang="en-IN" sz="40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Straightforward status &amp; resolutions.  </a:t>
            </a:r>
          </a:p>
          <a:p>
            <a:pPr marL="342900" marR="334010" lvl="0" indent="-342900" algn="just" fontAlgn="base">
              <a:lnSpc>
                <a:spcPct val="148000"/>
              </a:lnSpc>
              <a:spcAft>
                <a:spcPts val="125"/>
              </a:spcAft>
              <a:buClr>
                <a:srgbClr val="000000"/>
              </a:buClr>
              <a:buSzPts val="1200"/>
              <a:buFont typeface="Arial" panose="020B0604020202020204" pitchFamily="34" charset="0"/>
              <a:buChar char="•"/>
            </a:pPr>
            <a:r>
              <a:rPr lang="en-IN" sz="40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Priorities and severity levels at various levels as well as targets and milestones for the programmers to follow. </a:t>
            </a:r>
          </a:p>
          <a:p>
            <a:pPr marL="342900" marR="334010" lvl="0" indent="-342900" algn="just" fontAlgn="base">
              <a:lnSpc>
                <a:spcPct val="110000"/>
              </a:lnSpc>
              <a:spcAft>
                <a:spcPts val="425"/>
              </a:spcAft>
              <a:buClr>
                <a:srgbClr val="000000"/>
              </a:buClr>
              <a:buSzPts val="1200"/>
              <a:buFont typeface="Arial" panose="020B0604020202020204" pitchFamily="34" charset="0"/>
              <a:buChar char="•"/>
            </a:pPr>
            <a:r>
              <a:rPr lang="en-IN" sz="40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Attachments &amp; Additional Comments for more information.   </a:t>
            </a:r>
          </a:p>
          <a:p>
            <a:pPr marL="342900" marR="334010" lvl="0" indent="-342900" algn="just" fontAlgn="base">
              <a:lnSpc>
                <a:spcPct val="110000"/>
              </a:lnSpc>
              <a:spcAft>
                <a:spcPts val="430"/>
              </a:spcAft>
              <a:buClr>
                <a:srgbClr val="000000"/>
              </a:buClr>
              <a:buSzPts val="1200"/>
              <a:buFont typeface="Arial" panose="020B0604020202020204" pitchFamily="34" charset="0"/>
              <a:buChar char="•"/>
            </a:pPr>
            <a:r>
              <a:rPr lang="en-IN" sz="40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A solid database back end.  </a:t>
            </a:r>
          </a:p>
          <a:p>
            <a:pPr marL="342900" marR="334010" lvl="0" indent="-342900" algn="just" fontAlgn="base">
              <a:lnSpc>
                <a:spcPct val="110000"/>
              </a:lnSpc>
              <a:spcAft>
                <a:spcPts val="435"/>
              </a:spcAft>
              <a:buClr>
                <a:srgbClr val="000000"/>
              </a:buClr>
              <a:buSzPts val="1200"/>
              <a:buFont typeface="Arial" panose="020B0604020202020204" pitchFamily="34" charset="0"/>
              <a:buChar char="•"/>
            </a:pPr>
            <a:r>
              <a:rPr lang="en-IN" sz="40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Various levels of reports are provided with many filtering options.  </a:t>
            </a:r>
          </a:p>
          <a:p>
            <a:pPr marL="342900" marR="334010" lvl="0" indent="-342900" algn="just" fontAlgn="base">
              <a:lnSpc>
                <a:spcPct val="110000"/>
              </a:lnSpc>
              <a:spcAft>
                <a:spcPts val="425"/>
              </a:spcAft>
              <a:buClr>
                <a:srgbClr val="000000"/>
              </a:buClr>
              <a:buSzPts val="1200"/>
              <a:buFont typeface="Arial" panose="020B0604020202020204" pitchFamily="34" charset="0"/>
              <a:buChar char="•"/>
            </a:pPr>
            <a:r>
              <a:rPr lang="en-IN" sz="40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It has more storage space. </a:t>
            </a:r>
          </a:p>
          <a:p>
            <a:pPr marL="342900" marR="334010" lvl="0" indent="-342900" algn="just" fontAlgn="base">
              <a:lnSpc>
                <a:spcPct val="110000"/>
              </a:lnSpc>
              <a:spcAft>
                <a:spcPts val="435"/>
              </a:spcAft>
              <a:buClr>
                <a:srgbClr val="000000"/>
              </a:buClr>
              <a:buSzPts val="1200"/>
              <a:buFont typeface="Arial" panose="020B0604020202020204" pitchFamily="34" charset="0"/>
              <a:buChar char="•"/>
            </a:pPr>
            <a:r>
              <a:rPr lang="en-IN" sz="40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Accuracy in the work.  </a:t>
            </a:r>
          </a:p>
          <a:p>
            <a:pPr marL="342900" marR="334010" lvl="0" indent="-342900" algn="just" fontAlgn="base">
              <a:lnSpc>
                <a:spcPct val="110000"/>
              </a:lnSpc>
              <a:spcAft>
                <a:spcPts val="430"/>
              </a:spcAft>
              <a:buClr>
                <a:srgbClr val="000000"/>
              </a:buClr>
              <a:buSzPts val="1200"/>
              <a:buFont typeface="Arial" panose="020B0604020202020204" pitchFamily="34" charset="0"/>
              <a:buChar char="•"/>
            </a:pPr>
            <a:r>
              <a:rPr lang="en-IN" sz="40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Information retrieval is simple and quick. nicely crafted reports.  </a:t>
            </a:r>
          </a:p>
          <a:p>
            <a:pPr marL="342900" marR="334010" lvl="0" indent="-342900" algn="just" fontAlgn="base">
              <a:lnSpc>
                <a:spcPct val="110000"/>
              </a:lnSpc>
              <a:spcAft>
                <a:spcPts val="420"/>
              </a:spcAft>
              <a:buClr>
                <a:srgbClr val="000000"/>
              </a:buClr>
              <a:buSzPts val="1200"/>
              <a:buFont typeface="Arial" panose="020B0604020202020204" pitchFamily="34" charset="0"/>
              <a:buChar char="•"/>
            </a:pPr>
            <a:r>
              <a:rPr lang="en-IN" sz="40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Reduce the workload of the person using the current manual system. </a:t>
            </a:r>
          </a:p>
          <a:p>
            <a:pPr marL="342900" marR="334010" lvl="0" indent="-342900" algn="just" fontAlgn="base">
              <a:lnSpc>
                <a:spcPct val="110000"/>
              </a:lnSpc>
              <a:spcAft>
                <a:spcPts val="430"/>
              </a:spcAft>
              <a:buClr>
                <a:srgbClr val="000000"/>
              </a:buClr>
              <a:buSzPts val="1200"/>
              <a:buFont typeface="Arial" panose="020B0604020202020204" pitchFamily="34" charset="0"/>
              <a:buChar char="•"/>
            </a:pPr>
            <a:r>
              <a:rPr lang="en-IN" sz="40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Individual access to any information.  </a:t>
            </a:r>
          </a:p>
          <a:p>
            <a:pPr marL="342900" marR="334010" lvl="0" indent="-342900" algn="just" fontAlgn="base">
              <a:lnSpc>
                <a:spcPct val="110000"/>
              </a:lnSpc>
              <a:spcAft>
                <a:spcPts val="315"/>
              </a:spcAft>
              <a:buClr>
                <a:srgbClr val="000000"/>
              </a:buClr>
              <a:buSzPts val="1200"/>
              <a:buFont typeface="Arial" panose="020B0604020202020204" pitchFamily="34" charset="0"/>
              <a:buChar char="•"/>
            </a:pPr>
            <a:r>
              <a:rPr lang="en-IN" sz="40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Work progresses quickly. Simple information updates. </a:t>
            </a:r>
          </a:p>
          <a:p>
            <a:pPr marL="822960" indent="-6350" algn="l">
              <a:lnSpc>
                <a:spcPct val="107000"/>
              </a:lnSpc>
              <a:spcAft>
                <a:spcPts val="560"/>
              </a:spcAft>
            </a:pPr>
            <a:r>
              <a:rPr lang="en-IN" sz="4000" kern="100" dirty="0">
                <a:solidFill>
                  <a:srgbClr val="000000"/>
                </a:solidFill>
                <a:effectLst/>
                <a:latin typeface="Times New Roman" panose="02020603050405020304" pitchFamily="18" charset="0"/>
                <a:ea typeface="Times New Roman" panose="02020603050405020304" pitchFamily="18" charset="0"/>
              </a:rPr>
              <a:t> </a:t>
            </a:r>
          </a:p>
          <a:p>
            <a:endParaRPr lang="en-IN" dirty="0"/>
          </a:p>
        </p:txBody>
      </p:sp>
    </p:spTree>
    <p:extLst>
      <p:ext uri="{BB962C8B-B14F-4D97-AF65-F5344CB8AC3E}">
        <p14:creationId xmlns:p14="http://schemas.microsoft.com/office/powerpoint/2010/main" val="496049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91725BB-A50E-751C-4AC6-832C738A699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7BFDDFB-8A4A-9D7A-F8CB-AF8B0A92D429}"/>
              </a:ext>
            </a:extLst>
          </p:cNvPr>
          <p:cNvSpPr>
            <a:spLocks noGrp="1"/>
          </p:cNvSpPr>
          <p:nvPr>
            <p:ph idx="1"/>
          </p:nvPr>
        </p:nvSpPr>
        <p:spPr>
          <a:xfrm>
            <a:off x="1295401" y="2556932"/>
            <a:ext cx="9601196" cy="3318936"/>
          </a:xfrm>
        </p:spPr>
        <p:txBody>
          <a:bodyPr>
            <a:normAutofit fontScale="92500" lnSpcReduction="20000"/>
          </a:bodyPr>
          <a:lstStyle/>
          <a:p>
            <a:pPr lvl="0"/>
            <a:r>
              <a:rPr lang="en-US" dirty="0"/>
              <a:t>Users: This table will store information about app users, including their name, email address, password, phone number, and delivery address.</a:t>
            </a:r>
            <a:endParaRPr lang="en-IN" dirty="0"/>
          </a:p>
          <a:p>
            <a:r>
              <a:rPr lang="en-US" dirty="0"/>
              <a:t>      CREATE TABLE Users (</a:t>
            </a:r>
            <a:br>
              <a:rPr lang="en-US" dirty="0"/>
            </a:br>
            <a:r>
              <a:rPr lang="en-US" dirty="0"/>
              <a:t>                     </a:t>
            </a:r>
            <a:r>
              <a:rPr lang="en-US" dirty="0" err="1"/>
              <a:t>user_id</a:t>
            </a:r>
            <a:r>
              <a:rPr lang="en-US" dirty="0"/>
              <a:t> INT PRIMARY KEY AUTO_INCREMENT,</a:t>
            </a:r>
            <a:br>
              <a:rPr lang="en-US" dirty="0"/>
            </a:br>
            <a:r>
              <a:rPr lang="en-US" dirty="0"/>
              <a:t>                     name VARCHAR (255) NOT NULL,</a:t>
            </a:r>
            <a:br>
              <a:rPr lang="en-US" dirty="0"/>
            </a:br>
            <a:r>
              <a:rPr lang="en-US" dirty="0"/>
              <a:t>                     email VARCHAR (255) NOT NULL,</a:t>
            </a:r>
            <a:br>
              <a:rPr lang="en-US" dirty="0"/>
            </a:br>
            <a:r>
              <a:rPr lang="en-US" dirty="0"/>
              <a:t>                     password VARCHAR (255) NOT NULL,</a:t>
            </a:r>
            <a:br>
              <a:rPr lang="en-US" dirty="0"/>
            </a:br>
            <a:r>
              <a:rPr lang="en-US" dirty="0"/>
              <a:t>                     phone VARCHAR (20) NOT NULL,</a:t>
            </a:r>
            <a:br>
              <a:rPr lang="en-US" dirty="0"/>
            </a:br>
            <a:r>
              <a:rPr lang="en-US" dirty="0"/>
              <a:t>                     UNIQUE (email)</a:t>
            </a:r>
            <a:br>
              <a:rPr lang="en-US" dirty="0"/>
            </a:br>
            <a:r>
              <a:rPr lang="en-US" dirty="0"/>
              <a:t>    );</a:t>
            </a:r>
            <a:endParaRPr lang="en-IN" dirty="0"/>
          </a:p>
          <a:p>
            <a:endParaRPr lang="en-IN" dirty="0"/>
          </a:p>
        </p:txBody>
      </p:sp>
    </p:spTree>
    <p:extLst>
      <p:ext uri="{BB962C8B-B14F-4D97-AF65-F5344CB8AC3E}">
        <p14:creationId xmlns:p14="http://schemas.microsoft.com/office/powerpoint/2010/main" val="1110475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7CDD149-199A-414D-B2BC-05B21E3B3F9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32A60BD-B77F-DB71-70E6-5F563D367D6D}"/>
              </a:ext>
            </a:extLst>
          </p:cNvPr>
          <p:cNvSpPr>
            <a:spLocks noGrp="1"/>
          </p:cNvSpPr>
          <p:nvPr>
            <p:ph idx="1"/>
          </p:nvPr>
        </p:nvSpPr>
        <p:spPr>
          <a:xfrm>
            <a:off x="1295401" y="2556932"/>
            <a:ext cx="9601196" cy="3318936"/>
          </a:xfrm>
        </p:spPr>
        <p:txBody>
          <a:bodyPr>
            <a:normAutofit fontScale="92500" lnSpcReduction="10000"/>
          </a:bodyPr>
          <a:lstStyle/>
          <a:p>
            <a:pPr lvl="0"/>
            <a:r>
              <a:rPr lang="en-US" dirty="0"/>
              <a:t>Menu Management: This table will store information about the food items, including their name, item id and their availability.</a:t>
            </a:r>
            <a:endParaRPr lang="en-IN" dirty="0"/>
          </a:p>
          <a:p>
            <a:r>
              <a:rPr lang="en-US" dirty="0"/>
              <a:t>                 CREATE TABLE Menu (</a:t>
            </a:r>
            <a:br>
              <a:rPr lang="en-US" dirty="0"/>
            </a:br>
            <a:r>
              <a:rPr lang="en-US" dirty="0"/>
              <a:t>                                       </a:t>
            </a:r>
            <a:r>
              <a:rPr lang="en-US" dirty="0" err="1"/>
              <a:t>menu_id</a:t>
            </a:r>
            <a:r>
              <a:rPr lang="en-US" dirty="0"/>
              <a:t> INT PRIMARY KEY AUTO_INCREMENT,</a:t>
            </a:r>
            <a:br>
              <a:rPr lang="en-US" dirty="0"/>
            </a:br>
            <a:r>
              <a:rPr lang="en-US" dirty="0"/>
              <a:t>                                       </a:t>
            </a:r>
            <a:r>
              <a:rPr lang="en-US" dirty="0" err="1"/>
              <a:t>restaurant_id</a:t>
            </a:r>
            <a:r>
              <a:rPr lang="en-US" dirty="0"/>
              <a:t> INT NOT NULL,</a:t>
            </a:r>
            <a:br>
              <a:rPr lang="en-US" dirty="0"/>
            </a:br>
            <a:r>
              <a:rPr lang="en-US" dirty="0"/>
              <a:t>                                       </a:t>
            </a:r>
            <a:r>
              <a:rPr lang="en-US" dirty="0" err="1"/>
              <a:t>item_name</a:t>
            </a:r>
            <a:r>
              <a:rPr lang="en-US" dirty="0"/>
              <a:t> VARCHAR (255) NOT NULL,</a:t>
            </a:r>
            <a:br>
              <a:rPr lang="en-US" dirty="0"/>
            </a:br>
            <a:r>
              <a:rPr lang="en-US" dirty="0"/>
              <a:t>                                       price DECIMAL (10,2) NOT NULL,</a:t>
            </a:r>
            <a:br>
              <a:rPr lang="en-US" dirty="0"/>
            </a:br>
            <a:r>
              <a:rPr lang="en-US" dirty="0"/>
              <a:t>                                       FOREIGN KEY (</a:t>
            </a:r>
            <a:r>
              <a:rPr lang="en-US" dirty="0" err="1"/>
              <a:t>restaurant_id</a:t>
            </a:r>
            <a:r>
              <a:rPr lang="en-US" dirty="0"/>
              <a:t>)</a:t>
            </a:r>
            <a:endParaRPr lang="en-IN" dirty="0"/>
          </a:p>
          <a:p>
            <a:r>
              <a:rPr lang="en-US" dirty="0"/>
              <a:t>                    );</a:t>
            </a:r>
            <a:endParaRPr lang="en-IN" dirty="0"/>
          </a:p>
          <a:p>
            <a:endParaRPr lang="en-IN" dirty="0"/>
          </a:p>
        </p:txBody>
      </p:sp>
    </p:spTree>
    <p:extLst>
      <p:ext uri="{BB962C8B-B14F-4D97-AF65-F5344CB8AC3E}">
        <p14:creationId xmlns:p14="http://schemas.microsoft.com/office/powerpoint/2010/main" val="2642941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BCFE12-FC8D-B6D0-4E76-B5A5EF8F86B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5CD2681-4717-C88D-88C5-FFC40FFFBD21}"/>
              </a:ext>
            </a:extLst>
          </p:cNvPr>
          <p:cNvSpPr>
            <a:spLocks noGrp="1"/>
          </p:cNvSpPr>
          <p:nvPr>
            <p:ph idx="1"/>
          </p:nvPr>
        </p:nvSpPr>
        <p:spPr>
          <a:xfrm>
            <a:off x="1295401" y="2556932"/>
            <a:ext cx="9601196" cy="3318936"/>
          </a:xfrm>
        </p:spPr>
        <p:txBody>
          <a:bodyPr>
            <a:normAutofit fontScale="70000" lnSpcReduction="20000"/>
          </a:bodyPr>
          <a:lstStyle/>
          <a:p>
            <a:pPr lvl="0"/>
            <a:r>
              <a:rPr lang="en-US" dirty="0"/>
              <a:t>Orders: This table will store information about orders, including the user who placed the order, the restaurant from which the order was placed, the menu items included in the order, the order total, and the delivery status of the order.</a:t>
            </a:r>
            <a:endParaRPr lang="en-IN" dirty="0"/>
          </a:p>
          <a:p>
            <a:r>
              <a:rPr lang="en-US" dirty="0"/>
              <a:t>                 CREATE TABLE Orders (</a:t>
            </a:r>
            <a:br>
              <a:rPr lang="en-US" dirty="0"/>
            </a:br>
            <a:r>
              <a:rPr lang="en-US" dirty="0"/>
              <a:t>                                          </a:t>
            </a:r>
            <a:r>
              <a:rPr lang="en-US" dirty="0" err="1"/>
              <a:t>order_id</a:t>
            </a:r>
            <a:r>
              <a:rPr lang="en-US" dirty="0"/>
              <a:t> INT PRIMARY KEY AUTO_INCREMENT,</a:t>
            </a:r>
            <a:br>
              <a:rPr lang="en-US" dirty="0"/>
            </a:br>
            <a:r>
              <a:rPr lang="en-US" dirty="0"/>
              <a:t>                                         </a:t>
            </a:r>
            <a:r>
              <a:rPr lang="en-US" dirty="0" err="1"/>
              <a:t>user_id</a:t>
            </a:r>
            <a:r>
              <a:rPr lang="en-US" dirty="0"/>
              <a:t> INT NOT NULL,</a:t>
            </a:r>
            <a:br>
              <a:rPr lang="en-US" dirty="0"/>
            </a:br>
            <a:r>
              <a:rPr lang="en-US" dirty="0"/>
              <a:t>                                          restaurant INT NOT NULL,</a:t>
            </a:r>
            <a:br>
              <a:rPr lang="en-US" dirty="0"/>
            </a:br>
            <a:r>
              <a:rPr lang="en-US" dirty="0"/>
              <a:t>                                          </a:t>
            </a:r>
            <a:r>
              <a:rPr lang="en-US" dirty="0" err="1"/>
              <a:t>order_total</a:t>
            </a:r>
            <a:r>
              <a:rPr lang="en-US" dirty="0"/>
              <a:t> DECIMAL (10,2) NOT NULL,</a:t>
            </a:r>
            <a:br>
              <a:rPr lang="en-US" dirty="0"/>
            </a:br>
            <a:r>
              <a:rPr lang="en-US" dirty="0"/>
              <a:t>                                           </a:t>
            </a:r>
            <a:r>
              <a:rPr lang="en-US" dirty="0" err="1"/>
              <a:t>delivery_status</a:t>
            </a:r>
            <a:r>
              <a:rPr lang="en-US" dirty="0"/>
              <a:t> VARCHAR (20) NOT NULL,</a:t>
            </a:r>
            <a:endParaRPr lang="en-IN" dirty="0"/>
          </a:p>
          <a:p>
            <a:r>
              <a:rPr lang="en-US" dirty="0"/>
              <a:t>                                          FOREIGN KEY (</a:t>
            </a:r>
            <a:r>
              <a:rPr lang="en-US" dirty="0" err="1"/>
              <a:t>user_id</a:t>
            </a:r>
            <a:r>
              <a:rPr lang="en-US" dirty="0"/>
              <a:t>) REFERENCES Users(</a:t>
            </a:r>
            <a:r>
              <a:rPr lang="en-US" dirty="0" err="1"/>
              <a:t>user_id</a:t>
            </a:r>
            <a:r>
              <a:rPr lang="en-US" dirty="0"/>
              <a:t>),</a:t>
            </a:r>
            <a:br>
              <a:rPr lang="en-US" dirty="0"/>
            </a:br>
            <a:r>
              <a:rPr lang="en-US" dirty="0"/>
              <a:t>                                          FOREIGN KEY (</a:t>
            </a:r>
            <a:r>
              <a:rPr lang="en-US" dirty="0" err="1"/>
              <a:t>restaurant_id</a:t>
            </a:r>
            <a:r>
              <a:rPr lang="en-US" dirty="0"/>
              <a:t>) REFERENCES Restaurants(</a:t>
            </a:r>
            <a:r>
              <a:rPr lang="en-US" dirty="0" err="1"/>
              <a:t>restaurant_id</a:t>
            </a:r>
            <a:r>
              <a:rPr lang="en-US" dirty="0"/>
              <a:t>)                  </a:t>
            </a:r>
            <a:br>
              <a:rPr lang="en-US" dirty="0"/>
            </a:br>
            <a:r>
              <a:rPr lang="en-US" dirty="0"/>
              <a:t>                        );</a:t>
            </a:r>
            <a:endParaRPr lang="en-IN" dirty="0"/>
          </a:p>
          <a:p>
            <a:r>
              <a:rPr lang="en-US" dirty="0"/>
              <a:t> </a:t>
            </a:r>
            <a:endParaRPr lang="en-IN" dirty="0"/>
          </a:p>
          <a:p>
            <a:endParaRPr lang="en-IN" dirty="0"/>
          </a:p>
        </p:txBody>
      </p:sp>
    </p:spTree>
    <p:extLst>
      <p:ext uri="{BB962C8B-B14F-4D97-AF65-F5344CB8AC3E}">
        <p14:creationId xmlns:p14="http://schemas.microsoft.com/office/powerpoint/2010/main" val="88323514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66</TotalTime>
  <Words>1040</Words>
  <Application>Microsoft Office PowerPoint</Application>
  <PresentationFormat>Widescreen</PresentationFormat>
  <Paragraphs>49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Garamond</vt:lpstr>
      <vt:lpstr>Times New Roman</vt:lpstr>
      <vt:lpstr>Organic</vt:lpstr>
      <vt:lpstr>Online Food Ordering System</vt:lpstr>
      <vt:lpstr>Introduction</vt:lpstr>
      <vt:lpstr>Objective</vt:lpstr>
      <vt:lpstr>Need of Online Food Order</vt:lpstr>
      <vt:lpstr>Functionalities</vt:lpstr>
      <vt:lpstr>Features</vt:lpstr>
      <vt:lpstr>PowerPoint Presentation</vt:lpstr>
      <vt:lpstr>PowerPoint Presentation</vt:lpstr>
      <vt:lpstr>PowerPoint Presentation</vt:lpstr>
      <vt:lpstr>PowerPoint Presentation</vt:lpstr>
      <vt:lpstr>PowerPoint Presentation</vt:lpstr>
      <vt:lpstr>E-R Diagram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Food Ordering System</dc:title>
  <dc:creator>Sakshi Choudhary</dc:creator>
  <cp:lastModifiedBy>Sakshi Choudhary</cp:lastModifiedBy>
  <cp:revision>1</cp:revision>
  <dcterms:created xsi:type="dcterms:W3CDTF">2024-03-06T08:22:43Z</dcterms:created>
  <dcterms:modified xsi:type="dcterms:W3CDTF">2024-03-06T09:29:04Z</dcterms:modified>
</cp:coreProperties>
</file>