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Roboto Mono" panose="00000009000000000000" pitchFamily="49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f7bf5240d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34f7bf5240d_1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4f7bf5240d_1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241" name="Google Shape;241;g34f7bf5240d_1_12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242" name="Google Shape;242;g34f7bf5240d_1_12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243" name="Google Shape;243;g34f7bf5240d_1_1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f7bf5240d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34f7bf5240d_1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4f7bf5240d_1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64" name="Google Shape;264;g34f7bf5240d_1_15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265" name="Google Shape;265;g34f7bf5240d_1_15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266" name="Google Shape;266;g34f7bf5240d_1_15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287" name="Google Shape;287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288" name="Google Shape;288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289" name="Google Shape;289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309" name="Google Shape;309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310" name="Google Shape;31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311" name="Google Shape;311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f7bf5240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4f7bf5240d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f7bf5240d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29" name="Google Shape;129;g34f7bf5240d_1_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30" name="Google Shape;130;g34f7bf5240d_1_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31" name="Google Shape;131;g34f7bf5240d_1_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f7bf5240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34f7bf5240d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34f7bf5240d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51" name="Google Shape;151;g34f7bf5240d_1_2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52" name="Google Shape;152;g34f7bf5240d_1_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53" name="Google Shape;153;g34f7bf5240d_1_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7bf5240d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4f7bf5240d_1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4f7bf5240d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73" name="Google Shape;173;g34f7bf5240d_1_4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74" name="Google Shape;174;g34f7bf5240d_1_4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75" name="Google Shape;175;g34f7bf5240d_1_4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2F4C350-059D-7A4C-C19E-8F33DFFB0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7bf5240d_1_49:notes">
            <a:extLst>
              <a:ext uri="{FF2B5EF4-FFF2-40B4-BE49-F238E27FC236}">
                <a16:creationId xmlns:a16="http://schemas.microsoft.com/office/drawing/2014/main" id="{4DA3E617-9A2F-41E2-2F1A-D5E0158302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4f7bf5240d_1_49:notes">
            <a:extLst>
              <a:ext uri="{FF2B5EF4-FFF2-40B4-BE49-F238E27FC236}">
                <a16:creationId xmlns:a16="http://schemas.microsoft.com/office/drawing/2014/main" id="{F5F90E2B-68EA-4BE0-3180-F6957F3DE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4f7bf5240d_1_49:notes">
            <a:extLst>
              <a:ext uri="{FF2B5EF4-FFF2-40B4-BE49-F238E27FC236}">
                <a16:creationId xmlns:a16="http://schemas.microsoft.com/office/drawing/2014/main" id="{C17DE794-9BA0-2941-2C0C-FEBB210E9F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73" name="Google Shape;173;g34f7bf5240d_1_49:notes">
            <a:extLst>
              <a:ext uri="{FF2B5EF4-FFF2-40B4-BE49-F238E27FC236}">
                <a16:creationId xmlns:a16="http://schemas.microsoft.com/office/drawing/2014/main" id="{F533E0D8-6268-26C5-D4A8-E6080D97A75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74" name="Google Shape;174;g34f7bf5240d_1_49:notes">
            <a:extLst>
              <a:ext uri="{FF2B5EF4-FFF2-40B4-BE49-F238E27FC236}">
                <a16:creationId xmlns:a16="http://schemas.microsoft.com/office/drawing/2014/main" id="{92D2F274-1526-4DFE-ED45-BBAC429467E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75" name="Google Shape;175;g34f7bf5240d_1_49:notes">
            <a:extLst>
              <a:ext uri="{FF2B5EF4-FFF2-40B4-BE49-F238E27FC236}">
                <a16:creationId xmlns:a16="http://schemas.microsoft.com/office/drawing/2014/main" id="{2093163E-92DE-33B7-CFFC-1F9346A03031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60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35FE0E39-2632-62B1-AC84-7227A19D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7bf5240d_1_49:notes">
            <a:extLst>
              <a:ext uri="{FF2B5EF4-FFF2-40B4-BE49-F238E27FC236}">
                <a16:creationId xmlns:a16="http://schemas.microsoft.com/office/drawing/2014/main" id="{23715349-4822-B8D5-8F1D-41FBEA53E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4f7bf5240d_1_49:notes">
            <a:extLst>
              <a:ext uri="{FF2B5EF4-FFF2-40B4-BE49-F238E27FC236}">
                <a16:creationId xmlns:a16="http://schemas.microsoft.com/office/drawing/2014/main" id="{BAF1115B-B09D-2B07-9902-52AF7DF1D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4f7bf5240d_1_49:notes">
            <a:extLst>
              <a:ext uri="{FF2B5EF4-FFF2-40B4-BE49-F238E27FC236}">
                <a16:creationId xmlns:a16="http://schemas.microsoft.com/office/drawing/2014/main" id="{7365E8F3-347B-4BCD-62AF-C97B44481F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73" name="Google Shape;173;g34f7bf5240d_1_49:notes">
            <a:extLst>
              <a:ext uri="{FF2B5EF4-FFF2-40B4-BE49-F238E27FC236}">
                <a16:creationId xmlns:a16="http://schemas.microsoft.com/office/drawing/2014/main" id="{1B3C50E2-3E0B-3D98-818F-933D92D987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74" name="Google Shape;174;g34f7bf5240d_1_49:notes">
            <a:extLst>
              <a:ext uri="{FF2B5EF4-FFF2-40B4-BE49-F238E27FC236}">
                <a16:creationId xmlns:a16="http://schemas.microsoft.com/office/drawing/2014/main" id="{33267569-4EFC-57FE-6EEA-C23FC281EB5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75" name="Google Shape;175;g34f7bf5240d_1_49:notes">
            <a:extLst>
              <a:ext uri="{FF2B5EF4-FFF2-40B4-BE49-F238E27FC236}">
                <a16:creationId xmlns:a16="http://schemas.microsoft.com/office/drawing/2014/main" id="{85C7CF6C-1181-3D14-E20A-4C9D455FE312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432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7bf5240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4f7bf5240d_1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4f7bf5240d_1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96" name="Google Shape;196;g34f7bf5240d_1_8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197" name="Google Shape;197;g34f7bf5240d_1_8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198" name="Google Shape;198;g34f7bf5240d_1_8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7bf5240d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34f7bf5240d_1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4f7bf5240d_1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218" name="Google Shape;218;g34f7bf5240d_1_10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15-04-2025</a:t>
            </a:r>
            <a:endParaRPr/>
          </a:p>
        </p:txBody>
      </p:sp>
      <p:sp>
        <p:nvSpPr>
          <p:cNvPr id="219" name="Google Shape;219;g34f7bf5240d_1_10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Name of the Faculty</a:t>
            </a:r>
            <a:endParaRPr/>
          </a:p>
        </p:txBody>
      </p:sp>
      <p:sp>
        <p:nvSpPr>
          <p:cNvPr id="220" name="Google Shape;220;g34f7bf5240d_1_10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Title of the Lecture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93" name="Google Shape;93;p13"/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10800000" flipH="1">
              <a:off x="0" y="6347341"/>
              <a:ext cx="12192000" cy="457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293914" y="1787657"/>
            <a:ext cx="10594800" cy="4706694"/>
            <a:chOff x="293914" y="1787657"/>
            <a:chExt cx="10594800" cy="4706694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293914" y="1787657"/>
              <a:ext cx="10594800" cy="28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0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dirty="0"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529337" y="5047451"/>
              <a:ext cx="103593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Team Details                                                                            Mentor Details</a:t>
              </a:r>
              <a:endParaRPr dirty="0"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22BT04058-Sakshee Kulkarni                                                    Ms. Zalak Kansagra </a:t>
              </a:r>
              <a:endParaRPr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22BT04024-Sakshi Desai                </a:t>
              </a:r>
              <a:endParaRPr dirty="0"/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dirty="0"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529337" y="896634"/>
            <a:ext cx="10824463" cy="891025"/>
            <a:chOff x="529337" y="896634"/>
            <a:chExt cx="10824463" cy="891025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t="27019" b="26057"/>
            <a:stretch/>
          </p:blipFill>
          <p:spPr>
            <a:xfrm>
              <a:off x="529337" y="896634"/>
              <a:ext cx="1898904" cy="891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13"/>
            <p:cNvGrpSpPr/>
            <p:nvPr/>
          </p:nvGrpSpPr>
          <p:grpSpPr>
            <a:xfrm>
              <a:off x="11015286" y="1236138"/>
              <a:ext cx="338514" cy="212015"/>
              <a:chOff x="521095" y="429142"/>
              <a:chExt cx="463644" cy="290385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0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246" name="Google Shape;246;p20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51" name="Google Shape;251;p20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252" name="Google Shape;252;p20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0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20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7" name="Google Shape;257;p20"/>
          <p:cNvSpPr txBox="1"/>
          <p:nvPr/>
        </p:nvSpPr>
        <p:spPr>
          <a:xfrm>
            <a:off x="152399" y="75642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Architecture Diagram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50775" y="158703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200" y="1362008"/>
            <a:ext cx="9015949" cy="47604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1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269" name="Google Shape;269;p21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72" name="Google Shape;2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74" name="Google Shape;274;p21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275" name="Google Shape;275;p21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21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21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278" name="Google Shape;278;p21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21"/>
          <p:cNvSpPr txBox="1"/>
          <p:nvPr/>
        </p:nvSpPr>
        <p:spPr>
          <a:xfrm>
            <a:off x="152399" y="68447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 Diagram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450775" y="156798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100" y="1218125"/>
            <a:ext cx="9784075" cy="49043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2"/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292" name="Google Shape;292;p22"/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10800000" flipH="1">
              <a:off x="0" y="6347341"/>
              <a:ext cx="12192000" cy="457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5" name="Google Shape;29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Team ID - 19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97" name="Google Shape;297;p22"/>
          <p:cNvGrpSpPr/>
          <p:nvPr/>
        </p:nvGrpSpPr>
        <p:grpSpPr>
          <a:xfrm>
            <a:off x="450775" y="170727"/>
            <a:ext cx="11072282" cy="441809"/>
            <a:chOff x="450775" y="170727"/>
            <a:chExt cx="11072282" cy="441809"/>
          </a:xfrm>
        </p:grpSpPr>
        <p:pic>
          <p:nvPicPr>
            <p:cNvPr id="298" name="Google Shape;298;p22"/>
            <p:cNvPicPr preferRelativeResize="0"/>
            <p:nvPr/>
          </p:nvPicPr>
          <p:blipFill rotWithShape="1">
            <a:blip r:embed="rId3">
              <a:alphaModFix/>
            </a:blip>
            <a:srcRect t="27019" b="26057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2"/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</p:grpSpPr>
          <p:sp>
            <p:nvSpPr>
              <p:cNvPr id="300" name="Google Shape;300;p22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2" name="Google Shape;302;p22"/>
          <p:cNvSpPr txBox="1"/>
          <p:nvPr/>
        </p:nvSpPr>
        <p:spPr>
          <a:xfrm>
            <a:off x="450774" y="900322"/>
            <a:ext cx="49137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Results 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338800" y="1719713"/>
            <a:ext cx="11296200" cy="4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Feedback:</a:t>
            </a:r>
            <a: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Instant analysis through an intuitive interface.</a:t>
            </a:r>
            <a:b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Motivational Quotes:</a:t>
            </a:r>
            <a: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Gemini API provided mood-boosting quotes.</a:t>
            </a:r>
            <a:b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Games:</a:t>
            </a:r>
            <a: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Games like "Bubble Pop" aided stress relief.</a:t>
            </a:r>
            <a:b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IN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Impact:</a:t>
            </a:r>
            <a:r>
              <a:rPr lang="en-IN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Successfully combines emotion tracking, motivational support, and fun activities.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4038600" y="20906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314" name="Google Shape;314;p23"/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10800000" flipH="1">
              <a:off x="0" y="6347341"/>
              <a:ext cx="12192000" cy="457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13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17" name="Google Shape;31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8" name="Google Shape;31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Team ID - 19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838223" y="134147"/>
            <a:ext cx="8761404" cy="5620395"/>
            <a:chOff x="450775" y="170727"/>
            <a:chExt cx="5557856" cy="5379398"/>
          </a:xfrm>
        </p:grpSpPr>
        <p:sp>
          <p:nvSpPr>
            <p:cNvPr id="320" name="Google Shape;320;p23"/>
            <p:cNvSpPr txBox="1"/>
            <p:nvPr/>
          </p:nvSpPr>
          <p:spPr>
            <a:xfrm>
              <a:off x="2844831" y="2734171"/>
              <a:ext cx="3163800" cy="751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0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Thank You..</a:t>
              </a:r>
              <a:endParaRPr sz="2400" dirty="0"/>
            </a:p>
          </p:txBody>
        </p:sp>
        <p:pic>
          <p:nvPicPr>
            <p:cNvPr id="321" name="Google Shape;321;p23"/>
            <p:cNvPicPr preferRelativeResize="0"/>
            <p:nvPr/>
          </p:nvPicPr>
          <p:blipFill rotWithShape="1">
            <a:blip r:embed="rId3">
              <a:alphaModFix/>
            </a:blip>
            <a:srcRect t="27019" b="26057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" name="Google Shape;322;p23"/>
            <p:cNvGrpSpPr/>
            <p:nvPr/>
          </p:nvGrpSpPr>
          <p:grpSpPr>
            <a:xfrm>
              <a:off x="450775" y="5338110"/>
              <a:ext cx="338514" cy="212015"/>
              <a:chOff x="521095" y="429142"/>
              <a:chExt cx="463644" cy="290385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10800000" flipH="1">
              <a:off x="0" y="6347341"/>
              <a:ext cx="12192000" cy="457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7" name="Google Shape;117;p14"/>
          <p:cNvGrpSpPr/>
          <p:nvPr/>
        </p:nvGrpSpPr>
        <p:grpSpPr>
          <a:xfrm>
            <a:off x="450775" y="170727"/>
            <a:ext cx="11072282" cy="441809"/>
            <a:chOff x="450775" y="170727"/>
            <a:chExt cx="11072282" cy="441809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3">
              <a:alphaModFix/>
            </a:blip>
            <a:srcRect t="27019" b="26057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" name="Google Shape;123;p14"/>
          <p:cNvSpPr txBox="1"/>
          <p:nvPr/>
        </p:nvSpPr>
        <p:spPr>
          <a:xfrm>
            <a:off x="450774" y="900322"/>
            <a:ext cx="49137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 Statement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99875" y="1420375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today’s digital era, mental health issues are often reflected in social media activity. However, timely detection and intervention are lacking.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Our </a:t>
            </a:r>
            <a:r>
              <a:rPr lang="en-IN" sz="1800" b="1">
                <a:solidFill>
                  <a:schemeClr val="dk1"/>
                </a:solidFill>
              </a:rPr>
              <a:t>Mental Health Tracker</a:t>
            </a:r>
            <a:r>
              <a:rPr lang="en-IN" sz="1800">
                <a:solidFill>
                  <a:schemeClr val="dk1"/>
                </a:solidFill>
              </a:rPr>
              <a:t> addresses this gap by: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 b="1">
                <a:solidFill>
                  <a:schemeClr val="dk1"/>
                </a:solidFill>
              </a:rPr>
              <a:t>Analyzing social media posts or hashtags</a:t>
            </a:r>
            <a:r>
              <a:rPr lang="en-IN" sz="1800">
                <a:solidFill>
                  <a:schemeClr val="dk1"/>
                </a:solidFill>
              </a:rPr>
              <a:t> to identify emotional patterns.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 b="1">
                <a:solidFill>
                  <a:schemeClr val="dk1"/>
                </a:solidFill>
              </a:rPr>
              <a:t>Using sentiment analysis models</a:t>
            </a:r>
            <a:r>
              <a:rPr lang="en-IN" sz="1800">
                <a:solidFill>
                  <a:schemeClr val="dk1"/>
                </a:solidFill>
              </a:rPr>
              <a:t> to detect negative emotions such as sadness, anger, or fear.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 b="1">
                <a:solidFill>
                  <a:schemeClr val="dk1"/>
                </a:solidFill>
              </a:rPr>
              <a:t>Triggering instant responses</a:t>
            </a:r>
            <a:r>
              <a:rPr lang="en-IN" sz="1800">
                <a:solidFill>
                  <a:schemeClr val="dk1"/>
                </a:solidFill>
              </a:rPr>
              <a:t>: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IN" sz="1800">
                <a:solidFill>
                  <a:schemeClr val="dk1"/>
                </a:solidFill>
              </a:rPr>
              <a:t>Playing </a:t>
            </a:r>
            <a:r>
              <a:rPr lang="en-IN" sz="1800" b="1">
                <a:solidFill>
                  <a:schemeClr val="dk1"/>
                </a:solidFill>
              </a:rPr>
              <a:t>soothing music</a:t>
            </a:r>
            <a:r>
              <a:rPr lang="en-IN" sz="1800">
                <a:solidFill>
                  <a:schemeClr val="dk1"/>
                </a:solidFill>
              </a:rPr>
              <a:t> to uplift mood.</a:t>
            </a:r>
            <a:br>
              <a:rPr lang="en-I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IN" sz="1800">
                <a:solidFill>
                  <a:schemeClr val="dk1"/>
                </a:solidFill>
              </a:rPr>
              <a:t>Suggesting </a:t>
            </a:r>
            <a:r>
              <a:rPr lang="en-IN" sz="1800" b="1">
                <a:solidFill>
                  <a:schemeClr val="dk1"/>
                </a:solidFill>
              </a:rPr>
              <a:t>interactive visual games</a:t>
            </a:r>
            <a:r>
              <a:rPr lang="en-IN" sz="1800">
                <a:solidFill>
                  <a:schemeClr val="dk1"/>
                </a:solidFill>
              </a:rPr>
              <a:t> to reduce stress and enhance well-being.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5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140" name="Google Shape;140;p15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5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142;p15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5" name="Google Shape;145;p15"/>
          <p:cNvSpPr txBox="1"/>
          <p:nvPr/>
        </p:nvSpPr>
        <p:spPr>
          <a:xfrm>
            <a:off x="450774" y="90032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450775" y="158703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IN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content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emotional indicators.</a:t>
            </a:r>
            <a:b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</a:t>
            </a:r>
            <a:r>
              <a:rPr lang="en-IN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emotions using sentiment analysis techniques.</a:t>
            </a:r>
            <a:b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</a:t>
            </a:r>
            <a:r>
              <a:rPr lang="en-IN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emotional feedback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a simple and interactive GUI.</a:t>
            </a:r>
            <a:b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offer </a:t>
            </a:r>
            <a:r>
              <a:rPr lang="en-IN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soothing music and engaging visual games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instant mood boosters.</a:t>
            </a:r>
            <a:b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showcase how </a:t>
            </a:r>
            <a:r>
              <a:rPr lang="en-IN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can be used to gently support mental wellness</a:t>
            </a:r>
            <a:r>
              <a:rPr lang="en-IN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storing personal data.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6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156" name="Google Shape;156;p16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Team ID-19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162" name="Google Shape;162;p16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6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164;p16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165" name="Google Shape;165;p16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7" name="Google Shape;167;p16"/>
          <p:cNvSpPr txBox="1"/>
          <p:nvPr/>
        </p:nvSpPr>
        <p:spPr>
          <a:xfrm>
            <a:off x="450774" y="90032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Tools and Technologies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50775" y="158703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Core language for the full application: sentiment analysis, GUI, and games.</a:t>
            </a:r>
            <a:b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TensorFlow/</a:t>
            </a:r>
            <a:r>
              <a:rPr lang="en-IN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building the LSTM-based emotion classification model.</a:t>
            </a:r>
            <a:b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Used for data preprocessing and model evaluation.</a:t>
            </a:r>
            <a:b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design the GUI for emotion display and user interaction.</a:t>
            </a:r>
            <a:b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Pygame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developing interactive games (e.g., Bubble Pop, Flower Bloom).</a:t>
            </a:r>
            <a:b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IN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pygame.mixer</a:t>
            </a:r>
            <a:r>
              <a:rPr lang="en-IN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play soothing music during negative mood detection.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178" name="Google Shape;178;p17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1" name="Google Shape;18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184" name="Google Shape;184;p17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7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7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7"/>
          <p:cNvSpPr txBox="1"/>
          <p:nvPr/>
        </p:nvSpPr>
        <p:spPr>
          <a:xfrm>
            <a:off x="450775" y="726901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24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568358" y="1367088"/>
            <a:ext cx="10954683" cy="497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Example : "</a:t>
            </a:r>
            <a:r>
              <a:rPr lang="en-US" b="1" dirty="0" err="1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dont</a:t>
            </a:r>
            <a:r>
              <a:rPr lang="en-US" b="1" dirty="0">
                <a:solidFill>
                  <a:schemeClr val="dk1"/>
                </a:solidFill>
              </a:rPr>
              <a:t> know </a:t>
            </a:r>
            <a:r>
              <a:rPr lang="en-US" b="1" dirty="0" err="1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dk1"/>
                </a:solidFill>
              </a:rPr>
              <a:t> feel so lost"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True Emotion: </a:t>
            </a:r>
            <a:r>
              <a:rPr lang="en-US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sad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Tokenization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in the sentence is converted to a number using the tokenizer.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the tokenizer gives: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["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dont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"know", "</a:t>
            </a:r>
            <a:r>
              <a:rPr lang="en-US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"feel", "so", "lost"]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[12, 53, 87, 12, 89, 30, 205]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Padding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expects a fixed length (e.g. 50), so we add 0s at the end: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[12, 53, 87, 12, 89, 30, 205, 0, 0, ..., 0]  # Total = 50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F78781FC-4F62-6A2A-3863-DD8C3074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>
            <a:extLst>
              <a:ext uri="{FF2B5EF4-FFF2-40B4-BE49-F238E27FC236}">
                <a16:creationId xmlns:a16="http://schemas.microsoft.com/office/drawing/2014/main" id="{ECEA5129-397D-5756-2640-47BEB131C38C}"/>
              </a:ext>
            </a:extLst>
          </p:cNvPr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178" name="Google Shape;178;p17">
              <a:extLst>
                <a:ext uri="{FF2B5EF4-FFF2-40B4-BE49-F238E27FC236}">
                  <a16:creationId xmlns:a16="http://schemas.microsoft.com/office/drawing/2014/main" id="{E84335EE-9B80-0186-DE04-A7C4B76226ED}"/>
                </a:ext>
              </a:extLst>
            </p:cNvPr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>
              <a:extLst>
                <a:ext uri="{FF2B5EF4-FFF2-40B4-BE49-F238E27FC236}">
                  <a16:creationId xmlns:a16="http://schemas.microsoft.com/office/drawing/2014/main" id="{1C2A2800-F676-975C-4A58-165D5BECF3BE}"/>
                </a:ext>
              </a:extLst>
            </p:cNvPr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>
            <a:extLst>
              <a:ext uri="{FF2B5EF4-FFF2-40B4-BE49-F238E27FC236}">
                <a16:creationId xmlns:a16="http://schemas.microsoft.com/office/drawing/2014/main" id="{A7FDC425-4BDE-C02E-533B-78F9FFF9CE9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1" name="Google Shape;181;p17">
            <a:extLst>
              <a:ext uri="{FF2B5EF4-FFF2-40B4-BE49-F238E27FC236}">
                <a16:creationId xmlns:a16="http://schemas.microsoft.com/office/drawing/2014/main" id="{EFC8EB16-9C4D-47F8-31EC-8A6F3111F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7">
            <a:extLst>
              <a:ext uri="{FF2B5EF4-FFF2-40B4-BE49-F238E27FC236}">
                <a16:creationId xmlns:a16="http://schemas.microsoft.com/office/drawing/2014/main" id="{C9B5919F-4509-0D3E-EB12-09AC9F2E0E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83" name="Google Shape;183;p17">
            <a:extLst>
              <a:ext uri="{FF2B5EF4-FFF2-40B4-BE49-F238E27FC236}">
                <a16:creationId xmlns:a16="http://schemas.microsoft.com/office/drawing/2014/main" id="{016B94B0-1613-58F6-83E0-787128150AB5}"/>
              </a:ext>
            </a:extLst>
          </p:cNvPr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184" name="Google Shape;184;p17">
              <a:extLst>
                <a:ext uri="{FF2B5EF4-FFF2-40B4-BE49-F238E27FC236}">
                  <a16:creationId xmlns:a16="http://schemas.microsoft.com/office/drawing/2014/main" id="{E6C1F311-82F3-9799-5C62-F4205D35BDF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7">
              <a:extLst>
                <a:ext uri="{FF2B5EF4-FFF2-40B4-BE49-F238E27FC236}">
                  <a16:creationId xmlns:a16="http://schemas.microsoft.com/office/drawing/2014/main" id="{8B3B5702-18AF-AD0F-07D0-6816D1C1A0F1}"/>
                </a:ext>
              </a:extLst>
            </p:cNvPr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7">
              <a:extLst>
                <a:ext uri="{FF2B5EF4-FFF2-40B4-BE49-F238E27FC236}">
                  <a16:creationId xmlns:a16="http://schemas.microsoft.com/office/drawing/2014/main" id="{2A3F4C1D-30BD-CD56-0295-961CCFB16DBE}"/>
                </a:ext>
              </a:extLst>
            </p:cNvPr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187" name="Google Shape;187;p17">
                <a:extLst>
                  <a:ext uri="{FF2B5EF4-FFF2-40B4-BE49-F238E27FC236}">
                    <a16:creationId xmlns:a16="http://schemas.microsoft.com/office/drawing/2014/main" id="{FF6336A2-467D-ADF9-02A5-043DDAD204CD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>
                <a:extLst>
                  <a:ext uri="{FF2B5EF4-FFF2-40B4-BE49-F238E27FC236}">
                    <a16:creationId xmlns:a16="http://schemas.microsoft.com/office/drawing/2014/main" id="{31B8840F-7380-5C22-17D0-7112B2D07BE1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7">
            <a:extLst>
              <a:ext uri="{FF2B5EF4-FFF2-40B4-BE49-F238E27FC236}">
                <a16:creationId xmlns:a16="http://schemas.microsoft.com/office/drawing/2014/main" id="{EC44A08B-515A-6DB7-3970-28E7F7169728}"/>
              </a:ext>
            </a:extLst>
          </p:cNvPr>
          <p:cNvSpPr txBox="1"/>
          <p:nvPr/>
        </p:nvSpPr>
        <p:spPr>
          <a:xfrm>
            <a:off x="450775" y="726901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24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7">
            <a:extLst>
              <a:ext uri="{FF2B5EF4-FFF2-40B4-BE49-F238E27FC236}">
                <a16:creationId xmlns:a16="http://schemas.microsoft.com/office/drawing/2014/main" id="{CAD5ECA4-B5A3-5E02-9722-C0996A4FDCFE}"/>
              </a:ext>
            </a:extLst>
          </p:cNvPr>
          <p:cNvSpPr txBox="1"/>
          <p:nvPr/>
        </p:nvSpPr>
        <p:spPr>
          <a:xfrm>
            <a:off x="568358" y="1367088"/>
            <a:ext cx="10772093" cy="465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Model Prediction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LSTM model processes the padded sequence and understands: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"feel so lost" = strong indicator of sadness.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output probabilities like: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[0.02, 0.03, 0.05, 0.85, 0.03, 0.02]  </a:t>
            </a:r>
            <a:b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(Here, each number is a probability for one emotion)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class mapping: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 anger, 1 = fear, 2 = joy, 3 = 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sad, 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= love, 5 = surprise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 predicted emotion is: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"sad"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(because 0.85 is the highest)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E7334FF1-6DE0-10B1-1FD0-AB378FEB2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7">
            <a:extLst>
              <a:ext uri="{FF2B5EF4-FFF2-40B4-BE49-F238E27FC236}">
                <a16:creationId xmlns:a16="http://schemas.microsoft.com/office/drawing/2014/main" id="{CF7EFEC2-C52B-1B09-160D-9F770D545288}"/>
              </a:ext>
            </a:extLst>
          </p:cNvPr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178" name="Google Shape;178;p17">
              <a:extLst>
                <a:ext uri="{FF2B5EF4-FFF2-40B4-BE49-F238E27FC236}">
                  <a16:creationId xmlns:a16="http://schemas.microsoft.com/office/drawing/2014/main" id="{0A73467F-6F5D-2034-CB51-7EB20C3C9B25}"/>
                </a:ext>
              </a:extLst>
            </p:cNvPr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>
              <a:extLst>
                <a:ext uri="{FF2B5EF4-FFF2-40B4-BE49-F238E27FC236}">
                  <a16:creationId xmlns:a16="http://schemas.microsoft.com/office/drawing/2014/main" id="{D0323262-CAD8-75DC-CB75-99956C1FAC4B}"/>
                </a:ext>
              </a:extLst>
            </p:cNvPr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7">
            <a:extLst>
              <a:ext uri="{FF2B5EF4-FFF2-40B4-BE49-F238E27FC236}">
                <a16:creationId xmlns:a16="http://schemas.microsoft.com/office/drawing/2014/main" id="{58798126-E683-4247-7102-901862B51C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1" name="Google Shape;181;p17">
            <a:extLst>
              <a:ext uri="{FF2B5EF4-FFF2-40B4-BE49-F238E27FC236}">
                <a16:creationId xmlns:a16="http://schemas.microsoft.com/office/drawing/2014/main" id="{8F2A9FA1-4ABB-BC3E-75DC-713DD97899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7">
            <a:extLst>
              <a:ext uri="{FF2B5EF4-FFF2-40B4-BE49-F238E27FC236}">
                <a16:creationId xmlns:a16="http://schemas.microsoft.com/office/drawing/2014/main" id="{7A8F2077-B778-2900-849A-F5761C5EB6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83" name="Google Shape;183;p17">
            <a:extLst>
              <a:ext uri="{FF2B5EF4-FFF2-40B4-BE49-F238E27FC236}">
                <a16:creationId xmlns:a16="http://schemas.microsoft.com/office/drawing/2014/main" id="{A1867737-FD9C-B16D-9BBD-D718D25DFEC5}"/>
              </a:ext>
            </a:extLst>
          </p:cNvPr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184" name="Google Shape;184;p17">
              <a:extLst>
                <a:ext uri="{FF2B5EF4-FFF2-40B4-BE49-F238E27FC236}">
                  <a16:creationId xmlns:a16="http://schemas.microsoft.com/office/drawing/2014/main" id="{DBAC454E-3635-CE1D-434B-B25CDBB22A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7">
              <a:extLst>
                <a:ext uri="{FF2B5EF4-FFF2-40B4-BE49-F238E27FC236}">
                  <a16:creationId xmlns:a16="http://schemas.microsoft.com/office/drawing/2014/main" id="{68B13CE4-DB0B-EC65-C3D6-8E50AC7C1252}"/>
                </a:ext>
              </a:extLst>
            </p:cNvPr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7">
              <a:extLst>
                <a:ext uri="{FF2B5EF4-FFF2-40B4-BE49-F238E27FC236}">
                  <a16:creationId xmlns:a16="http://schemas.microsoft.com/office/drawing/2014/main" id="{02634204-3409-FF09-F5B2-71BEBC3F93C2}"/>
                </a:ext>
              </a:extLst>
            </p:cNvPr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187" name="Google Shape;187;p17">
                <a:extLst>
                  <a:ext uri="{FF2B5EF4-FFF2-40B4-BE49-F238E27FC236}">
                    <a16:creationId xmlns:a16="http://schemas.microsoft.com/office/drawing/2014/main" id="{34FD92ED-1C52-B4D3-43CC-6767A520B37E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>
                <a:extLst>
                  <a:ext uri="{FF2B5EF4-FFF2-40B4-BE49-F238E27FC236}">
                    <a16:creationId xmlns:a16="http://schemas.microsoft.com/office/drawing/2014/main" id="{FFD95FC6-D034-8399-DAF2-7CAF59473CC5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9" name="Google Shape;189;p17">
            <a:extLst>
              <a:ext uri="{FF2B5EF4-FFF2-40B4-BE49-F238E27FC236}">
                <a16:creationId xmlns:a16="http://schemas.microsoft.com/office/drawing/2014/main" id="{87384A34-015A-F41D-EC92-5F50AF223760}"/>
              </a:ext>
            </a:extLst>
          </p:cNvPr>
          <p:cNvSpPr txBox="1"/>
          <p:nvPr/>
        </p:nvSpPr>
        <p:spPr>
          <a:xfrm>
            <a:off x="450775" y="726901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Methodology</a:t>
            </a:r>
            <a:endParaRPr sz="24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7">
            <a:extLst>
              <a:ext uri="{FF2B5EF4-FFF2-40B4-BE49-F238E27FC236}">
                <a16:creationId xmlns:a16="http://schemas.microsoft.com/office/drawing/2014/main" id="{61C2AD52-F366-BDD1-8F9F-16486ECC89F0}"/>
              </a:ext>
            </a:extLst>
          </p:cNvPr>
          <p:cNvSpPr txBox="1"/>
          <p:nvPr/>
        </p:nvSpPr>
        <p:spPr>
          <a:xfrm>
            <a:off x="568359" y="1358621"/>
            <a:ext cx="9964174" cy="497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4. Final Response</a:t>
            </a:r>
            <a:b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Since it's a </a:t>
            </a:r>
            <a:r>
              <a:rPr lang="en-US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negative emotion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:</a:t>
            </a:r>
            <a:b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Soothing music starts playing in the background to help relax the user.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uplifting game is suggested (Flower Bloom  or Bubble Pop ) to cheer them up.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motivational quote is shown to inspire hope and strength.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cheerful emoji appears to visually uplift the mood.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50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201" name="Google Shape;201;p18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4" name="Google Shape;20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207" name="Google Shape;207;p18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8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18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8"/>
          <p:cNvSpPr txBox="1"/>
          <p:nvPr/>
        </p:nvSpPr>
        <p:spPr>
          <a:xfrm>
            <a:off x="450774" y="90032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Algorithm:</a:t>
            </a:r>
            <a:endParaRPr sz="24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450775" y="158703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Preprocessing: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tokenize social media text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to padded sequences using tokenizer</a:t>
            </a:r>
          </a:p>
          <a:p>
            <a:pPr marL="698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Emotion Prediction (LSTM):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input to the trained LSTM model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emotion based on text context</a:t>
            </a:r>
          </a:p>
          <a:p>
            <a:pPr marL="698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8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Trigger Response: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emotion is negative (e.g., sad, fear):</a:t>
            </a:r>
            <a:b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 Play soothing music</a:t>
            </a:r>
            <a:b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Suggest visual game via GUI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>
            <a:off x="0" y="6347460"/>
            <a:ext cx="12192000" cy="510393"/>
            <a:chOff x="0" y="6347460"/>
            <a:chExt cx="12192000" cy="510393"/>
          </a:xfrm>
        </p:grpSpPr>
        <p:sp>
          <p:nvSpPr>
            <p:cNvPr id="223" name="Google Shape;223;p19"/>
            <p:cNvSpPr/>
            <p:nvPr/>
          </p:nvSpPr>
          <p:spPr>
            <a:xfrm>
              <a:off x="0" y="6374853"/>
              <a:ext cx="12192000" cy="483000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10800000" flipH="1">
              <a:off x="0" y="6347460"/>
              <a:ext cx="12192000" cy="456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7740">
                  <a:srgbClr val="00B0F0"/>
                </a:gs>
                <a:gs pos="46000">
                  <a:srgbClr val="00B0F0"/>
                </a:gs>
                <a:gs pos="57000">
                  <a:srgbClr val="FFC000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03-05-2025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Team ID-19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50775" y="170727"/>
            <a:ext cx="11072266" cy="441809"/>
            <a:chOff x="450775" y="170727"/>
            <a:chExt cx="11072266" cy="441809"/>
          </a:xfrm>
        </p:grpSpPr>
        <p:pic>
          <p:nvPicPr>
            <p:cNvPr id="229" name="Google Shape;229;p19"/>
            <p:cNvPicPr preferRelativeResize="0"/>
            <p:nvPr/>
          </p:nvPicPr>
          <p:blipFill rotWithShape="1">
            <a:blip r:embed="rId3">
              <a:alphaModFix/>
            </a:blip>
            <a:srcRect t="27017" b="26060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9"/>
            <p:cNvSpPr txBox="1"/>
            <p:nvPr/>
          </p:nvSpPr>
          <p:spPr>
            <a:xfrm>
              <a:off x="3842375" y="209075"/>
              <a:ext cx="53676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Mental Health Tracker: Bridging Gaps in Emotional Well-Being </a:t>
              </a:r>
              <a:endParaRPr sz="1200">
                <a:solidFill>
                  <a:schemeClr val="dk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19"/>
            <p:cNvGrpSpPr/>
            <p:nvPr/>
          </p:nvGrpSpPr>
          <p:grpSpPr>
            <a:xfrm>
              <a:off x="11184535" y="285617"/>
              <a:ext cx="338507" cy="212010"/>
              <a:chOff x="521095" y="429142"/>
              <a:chExt cx="463645" cy="29038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0DE5C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771183" y="429142"/>
                <a:ext cx="213557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9"/>
          <p:cNvSpPr txBox="1"/>
          <p:nvPr/>
        </p:nvSpPr>
        <p:spPr>
          <a:xfrm>
            <a:off x="152399" y="756422"/>
            <a:ext cx="49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Case Diagram</a:t>
            </a:r>
            <a:endParaRPr sz="2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50775" y="1587038"/>
            <a:ext cx="11356800" cy="4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425" y="1443144"/>
            <a:ext cx="9394299" cy="47529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974</Words>
  <Application>Microsoft Office PowerPoint</Application>
  <PresentationFormat>Widescreen</PresentationFormat>
  <Paragraphs>162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Verdana</vt:lpstr>
      <vt:lpstr>Arial</vt:lpstr>
      <vt:lpstr>Calibri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Shree Ganeshji</cp:lastModifiedBy>
  <cp:revision>4</cp:revision>
  <dcterms:modified xsi:type="dcterms:W3CDTF">2025-05-03T05:12:58Z</dcterms:modified>
</cp:coreProperties>
</file>