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4"/>
  </p:notesMasterIdLst>
  <p:sldIdLst>
    <p:sldId id="256" r:id="rId3"/>
    <p:sldId id="257" r:id="rId4"/>
    <p:sldId id="258" r:id="rId5"/>
    <p:sldId id="259" r:id="rId6"/>
    <p:sldId id="260" r:id="rId7"/>
    <p:sldId id="261" r:id="rId8"/>
    <p:sldId id="266" r:id="rId9"/>
    <p:sldId id="262" r:id="rId10"/>
    <p:sldId id="263" r:id="rId11"/>
    <p:sldId id="264" r:id="rId12"/>
    <p:sldId id="265"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Montserrat" panose="020F0502020204030204" pitchFamily="2" charset="0"/>
      <p:regular r:id="rId19"/>
      <p:bold r:id="rId20"/>
      <p:italic r:id="rId21"/>
      <p:boldItalic r:id="rId22"/>
    </p:embeddedFont>
    <p:embeddedFont>
      <p:font typeface="Montserrat SemiBold" panose="00000700000000000000" pitchFamily="2" charset="0"/>
      <p:regular r:id="rId23"/>
      <p:bold r:id="rId24"/>
      <p:italic r:id="rId25"/>
      <p:boldItalic r:id="rId26"/>
    </p:embeddedFont>
    <p:embeddedFont>
      <p:font typeface="Source Code Pro" panose="020B0509030403020204"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2653" autoAdjust="0"/>
  </p:normalViewPr>
  <p:slideViewPr>
    <p:cSldViewPr snapToGrid="0">
      <p:cViewPr>
        <p:scale>
          <a:sx n="80" d="100"/>
          <a:sy n="80" d="100"/>
        </p:scale>
        <p:origin x="1272"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16c57d0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 name="Google Shape;62;g1716c57d09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716c57d09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716c57d096_0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716c57d096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1716c57d096_0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716c57d09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 name="Google Shape;71;g1716c57d096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716c57d09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1716c57d096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716c57d096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1716c57d096_0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16c57d096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1716c57d096_0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716c57d096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716c57d096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716c57d096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716c57d096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76910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716c57d09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716c57d096_0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716c57d096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1716c57d096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a:lvl1pPr>
            <a:lvl2pPr lvl="1" algn="l" rtl="0">
              <a:lnSpc>
                <a:spcPct val="100000"/>
              </a:lnSpc>
              <a:spcBef>
                <a:spcPts val="0"/>
              </a:spcBef>
              <a:spcAft>
                <a:spcPts val="0"/>
              </a:spcAft>
              <a:buSzPts val="4200"/>
              <a:buNone/>
              <a:defRPr/>
            </a:lvl2pPr>
            <a:lvl3pPr lvl="2" algn="l" rtl="0">
              <a:lnSpc>
                <a:spcPct val="100000"/>
              </a:lnSpc>
              <a:spcBef>
                <a:spcPts val="0"/>
              </a:spcBef>
              <a:spcAft>
                <a:spcPts val="0"/>
              </a:spcAft>
              <a:buSzPts val="4200"/>
              <a:buNone/>
              <a:defRPr/>
            </a:lvl3pPr>
            <a:lvl4pPr lvl="3" algn="l" rtl="0">
              <a:lnSpc>
                <a:spcPct val="100000"/>
              </a:lnSpc>
              <a:spcBef>
                <a:spcPts val="0"/>
              </a:spcBef>
              <a:spcAft>
                <a:spcPts val="0"/>
              </a:spcAft>
              <a:buSzPts val="4200"/>
              <a:buNone/>
              <a:defRPr/>
            </a:lvl4pPr>
            <a:lvl5pPr lvl="4" algn="l" rtl="0">
              <a:lnSpc>
                <a:spcPct val="100000"/>
              </a:lnSpc>
              <a:spcBef>
                <a:spcPts val="0"/>
              </a:spcBef>
              <a:spcAft>
                <a:spcPts val="0"/>
              </a:spcAft>
              <a:buSzPts val="4200"/>
              <a:buNone/>
              <a:defRPr/>
            </a:lvl5pPr>
            <a:lvl6pPr lvl="5" algn="l" rtl="0">
              <a:lnSpc>
                <a:spcPct val="100000"/>
              </a:lnSpc>
              <a:spcBef>
                <a:spcPts val="0"/>
              </a:spcBef>
              <a:spcAft>
                <a:spcPts val="0"/>
              </a:spcAft>
              <a:buSzPts val="4200"/>
              <a:buNone/>
              <a:defRPr/>
            </a:lvl6pPr>
            <a:lvl7pPr lvl="6" algn="l" rtl="0">
              <a:lnSpc>
                <a:spcPct val="100000"/>
              </a:lnSpc>
              <a:spcBef>
                <a:spcPts val="0"/>
              </a:spcBef>
              <a:spcAft>
                <a:spcPts val="0"/>
              </a:spcAft>
              <a:buSzPts val="4200"/>
              <a:buNone/>
              <a:defRPr/>
            </a:lvl7pPr>
            <a:lvl8pPr lvl="7" algn="l" rtl="0">
              <a:lnSpc>
                <a:spcPct val="100000"/>
              </a:lnSpc>
              <a:spcBef>
                <a:spcPts val="0"/>
              </a:spcBef>
              <a:spcAft>
                <a:spcPts val="0"/>
              </a:spcAft>
              <a:buSzPts val="4200"/>
              <a:buNone/>
              <a:defRPr/>
            </a:lvl8pPr>
            <a:lvl9pPr lvl="8" algn="l" rtl="0">
              <a:lnSpc>
                <a:spcPct val="100000"/>
              </a:lnSpc>
              <a:spcBef>
                <a:spcPts val="0"/>
              </a:spcBef>
              <a:spcAft>
                <a:spcPts val="0"/>
              </a:spcAft>
              <a:buSzPts val="4200"/>
              <a:buNone/>
              <a:defRPr/>
            </a:lvl9pPr>
          </a:lstStyle>
          <a:p>
            <a:endParaRPr/>
          </a:p>
        </p:txBody>
      </p:sp>
      <p:sp>
        <p:nvSpPr>
          <p:cNvPr id="58" name="Google Shape;58;p14"/>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gn="l" rtl="0">
              <a:lnSpc>
                <a:spcPct val="100000"/>
              </a:lnSpc>
              <a:spcBef>
                <a:spcPts val="0"/>
              </a:spcBef>
              <a:spcAft>
                <a:spcPts val="0"/>
              </a:spcAft>
              <a:buSzPts val="1800"/>
              <a:buChar char="●"/>
              <a:defRPr/>
            </a:lvl1pPr>
            <a:lvl2pPr marL="914400" lvl="1" indent="-317500" algn="l" rtl="0">
              <a:lnSpc>
                <a:spcPct val="100000"/>
              </a:lnSpc>
              <a:spcBef>
                <a:spcPts val="0"/>
              </a:spcBef>
              <a:spcAft>
                <a:spcPts val="0"/>
              </a:spcAft>
              <a:buSzPts val="1400"/>
              <a:buChar char="○"/>
              <a:defRPr/>
            </a:lvl2pPr>
            <a:lvl3pPr marL="1371600" lvl="2" indent="-317500" algn="l" rtl="0">
              <a:lnSpc>
                <a:spcPct val="100000"/>
              </a:lnSpc>
              <a:spcBef>
                <a:spcPts val="0"/>
              </a:spcBef>
              <a:spcAft>
                <a:spcPts val="0"/>
              </a:spcAft>
              <a:buSzPts val="1400"/>
              <a:buChar char="■"/>
              <a:defRPr/>
            </a:lvl3pPr>
            <a:lvl4pPr marL="1828800" lvl="3" indent="-317500" algn="l" rtl="0">
              <a:lnSpc>
                <a:spcPct val="100000"/>
              </a:lnSpc>
              <a:spcBef>
                <a:spcPts val="0"/>
              </a:spcBef>
              <a:spcAft>
                <a:spcPts val="0"/>
              </a:spcAft>
              <a:buSzPts val="1400"/>
              <a:buChar char="●"/>
              <a:defRPr/>
            </a:lvl4pPr>
            <a:lvl5pPr marL="2286000" lvl="4" indent="-317500" algn="l" rtl="0">
              <a:lnSpc>
                <a:spcPct val="100000"/>
              </a:lnSpc>
              <a:spcBef>
                <a:spcPts val="0"/>
              </a:spcBef>
              <a:spcAft>
                <a:spcPts val="0"/>
              </a:spcAft>
              <a:buSzPts val="1400"/>
              <a:buChar char="○"/>
              <a:defRPr/>
            </a:lvl5pPr>
            <a:lvl6pPr marL="2743200" lvl="5" indent="-317500" algn="l" rtl="0">
              <a:lnSpc>
                <a:spcPct val="100000"/>
              </a:lnSpc>
              <a:spcBef>
                <a:spcPts val="0"/>
              </a:spcBef>
              <a:spcAft>
                <a:spcPts val="0"/>
              </a:spcAft>
              <a:buSzPts val="1400"/>
              <a:buChar char="■"/>
              <a:defRPr/>
            </a:lvl6pPr>
            <a:lvl7pPr marL="3200400" lvl="6" indent="-317500" algn="l" rtl="0">
              <a:lnSpc>
                <a:spcPct val="100000"/>
              </a:lnSpc>
              <a:spcBef>
                <a:spcPts val="0"/>
              </a:spcBef>
              <a:spcAft>
                <a:spcPts val="0"/>
              </a:spcAft>
              <a:buSzPts val="1400"/>
              <a:buChar char="●"/>
              <a:defRPr/>
            </a:lvl7pPr>
            <a:lvl8pPr marL="3657600" lvl="7" indent="-317500" algn="l" rtl="0">
              <a:lnSpc>
                <a:spcPct val="100000"/>
              </a:lnSpc>
              <a:spcBef>
                <a:spcPts val="0"/>
              </a:spcBef>
              <a:spcAft>
                <a:spcPts val="0"/>
              </a:spcAft>
              <a:buSzPts val="1400"/>
              <a:buChar char="○"/>
              <a:defRPr/>
            </a:lvl8pPr>
            <a:lvl9pPr marL="4114800" lvl="8" indent="-317500" algn="l" rtl="0">
              <a:lnSpc>
                <a:spcPct val="100000"/>
              </a:lnSpc>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p:nvPr/>
        </p:nvSpPr>
        <p:spPr>
          <a:xfrm>
            <a:off x="0" y="7937"/>
            <a:ext cx="9144000" cy="743100"/>
          </a:xfrm>
          <a:prstGeom prst="rect">
            <a:avLst/>
          </a:prstGeom>
          <a:solidFill>
            <a:srgbClr val="E6F6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2" name="Google Shape;52;p13"/>
          <p:cNvPicPr preferRelativeResize="0"/>
          <p:nvPr/>
        </p:nvPicPr>
        <p:blipFill rotWithShape="1">
          <a:blip r:embed="rId3">
            <a:alphaModFix/>
          </a:blip>
          <a:srcRect b="24766"/>
          <a:stretch/>
        </p:blipFill>
        <p:spPr>
          <a:xfrm>
            <a:off x="7591425" y="276225"/>
            <a:ext cx="1196974" cy="206375"/>
          </a:xfrm>
          <a:prstGeom prst="rect">
            <a:avLst/>
          </a:prstGeom>
          <a:noFill/>
          <a:ln>
            <a:noFill/>
          </a:ln>
        </p:spPr>
      </p:pic>
      <p:sp>
        <p:nvSpPr>
          <p:cNvPr id="53" name="Google Shape;53;p13"/>
          <p:cNvSpPr txBox="1">
            <a:spLocks noGrp="1"/>
          </p:cNvSpPr>
          <p:nvPr>
            <p:ph type="title"/>
          </p:nvPr>
        </p:nvSpPr>
        <p:spPr>
          <a:xfrm>
            <a:off x="311150" y="292100"/>
            <a:ext cx="8521800" cy="801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13"/>
          <p:cNvSpPr txBox="1">
            <a:spLocks noGrp="1"/>
          </p:cNvSpPr>
          <p:nvPr>
            <p:ph type="body" idx="1"/>
          </p:nvPr>
        </p:nvSpPr>
        <p:spPr>
          <a:xfrm>
            <a:off x="311150" y="1228725"/>
            <a:ext cx="8521800" cy="33402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312737" y="304800"/>
            <a:ext cx="4076700" cy="4533900"/>
          </a:xfrm>
          <a:prstGeom prst="rect">
            <a:avLst/>
          </a:prstGeom>
          <a:solidFill>
            <a:srgbClr val="E6F6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457200" marR="0" lvl="0" indent="-317500" algn="l" rtl="0">
              <a:lnSpc>
                <a:spcPct val="100000"/>
              </a:lnSpc>
              <a:spcBef>
                <a:spcPts val="0"/>
              </a:spcBef>
              <a:spcAft>
                <a:spcPts val="0"/>
              </a:spcAft>
              <a:buSzPts val="1400"/>
              <a:buChar char="-"/>
            </a:pPr>
            <a:r>
              <a:rPr lang="en" dirty="0"/>
              <a:t>Sakshi Didtuduk</a:t>
            </a:r>
            <a:endParaRPr dirty="0"/>
          </a:p>
        </p:txBody>
      </p:sp>
      <p:sp>
        <p:nvSpPr>
          <p:cNvPr id="65" name="Google Shape;65;p15"/>
          <p:cNvSpPr txBox="1"/>
          <p:nvPr/>
        </p:nvSpPr>
        <p:spPr>
          <a:xfrm>
            <a:off x="541825" y="1376350"/>
            <a:ext cx="3847500" cy="769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Montserrat"/>
              <a:buNone/>
            </a:pPr>
            <a:r>
              <a:rPr lang="en" sz="1900" b="1">
                <a:latin typeface="Montserrat"/>
                <a:ea typeface="Montserrat"/>
                <a:cs typeface="Montserrat"/>
                <a:sym typeface="Montserrat"/>
              </a:rPr>
              <a:t>Business Analyst Career Program - Capstone Project</a:t>
            </a:r>
            <a:endParaRPr sz="400" b="0" i="0" u="none" strike="noStrike" cap="none">
              <a:solidFill>
                <a:srgbClr val="000000"/>
              </a:solidFill>
              <a:latin typeface="Arial"/>
              <a:ea typeface="Arial"/>
              <a:cs typeface="Arial"/>
              <a:sym typeface="Arial"/>
            </a:endParaRPr>
          </a:p>
        </p:txBody>
      </p:sp>
      <p:sp>
        <p:nvSpPr>
          <p:cNvPr id="66" name="Google Shape;66;p15"/>
          <p:cNvSpPr txBox="1"/>
          <p:nvPr/>
        </p:nvSpPr>
        <p:spPr>
          <a:xfrm>
            <a:off x="312737" y="1528762"/>
            <a:ext cx="55500" cy="758700"/>
          </a:xfrm>
          <a:prstGeom prst="rect">
            <a:avLst/>
          </a:prstGeom>
          <a:solidFill>
            <a:srgbClr val="04A57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pic>
        <p:nvPicPr>
          <p:cNvPr id="68" name="Google Shape;68;p15"/>
          <p:cNvPicPr preferRelativeResize="0"/>
          <p:nvPr/>
        </p:nvPicPr>
        <p:blipFill>
          <a:blip r:embed="rId3">
            <a:alphaModFix/>
          </a:blip>
          <a:stretch>
            <a:fillRect/>
          </a:stretch>
        </p:blipFill>
        <p:spPr>
          <a:xfrm>
            <a:off x="5204479" y="1376350"/>
            <a:ext cx="3018901" cy="30188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246725"/>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4A57E"/>
                </a:solidFill>
                <a:latin typeface="Montserrat"/>
                <a:ea typeface="Montserrat"/>
                <a:cs typeface="Montserrat"/>
                <a:sym typeface="Montserrat"/>
              </a:rPr>
              <a:t>Conclusion and Inferences</a:t>
            </a:r>
            <a:endParaRPr sz="1800" b="1">
              <a:solidFill>
                <a:srgbClr val="04A57E"/>
              </a:solidFill>
              <a:latin typeface="Montserrat"/>
              <a:ea typeface="Montserrat"/>
              <a:cs typeface="Montserrat"/>
              <a:sym typeface="Montserrat"/>
            </a:endParaRPr>
          </a:p>
        </p:txBody>
      </p:sp>
      <p:sp>
        <p:nvSpPr>
          <p:cNvPr id="119" name="Google Shape;119;p23"/>
          <p:cNvSpPr txBox="1">
            <a:spLocks noGrp="1"/>
          </p:cNvSpPr>
          <p:nvPr>
            <p:ph type="body" idx="1"/>
          </p:nvPr>
        </p:nvSpPr>
        <p:spPr>
          <a:xfrm>
            <a:off x="182880" y="882595"/>
            <a:ext cx="8778240" cy="401418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US" sz="1100" dirty="0">
                <a:latin typeface="Calibri" panose="020F0502020204030204" pitchFamily="34" charset="0"/>
                <a:ea typeface="Calibri" panose="020F0502020204030204" pitchFamily="34" charset="0"/>
                <a:cs typeface="Calibri" panose="020F0502020204030204" pitchFamily="34" charset="0"/>
                <a:sym typeface="Montserrat"/>
              </a:rPr>
              <a:t>Below are the few conclusion from the dashboard-</a:t>
            </a:r>
          </a:p>
          <a:p>
            <a:pPr marL="171450" indent="-171450"/>
            <a:r>
              <a:rPr lang="en-US" sz="1100" dirty="0">
                <a:latin typeface="Calibri" panose="020F0502020204030204" pitchFamily="34" charset="0"/>
                <a:ea typeface="Calibri" panose="020F0502020204030204" pitchFamily="34" charset="0"/>
                <a:cs typeface="Calibri" panose="020F0502020204030204" pitchFamily="34" charset="0"/>
                <a:sym typeface="Montserrat"/>
              </a:rPr>
              <a:t>Paseo is sold highest – if compared product wise sales</a:t>
            </a:r>
          </a:p>
          <a:p>
            <a:pPr marL="171450" indent="-171450"/>
            <a:r>
              <a:rPr lang="en-US" sz="1100" dirty="0">
                <a:latin typeface="Calibri" panose="020F0502020204030204" pitchFamily="34" charset="0"/>
                <a:ea typeface="Calibri" panose="020F0502020204030204" pitchFamily="34" charset="0"/>
                <a:cs typeface="Calibri" panose="020F0502020204030204" pitchFamily="34" charset="0"/>
                <a:sym typeface="Montserrat"/>
              </a:rPr>
              <a:t>Government sector has earned the highest profit</a:t>
            </a:r>
          </a:p>
          <a:p>
            <a:pPr marL="171450" indent="-171450"/>
            <a:r>
              <a:rPr lang="en-US" sz="1100" dirty="0">
                <a:latin typeface="Calibri" panose="020F0502020204030204" pitchFamily="34" charset="0"/>
                <a:ea typeface="Calibri" panose="020F0502020204030204" pitchFamily="34" charset="0"/>
                <a:cs typeface="Calibri" panose="020F0502020204030204" pitchFamily="34" charset="0"/>
                <a:sym typeface="Montserrat"/>
              </a:rPr>
              <a:t>In 2014 the sales and profit is high as compared to 2013</a:t>
            </a:r>
          </a:p>
          <a:p>
            <a:pPr marL="171450" indent="-171450"/>
            <a:r>
              <a:rPr lang="en-US" sz="1100" dirty="0">
                <a:latin typeface="Calibri" panose="020F0502020204030204" pitchFamily="34" charset="0"/>
                <a:ea typeface="Calibri" panose="020F0502020204030204" pitchFamily="34" charset="0"/>
                <a:cs typeface="Calibri" panose="020F0502020204030204" pitchFamily="34" charset="0"/>
                <a:sym typeface="Montserrat"/>
              </a:rPr>
              <a:t>Discount offered on Paseo was highest as compared to other products</a:t>
            </a:r>
          </a:p>
          <a:p>
            <a:pPr marL="0" lvl="0" indent="0" algn="l" rtl="0">
              <a:lnSpc>
                <a:spcPct val="100000"/>
              </a:lnSpc>
              <a:spcBef>
                <a:spcPts val="0"/>
              </a:spcBef>
              <a:spcAft>
                <a:spcPts val="0"/>
              </a:spcAft>
              <a:buSzPts val="1800"/>
              <a:buNone/>
            </a:pPr>
            <a:endParaRPr lang="en-US" sz="1100" dirty="0">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lnSpc>
                <a:spcPct val="100000"/>
              </a:lnSpc>
              <a:spcBef>
                <a:spcPts val="0"/>
              </a:spcBef>
              <a:spcAft>
                <a:spcPts val="0"/>
              </a:spcAft>
              <a:buSzPts val="1800"/>
              <a:buNone/>
            </a:pPr>
            <a:endParaRPr lang="en-IN" sz="1600" dirty="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192350"/>
            <a:ext cx="8520600" cy="801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800" b="1">
                <a:solidFill>
                  <a:srgbClr val="04A57E"/>
                </a:solidFill>
                <a:latin typeface="Montserrat"/>
                <a:ea typeface="Montserrat"/>
                <a:cs typeface="Montserrat"/>
                <a:sym typeface="Montserrat"/>
              </a:rPr>
              <a:t>Endnotes</a:t>
            </a:r>
            <a:endParaRPr sz="1800" b="1">
              <a:solidFill>
                <a:srgbClr val="04A57E"/>
              </a:solidFill>
              <a:latin typeface="Montserrat"/>
              <a:ea typeface="Montserrat"/>
              <a:cs typeface="Montserrat"/>
              <a:sym typeface="Montserrat"/>
            </a:endParaRPr>
          </a:p>
        </p:txBody>
      </p:sp>
      <p:sp>
        <p:nvSpPr>
          <p:cNvPr id="126" name="Google Shape;126;p24"/>
          <p:cNvSpPr txBox="1"/>
          <p:nvPr/>
        </p:nvSpPr>
        <p:spPr>
          <a:xfrm>
            <a:off x="311700" y="993350"/>
            <a:ext cx="5713800" cy="23390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Montserrat"/>
                <a:ea typeface="Montserrat"/>
                <a:cs typeface="Montserrat"/>
                <a:sym typeface="Montserrat"/>
              </a:rPr>
              <a:t>Reference Links:- </a:t>
            </a:r>
            <a:endParaRPr b="1" dirty="0">
              <a:latin typeface="Montserrat"/>
              <a:ea typeface="Montserrat"/>
              <a:cs typeface="Montserrat"/>
              <a:sym typeface="Montserrat"/>
            </a:endParaRPr>
          </a:p>
          <a:p>
            <a:pPr marL="0" lvl="0" indent="0" algn="l" rtl="0">
              <a:spcBef>
                <a:spcPts val="0"/>
              </a:spcBef>
              <a:spcAft>
                <a:spcPts val="0"/>
              </a:spcAft>
              <a:buNone/>
            </a:pPr>
            <a:r>
              <a:rPr lang="en-IN" b="1" dirty="0">
                <a:latin typeface="Calibri" panose="020F0502020204030204" pitchFamily="34" charset="0"/>
                <a:ea typeface="Calibri" panose="020F0502020204030204" pitchFamily="34" charset="0"/>
                <a:cs typeface="Calibri" panose="020F0502020204030204" pitchFamily="34" charset="0"/>
                <a:sym typeface="Montserrat"/>
              </a:rPr>
              <a:t>Excel file – </a:t>
            </a:r>
          </a:p>
          <a:p>
            <a:pPr marL="0" lvl="0" indent="0" algn="l" rtl="0">
              <a:spcBef>
                <a:spcPts val="0"/>
              </a:spcBef>
              <a:spcAft>
                <a:spcPts val="0"/>
              </a:spcAft>
              <a:buNone/>
            </a:pPr>
            <a:endParaRPr lang="en-IN" b="1" dirty="0">
              <a:latin typeface="Montserrat"/>
              <a:ea typeface="Montserrat"/>
              <a:cs typeface="Montserrat"/>
              <a:sym typeface="Montserrat"/>
            </a:endParaRPr>
          </a:p>
          <a:p>
            <a:pPr marL="0" lvl="0" indent="0" algn="l" rtl="0">
              <a:spcBef>
                <a:spcPts val="0"/>
              </a:spcBef>
              <a:spcAft>
                <a:spcPts val="0"/>
              </a:spcAft>
              <a:buNone/>
            </a:pPr>
            <a:endParaRPr lang="en-IN" b="1" dirty="0">
              <a:latin typeface="Montserrat"/>
              <a:ea typeface="Montserrat"/>
              <a:cs typeface="Montserrat"/>
              <a:sym typeface="Montserrat"/>
            </a:endParaRPr>
          </a:p>
          <a:p>
            <a:pPr marL="0" lvl="0" indent="0" algn="l" rtl="0">
              <a:spcBef>
                <a:spcPts val="0"/>
              </a:spcBef>
              <a:spcAft>
                <a:spcPts val="0"/>
              </a:spcAft>
              <a:buNone/>
            </a:pPr>
            <a:endParaRPr lang="en-IN" b="1" dirty="0">
              <a:latin typeface="Montserrat"/>
              <a:ea typeface="Montserrat"/>
              <a:cs typeface="Montserrat"/>
              <a:sym typeface="Montserrat"/>
            </a:endParaRPr>
          </a:p>
          <a:p>
            <a:pPr marL="0" lvl="0" indent="0" algn="l" rtl="0">
              <a:spcBef>
                <a:spcPts val="0"/>
              </a:spcBef>
              <a:spcAft>
                <a:spcPts val="0"/>
              </a:spcAft>
              <a:buNone/>
            </a:pPr>
            <a:endParaRPr lang="en-IN" b="1" dirty="0">
              <a:latin typeface="Montserrat"/>
              <a:ea typeface="Montserrat"/>
              <a:cs typeface="Montserrat"/>
              <a:sym typeface="Montserrat"/>
            </a:endParaRPr>
          </a:p>
          <a:p>
            <a:pPr marL="0" lvl="0" indent="0" algn="l" rtl="0">
              <a:spcBef>
                <a:spcPts val="0"/>
              </a:spcBef>
              <a:spcAft>
                <a:spcPts val="0"/>
              </a:spcAft>
              <a:buNone/>
            </a:pPr>
            <a:endParaRPr lang="en-IN" b="1" dirty="0">
              <a:latin typeface="Montserrat"/>
              <a:ea typeface="Montserrat"/>
              <a:cs typeface="Montserrat"/>
              <a:sym typeface="Montserrat"/>
            </a:endParaRPr>
          </a:p>
          <a:p>
            <a:pPr marL="0" lvl="0" indent="0" algn="l" rtl="0">
              <a:spcBef>
                <a:spcPts val="0"/>
              </a:spcBef>
              <a:spcAft>
                <a:spcPts val="0"/>
              </a:spcAft>
              <a:buNone/>
            </a:pPr>
            <a:endParaRPr lang="en-IN" b="1" dirty="0">
              <a:latin typeface="Montserrat"/>
              <a:ea typeface="Montserrat"/>
              <a:cs typeface="Montserrat"/>
              <a:sym typeface="Montserrat"/>
            </a:endParaRPr>
          </a:p>
          <a:p>
            <a:pPr marL="0" lvl="0" indent="0" algn="l" rtl="0">
              <a:spcBef>
                <a:spcPts val="0"/>
              </a:spcBef>
              <a:spcAft>
                <a:spcPts val="0"/>
              </a:spcAft>
              <a:buNone/>
            </a:pPr>
            <a:endParaRPr lang="en-IN" b="1" dirty="0">
              <a:latin typeface="Montserrat"/>
              <a:ea typeface="Montserrat"/>
              <a:cs typeface="Montserrat"/>
              <a:sym typeface="Montserrat"/>
            </a:endParaRPr>
          </a:p>
          <a:p>
            <a:r>
              <a:rPr lang="en-IN" b="1" dirty="0">
                <a:latin typeface="Calibri" panose="020F0502020204030204" pitchFamily="34" charset="0"/>
                <a:ea typeface="Calibri" panose="020F0502020204030204" pitchFamily="34" charset="0"/>
                <a:cs typeface="Calibri" panose="020F0502020204030204" pitchFamily="34" charset="0"/>
                <a:sym typeface="Montserrat"/>
              </a:rPr>
              <a:t>Power BI - </a:t>
            </a:r>
            <a:endParaRPr b="1" dirty="0">
              <a:latin typeface="Calibri" panose="020F0502020204030204" pitchFamily="34" charset="0"/>
              <a:ea typeface="Calibri" panose="020F0502020204030204" pitchFamily="34" charset="0"/>
              <a:cs typeface="Calibri" panose="020F0502020204030204" pitchFamily="34" charset="0"/>
              <a:sym typeface="Montserrat"/>
            </a:endParaRPr>
          </a:p>
        </p:txBody>
      </p:sp>
      <p:graphicFrame>
        <p:nvGraphicFramePr>
          <p:cNvPr id="2" name="Object 1">
            <a:extLst>
              <a:ext uri="{FF2B5EF4-FFF2-40B4-BE49-F238E27FC236}">
                <a16:creationId xmlns:a16="http://schemas.microsoft.com/office/drawing/2014/main" id="{373F3284-3C12-9FD7-089E-0AFE1F20B1FE}"/>
              </a:ext>
            </a:extLst>
          </p:cNvPr>
          <p:cNvGraphicFramePr>
            <a:graphicFrameLocks noChangeAspect="1"/>
          </p:cNvGraphicFramePr>
          <p:nvPr>
            <p:extLst>
              <p:ext uri="{D42A27DB-BD31-4B8C-83A1-F6EECF244321}">
                <p14:modId xmlns:p14="http://schemas.microsoft.com/office/powerpoint/2010/main" val="1612797461"/>
              </p:ext>
            </p:extLst>
          </p:nvPr>
        </p:nvGraphicFramePr>
        <p:xfrm>
          <a:off x="425395" y="1572177"/>
          <a:ext cx="914400" cy="806450"/>
        </p:xfrm>
        <a:graphic>
          <a:graphicData uri="http://schemas.openxmlformats.org/presentationml/2006/ole">
            <mc:AlternateContent xmlns:mc="http://schemas.openxmlformats.org/markup-compatibility/2006">
              <mc:Choice xmlns:v="urn:schemas-microsoft-com:vml" Requires="v">
                <p:oleObj name="Worksheet" showAsIcon="1" r:id="rId3" imgW="914400" imgH="806400" progId="Excel.Sheet.12">
                  <p:embed/>
                </p:oleObj>
              </mc:Choice>
              <mc:Fallback>
                <p:oleObj name="Worksheet" showAsIcon="1" r:id="rId3" imgW="914400" imgH="806400" progId="Excel.Sheet.12">
                  <p:embed/>
                  <p:pic>
                    <p:nvPicPr>
                      <p:cNvPr id="0" name=""/>
                      <p:cNvPicPr/>
                      <p:nvPr/>
                    </p:nvPicPr>
                    <p:blipFill>
                      <a:blip r:embed="rId4"/>
                      <a:stretch>
                        <a:fillRect/>
                      </a:stretch>
                    </p:blipFill>
                    <p:spPr>
                      <a:xfrm>
                        <a:off x="425395" y="1572177"/>
                        <a:ext cx="914400" cy="8064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FC1C9069-1DF2-926D-198B-31213E98A9B7}"/>
              </a:ext>
            </a:extLst>
          </p:cNvPr>
          <p:cNvGraphicFramePr>
            <a:graphicFrameLocks noChangeAspect="1"/>
          </p:cNvGraphicFramePr>
          <p:nvPr>
            <p:extLst>
              <p:ext uri="{D42A27DB-BD31-4B8C-83A1-F6EECF244321}">
                <p14:modId xmlns:p14="http://schemas.microsoft.com/office/powerpoint/2010/main" val="2889291090"/>
              </p:ext>
            </p:extLst>
          </p:nvPr>
        </p:nvGraphicFramePr>
        <p:xfrm>
          <a:off x="584421" y="3386935"/>
          <a:ext cx="914400" cy="806450"/>
        </p:xfrm>
        <a:graphic>
          <a:graphicData uri="http://schemas.openxmlformats.org/presentationml/2006/ole">
            <mc:AlternateContent xmlns:mc="http://schemas.openxmlformats.org/markup-compatibility/2006">
              <mc:Choice xmlns:v="urn:schemas-microsoft-com:vml" Requires="v">
                <p:oleObj name="Packager Shell Object" showAsIcon="1" r:id="rId5" imgW="914400" imgH="806400" progId="Package">
                  <p:embed/>
                </p:oleObj>
              </mc:Choice>
              <mc:Fallback>
                <p:oleObj name="Packager Shell Object" showAsIcon="1" r:id="rId5" imgW="914400" imgH="806400" progId="Package">
                  <p:embed/>
                  <p:pic>
                    <p:nvPicPr>
                      <p:cNvPr id="0" name=""/>
                      <p:cNvPicPr/>
                      <p:nvPr/>
                    </p:nvPicPr>
                    <p:blipFill>
                      <a:blip r:embed="rId6"/>
                      <a:stretch>
                        <a:fillRect/>
                      </a:stretch>
                    </p:blipFill>
                    <p:spPr>
                      <a:xfrm>
                        <a:off x="584421" y="3386935"/>
                        <a:ext cx="914400" cy="80645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288925" y="149225"/>
            <a:ext cx="6400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4A57E"/>
              </a:buClr>
              <a:buSzPts val="1800"/>
              <a:buFont typeface="Montserrat"/>
              <a:buNone/>
            </a:pPr>
            <a:r>
              <a:rPr lang="en" sz="1800" b="1" i="0" u="none" strike="noStrike" cap="none">
                <a:solidFill>
                  <a:srgbClr val="04A57E"/>
                </a:solidFill>
                <a:latin typeface="Montserrat"/>
                <a:ea typeface="Montserrat"/>
                <a:cs typeface="Montserrat"/>
                <a:sym typeface="Montserrat"/>
              </a:rPr>
              <a:t>Agenda</a:t>
            </a:r>
            <a:endParaRPr sz="1400" b="0" i="0" u="none" strike="noStrike" cap="none">
              <a:solidFill>
                <a:srgbClr val="000000"/>
              </a:solidFill>
              <a:latin typeface="Arial"/>
              <a:ea typeface="Arial"/>
              <a:cs typeface="Arial"/>
              <a:sym typeface="Arial"/>
            </a:endParaRPr>
          </a:p>
        </p:txBody>
      </p:sp>
      <p:sp>
        <p:nvSpPr>
          <p:cNvPr id="74" name="Google Shape;74;p16"/>
          <p:cNvSpPr txBox="1"/>
          <p:nvPr/>
        </p:nvSpPr>
        <p:spPr>
          <a:xfrm>
            <a:off x="220175" y="794516"/>
            <a:ext cx="85422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200"/>
              <a:buFont typeface="Montserrat"/>
              <a:buNone/>
            </a:pPr>
            <a:endParaRPr sz="1400" i="0" u="none" strike="noStrike" cap="none">
              <a:solidFill>
                <a:srgbClr val="000000"/>
              </a:solidFill>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Data Exploration </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Statistical Analysis using Excel</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Graphical Analysis using Excel</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Insert the given data into the SQL server</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Import the Data from the SQL Database into PowerBI</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Interactive Dashboard by using visualization tools</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Conclusion and Inferences</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Endnotes</a:t>
            </a:r>
            <a:endParaRPr>
              <a:latin typeface="Montserrat SemiBold"/>
              <a:ea typeface="Montserrat SemiBold"/>
              <a:cs typeface="Montserrat SemiBold"/>
              <a:sym typeface="Montserrat SemiBold"/>
            </a:endParaRPr>
          </a:p>
        </p:txBody>
      </p:sp>
      <p:pic>
        <p:nvPicPr>
          <p:cNvPr id="75" name="Google Shape;75;p16" descr="agenda – Palo Alto Daily Post"/>
          <p:cNvPicPr preferRelativeResize="0"/>
          <p:nvPr/>
        </p:nvPicPr>
        <p:blipFill rotWithShape="1">
          <a:blip r:embed="rId3">
            <a:alphaModFix/>
          </a:blip>
          <a:srcRect/>
          <a:stretch/>
        </p:blipFill>
        <p:spPr>
          <a:xfrm>
            <a:off x="6088063" y="1103313"/>
            <a:ext cx="2619375" cy="174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a:solidFill>
                  <a:srgbClr val="04A57E"/>
                </a:solidFill>
                <a:latin typeface="Montserrat"/>
                <a:ea typeface="Montserrat"/>
                <a:cs typeface="Montserrat"/>
                <a:sym typeface="Montserrat"/>
              </a:rPr>
              <a:t>Data Exploration </a:t>
            </a:r>
            <a:endParaRPr sz="1800" b="1">
              <a:solidFill>
                <a:srgbClr val="04A57E"/>
              </a:solidFill>
              <a:latin typeface="Montserrat"/>
              <a:ea typeface="Montserrat"/>
              <a:cs typeface="Montserrat"/>
              <a:sym typeface="Montserrat"/>
            </a:endParaRPr>
          </a:p>
        </p:txBody>
      </p:sp>
      <p:sp>
        <p:nvSpPr>
          <p:cNvPr id="81" name="Google Shape;81;p17"/>
          <p:cNvSpPr txBox="1">
            <a:spLocks noGrp="1"/>
          </p:cNvSpPr>
          <p:nvPr>
            <p:ph type="body" idx="1"/>
          </p:nvPr>
        </p:nvSpPr>
        <p:spPr>
          <a:xfrm>
            <a:off x="151075" y="901650"/>
            <a:ext cx="8833899" cy="4083818"/>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 sz="1100" dirty="0">
                <a:latin typeface="Calibri" panose="020F0502020204030204" pitchFamily="34" charset="0"/>
                <a:ea typeface="Calibri" panose="020F0502020204030204" pitchFamily="34" charset="0"/>
                <a:cs typeface="Calibri" panose="020F0502020204030204" pitchFamily="34" charset="0"/>
                <a:sym typeface="Montserrat"/>
              </a:rPr>
              <a:t>This below graph shows the year wise sales and profit of all the product across of country and segments</a:t>
            </a:r>
          </a:p>
          <a:p>
            <a:pPr marL="0" lvl="0" indent="0" algn="l" rtl="0">
              <a:lnSpc>
                <a:spcPct val="100000"/>
              </a:lnSpc>
              <a:spcBef>
                <a:spcPts val="0"/>
              </a:spcBef>
              <a:spcAft>
                <a:spcPts val="0"/>
              </a:spcAft>
              <a:buSzPts val="1800"/>
              <a:buNone/>
            </a:pPr>
            <a:endParaRPr lang="en" sz="16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endParaRPr sz="1600" dirty="0">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4591A35D-F152-72B1-A9A9-B135112E65D0}"/>
              </a:ext>
            </a:extLst>
          </p:cNvPr>
          <p:cNvPicPr>
            <a:picLocks noChangeAspect="1"/>
          </p:cNvPicPr>
          <p:nvPr/>
        </p:nvPicPr>
        <p:blipFill>
          <a:blip r:embed="rId3"/>
          <a:stretch>
            <a:fillRect/>
          </a:stretch>
        </p:blipFill>
        <p:spPr>
          <a:xfrm>
            <a:off x="311700" y="1256305"/>
            <a:ext cx="8593761" cy="36404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a:solidFill>
                  <a:srgbClr val="04A57E"/>
                </a:solidFill>
                <a:latin typeface="Montserrat"/>
                <a:ea typeface="Montserrat"/>
                <a:cs typeface="Montserrat"/>
                <a:sym typeface="Montserrat"/>
              </a:rPr>
              <a:t>Statistical Analysis using Excel</a:t>
            </a:r>
            <a:endParaRPr sz="1800" b="1">
              <a:solidFill>
                <a:srgbClr val="04A57E"/>
              </a:solidFill>
              <a:latin typeface="Montserrat"/>
              <a:ea typeface="Montserrat"/>
              <a:cs typeface="Montserrat"/>
              <a:sym typeface="Montserrat"/>
            </a:endParaRPr>
          </a:p>
        </p:txBody>
      </p:sp>
      <p:sp>
        <p:nvSpPr>
          <p:cNvPr id="87" name="Google Shape;87;p18"/>
          <p:cNvSpPr txBox="1">
            <a:spLocks noGrp="1"/>
          </p:cNvSpPr>
          <p:nvPr>
            <p:ph type="body" idx="1"/>
          </p:nvPr>
        </p:nvSpPr>
        <p:spPr>
          <a:xfrm>
            <a:off x="135173" y="842838"/>
            <a:ext cx="8865704" cy="4174435"/>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IN" sz="1100" dirty="0">
                <a:latin typeface="Calibri" panose="020F0502020204030204" pitchFamily="34" charset="0"/>
                <a:ea typeface="Calibri" panose="020F0502020204030204" pitchFamily="34" charset="0"/>
                <a:cs typeface="Calibri" panose="020F0502020204030204" pitchFamily="34" charset="0"/>
                <a:sym typeface="Montserrat"/>
              </a:rPr>
              <a:t>Year </a:t>
            </a:r>
            <a:r>
              <a:rPr lang="en-IN" sz="1100" b="1" dirty="0">
                <a:highlight>
                  <a:srgbClr val="FFFF00"/>
                </a:highlight>
                <a:latin typeface="Calibri" panose="020F0502020204030204" pitchFamily="34" charset="0"/>
                <a:ea typeface="Calibri" panose="020F0502020204030204" pitchFamily="34" charset="0"/>
                <a:cs typeface="Calibri" panose="020F0502020204030204" pitchFamily="34" charset="0"/>
                <a:sym typeface="Montserrat"/>
              </a:rPr>
              <a:t>2013-</a:t>
            </a:r>
          </a:p>
          <a:p>
            <a:pPr marL="285750" indent="-285750"/>
            <a:r>
              <a:rPr lang="en-IN" sz="1100" dirty="0">
                <a:latin typeface="Calibri" panose="020F0502020204030204" pitchFamily="34" charset="0"/>
                <a:ea typeface="Calibri" panose="020F0502020204030204" pitchFamily="34" charset="0"/>
                <a:cs typeface="Calibri" panose="020F0502020204030204" pitchFamily="34" charset="0"/>
                <a:sym typeface="Montserrat"/>
              </a:rPr>
              <a:t>Velo has the highest sales across all segment in Germany</a:t>
            </a:r>
          </a:p>
          <a:p>
            <a:pPr marL="285750" indent="-285750"/>
            <a:r>
              <a:rPr lang="en-IN" sz="1100" dirty="0" err="1">
                <a:latin typeface="Calibri" panose="020F0502020204030204" pitchFamily="34" charset="0"/>
                <a:ea typeface="Calibri" panose="020F0502020204030204" pitchFamily="34" charset="0"/>
                <a:cs typeface="Calibri" panose="020F0502020204030204" pitchFamily="34" charset="0"/>
                <a:sym typeface="Montserrat"/>
              </a:rPr>
              <a:t>Paseo</a:t>
            </a:r>
            <a:r>
              <a:rPr lang="en-IN" sz="1100" dirty="0">
                <a:latin typeface="Calibri" panose="020F0502020204030204" pitchFamily="34" charset="0"/>
                <a:ea typeface="Calibri" panose="020F0502020204030204" pitchFamily="34" charset="0"/>
                <a:cs typeface="Calibri" panose="020F0502020204030204" pitchFamily="34" charset="0"/>
                <a:sym typeface="Montserrat"/>
              </a:rPr>
              <a:t> has the highest profit across all segment in Canada </a:t>
            </a:r>
          </a:p>
          <a:p>
            <a:pPr marL="285750" indent="-285750"/>
            <a:r>
              <a:rPr lang="en-IN" sz="1100" dirty="0">
                <a:latin typeface="Calibri" panose="020F0502020204030204" pitchFamily="34" charset="0"/>
                <a:ea typeface="Calibri" panose="020F0502020204030204" pitchFamily="34" charset="0"/>
                <a:cs typeface="Calibri" panose="020F0502020204030204" pitchFamily="34" charset="0"/>
                <a:sym typeface="Montserrat"/>
              </a:rPr>
              <a:t>We have loss for Carretera in France </a:t>
            </a:r>
          </a:p>
          <a:p>
            <a:pPr marL="285750" indent="-285750"/>
            <a:r>
              <a:rPr lang="en-IN" sz="1100" dirty="0">
                <a:latin typeface="Calibri" panose="020F0502020204030204" pitchFamily="34" charset="0"/>
                <a:ea typeface="Calibri" panose="020F0502020204030204" pitchFamily="34" charset="0"/>
                <a:cs typeface="Calibri" panose="020F0502020204030204" pitchFamily="34" charset="0"/>
                <a:sym typeface="Montserrat"/>
              </a:rPr>
              <a:t>Small business has the highest sales- if we consider segment wise sales – for Velo in USA</a:t>
            </a:r>
          </a:p>
          <a:p>
            <a:pPr marL="285750" indent="-285750"/>
            <a:r>
              <a:rPr lang="en-IN" sz="1100" dirty="0">
                <a:latin typeface="Calibri" panose="020F0502020204030204" pitchFamily="34" charset="0"/>
                <a:ea typeface="Calibri" panose="020F0502020204030204" pitchFamily="34" charset="0"/>
                <a:cs typeface="Calibri" panose="020F0502020204030204" pitchFamily="34" charset="0"/>
                <a:sym typeface="Montserrat"/>
              </a:rPr>
              <a:t>Government sector profit is high - if we consider segment wise profit – for </a:t>
            </a:r>
            <a:r>
              <a:rPr lang="en-IN" sz="1100" dirty="0" err="1">
                <a:latin typeface="Calibri" panose="020F0502020204030204" pitchFamily="34" charset="0"/>
                <a:ea typeface="Calibri" panose="020F0502020204030204" pitchFamily="34" charset="0"/>
                <a:cs typeface="Calibri" panose="020F0502020204030204" pitchFamily="34" charset="0"/>
                <a:sym typeface="Montserrat"/>
              </a:rPr>
              <a:t>Paseo</a:t>
            </a:r>
            <a:r>
              <a:rPr lang="en-IN" sz="1100" dirty="0">
                <a:latin typeface="Calibri" panose="020F0502020204030204" pitchFamily="34" charset="0"/>
                <a:ea typeface="Calibri" panose="020F0502020204030204" pitchFamily="34" charset="0"/>
                <a:cs typeface="Calibri" panose="020F0502020204030204" pitchFamily="34" charset="0"/>
                <a:sym typeface="Montserrat"/>
              </a:rPr>
              <a:t> in Canada</a:t>
            </a:r>
          </a:p>
          <a:p>
            <a:pPr marL="285750" indent="-285750"/>
            <a:r>
              <a:rPr lang="en-IN" sz="1100" dirty="0">
                <a:latin typeface="Calibri" panose="020F0502020204030204" pitchFamily="34" charset="0"/>
                <a:ea typeface="Calibri" panose="020F0502020204030204" pitchFamily="34" charset="0"/>
                <a:cs typeface="Calibri" panose="020F0502020204030204" pitchFamily="34" charset="0"/>
                <a:sym typeface="Montserrat"/>
              </a:rPr>
              <a:t>Enterprise segment is mostly in loss we need to focus on this segment.</a:t>
            </a:r>
          </a:p>
          <a:p>
            <a:pPr marL="0" indent="0">
              <a:buNone/>
            </a:pPr>
            <a:endParaRPr lang="en-IN" sz="1100" dirty="0">
              <a:latin typeface="Calibri" panose="020F0502020204030204" pitchFamily="34" charset="0"/>
              <a:ea typeface="Calibri" panose="020F0502020204030204" pitchFamily="34" charset="0"/>
              <a:cs typeface="Calibri" panose="020F0502020204030204" pitchFamily="34" charset="0"/>
              <a:sym typeface="Montserrat"/>
            </a:endParaRPr>
          </a:p>
        </p:txBody>
      </p:sp>
      <p:pic>
        <p:nvPicPr>
          <p:cNvPr id="2" name="Picture 1">
            <a:extLst>
              <a:ext uri="{FF2B5EF4-FFF2-40B4-BE49-F238E27FC236}">
                <a16:creationId xmlns:a16="http://schemas.microsoft.com/office/drawing/2014/main" id="{8137D35D-4129-FDA6-3024-646FB2B53FAA}"/>
              </a:ext>
            </a:extLst>
          </p:cNvPr>
          <p:cNvPicPr>
            <a:picLocks noChangeAspect="1"/>
          </p:cNvPicPr>
          <p:nvPr/>
        </p:nvPicPr>
        <p:blipFill>
          <a:blip r:embed="rId3"/>
          <a:stretch>
            <a:fillRect/>
          </a:stretch>
        </p:blipFill>
        <p:spPr>
          <a:xfrm>
            <a:off x="434763" y="2125287"/>
            <a:ext cx="8303720" cy="27714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Graphical Analysis using Excel</a:t>
            </a:r>
            <a:endParaRPr sz="1800" b="1" dirty="0">
              <a:solidFill>
                <a:srgbClr val="04A57E"/>
              </a:solidFill>
              <a:latin typeface="Montserrat"/>
              <a:ea typeface="Montserrat"/>
              <a:cs typeface="Montserrat"/>
              <a:sym typeface="Montserrat"/>
            </a:endParaRPr>
          </a:p>
        </p:txBody>
      </p:sp>
      <p:sp>
        <p:nvSpPr>
          <p:cNvPr id="93" name="Google Shape;93;p19"/>
          <p:cNvSpPr txBox="1">
            <a:spLocks noGrp="1"/>
          </p:cNvSpPr>
          <p:nvPr>
            <p:ph type="body" idx="1"/>
          </p:nvPr>
        </p:nvSpPr>
        <p:spPr>
          <a:xfrm>
            <a:off x="143123" y="906448"/>
            <a:ext cx="8857754" cy="4094921"/>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en-IN" sz="1100" dirty="0">
                <a:latin typeface="Calibri" panose="020F0502020204030204" pitchFamily="34" charset="0"/>
                <a:ea typeface="Calibri" panose="020F0502020204030204" pitchFamily="34" charset="0"/>
                <a:cs typeface="Calibri" panose="020F0502020204030204" pitchFamily="34" charset="0"/>
                <a:sym typeface="Montserrat"/>
              </a:rPr>
              <a:t>Year </a:t>
            </a:r>
            <a:r>
              <a:rPr lang="en-IN" sz="1100" b="1" dirty="0">
                <a:highlight>
                  <a:srgbClr val="FFFF00"/>
                </a:highlight>
                <a:latin typeface="Calibri" panose="020F0502020204030204" pitchFamily="34" charset="0"/>
                <a:ea typeface="Calibri" panose="020F0502020204030204" pitchFamily="34" charset="0"/>
                <a:cs typeface="Calibri" panose="020F0502020204030204" pitchFamily="34" charset="0"/>
                <a:sym typeface="Montserrat"/>
              </a:rPr>
              <a:t>2014-</a:t>
            </a:r>
          </a:p>
          <a:p>
            <a:pPr marL="171450" indent="-171450"/>
            <a:r>
              <a:rPr lang="en-IN" sz="1100" dirty="0" err="1">
                <a:latin typeface="Calibri" panose="020F0502020204030204" pitchFamily="34" charset="0"/>
                <a:ea typeface="Calibri" panose="020F0502020204030204" pitchFamily="34" charset="0"/>
                <a:cs typeface="Calibri" panose="020F0502020204030204" pitchFamily="34" charset="0"/>
                <a:sym typeface="Montserrat"/>
              </a:rPr>
              <a:t>Paseo</a:t>
            </a:r>
            <a:r>
              <a:rPr lang="en-IN" sz="1100" dirty="0">
                <a:latin typeface="Calibri" panose="020F0502020204030204" pitchFamily="34" charset="0"/>
                <a:ea typeface="Calibri" panose="020F0502020204030204" pitchFamily="34" charset="0"/>
                <a:cs typeface="Calibri" panose="020F0502020204030204" pitchFamily="34" charset="0"/>
                <a:sym typeface="Montserrat"/>
              </a:rPr>
              <a:t> has the highest sales across all segment in </a:t>
            </a:r>
            <a:r>
              <a:rPr lang="en-IN" sz="1100" dirty="0" err="1">
                <a:latin typeface="Calibri" panose="020F0502020204030204" pitchFamily="34" charset="0"/>
                <a:ea typeface="Calibri" panose="020F0502020204030204" pitchFamily="34" charset="0"/>
                <a:cs typeface="Calibri" panose="020F0502020204030204" pitchFamily="34" charset="0"/>
                <a:sym typeface="Montserrat"/>
              </a:rPr>
              <a:t>Maxico</a:t>
            </a:r>
            <a:endParaRPr lang="en-IN" sz="1100" dirty="0">
              <a:latin typeface="Calibri" panose="020F0502020204030204" pitchFamily="34" charset="0"/>
              <a:ea typeface="Calibri" panose="020F0502020204030204" pitchFamily="34" charset="0"/>
              <a:cs typeface="Calibri" panose="020F0502020204030204" pitchFamily="34" charset="0"/>
              <a:sym typeface="Montserrat"/>
            </a:endParaRPr>
          </a:p>
          <a:p>
            <a:pPr marL="171450" indent="-171450"/>
            <a:r>
              <a:rPr lang="en-IN" sz="1100" dirty="0" err="1">
                <a:latin typeface="Calibri" panose="020F0502020204030204" pitchFamily="34" charset="0"/>
                <a:ea typeface="Calibri" panose="020F0502020204030204" pitchFamily="34" charset="0"/>
                <a:cs typeface="Calibri" panose="020F0502020204030204" pitchFamily="34" charset="0"/>
                <a:sym typeface="Montserrat"/>
              </a:rPr>
              <a:t>Paseo</a:t>
            </a:r>
            <a:r>
              <a:rPr lang="en-IN" sz="1100" dirty="0">
                <a:latin typeface="Calibri" panose="020F0502020204030204" pitchFamily="34" charset="0"/>
                <a:ea typeface="Calibri" panose="020F0502020204030204" pitchFamily="34" charset="0"/>
                <a:cs typeface="Calibri" panose="020F0502020204030204" pitchFamily="34" charset="0"/>
                <a:sym typeface="Montserrat"/>
              </a:rPr>
              <a:t> has the highest profit across all segments in Canada</a:t>
            </a:r>
          </a:p>
          <a:p>
            <a:pPr marL="171450" indent="-171450"/>
            <a:r>
              <a:rPr lang="en-IN" sz="1100" dirty="0">
                <a:latin typeface="Calibri" panose="020F0502020204030204" pitchFamily="34" charset="0"/>
                <a:ea typeface="Calibri" panose="020F0502020204030204" pitchFamily="34" charset="0"/>
                <a:cs typeface="Calibri" panose="020F0502020204030204" pitchFamily="34" charset="0"/>
                <a:sym typeface="Montserrat"/>
              </a:rPr>
              <a:t>There is No overall loss in 2014 – Good Sign</a:t>
            </a:r>
          </a:p>
          <a:p>
            <a:pPr marL="171450" indent="-171450"/>
            <a:r>
              <a:rPr lang="en-IN" sz="1100" dirty="0">
                <a:latin typeface="Calibri" panose="020F0502020204030204" pitchFamily="34" charset="0"/>
                <a:ea typeface="Calibri" panose="020F0502020204030204" pitchFamily="34" charset="0"/>
                <a:cs typeface="Calibri" panose="020F0502020204030204" pitchFamily="34" charset="0"/>
                <a:sym typeface="Montserrat"/>
              </a:rPr>
              <a:t>Small Business has highest sales -if we consider segment wise sales – for </a:t>
            </a:r>
            <a:r>
              <a:rPr lang="en-IN" sz="1100" dirty="0" err="1">
                <a:latin typeface="Calibri" panose="020F0502020204030204" pitchFamily="34" charset="0"/>
                <a:ea typeface="Calibri" panose="020F0502020204030204" pitchFamily="34" charset="0"/>
                <a:cs typeface="Calibri" panose="020F0502020204030204" pitchFamily="34" charset="0"/>
                <a:sym typeface="Montserrat"/>
              </a:rPr>
              <a:t>Paseo</a:t>
            </a:r>
            <a:r>
              <a:rPr lang="en-IN" sz="1100" dirty="0">
                <a:latin typeface="Calibri" panose="020F0502020204030204" pitchFamily="34" charset="0"/>
                <a:ea typeface="Calibri" panose="020F0502020204030204" pitchFamily="34" charset="0"/>
                <a:cs typeface="Calibri" panose="020F0502020204030204" pitchFamily="34" charset="0"/>
                <a:sym typeface="Montserrat"/>
              </a:rPr>
              <a:t> in USA</a:t>
            </a:r>
          </a:p>
          <a:p>
            <a:pPr marL="171450" indent="-171450"/>
            <a:r>
              <a:rPr lang="en-IN" sz="1100" dirty="0">
                <a:latin typeface="Calibri" panose="020F0502020204030204" pitchFamily="34" charset="0"/>
                <a:ea typeface="Calibri" panose="020F0502020204030204" pitchFamily="34" charset="0"/>
                <a:cs typeface="Calibri" panose="020F0502020204030204" pitchFamily="34" charset="0"/>
                <a:sym typeface="Montserrat"/>
              </a:rPr>
              <a:t>Government has highest profit -if we consider segment wise profit – for </a:t>
            </a:r>
            <a:r>
              <a:rPr lang="en-IN" sz="1100" dirty="0" err="1">
                <a:latin typeface="Calibri" panose="020F0502020204030204" pitchFamily="34" charset="0"/>
                <a:ea typeface="Calibri" panose="020F0502020204030204" pitchFamily="34" charset="0"/>
                <a:cs typeface="Calibri" panose="020F0502020204030204" pitchFamily="34" charset="0"/>
                <a:sym typeface="Montserrat"/>
              </a:rPr>
              <a:t>Paseo</a:t>
            </a:r>
            <a:r>
              <a:rPr lang="en-IN" sz="1100" dirty="0">
                <a:latin typeface="Calibri" panose="020F0502020204030204" pitchFamily="34" charset="0"/>
                <a:ea typeface="Calibri" panose="020F0502020204030204" pitchFamily="34" charset="0"/>
                <a:cs typeface="Calibri" panose="020F0502020204030204" pitchFamily="34" charset="0"/>
                <a:sym typeface="Montserrat"/>
              </a:rPr>
              <a:t> in Canada </a:t>
            </a:r>
          </a:p>
          <a:p>
            <a:pPr marL="171450" indent="-171450"/>
            <a:r>
              <a:rPr lang="en-IN" sz="1100" dirty="0">
                <a:latin typeface="Calibri" panose="020F0502020204030204" pitchFamily="34" charset="0"/>
                <a:ea typeface="Calibri" panose="020F0502020204030204" pitchFamily="34" charset="0"/>
                <a:cs typeface="Calibri" panose="020F0502020204030204" pitchFamily="34" charset="0"/>
                <a:sym typeface="Montserrat"/>
              </a:rPr>
              <a:t>Segment wise Enterprise is still in loss</a:t>
            </a:r>
          </a:p>
          <a:p>
            <a:pPr marL="0" indent="0">
              <a:buNone/>
            </a:pPr>
            <a:endParaRPr lang="en-IN" sz="1100" dirty="0">
              <a:latin typeface="Calibri" panose="020F0502020204030204" pitchFamily="34" charset="0"/>
              <a:ea typeface="Calibri" panose="020F0502020204030204" pitchFamily="34" charset="0"/>
              <a:cs typeface="Calibri" panose="020F0502020204030204" pitchFamily="34" charset="0"/>
              <a:sym typeface="Montserrat"/>
            </a:endParaRPr>
          </a:p>
          <a:p>
            <a:pPr marL="171450" indent="-171450"/>
            <a:endParaRPr lang="en-IN" sz="1100" dirty="0">
              <a:latin typeface="Calibri" panose="020F0502020204030204" pitchFamily="34" charset="0"/>
              <a:ea typeface="Calibri" panose="020F0502020204030204" pitchFamily="34" charset="0"/>
              <a:cs typeface="Calibri" panose="020F0502020204030204" pitchFamily="34" charset="0"/>
              <a:sym typeface="Montserrat"/>
            </a:endParaRPr>
          </a:p>
          <a:p>
            <a:pPr marL="171450" indent="-171450"/>
            <a:endParaRPr lang="en-IN" sz="1100" dirty="0">
              <a:latin typeface="Calibri" panose="020F0502020204030204" pitchFamily="34" charset="0"/>
              <a:ea typeface="Calibri" panose="020F0502020204030204" pitchFamily="34" charset="0"/>
              <a:cs typeface="Calibri" panose="020F0502020204030204" pitchFamily="34" charset="0"/>
              <a:sym typeface="Montserrat"/>
            </a:endParaRPr>
          </a:p>
          <a:p>
            <a:pPr marL="171450" indent="-171450"/>
            <a:endParaRPr sz="1100" dirty="0">
              <a:highlight>
                <a:srgbClr val="FFFF00"/>
              </a:highlight>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lnSpc>
                <a:spcPct val="100000"/>
              </a:lnSpc>
              <a:spcBef>
                <a:spcPts val="0"/>
              </a:spcBef>
              <a:spcAft>
                <a:spcPts val="0"/>
              </a:spcAft>
              <a:buSzPts val="1800"/>
              <a:buNone/>
            </a:pPr>
            <a:endParaRPr sz="1600" dirty="0">
              <a:latin typeface="Montserrat"/>
              <a:ea typeface="Montserrat"/>
              <a:cs typeface="Montserrat"/>
              <a:sym typeface="Montserrat"/>
            </a:endParaRPr>
          </a:p>
        </p:txBody>
      </p:sp>
      <p:pic>
        <p:nvPicPr>
          <p:cNvPr id="2" name="Picture 1">
            <a:extLst>
              <a:ext uri="{FF2B5EF4-FFF2-40B4-BE49-F238E27FC236}">
                <a16:creationId xmlns:a16="http://schemas.microsoft.com/office/drawing/2014/main" id="{F57F76DE-6D69-9FD8-6B63-2875FA9E77C4}"/>
              </a:ext>
            </a:extLst>
          </p:cNvPr>
          <p:cNvPicPr>
            <a:picLocks noChangeAspect="1"/>
          </p:cNvPicPr>
          <p:nvPr/>
        </p:nvPicPr>
        <p:blipFill>
          <a:blip r:embed="rId3"/>
          <a:stretch>
            <a:fillRect/>
          </a:stretch>
        </p:blipFill>
        <p:spPr>
          <a:xfrm>
            <a:off x="387055" y="2153337"/>
            <a:ext cx="8520600" cy="28480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Graphical Analysis using Excel</a:t>
            </a:r>
            <a:endParaRPr sz="1800" b="1" dirty="0">
              <a:solidFill>
                <a:srgbClr val="04A57E"/>
              </a:solidFill>
              <a:latin typeface="Montserrat"/>
              <a:ea typeface="Montserrat"/>
              <a:cs typeface="Montserrat"/>
              <a:sym typeface="Montserrat"/>
            </a:endParaRPr>
          </a:p>
        </p:txBody>
      </p:sp>
      <p:sp>
        <p:nvSpPr>
          <p:cNvPr id="99" name="Google Shape;99;p20"/>
          <p:cNvSpPr txBox="1">
            <a:spLocks noGrp="1"/>
          </p:cNvSpPr>
          <p:nvPr>
            <p:ph type="body" idx="1"/>
          </p:nvPr>
        </p:nvSpPr>
        <p:spPr>
          <a:xfrm>
            <a:off x="166977" y="890546"/>
            <a:ext cx="8794143" cy="4102873"/>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en-IN" sz="1100" b="1" dirty="0">
                <a:latin typeface="Calibri" panose="020F0502020204030204" pitchFamily="34" charset="0"/>
                <a:ea typeface="Calibri" panose="020F0502020204030204" pitchFamily="34" charset="0"/>
                <a:cs typeface="Calibri" panose="020F0502020204030204" pitchFamily="34" charset="0"/>
                <a:sym typeface="Montserrat"/>
              </a:rPr>
              <a:t>Overall</a:t>
            </a:r>
            <a:r>
              <a:rPr lang="en-IN" sz="1100" dirty="0">
                <a:latin typeface="Calibri" panose="020F0502020204030204" pitchFamily="34" charset="0"/>
                <a:ea typeface="Calibri" panose="020F0502020204030204" pitchFamily="34" charset="0"/>
                <a:cs typeface="Calibri" panose="020F0502020204030204" pitchFamily="34" charset="0"/>
                <a:sym typeface="Montserrat"/>
              </a:rPr>
              <a:t> – </a:t>
            </a:r>
          </a:p>
          <a:p>
            <a:pPr marL="171450" indent="-171450"/>
            <a:r>
              <a:rPr lang="en-IN" sz="1100" dirty="0">
                <a:latin typeface="Calibri" panose="020F0502020204030204" pitchFamily="34" charset="0"/>
                <a:ea typeface="Calibri" panose="020F0502020204030204" pitchFamily="34" charset="0"/>
                <a:cs typeface="Calibri" panose="020F0502020204030204" pitchFamily="34" charset="0"/>
                <a:sym typeface="Montserrat"/>
              </a:rPr>
              <a:t>2014 has the highest sales and profit as compared to 2013 across all segment, all product and all country.</a:t>
            </a:r>
          </a:p>
          <a:p>
            <a:pPr marL="171450" indent="-171450"/>
            <a:r>
              <a:rPr lang="en-IN" sz="1100" dirty="0">
                <a:latin typeface="Calibri" panose="020F0502020204030204" pitchFamily="34" charset="0"/>
                <a:ea typeface="Calibri" panose="020F0502020204030204" pitchFamily="34" charset="0"/>
                <a:cs typeface="Calibri" panose="020F0502020204030204" pitchFamily="34" charset="0"/>
                <a:sym typeface="Montserrat"/>
              </a:rPr>
              <a:t>We can observe Small business are doing much sales in both 2013 and 2014 but the profit earned by Government sector is much hight because of the amount of discount the Government sector can afford </a:t>
            </a:r>
          </a:p>
          <a:p>
            <a:pPr marL="171450" indent="-171450"/>
            <a:r>
              <a:rPr lang="en-IN" sz="1100" dirty="0">
                <a:latin typeface="Calibri" panose="020F0502020204030204" pitchFamily="34" charset="0"/>
                <a:ea typeface="Calibri" panose="020F0502020204030204" pitchFamily="34" charset="0"/>
                <a:cs typeface="Calibri" panose="020F0502020204030204" pitchFamily="34" charset="0"/>
                <a:sym typeface="Montserrat"/>
              </a:rPr>
              <a:t>Overall observation only shows France has loss in 2013</a:t>
            </a:r>
          </a:p>
          <a:p>
            <a:pPr marL="171450" indent="-171450"/>
            <a:r>
              <a:rPr lang="en-IN" sz="1100" dirty="0">
                <a:latin typeface="Calibri" panose="020F0502020204030204" pitchFamily="34" charset="0"/>
                <a:ea typeface="Calibri" panose="020F0502020204030204" pitchFamily="34" charset="0"/>
                <a:cs typeface="Calibri" panose="020F0502020204030204" pitchFamily="34" charset="0"/>
                <a:sym typeface="Montserrat"/>
              </a:rPr>
              <a:t>Segment wise observation says that Enterprise is in continuous loss for both 2013 and 2014, some steps needs to be taken to analyse the loopholes</a:t>
            </a:r>
          </a:p>
          <a:p>
            <a:pPr marL="0" indent="0">
              <a:buNone/>
            </a:pPr>
            <a:endParaRPr lang="en-IN" sz="1100" dirty="0">
              <a:latin typeface="Calibri" panose="020F0502020204030204" pitchFamily="34" charset="0"/>
              <a:ea typeface="Calibri" panose="020F0502020204030204" pitchFamily="34" charset="0"/>
              <a:cs typeface="Calibri" panose="020F0502020204030204" pitchFamily="34" charset="0"/>
              <a:sym typeface="Montserrat"/>
            </a:endParaRPr>
          </a:p>
          <a:p>
            <a:pPr marL="0" indent="0">
              <a:buNone/>
            </a:pPr>
            <a:endParaRPr sz="1100" dirty="0">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lnSpc>
                <a:spcPct val="100000"/>
              </a:lnSpc>
              <a:spcBef>
                <a:spcPts val="0"/>
              </a:spcBef>
              <a:spcAft>
                <a:spcPts val="0"/>
              </a:spcAft>
              <a:buSzPts val="1800"/>
              <a:buNone/>
            </a:pPr>
            <a:endParaRPr sz="1600" dirty="0">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67EB97CC-8D68-1BB4-89D7-EE01A5527215}"/>
              </a:ext>
            </a:extLst>
          </p:cNvPr>
          <p:cNvPicPr>
            <a:picLocks noChangeAspect="1"/>
          </p:cNvPicPr>
          <p:nvPr/>
        </p:nvPicPr>
        <p:blipFill>
          <a:blip r:embed="rId3"/>
          <a:stretch>
            <a:fillRect/>
          </a:stretch>
        </p:blipFill>
        <p:spPr>
          <a:xfrm>
            <a:off x="433196" y="2351504"/>
            <a:ext cx="3475021" cy="22252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a:solidFill>
                  <a:srgbClr val="04A57E"/>
                </a:solidFill>
                <a:latin typeface="Montserrat"/>
                <a:ea typeface="Montserrat"/>
                <a:cs typeface="Montserrat"/>
                <a:sym typeface="Montserrat"/>
              </a:rPr>
              <a:t>Insert the given data into the SQL server</a:t>
            </a:r>
            <a:endParaRPr sz="1800" b="1">
              <a:solidFill>
                <a:srgbClr val="04A57E"/>
              </a:solidFill>
              <a:latin typeface="Montserrat"/>
              <a:ea typeface="Montserrat"/>
              <a:cs typeface="Montserrat"/>
              <a:sym typeface="Montserrat"/>
            </a:endParaRPr>
          </a:p>
        </p:txBody>
      </p:sp>
      <p:sp>
        <p:nvSpPr>
          <p:cNvPr id="99" name="Google Shape;99;p20"/>
          <p:cNvSpPr txBox="1">
            <a:spLocks noGrp="1"/>
          </p:cNvSpPr>
          <p:nvPr>
            <p:ph type="body" idx="1"/>
          </p:nvPr>
        </p:nvSpPr>
        <p:spPr>
          <a:xfrm>
            <a:off x="166977" y="882594"/>
            <a:ext cx="8762337" cy="4102873"/>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en" sz="1100" dirty="0">
                <a:latin typeface="Calibri" panose="020F0502020204030204" pitchFamily="34" charset="0"/>
                <a:ea typeface="Calibri" panose="020F0502020204030204" pitchFamily="34" charset="0"/>
                <a:cs typeface="Calibri" panose="020F0502020204030204" pitchFamily="34" charset="0"/>
                <a:sym typeface="Montserrat"/>
              </a:rPr>
              <a:t>Data is inserted successfully in the MySQL workbench under schema fina_data-</a:t>
            </a:r>
          </a:p>
          <a:p>
            <a:pPr marL="0" lvl="0" indent="0" algn="l" rtl="0">
              <a:spcBef>
                <a:spcPts val="0"/>
              </a:spcBef>
              <a:spcAft>
                <a:spcPts val="0"/>
              </a:spcAft>
              <a:buSzPts val="1800"/>
              <a:buNone/>
            </a:pPr>
            <a:endParaRPr sz="1600" dirty="0">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51721BCF-9995-57E0-5D1C-A6F004A81B7B}"/>
              </a:ext>
            </a:extLst>
          </p:cNvPr>
          <p:cNvPicPr>
            <a:picLocks noChangeAspect="1"/>
          </p:cNvPicPr>
          <p:nvPr/>
        </p:nvPicPr>
        <p:blipFill>
          <a:blip r:embed="rId3"/>
          <a:stretch>
            <a:fillRect/>
          </a:stretch>
        </p:blipFill>
        <p:spPr>
          <a:xfrm>
            <a:off x="311700" y="1397251"/>
            <a:ext cx="7479350" cy="1536779"/>
          </a:xfrm>
          <a:prstGeom prst="rect">
            <a:avLst/>
          </a:prstGeom>
        </p:spPr>
      </p:pic>
      <p:pic>
        <p:nvPicPr>
          <p:cNvPr id="5" name="Picture 4">
            <a:extLst>
              <a:ext uri="{FF2B5EF4-FFF2-40B4-BE49-F238E27FC236}">
                <a16:creationId xmlns:a16="http://schemas.microsoft.com/office/drawing/2014/main" id="{1634192E-9BB4-8DD0-A382-EAC479275846}"/>
              </a:ext>
            </a:extLst>
          </p:cNvPr>
          <p:cNvPicPr>
            <a:picLocks noChangeAspect="1"/>
          </p:cNvPicPr>
          <p:nvPr/>
        </p:nvPicPr>
        <p:blipFill>
          <a:blip r:embed="rId4"/>
          <a:stretch>
            <a:fillRect/>
          </a:stretch>
        </p:blipFill>
        <p:spPr>
          <a:xfrm>
            <a:off x="384061" y="2934030"/>
            <a:ext cx="7334627" cy="1079555"/>
          </a:xfrm>
          <a:prstGeom prst="rect">
            <a:avLst/>
          </a:prstGeom>
        </p:spPr>
      </p:pic>
    </p:spTree>
    <p:extLst>
      <p:ext uri="{BB962C8B-B14F-4D97-AF65-F5344CB8AC3E}">
        <p14:creationId xmlns:p14="http://schemas.microsoft.com/office/powerpoint/2010/main" val="205630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0"/>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4A57E"/>
                </a:solidFill>
                <a:latin typeface="Montserrat"/>
                <a:ea typeface="Montserrat"/>
                <a:cs typeface="Montserrat"/>
                <a:sym typeface="Montserrat"/>
              </a:rPr>
              <a:t>Import the Data from the SQL Database into PowerBI</a:t>
            </a:r>
            <a:endParaRPr sz="1800" b="1">
              <a:solidFill>
                <a:srgbClr val="04A57E"/>
              </a:solidFill>
              <a:latin typeface="Montserrat"/>
              <a:ea typeface="Montserrat"/>
              <a:cs typeface="Montserrat"/>
              <a:sym typeface="Montserrat"/>
            </a:endParaRPr>
          </a:p>
        </p:txBody>
      </p:sp>
      <p:sp>
        <p:nvSpPr>
          <p:cNvPr id="105" name="Google Shape;105;p21"/>
          <p:cNvSpPr txBox="1">
            <a:spLocks noGrp="1"/>
          </p:cNvSpPr>
          <p:nvPr>
            <p:ph type="body" idx="1"/>
          </p:nvPr>
        </p:nvSpPr>
        <p:spPr>
          <a:xfrm>
            <a:off x="159026" y="826200"/>
            <a:ext cx="8849802" cy="4167219"/>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en-IN" sz="1100" dirty="0">
                <a:latin typeface="Calibri" panose="020F0502020204030204" pitchFamily="34" charset="0"/>
                <a:ea typeface="Calibri" panose="020F0502020204030204" pitchFamily="34" charset="0"/>
                <a:cs typeface="Calibri" panose="020F0502020204030204" pitchFamily="34" charset="0"/>
                <a:sym typeface="Montserrat"/>
              </a:rPr>
              <a:t>Imported the data from MySQL database to power BI –</a:t>
            </a:r>
          </a:p>
          <a:p>
            <a:pPr marL="0" lvl="0" indent="0" algn="l" rtl="0">
              <a:spcBef>
                <a:spcPts val="0"/>
              </a:spcBef>
              <a:spcAft>
                <a:spcPts val="0"/>
              </a:spcAft>
              <a:buSzPts val="1800"/>
              <a:buNone/>
            </a:pPr>
            <a:r>
              <a:rPr lang="en-IN" sz="1100" dirty="0">
                <a:latin typeface="Calibri" panose="020F0502020204030204" pitchFamily="34" charset="0"/>
                <a:ea typeface="Calibri" panose="020F0502020204030204" pitchFamily="34" charset="0"/>
                <a:cs typeface="Calibri" panose="020F0502020204030204" pitchFamily="34" charset="0"/>
                <a:sym typeface="Montserrat"/>
              </a:rPr>
              <a:t>Server name – localhost:3306</a:t>
            </a:r>
          </a:p>
          <a:p>
            <a:pPr marL="0" lvl="0" indent="0" algn="l" rtl="0">
              <a:spcBef>
                <a:spcPts val="0"/>
              </a:spcBef>
              <a:spcAft>
                <a:spcPts val="0"/>
              </a:spcAft>
              <a:buSzPts val="1800"/>
              <a:buNone/>
            </a:pPr>
            <a:r>
              <a:rPr lang="en-IN" sz="1100" dirty="0">
                <a:latin typeface="Calibri" panose="020F0502020204030204" pitchFamily="34" charset="0"/>
                <a:ea typeface="Calibri" panose="020F0502020204030204" pitchFamily="34" charset="0"/>
                <a:cs typeface="Calibri" panose="020F0502020204030204" pitchFamily="34" charset="0"/>
                <a:sym typeface="Montserrat"/>
              </a:rPr>
              <a:t>Database – </a:t>
            </a:r>
            <a:r>
              <a:rPr lang="en-IN" sz="1100" dirty="0" err="1">
                <a:latin typeface="Calibri" panose="020F0502020204030204" pitchFamily="34" charset="0"/>
                <a:ea typeface="Calibri" panose="020F0502020204030204" pitchFamily="34" charset="0"/>
                <a:cs typeface="Calibri" panose="020F0502020204030204" pitchFamily="34" charset="0"/>
                <a:sym typeface="Montserrat"/>
              </a:rPr>
              <a:t>fina_data</a:t>
            </a:r>
            <a:endParaRPr lang="en-IN" sz="1100" dirty="0">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SzPts val="1800"/>
              <a:buNone/>
            </a:pPr>
            <a:r>
              <a:rPr lang="en-IN" sz="1100" dirty="0">
                <a:latin typeface="Calibri" panose="020F0502020204030204" pitchFamily="34" charset="0"/>
                <a:ea typeface="Calibri" panose="020F0502020204030204" pitchFamily="34" charset="0"/>
                <a:cs typeface="Calibri" panose="020F0502020204030204" pitchFamily="34" charset="0"/>
                <a:sym typeface="Montserrat"/>
              </a:rPr>
              <a:t>User – root</a:t>
            </a:r>
          </a:p>
          <a:p>
            <a:pPr marL="0" lvl="0" indent="0" algn="l" rtl="0">
              <a:spcBef>
                <a:spcPts val="0"/>
              </a:spcBef>
              <a:spcAft>
                <a:spcPts val="0"/>
              </a:spcAft>
              <a:buSzPts val="1800"/>
              <a:buNone/>
            </a:pPr>
            <a:r>
              <a:rPr lang="en-IN" sz="1100" dirty="0">
                <a:latin typeface="Calibri" panose="020F0502020204030204" pitchFamily="34" charset="0"/>
                <a:ea typeface="Calibri" panose="020F0502020204030204" pitchFamily="34" charset="0"/>
                <a:cs typeface="Calibri" panose="020F0502020204030204" pitchFamily="34" charset="0"/>
                <a:sym typeface="Montserrat"/>
              </a:rPr>
              <a:t>Password - ****</a:t>
            </a:r>
          </a:p>
          <a:p>
            <a:pPr marL="0" lvl="0" indent="0" algn="l" rtl="0">
              <a:spcBef>
                <a:spcPts val="0"/>
              </a:spcBef>
              <a:spcAft>
                <a:spcPts val="0"/>
              </a:spcAft>
              <a:buSzPts val="1800"/>
              <a:buNone/>
            </a:pPr>
            <a:endParaRPr sz="1600" dirty="0">
              <a:latin typeface="Montserrat"/>
              <a:ea typeface="Montserrat"/>
              <a:cs typeface="Montserrat"/>
              <a:sym typeface="Montserrat"/>
            </a:endParaRPr>
          </a:p>
          <a:p>
            <a:pPr marL="0" lvl="0" indent="0" algn="l" rtl="0">
              <a:spcBef>
                <a:spcPts val="0"/>
              </a:spcBef>
              <a:spcAft>
                <a:spcPts val="0"/>
              </a:spcAft>
              <a:buSzPts val="1800"/>
              <a:buNone/>
            </a:pPr>
            <a:r>
              <a:rPr lang="en-IN" sz="1100" dirty="0">
                <a:latin typeface="Calibri" panose="020F0502020204030204" pitchFamily="34" charset="0"/>
                <a:ea typeface="Calibri" panose="020F0502020204030204" pitchFamily="34" charset="0"/>
                <a:cs typeface="Calibri" panose="020F0502020204030204" pitchFamily="34" charset="0"/>
                <a:sym typeface="Montserrat"/>
              </a:rPr>
              <a:t>Count is verified – 700</a:t>
            </a:r>
          </a:p>
          <a:p>
            <a:pPr marL="0" lvl="0" indent="0" algn="l" rtl="0">
              <a:spcBef>
                <a:spcPts val="0"/>
              </a:spcBef>
              <a:spcAft>
                <a:spcPts val="0"/>
              </a:spcAft>
              <a:buSzPts val="1800"/>
              <a:buNone/>
            </a:pPr>
            <a:r>
              <a:rPr lang="en-IN" sz="1100" dirty="0">
                <a:latin typeface="Calibri" panose="020F0502020204030204" pitchFamily="34" charset="0"/>
                <a:ea typeface="Calibri" panose="020F0502020204030204" pitchFamily="34" charset="0"/>
                <a:cs typeface="Calibri" panose="020F0502020204030204" pitchFamily="34" charset="0"/>
                <a:sym typeface="Montserrat"/>
              </a:rPr>
              <a:t>Data is filtered </a:t>
            </a:r>
            <a:endParaRPr sz="1100" dirty="0">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lnSpc>
                <a:spcPct val="100000"/>
              </a:lnSpc>
              <a:spcBef>
                <a:spcPts val="0"/>
              </a:spcBef>
              <a:spcAft>
                <a:spcPts val="0"/>
              </a:spcAft>
              <a:buSzPts val="1800"/>
              <a:buNone/>
            </a:pPr>
            <a:endParaRPr lang="en-IN" sz="16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endParaRPr sz="1600" dirty="0">
              <a:latin typeface="Montserrat"/>
              <a:ea typeface="Montserrat"/>
              <a:cs typeface="Montserrat"/>
              <a:sym typeface="Montserrat"/>
            </a:endParaRPr>
          </a:p>
        </p:txBody>
      </p:sp>
      <p:pic>
        <p:nvPicPr>
          <p:cNvPr id="5" name="Picture 4">
            <a:extLst>
              <a:ext uri="{FF2B5EF4-FFF2-40B4-BE49-F238E27FC236}">
                <a16:creationId xmlns:a16="http://schemas.microsoft.com/office/drawing/2014/main" id="{D029D792-03C2-F164-F649-9357FFC3BCE7}"/>
              </a:ext>
            </a:extLst>
          </p:cNvPr>
          <p:cNvPicPr>
            <a:picLocks noChangeAspect="1"/>
          </p:cNvPicPr>
          <p:nvPr/>
        </p:nvPicPr>
        <p:blipFill>
          <a:blip r:embed="rId3"/>
          <a:stretch>
            <a:fillRect/>
          </a:stretch>
        </p:blipFill>
        <p:spPr>
          <a:xfrm>
            <a:off x="222891" y="2399494"/>
            <a:ext cx="4070559" cy="12827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246725"/>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solidFill>
                  <a:srgbClr val="04A57E"/>
                </a:solidFill>
                <a:latin typeface="Montserrat"/>
                <a:ea typeface="Montserrat"/>
                <a:cs typeface="Montserrat"/>
                <a:sym typeface="Montserrat"/>
              </a:rPr>
              <a:t>Interactive Dashboard by using visualization tools</a:t>
            </a:r>
            <a:endParaRPr sz="1800" b="1" dirty="0">
              <a:solidFill>
                <a:srgbClr val="04A57E"/>
              </a:solidFill>
              <a:latin typeface="Montserrat"/>
              <a:ea typeface="Montserrat"/>
              <a:cs typeface="Montserrat"/>
              <a:sym typeface="Montserrat"/>
            </a:endParaRPr>
          </a:p>
        </p:txBody>
      </p:sp>
      <p:sp>
        <p:nvSpPr>
          <p:cNvPr id="112" name="Google Shape;112;p22"/>
          <p:cNvSpPr txBox="1">
            <a:spLocks noGrp="1"/>
          </p:cNvSpPr>
          <p:nvPr>
            <p:ph type="body" idx="1"/>
          </p:nvPr>
        </p:nvSpPr>
        <p:spPr>
          <a:xfrm>
            <a:off x="174929" y="866692"/>
            <a:ext cx="8810045" cy="4142630"/>
          </a:xfrm>
          <a:prstGeom prst="rect">
            <a:avLst/>
          </a:prstGeom>
          <a:noFill/>
          <a:ln>
            <a:noFill/>
          </a:ln>
        </p:spPr>
        <p:txBody>
          <a:bodyPr spcFirstLastPara="1" wrap="square" lIns="91425" tIns="91425" rIns="91425" bIns="91425" anchor="t" anchorCtr="0">
            <a:normAutofit/>
          </a:bodyPr>
          <a:lstStyle/>
          <a:p>
            <a:pPr marL="0" indent="0">
              <a:buNone/>
            </a:pPr>
            <a:r>
              <a:rPr lang="en" sz="1100" dirty="0">
                <a:latin typeface="Calibri" panose="020F0502020204030204" pitchFamily="34" charset="0"/>
                <a:ea typeface="Calibri" panose="020F0502020204030204" pitchFamily="34" charset="0"/>
                <a:cs typeface="Calibri" panose="020F0502020204030204" pitchFamily="34" charset="0"/>
                <a:sym typeface="Montserrat"/>
              </a:rPr>
              <a:t>Below is the Dashboard from Power BI-</a:t>
            </a:r>
          </a:p>
          <a:p>
            <a:pPr marL="0" lvl="0" indent="0" algn="l" rtl="0">
              <a:lnSpc>
                <a:spcPct val="100000"/>
              </a:lnSpc>
              <a:spcBef>
                <a:spcPts val="0"/>
              </a:spcBef>
              <a:spcAft>
                <a:spcPts val="0"/>
              </a:spcAft>
              <a:buSzPts val="1800"/>
              <a:buNone/>
            </a:pPr>
            <a:endParaRPr sz="1600" dirty="0">
              <a:latin typeface="Montserrat"/>
              <a:ea typeface="Montserrat"/>
              <a:cs typeface="Montserrat"/>
              <a:sym typeface="Montserrat"/>
            </a:endParaRPr>
          </a:p>
        </p:txBody>
      </p:sp>
      <p:pic>
        <p:nvPicPr>
          <p:cNvPr id="2" name="Picture 1">
            <a:extLst>
              <a:ext uri="{FF2B5EF4-FFF2-40B4-BE49-F238E27FC236}">
                <a16:creationId xmlns:a16="http://schemas.microsoft.com/office/drawing/2014/main" id="{88515610-6D0B-2232-A0D5-501879025B76}"/>
              </a:ext>
            </a:extLst>
          </p:cNvPr>
          <p:cNvPicPr>
            <a:picLocks noChangeAspect="1"/>
          </p:cNvPicPr>
          <p:nvPr/>
        </p:nvPicPr>
        <p:blipFill>
          <a:blip r:embed="rId3"/>
          <a:stretch>
            <a:fillRect/>
          </a:stretch>
        </p:blipFill>
        <p:spPr>
          <a:xfrm>
            <a:off x="159026" y="1192697"/>
            <a:ext cx="8849801" cy="37636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462</Words>
  <Application>Microsoft Office PowerPoint</Application>
  <PresentationFormat>On-screen Show (16:9)</PresentationFormat>
  <Paragraphs>88</Paragraphs>
  <Slides>11</Slides>
  <Notes>11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2</vt:i4>
      </vt:variant>
      <vt:variant>
        <vt:lpstr>Slide Titles</vt:lpstr>
      </vt:variant>
      <vt:variant>
        <vt:i4>11</vt:i4>
      </vt:variant>
    </vt:vector>
  </HeadingPairs>
  <TitlesOfParts>
    <vt:vector size="20" baseType="lpstr">
      <vt:lpstr>Montserrat</vt:lpstr>
      <vt:lpstr>Source Code Pro</vt:lpstr>
      <vt:lpstr>Arial</vt:lpstr>
      <vt:lpstr>Calibri</vt:lpstr>
      <vt:lpstr>Montserrat SemiBold</vt:lpstr>
      <vt:lpstr>Simple Light</vt:lpstr>
      <vt:lpstr>3_Beach Day</vt:lpstr>
      <vt:lpstr>Microsoft Excel Worksheet</vt:lpstr>
      <vt:lpstr>Package</vt:lpstr>
      <vt:lpstr>PowerPoint Presentation</vt:lpstr>
      <vt:lpstr>PowerPoint Presentation</vt:lpstr>
      <vt:lpstr>Data Exploration </vt:lpstr>
      <vt:lpstr>Statistical Analysis using Excel</vt:lpstr>
      <vt:lpstr>Graphical Analysis using Excel</vt:lpstr>
      <vt:lpstr>Graphical Analysis using Excel</vt:lpstr>
      <vt:lpstr>Insert the given data into the SQL server</vt:lpstr>
      <vt:lpstr>Import the Data from the SQL Database into PowerBI</vt:lpstr>
      <vt:lpstr>Interactive Dashboard by using visualization tools</vt:lpstr>
      <vt:lpstr>Conclusion and Inferences</vt:lpstr>
      <vt:lpstr>Endnotes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Sakshi Didtuduk</cp:lastModifiedBy>
  <cp:revision>7</cp:revision>
  <dcterms:modified xsi:type="dcterms:W3CDTF">2023-12-03T11:44:28Z</dcterms:modified>
</cp:coreProperties>
</file>