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9/1/2023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9/1/2023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9/1/2023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9/1/2023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9/1/2023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9/1/2023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9/1/2023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9/1/2023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9/1/2023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9/1/2023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DA967-2C08-91CD-C78C-CCB7CE0B0390}"/>
              </a:ext>
            </a:extLst>
          </p:cNvPr>
          <p:cNvSpPr>
            <a:spLocks noGrp="1"/>
          </p:cNvSpPr>
          <p:nvPr>
            <p:ph type="ctrTitle"/>
          </p:nvPr>
        </p:nvSpPr>
        <p:spPr/>
        <p:txBody>
          <a:bodyPr>
            <a:normAutofit/>
          </a:bodyPr>
          <a:lstStyle/>
          <a:p>
            <a:pPr rtl="0" fontAlgn="base">
              <a:spcBef>
                <a:spcPts val="0"/>
              </a:spcBef>
              <a:spcAft>
                <a:spcPts val="0"/>
              </a:spcAft>
            </a:pPr>
            <a:r>
              <a:rPr lang="en-IN" dirty="0" err="1"/>
              <a:t>Analyzing</a:t>
            </a:r>
            <a:r>
              <a:rPr lang="en-IN" dirty="0"/>
              <a:t> amazon sales data</a:t>
            </a:r>
          </a:p>
        </p:txBody>
      </p:sp>
      <p:sp>
        <p:nvSpPr>
          <p:cNvPr id="3" name="Subtitle 2">
            <a:extLst>
              <a:ext uri="{FF2B5EF4-FFF2-40B4-BE49-F238E27FC236}">
                <a16:creationId xmlns:a16="http://schemas.microsoft.com/office/drawing/2014/main" id="{25B40D80-4C76-A64D-4F98-EF9D9285E8B1}"/>
              </a:ext>
            </a:extLst>
          </p:cNvPr>
          <p:cNvSpPr>
            <a:spLocks noGrp="1"/>
          </p:cNvSpPr>
          <p:nvPr>
            <p:ph type="subTitle" idx="1"/>
          </p:nvPr>
        </p:nvSpPr>
        <p:spPr/>
        <p:txBody>
          <a:bodyPr/>
          <a:lstStyle/>
          <a:p>
            <a:r>
              <a:rPr lang="en-IN" dirty="0"/>
              <a:t>Project By: Sakshi Fand</a:t>
            </a:r>
          </a:p>
        </p:txBody>
      </p:sp>
    </p:spTree>
    <p:extLst>
      <p:ext uri="{BB962C8B-B14F-4D97-AF65-F5344CB8AC3E}">
        <p14:creationId xmlns:p14="http://schemas.microsoft.com/office/powerpoint/2010/main" val="2044330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CBDB7-7A03-4E19-9C8A-C0BAFE725843}"/>
              </a:ext>
            </a:extLst>
          </p:cNvPr>
          <p:cNvSpPr>
            <a:spLocks noGrp="1"/>
          </p:cNvSpPr>
          <p:nvPr>
            <p:ph type="ctrTitle"/>
          </p:nvPr>
        </p:nvSpPr>
        <p:spPr>
          <a:xfrm>
            <a:off x="2014086" y="586819"/>
            <a:ext cx="8991600" cy="1645920"/>
          </a:xfrm>
        </p:spPr>
        <p:txBody>
          <a:bodyPr/>
          <a:lstStyle/>
          <a:p>
            <a:r>
              <a:rPr lang="en-IN" dirty="0"/>
              <a:t>Problem Statement</a:t>
            </a:r>
          </a:p>
        </p:txBody>
      </p:sp>
      <p:sp>
        <p:nvSpPr>
          <p:cNvPr id="3" name="Content Placeholder 2">
            <a:extLst>
              <a:ext uri="{FF2B5EF4-FFF2-40B4-BE49-F238E27FC236}">
                <a16:creationId xmlns:a16="http://schemas.microsoft.com/office/drawing/2014/main" id="{E3A337CD-56B5-965D-8A24-95BB4FDEBB4E}"/>
              </a:ext>
            </a:extLst>
          </p:cNvPr>
          <p:cNvSpPr>
            <a:spLocks noGrp="1"/>
          </p:cNvSpPr>
          <p:nvPr>
            <p:ph type="subTitle" idx="1"/>
          </p:nvPr>
        </p:nvSpPr>
        <p:spPr>
          <a:xfrm>
            <a:off x="2570064" y="2696999"/>
            <a:ext cx="7700091" cy="3424668"/>
          </a:xfrm>
        </p:spPr>
        <p:txBody>
          <a:bodyPr>
            <a:normAutofit/>
          </a:bodyPr>
          <a:lstStyle/>
          <a:p>
            <a:pPr marL="342900" indent="-342900" algn="just" rtl="0" fontAlgn="base">
              <a:spcBef>
                <a:spcPts val="0"/>
              </a:spcBef>
              <a:spcAft>
                <a:spcPts val="0"/>
              </a:spcAft>
              <a:buClrTx/>
              <a:buFont typeface="Arial" panose="020B0604020202020204" pitchFamily="34" charset="0"/>
              <a:buChar char="•"/>
            </a:pPr>
            <a:r>
              <a:rPr lang="en-US" sz="2000" b="0" i="0" u="none" strike="noStrike" dirty="0">
                <a:solidFill>
                  <a:schemeClr val="tx1"/>
                </a:solidFill>
                <a:effectLst/>
                <a:latin typeface="Arial" panose="020B0604020202020204" pitchFamily="34" charset="0"/>
              </a:rPr>
              <a:t>Sales management has gained importance to meet increasing competition and the need for improved methods of distribution to reduce cost and to increase profits. Sales management today is the most important function in a commercial and business enterprise.</a:t>
            </a:r>
          </a:p>
          <a:p>
            <a:pPr marL="342900" indent="-342900" algn="just" rtl="0" fontAlgn="base">
              <a:spcBef>
                <a:spcPts val="1000"/>
              </a:spcBef>
              <a:spcAft>
                <a:spcPts val="0"/>
              </a:spcAft>
              <a:buClrTx/>
              <a:buFont typeface="Arial" panose="020B0604020202020204" pitchFamily="34" charset="0"/>
              <a:buChar char="•"/>
            </a:pPr>
            <a:r>
              <a:rPr lang="en-US" sz="2000" b="0" i="0" u="none" strike="noStrike" dirty="0">
                <a:solidFill>
                  <a:schemeClr val="tx1"/>
                </a:solidFill>
                <a:effectLst/>
                <a:latin typeface="Arial" panose="020B0604020202020204" pitchFamily="34" charset="0"/>
              </a:rPr>
              <a:t>Extract-Transform-Load some Amazon dataset and find for me Sales-trend -&gt; month-wise, year-wise, </a:t>
            </a:r>
            <a:r>
              <a:rPr lang="en-US" sz="2000" b="0" i="0" u="none" strike="noStrike" dirty="0" err="1">
                <a:solidFill>
                  <a:schemeClr val="tx1"/>
                </a:solidFill>
                <a:effectLst/>
                <a:latin typeface="Arial" panose="020B0604020202020204" pitchFamily="34" charset="0"/>
              </a:rPr>
              <a:t>yearly_month</a:t>
            </a:r>
            <a:r>
              <a:rPr lang="en-US" sz="2000" b="0" i="0" u="none" strike="noStrike" dirty="0">
                <a:solidFill>
                  <a:schemeClr val="tx1"/>
                </a:solidFill>
                <a:effectLst/>
                <a:latin typeface="Arial" panose="020B0604020202020204" pitchFamily="34" charset="0"/>
              </a:rPr>
              <a:t>-wise,</a:t>
            </a:r>
          </a:p>
          <a:p>
            <a:pPr marL="342900" indent="-342900" algn="just" rtl="0" fontAlgn="base">
              <a:spcBef>
                <a:spcPts val="1000"/>
              </a:spcBef>
              <a:spcAft>
                <a:spcPts val="0"/>
              </a:spcAft>
              <a:buClrTx/>
              <a:buFont typeface="Arial" panose="020B0604020202020204" pitchFamily="34" charset="0"/>
              <a:buChar char="•"/>
            </a:pPr>
            <a:r>
              <a:rPr lang="en-US" sz="2000" b="0" i="0" u="none" strike="noStrike" dirty="0">
                <a:solidFill>
                  <a:schemeClr val="tx1"/>
                </a:solidFill>
                <a:effectLst/>
                <a:latin typeface="Arial" panose="020B0604020202020204" pitchFamily="34" charset="0"/>
              </a:rPr>
              <a:t>Finding key metrics and factors and show the meaningful relationships between attributes.</a:t>
            </a:r>
          </a:p>
          <a:p>
            <a:endParaRPr lang="en-IN" dirty="0"/>
          </a:p>
        </p:txBody>
      </p:sp>
    </p:spTree>
    <p:extLst>
      <p:ext uri="{BB962C8B-B14F-4D97-AF65-F5344CB8AC3E}">
        <p14:creationId xmlns:p14="http://schemas.microsoft.com/office/powerpoint/2010/main" val="281230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1531B-1440-DED1-68E2-7B879BF8D970}"/>
              </a:ext>
            </a:extLst>
          </p:cNvPr>
          <p:cNvSpPr>
            <a:spLocks noGrp="1"/>
          </p:cNvSpPr>
          <p:nvPr>
            <p:ph type="ctrTitle"/>
          </p:nvPr>
        </p:nvSpPr>
        <p:spPr>
          <a:xfrm>
            <a:off x="1696452" y="442602"/>
            <a:ext cx="8991600" cy="1645920"/>
          </a:xfrm>
        </p:spPr>
        <p:txBody>
          <a:bodyPr/>
          <a:lstStyle/>
          <a:p>
            <a:r>
              <a:rPr lang="en-IN" dirty="0"/>
              <a:t>Details of data</a:t>
            </a:r>
          </a:p>
        </p:txBody>
      </p:sp>
      <p:sp>
        <p:nvSpPr>
          <p:cNvPr id="3" name="Content Placeholder 2">
            <a:extLst>
              <a:ext uri="{FF2B5EF4-FFF2-40B4-BE49-F238E27FC236}">
                <a16:creationId xmlns:a16="http://schemas.microsoft.com/office/drawing/2014/main" id="{03925E99-CE27-A471-37F2-997032B18E30}"/>
              </a:ext>
            </a:extLst>
          </p:cNvPr>
          <p:cNvSpPr>
            <a:spLocks noGrp="1"/>
          </p:cNvSpPr>
          <p:nvPr>
            <p:ph type="subTitle" idx="1"/>
          </p:nvPr>
        </p:nvSpPr>
        <p:spPr>
          <a:xfrm>
            <a:off x="4100362" y="2627697"/>
            <a:ext cx="6227544" cy="3787700"/>
          </a:xfrm>
        </p:spPr>
        <p:txBody>
          <a:bodyPr>
            <a:normAutofit/>
          </a:bodyPr>
          <a:lstStyle/>
          <a:p>
            <a:pPr algn="l" rtl="0" fontAlgn="base">
              <a:spcBef>
                <a:spcPts val="0"/>
              </a:spcBef>
              <a:spcAft>
                <a:spcPts val="0"/>
              </a:spcAft>
              <a:buClrTx/>
              <a:buFont typeface="Arial" panose="020B0604020202020204" pitchFamily="34" charset="0"/>
              <a:buChar char="•"/>
            </a:pPr>
            <a:r>
              <a:rPr lang="en-US" sz="1800" b="0" i="0" u="none" strike="noStrike" dirty="0">
                <a:solidFill>
                  <a:schemeClr val="tx1"/>
                </a:solidFill>
                <a:effectLst/>
                <a:latin typeface="Arial" panose="020B0604020202020204" pitchFamily="34" charset="0"/>
                <a:cs typeface="Arial" panose="020B0604020202020204" pitchFamily="34" charset="0"/>
              </a:rPr>
              <a:t>Region </a:t>
            </a:r>
          </a:p>
          <a:p>
            <a:pPr algn="l" rtl="0" fontAlgn="base">
              <a:spcBef>
                <a:spcPts val="0"/>
              </a:spcBef>
              <a:spcAft>
                <a:spcPts val="0"/>
              </a:spcAft>
              <a:buClrTx/>
              <a:buFont typeface="Arial" panose="020B0604020202020204" pitchFamily="34" charset="0"/>
              <a:buChar char="•"/>
            </a:pPr>
            <a:r>
              <a:rPr lang="en-US" sz="1800" b="0" i="0" u="none" strike="noStrike" dirty="0">
                <a:solidFill>
                  <a:schemeClr val="tx1"/>
                </a:solidFill>
                <a:effectLst/>
                <a:latin typeface="Arial" panose="020B0604020202020204" pitchFamily="34" charset="0"/>
                <a:cs typeface="Arial" panose="020B0604020202020204" pitchFamily="34" charset="0"/>
              </a:rPr>
              <a:t>Country</a:t>
            </a:r>
          </a:p>
          <a:p>
            <a:pPr algn="l" rtl="0" fontAlgn="base">
              <a:spcBef>
                <a:spcPts val="0"/>
              </a:spcBef>
              <a:spcAft>
                <a:spcPts val="0"/>
              </a:spcAft>
              <a:buClrTx/>
              <a:buFont typeface="Arial" panose="020B0604020202020204" pitchFamily="34" charset="0"/>
              <a:buChar char="•"/>
            </a:pPr>
            <a:r>
              <a:rPr lang="en-US" sz="1800" b="0" i="0" u="none" strike="noStrike" dirty="0">
                <a:solidFill>
                  <a:schemeClr val="tx1"/>
                </a:solidFill>
                <a:effectLst/>
                <a:latin typeface="Arial" panose="020B0604020202020204" pitchFamily="34" charset="0"/>
                <a:cs typeface="Arial" panose="020B0604020202020204" pitchFamily="34" charset="0"/>
              </a:rPr>
              <a:t>Sales Channel</a:t>
            </a:r>
          </a:p>
          <a:p>
            <a:pPr algn="l" rtl="0" fontAlgn="base">
              <a:spcBef>
                <a:spcPts val="0"/>
              </a:spcBef>
              <a:spcAft>
                <a:spcPts val="0"/>
              </a:spcAft>
              <a:buClrTx/>
              <a:buFont typeface="Arial" panose="020B0604020202020204" pitchFamily="34" charset="0"/>
              <a:buChar char="•"/>
            </a:pPr>
            <a:r>
              <a:rPr lang="en-US" sz="1800" b="0" i="0" u="none" strike="noStrike" dirty="0">
                <a:solidFill>
                  <a:schemeClr val="tx1"/>
                </a:solidFill>
                <a:effectLst/>
                <a:latin typeface="Arial" panose="020B0604020202020204" pitchFamily="34" charset="0"/>
                <a:cs typeface="Arial" panose="020B0604020202020204" pitchFamily="34" charset="0"/>
              </a:rPr>
              <a:t>Order priority</a:t>
            </a:r>
          </a:p>
          <a:p>
            <a:pPr algn="l" rtl="0" fontAlgn="base">
              <a:spcBef>
                <a:spcPts val="0"/>
              </a:spcBef>
              <a:spcAft>
                <a:spcPts val="0"/>
              </a:spcAft>
              <a:buClrTx/>
              <a:buFont typeface="Arial" panose="020B0604020202020204" pitchFamily="34" charset="0"/>
              <a:buChar char="•"/>
            </a:pPr>
            <a:r>
              <a:rPr lang="en-US" sz="1800" b="0" i="0" u="none" strike="noStrike" dirty="0">
                <a:solidFill>
                  <a:schemeClr val="tx1"/>
                </a:solidFill>
                <a:effectLst/>
                <a:latin typeface="Arial" panose="020B0604020202020204" pitchFamily="34" charset="0"/>
                <a:cs typeface="Arial" panose="020B0604020202020204" pitchFamily="34" charset="0"/>
              </a:rPr>
              <a:t>Order Id</a:t>
            </a:r>
          </a:p>
          <a:p>
            <a:pPr algn="l" rtl="0" fontAlgn="base">
              <a:spcBef>
                <a:spcPts val="0"/>
              </a:spcBef>
              <a:spcAft>
                <a:spcPts val="0"/>
              </a:spcAft>
              <a:buClrTx/>
              <a:buFont typeface="Arial" panose="020B0604020202020204" pitchFamily="34" charset="0"/>
              <a:buChar char="•"/>
            </a:pPr>
            <a:r>
              <a:rPr lang="en-US" sz="1800" b="0" i="0" u="none" strike="noStrike" dirty="0">
                <a:solidFill>
                  <a:schemeClr val="tx1"/>
                </a:solidFill>
                <a:effectLst/>
                <a:latin typeface="Arial" panose="020B0604020202020204" pitchFamily="34" charset="0"/>
                <a:cs typeface="Arial" panose="020B0604020202020204" pitchFamily="34" charset="0"/>
              </a:rPr>
              <a:t>Ship date</a:t>
            </a:r>
          </a:p>
          <a:p>
            <a:pPr algn="l" rtl="0" fontAlgn="base">
              <a:spcBef>
                <a:spcPts val="0"/>
              </a:spcBef>
              <a:spcAft>
                <a:spcPts val="0"/>
              </a:spcAft>
              <a:buClrTx/>
              <a:buFont typeface="Arial" panose="020B0604020202020204" pitchFamily="34" charset="0"/>
              <a:buChar char="•"/>
            </a:pPr>
            <a:r>
              <a:rPr lang="en-US" sz="1800" b="0" i="0" u="none" strike="noStrike" dirty="0">
                <a:solidFill>
                  <a:schemeClr val="tx1"/>
                </a:solidFill>
                <a:effectLst/>
                <a:latin typeface="Arial" panose="020B0604020202020204" pitchFamily="34" charset="0"/>
                <a:cs typeface="Arial" panose="020B0604020202020204" pitchFamily="34" charset="0"/>
              </a:rPr>
              <a:t>Unit cost</a:t>
            </a:r>
          </a:p>
          <a:p>
            <a:pPr algn="l" rtl="0" fontAlgn="base">
              <a:spcBef>
                <a:spcPts val="0"/>
              </a:spcBef>
              <a:spcAft>
                <a:spcPts val="0"/>
              </a:spcAft>
              <a:buClrTx/>
              <a:buFont typeface="Arial" panose="020B0604020202020204" pitchFamily="34" charset="0"/>
              <a:buChar char="•"/>
            </a:pPr>
            <a:r>
              <a:rPr lang="en-US" sz="1800" b="0" i="0" u="none" strike="noStrike" dirty="0">
                <a:solidFill>
                  <a:schemeClr val="tx1"/>
                </a:solidFill>
                <a:effectLst/>
                <a:latin typeface="Arial" panose="020B0604020202020204" pitchFamily="34" charset="0"/>
                <a:cs typeface="Arial" panose="020B0604020202020204" pitchFamily="34" charset="0"/>
              </a:rPr>
              <a:t>Unit Price</a:t>
            </a:r>
          </a:p>
          <a:p>
            <a:pPr algn="l" rtl="0" fontAlgn="base">
              <a:spcBef>
                <a:spcPts val="0"/>
              </a:spcBef>
              <a:spcAft>
                <a:spcPts val="0"/>
              </a:spcAft>
              <a:buClrTx/>
              <a:buFont typeface="Arial" panose="020B0604020202020204" pitchFamily="34" charset="0"/>
              <a:buChar char="•"/>
            </a:pPr>
            <a:r>
              <a:rPr lang="en-US" sz="1800" b="0" i="0" u="none" strike="noStrike" dirty="0">
                <a:solidFill>
                  <a:schemeClr val="tx1"/>
                </a:solidFill>
                <a:effectLst/>
                <a:latin typeface="Arial" panose="020B0604020202020204" pitchFamily="34" charset="0"/>
                <a:cs typeface="Arial" panose="020B0604020202020204" pitchFamily="34" charset="0"/>
              </a:rPr>
              <a:t>Unit </a:t>
            </a:r>
            <a:r>
              <a:rPr lang="en-US" sz="1800" b="0" i="0" u="none" strike="noStrike" dirty="0" err="1">
                <a:solidFill>
                  <a:schemeClr val="tx1"/>
                </a:solidFill>
                <a:effectLst/>
                <a:latin typeface="Arial" panose="020B0604020202020204" pitchFamily="34" charset="0"/>
                <a:cs typeface="Arial" panose="020B0604020202020204" pitchFamily="34" charset="0"/>
              </a:rPr>
              <a:t>solds</a:t>
            </a:r>
            <a:endParaRPr lang="en-US" sz="1800" b="0" i="0" u="none" strike="noStrike" dirty="0">
              <a:solidFill>
                <a:schemeClr val="tx1"/>
              </a:solidFill>
              <a:effectLst/>
              <a:latin typeface="Arial" panose="020B0604020202020204" pitchFamily="34" charset="0"/>
              <a:cs typeface="Arial" panose="020B0604020202020204" pitchFamily="34" charset="0"/>
            </a:endParaRPr>
          </a:p>
          <a:p>
            <a:pPr algn="l" rtl="0" fontAlgn="base">
              <a:spcBef>
                <a:spcPts val="0"/>
              </a:spcBef>
              <a:spcAft>
                <a:spcPts val="0"/>
              </a:spcAft>
              <a:buClrTx/>
              <a:buFont typeface="Arial" panose="020B0604020202020204" pitchFamily="34" charset="0"/>
              <a:buChar char="•"/>
            </a:pPr>
            <a:r>
              <a:rPr lang="en-US" sz="1800" b="0" i="0" u="none" strike="noStrike" dirty="0">
                <a:solidFill>
                  <a:schemeClr val="tx1"/>
                </a:solidFill>
                <a:effectLst/>
                <a:latin typeface="Arial" panose="020B0604020202020204" pitchFamily="34" charset="0"/>
                <a:cs typeface="Arial" panose="020B0604020202020204" pitchFamily="34" charset="0"/>
              </a:rPr>
              <a:t>Total Revenue</a:t>
            </a:r>
          </a:p>
          <a:p>
            <a:pPr algn="l" rtl="0" fontAlgn="base">
              <a:spcBef>
                <a:spcPts val="0"/>
              </a:spcBef>
              <a:spcAft>
                <a:spcPts val="0"/>
              </a:spcAft>
              <a:buClrTx/>
              <a:buFont typeface="Arial" panose="020B0604020202020204" pitchFamily="34" charset="0"/>
              <a:buChar char="•"/>
            </a:pPr>
            <a:r>
              <a:rPr lang="en-US" sz="1800" b="0" i="0" u="none" strike="noStrike" dirty="0">
                <a:solidFill>
                  <a:schemeClr val="tx1"/>
                </a:solidFill>
                <a:effectLst/>
                <a:latin typeface="Arial" panose="020B0604020202020204" pitchFamily="34" charset="0"/>
                <a:cs typeface="Arial" panose="020B0604020202020204" pitchFamily="34" charset="0"/>
              </a:rPr>
              <a:t>Total Cost</a:t>
            </a:r>
          </a:p>
          <a:p>
            <a:pPr algn="l" rtl="0" fontAlgn="base">
              <a:spcBef>
                <a:spcPts val="0"/>
              </a:spcBef>
              <a:spcAft>
                <a:spcPts val="0"/>
              </a:spcAft>
              <a:buClrTx/>
              <a:buFont typeface="Arial" panose="020B0604020202020204" pitchFamily="34" charset="0"/>
              <a:buChar char="•"/>
            </a:pPr>
            <a:r>
              <a:rPr lang="en-US" sz="1800" b="0" i="0" u="none" strike="noStrike" dirty="0">
                <a:solidFill>
                  <a:schemeClr val="tx1"/>
                </a:solidFill>
                <a:effectLst/>
                <a:latin typeface="Arial" panose="020B0604020202020204" pitchFamily="34" charset="0"/>
                <a:cs typeface="Arial" panose="020B0604020202020204" pitchFamily="34" charset="0"/>
              </a:rPr>
              <a:t>Total profit</a:t>
            </a:r>
          </a:p>
          <a:p>
            <a:pPr rtl="0" fontAlgn="base">
              <a:spcBef>
                <a:spcPts val="0"/>
              </a:spcBef>
              <a:spcAft>
                <a:spcPts val="0"/>
              </a:spcAft>
              <a:buClrTx/>
              <a:buFont typeface="Arial" panose="020B0604020202020204" pitchFamily="34" charset="0"/>
              <a:buChar char="•"/>
            </a:pPr>
            <a:endParaRPr lang="en-US" sz="1800" b="0" i="0" u="none" strike="noStrike" dirty="0">
              <a:solidFill>
                <a:schemeClr val="tx1"/>
              </a:solidFill>
              <a:effectLst/>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691957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852AA-8FA8-3FCA-5811-099AF221C7B8}"/>
              </a:ext>
            </a:extLst>
          </p:cNvPr>
          <p:cNvSpPr>
            <a:spLocks noGrp="1"/>
          </p:cNvSpPr>
          <p:nvPr>
            <p:ph type="ctrTitle"/>
          </p:nvPr>
        </p:nvSpPr>
        <p:spPr>
          <a:xfrm>
            <a:off x="1600200" y="586820"/>
            <a:ext cx="8991600" cy="1645920"/>
          </a:xfrm>
        </p:spPr>
        <p:txBody>
          <a:bodyPr/>
          <a:lstStyle/>
          <a:p>
            <a:r>
              <a:rPr lang="en-IN" dirty="0"/>
              <a:t>Visuals</a:t>
            </a:r>
          </a:p>
        </p:txBody>
      </p:sp>
      <p:sp>
        <p:nvSpPr>
          <p:cNvPr id="3" name="Subtitle 2">
            <a:extLst>
              <a:ext uri="{FF2B5EF4-FFF2-40B4-BE49-F238E27FC236}">
                <a16:creationId xmlns:a16="http://schemas.microsoft.com/office/drawing/2014/main" id="{54F71BD0-5C33-6A69-91C1-A8737AC2B4E4}"/>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C84C39C8-A4F5-55FC-E3FF-430D3C6442BB}"/>
              </a:ext>
            </a:extLst>
          </p:cNvPr>
          <p:cNvPicPr>
            <a:picLocks noChangeAspect="1"/>
          </p:cNvPicPr>
          <p:nvPr/>
        </p:nvPicPr>
        <p:blipFill rotWithShape="1">
          <a:blip r:embed="rId2"/>
          <a:srcRect l="7737" t="22037" r="32658" b="10314"/>
          <a:stretch/>
        </p:blipFill>
        <p:spPr>
          <a:xfrm>
            <a:off x="2914100" y="2524026"/>
            <a:ext cx="6582706" cy="4202470"/>
          </a:xfrm>
          <a:prstGeom prst="rect">
            <a:avLst/>
          </a:prstGeom>
        </p:spPr>
      </p:pic>
    </p:spTree>
    <p:extLst>
      <p:ext uri="{BB962C8B-B14F-4D97-AF65-F5344CB8AC3E}">
        <p14:creationId xmlns:p14="http://schemas.microsoft.com/office/powerpoint/2010/main" val="325431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2BBC961-EFDA-4188-5055-BED40EFBE967}"/>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0778D08D-0117-DA54-5FB4-E3821DC01778}"/>
              </a:ext>
            </a:extLst>
          </p:cNvPr>
          <p:cNvPicPr>
            <a:picLocks noChangeAspect="1"/>
          </p:cNvPicPr>
          <p:nvPr/>
        </p:nvPicPr>
        <p:blipFill rotWithShape="1">
          <a:blip r:embed="rId2"/>
          <a:srcRect l="7895" t="22738" r="34158" b="9754"/>
          <a:stretch/>
        </p:blipFill>
        <p:spPr>
          <a:xfrm>
            <a:off x="2255553" y="978421"/>
            <a:ext cx="8274484" cy="5422380"/>
          </a:xfrm>
          <a:prstGeom prst="rect">
            <a:avLst/>
          </a:prstGeom>
        </p:spPr>
      </p:pic>
    </p:spTree>
    <p:extLst>
      <p:ext uri="{BB962C8B-B14F-4D97-AF65-F5344CB8AC3E}">
        <p14:creationId xmlns:p14="http://schemas.microsoft.com/office/powerpoint/2010/main" val="387785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2BBC961-EFDA-4188-5055-BED40EFBE967}"/>
              </a:ext>
            </a:extLst>
          </p:cNvPr>
          <p:cNvSpPr>
            <a:spLocks noGrp="1"/>
          </p:cNvSpPr>
          <p:nvPr>
            <p:ph type="subTitle" idx="1"/>
          </p:nvPr>
        </p:nvSpPr>
        <p:spPr/>
        <p:txBody>
          <a:bodyPr/>
          <a:lstStyle/>
          <a:p>
            <a:endParaRPr lang="en-IN"/>
          </a:p>
        </p:txBody>
      </p:sp>
      <p:pic>
        <p:nvPicPr>
          <p:cNvPr id="4" name="Picture 3">
            <a:extLst>
              <a:ext uri="{FF2B5EF4-FFF2-40B4-BE49-F238E27FC236}">
                <a16:creationId xmlns:a16="http://schemas.microsoft.com/office/drawing/2014/main" id="{D2ACB80C-3D93-3B56-C63A-334D110534C2}"/>
              </a:ext>
            </a:extLst>
          </p:cNvPr>
          <p:cNvPicPr>
            <a:picLocks noChangeAspect="1"/>
          </p:cNvPicPr>
          <p:nvPr/>
        </p:nvPicPr>
        <p:blipFill rotWithShape="1">
          <a:blip r:embed="rId2"/>
          <a:srcRect l="8132" t="22597" r="34158" b="10456"/>
          <a:stretch/>
        </p:blipFill>
        <p:spPr>
          <a:xfrm>
            <a:off x="2377440" y="1066052"/>
            <a:ext cx="7681080" cy="5012141"/>
          </a:xfrm>
          <a:prstGeom prst="rect">
            <a:avLst/>
          </a:prstGeom>
        </p:spPr>
      </p:pic>
    </p:spTree>
    <p:extLst>
      <p:ext uri="{BB962C8B-B14F-4D97-AF65-F5344CB8AC3E}">
        <p14:creationId xmlns:p14="http://schemas.microsoft.com/office/powerpoint/2010/main" val="3678731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05029-FEB6-D8B9-0F65-0EBB98456D5C}"/>
              </a:ext>
            </a:extLst>
          </p:cNvPr>
          <p:cNvSpPr>
            <a:spLocks noGrp="1"/>
          </p:cNvSpPr>
          <p:nvPr>
            <p:ph type="ctrTitle"/>
          </p:nvPr>
        </p:nvSpPr>
        <p:spPr>
          <a:xfrm>
            <a:off x="1744580" y="394476"/>
            <a:ext cx="8991600" cy="1645920"/>
          </a:xfrm>
        </p:spPr>
        <p:txBody>
          <a:bodyPr>
            <a:normAutofit/>
          </a:bodyPr>
          <a:lstStyle/>
          <a:p>
            <a:pPr rtl="0" fontAlgn="base">
              <a:spcBef>
                <a:spcPts val="0"/>
              </a:spcBef>
              <a:spcAft>
                <a:spcPts val="0"/>
              </a:spcAft>
            </a:pPr>
            <a:r>
              <a:rPr lang="en-IN" dirty="0"/>
              <a:t>insights</a:t>
            </a:r>
          </a:p>
        </p:txBody>
      </p:sp>
      <p:sp>
        <p:nvSpPr>
          <p:cNvPr id="3" name="Subtitle 2">
            <a:extLst>
              <a:ext uri="{FF2B5EF4-FFF2-40B4-BE49-F238E27FC236}">
                <a16:creationId xmlns:a16="http://schemas.microsoft.com/office/drawing/2014/main" id="{6F11A6A5-CE79-9E45-9F70-7D0EE09CD884}"/>
              </a:ext>
            </a:extLst>
          </p:cNvPr>
          <p:cNvSpPr>
            <a:spLocks noGrp="1"/>
          </p:cNvSpPr>
          <p:nvPr>
            <p:ph type="subTitle" idx="1"/>
          </p:nvPr>
        </p:nvSpPr>
        <p:spPr>
          <a:xfrm>
            <a:off x="1963554" y="2367814"/>
            <a:ext cx="8772626" cy="4490186"/>
          </a:xfrm>
        </p:spPr>
        <p:txBody>
          <a:bodyPr>
            <a:noAutofit/>
          </a:bodyPr>
          <a:lstStyle/>
          <a:p>
            <a:pPr marL="285750" indent="-285750" algn="l" rtl="0" fontAlgn="base">
              <a:spcBef>
                <a:spcPts val="0"/>
              </a:spcBef>
              <a:spcAft>
                <a:spcPts val="0"/>
              </a:spcAft>
              <a:buClrTx/>
              <a:buFont typeface="Arial" panose="020B0604020202020204" pitchFamily="34" charset="0"/>
              <a:buChar char="•"/>
            </a:pPr>
            <a:r>
              <a:rPr lang="en-US" sz="1600" b="1" i="0" u="none" strike="noStrike" dirty="0">
                <a:solidFill>
                  <a:schemeClr val="tx1"/>
                </a:solidFill>
                <a:effectLst/>
                <a:latin typeface="Arial" panose="020B0604020202020204" pitchFamily="34" charset="0"/>
                <a:cs typeface="Arial" panose="020B0604020202020204" pitchFamily="34" charset="0"/>
              </a:rPr>
              <a:t>From Sales Trend analysis we note that the overall sales. have been decreasing and increasing.(Sales were observed especially low in the year 2016)</a:t>
            </a:r>
          </a:p>
          <a:p>
            <a:pPr marL="285750" indent="-285750" algn="l" rtl="0" fontAlgn="base">
              <a:spcBef>
                <a:spcPts val="1000"/>
              </a:spcBef>
              <a:spcAft>
                <a:spcPts val="0"/>
              </a:spcAft>
              <a:buClrTx/>
              <a:buFont typeface="Arial" panose="020B0604020202020204" pitchFamily="34" charset="0"/>
              <a:buChar char="•"/>
            </a:pPr>
            <a:endParaRPr lang="en-US" sz="1600" i="0" u="none" strike="noStrike" dirty="0">
              <a:solidFill>
                <a:schemeClr val="tx1"/>
              </a:solidFill>
              <a:latin typeface="Arial" panose="020B0604020202020204" pitchFamily="34" charset="0"/>
              <a:cs typeface="Arial" panose="020B0604020202020204" pitchFamily="34" charset="0"/>
            </a:endParaRPr>
          </a:p>
          <a:p>
            <a:pPr marL="285750" indent="-285750" algn="l" rtl="0" fontAlgn="base">
              <a:spcBef>
                <a:spcPts val="1000"/>
              </a:spcBef>
              <a:spcAft>
                <a:spcPts val="0"/>
              </a:spcAft>
              <a:buClrTx/>
              <a:buFont typeface="Arial" panose="020B0604020202020204" pitchFamily="34" charset="0"/>
              <a:buChar char="•"/>
            </a:pPr>
            <a:r>
              <a:rPr lang="en-US" sz="1600" b="1" i="0" u="none" strike="noStrike" dirty="0">
                <a:solidFill>
                  <a:schemeClr val="tx1"/>
                </a:solidFill>
                <a:effectLst/>
                <a:latin typeface="Arial" panose="020B0604020202020204" pitchFamily="34" charset="0"/>
                <a:cs typeface="Arial" panose="020B0604020202020204" pitchFamily="34" charset="0"/>
              </a:rPr>
              <a:t>The Most High Selling &amp; Profitable product types are:</a:t>
            </a:r>
          </a:p>
          <a:p>
            <a:pPr marL="2114550" indent="-285750" algn="l" rtl="0">
              <a:spcBef>
                <a:spcPts val="500"/>
              </a:spcBef>
              <a:spcAft>
                <a:spcPts val="0"/>
              </a:spcAft>
              <a:buClrTx/>
              <a:buFont typeface="Arial" panose="020B0604020202020204" pitchFamily="34" charset="0"/>
              <a:buChar char="•"/>
            </a:pPr>
            <a:r>
              <a:rPr lang="en-US" sz="1600" b="0" i="0" u="none" strike="noStrike" dirty="0">
                <a:solidFill>
                  <a:schemeClr val="tx1"/>
                </a:solidFill>
                <a:effectLst/>
                <a:latin typeface="Arial" panose="020B0604020202020204" pitchFamily="34" charset="0"/>
                <a:cs typeface="Arial" panose="020B0604020202020204" pitchFamily="34" charset="0"/>
              </a:rPr>
              <a:t>Cosmetics</a:t>
            </a:r>
            <a:endParaRPr lang="en-US" sz="1600" dirty="0">
              <a:solidFill>
                <a:schemeClr val="tx1"/>
              </a:solidFill>
              <a:latin typeface="Arial" panose="020B0604020202020204" pitchFamily="34" charset="0"/>
              <a:cs typeface="Arial" panose="020B0604020202020204" pitchFamily="34" charset="0"/>
            </a:endParaRPr>
          </a:p>
          <a:p>
            <a:pPr marL="2114550" indent="-285750" algn="l" rtl="0">
              <a:spcBef>
                <a:spcPts val="500"/>
              </a:spcBef>
              <a:spcAft>
                <a:spcPts val="0"/>
              </a:spcAft>
              <a:buClrTx/>
              <a:buFont typeface="Arial" panose="020B0604020202020204" pitchFamily="34" charset="0"/>
              <a:buChar char="•"/>
            </a:pPr>
            <a:r>
              <a:rPr lang="en-US" sz="1600" b="0" i="0" u="none" strike="noStrike" dirty="0">
                <a:solidFill>
                  <a:schemeClr val="tx1"/>
                </a:solidFill>
                <a:effectLst/>
                <a:latin typeface="Arial" panose="020B0604020202020204" pitchFamily="34" charset="0"/>
                <a:cs typeface="Arial" panose="020B0604020202020204" pitchFamily="34" charset="0"/>
              </a:rPr>
              <a:t>Office Supplies</a:t>
            </a:r>
            <a:endParaRPr lang="en-US" sz="1600" b="0" dirty="0">
              <a:solidFill>
                <a:schemeClr val="tx1"/>
              </a:solidFill>
              <a:effectLst/>
              <a:latin typeface="Arial" panose="020B0604020202020204" pitchFamily="34" charset="0"/>
              <a:cs typeface="Arial" panose="020B0604020202020204" pitchFamily="34" charset="0"/>
            </a:endParaRPr>
          </a:p>
          <a:p>
            <a:pPr marL="2114550" indent="-285750" algn="l" rtl="0">
              <a:spcBef>
                <a:spcPts val="500"/>
              </a:spcBef>
              <a:spcAft>
                <a:spcPts val="0"/>
              </a:spcAft>
              <a:buClrTx/>
              <a:buFont typeface="Arial" panose="020B0604020202020204" pitchFamily="34" charset="0"/>
              <a:buChar char="•"/>
            </a:pPr>
            <a:r>
              <a:rPr lang="en-US" sz="1600" b="0" i="0" u="none" strike="noStrike" dirty="0">
                <a:solidFill>
                  <a:schemeClr val="tx1"/>
                </a:solidFill>
                <a:effectLst/>
                <a:latin typeface="Arial" panose="020B0604020202020204" pitchFamily="34" charset="0"/>
                <a:cs typeface="Arial" panose="020B0604020202020204" pitchFamily="34" charset="0"/>
              </a:rPr>
              <a:t>Household</a:t>
            </a:r>
            <a:endParaRPr lang="en-US" sz="1600" b="0" dirty="0">
              <a:solidFill>
                <a:schemeClr val="tx1"/>
              </a:solidFill>
              <a:effectLst/>
              <a:latin typeface="Arial" panose="020B0604020202020204" pitchFamily="34" charset="0"/>
              <a:cs typeface="Arial" panose="020B0604020202020204" pitchFamily="34" charset="0"/>
            </a:endParaRPr>
          </a:p>
          <a:p>
            <a:pPr marL="285750" indent="-285750" algn="l" rtl="0" fontAlgn="base">
              <a:spcBef>
                <a:spcPts val="1000"/>
              </a:spcBef>
              <a:spcAft>
                <a:spcPts val="0"/>
              </a:spcAft>
              <a:buClrTx/>
              <a:buFont typeface="Arial" panose="020B0604020202020204" pitchFamily="34" charset="0"/>
              <a:buChar char="•"/>
            </a:pPr>
            <a:br>
              <a:rPr lang="en-US" sz="1600" b="0" dirty="0">
                <a:solidFill>
                  <a:schemeClr val="tx1"/>
                </a:solidFill>
                <a:effectLst/>
                <a:latin typeface="Arial" panose="020B0604020202020204" pitchFamily="34" charset="0"/>
                <a:cs typeface="Arial" panose="020B0604020202020204" pitchFamily="34" charset="0"/>
              </a:rPr>
            </a:br>
            <a:r>
              <a:rPr lang="en-US" sz="1600" b="1" i="0" u="none" strike="noStrike" dirty="0">
                <a:solidFill>
                  <a:schemeClr val="tx1"/>
                </a:solidFill>
                <a:effectLst/>
                <a:latin typeface="Arial" panose="020B0604020202020204" pitchFamily="34" charset="0"/>
                <a:cs typeface="Arial" panose="020B0604020202020204" pitchFamily="34" charset="0"/>
              </a:rPr>
              <a:t>The Least Selling &amp; Least Profitable products are:</a:t>
            </a:r>
          </a:p>
          <a:p>
            <a:pPr marL="2114550" indent="-285750" algn="l" rtl="0">
              <a:spcBef>
                <a:spcPts val="500"/>
              </a:spcBef>
              <a:spcAft>
                <a:spcPts val="0"/>
              </a:spcAft>
              <a:buClrTx/>
              <a:buFont typeface="Arial" panose="020B0604020202020204" pitchFamily="34" charset="0"/>
              <a:buChar char="•"/>
            </a:pPr>
            <a:r>
              <a:rPr lang="en-US" sz="1600" b="0" i="0" u="none" strike="noStrike" dirty="0">
                <a:solidFill>
                  <a:schemeClr val="tx1"/>
                </a:solidFill>
                <a:effectLst/>
                <a:latin typeface="Arial" panose="020B0604020202020204" pitchFamily="34" charset="0"/>
                <a:cs typeface="Arial" panose="020B0604020202020204" pitchFamily="34" charset="0"/>
              </a:rPr>
              <a:t>Fruits----------- 466481.34</a:t>
            </a:r>
            <a:endParaRPr lang="en-US" sz="1600" b="0" dirty="0">
              <a:solidFill>
                <a:schemeClr val="tx1"/>
              </a:solidFill>
              <a:effectLst/>
              <a:latin typeface="Arial" panose="020B0604020202020204" pitchFamily="34" charset="0"/>
              <a:cs typeface="Arial" panose="020B0604020202020204" pitchFamily="34" charset="0"/>
            </a:endParaRPr>
          </a:p>
          <a:p>
            <a:pPr marL="2114550" indent="-285750" algn="l" rtl="0">
              <a:spcBef>
                <a:spcPts val="500"/>
              </a:spcBef>
              <a:spcAft>
                <a:spcPts val="0"/>
              </a:spcAft>
              <a:buClrTx/>
              <a:buFont typeface="Arial" panose="020B0604020202020204" pitchFamily="34" charset="0"/>
              <a:buChar char="•"/>
            </a:pPr>
            <a:r>
              <a:rPr lang="en-US" sz="1600" b="0" i="0" u="none" strike="noStrike" dirty="0">
                <a:solidFill>
                  <a:schemeClr val="tx1"/>
                </a:solidFill>
                <a:effectLst/>
                <a:latin typeface="Arial" panose="020B0604020202020204" pitchFamily="34" charset="0"/>
                <a:cs typeface="Arial" panose="020B0604020202020204" pitchFamily="34" charset="0"/>
              </a:rPr>
              <a:t>Snacks----------- 2080733.46</a:t>
            </a:r>
            <a:endParaRPr lang="en-US" sz="1600" b="0" dirty="0">
              <a:solidFill>
                <a:schemeClr val="tx1"/>
              </a:solidFill>
              <a:effectLst/>
              <a:latin typeface="Arial" panose="020B0604020202020204" pitchFamily="34" charset="0"/>
              <a:cs typeface="Arial" panose="020B0604020202020204" pitchFamily="34" charset="0"/>
            </a:endParaRPr>
          </a:p>
          <a:p>
            <a:pPr marL="2114550" indent="-285750" algn="l" rtl="0">
              <a:spcBef>
                <a:spcPts val="500"/>
              </a:spcBef>
              <a:spcAft>
                <a:spcPts val="0"/>
              </a:spcAft>
              <a:buClrTx/>
              <a:buFont typeface="Arial" panose="020B0604020202020204" pitchFamily="34" charset="0"/>
              <a:buChar char="•"/>
            </a:pPr>
            <a:r>
              <a:rPr lang="en-US" sz="1600" b="0" i="0" u="none" strike="noStrike" dirty="0">
                <a:solidFill>
                  <a:schemeClr val="tx1"/>
                </a:solidFill>
                <a:effectLst/>
                <a:latin typeface="Arial" panose="020B0604020202020204" pitchFamily="34" charset="0"/>
                <a:cs typeface="Arial" panose="020B0604020202020204" pitchFamily="34" charset="0"/>
              </a:rPr>
              <a:t>Beverages-------- 2690794.60</a:t>
            </a:r>
            <a:endParaRPr lang="en-US" sz="1600" b="0" dirty="0">
              <a:solidFill>
                <a:schemeClr val="tx1"/>
              </a:solidFill>
              <a:effectLst/>
              <a:latin typeface="Arial" panose="020B0604020202020204" pitchFamily="34" charset="0"/>
              <a:cs typeface="Arial" panose="020B0604020202020204" pitchFamily="34" charset="0"/>
            </a:endParaRPr>
          </a:p>
          <a:p>
            <a:br>
              <a:rPr lang="en-US" sz="1600" dirty="0"/>
            </a:br>
            <a:endParaRPr lang="en-IN" sz="1600" dirty="0"/>
          </a:p>
        </p:txBody>
      </p:sp>
    </p:spTree>
    <p:extLst>
      <p:ext uri="{BB962C8B-B14F-4D97-AF65-F5344CB8AC3E}">
        <p14:creationId xmlns:p14="http://schemas.microsoft.com/office/powerpoint/2010/main" val="1117148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FB038-C66D-9F89-5D5A-597DD1383A10}"/>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CDE80357-AAE4-9E44-F7D1-CF4E8E93EFD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2346375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31</TotalTime>
  <Words>172</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Parcel</vt:lpstr>
      <vt:lpstr>Analyzing amazon sales data</vt:lpstr>
      <vt:lpstr>Problem Statement</vt:lpstr>
      <vt:lpstr>Details of data</vt:lpstr>
      <vt:lpstr>Visuals</vt:lpstr>
      <vt:lpstr>PowerPoint Presentation</vt:lpstr>
      <vt:lpstr>PowerPoint Presentation</vt:lpstr>
      <vt:lpstr>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amazon sales data</dc:title>
  <dc:creator>Sakshi Fand</dc:creator>
  <cp:lastModifiedBy>Sakshi Fand</cp:lastModifiedBy>
  <cp:revision>1</cp:revision>
  <dcterms:created xsi:type="dcterms:W3CDTF">2023-09-01T10:04:29Z</dcterms:created>
  <dcterms:modified xsi:type="dcterms:W3CDTF">2023-09-01T10:35:41Z</dcterms:modified>
</cp:coreProperties>
</file>