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7"/>
  </p:notesMasterIdLst>
  <p:sldIdLst>
    <p:sldId id="256" r:id="rId2"/>
    <p:sldId id="268" r:id="rId3"/>
    <p:sldId id="271" r:id="rId4"/>
    <p:sldId id="258" r:id="rId5"/>
    <p:sldId id="269" r:id="rId6"/>
    <p:sldId id="259" r:id="rId7"/>
    <p:sldId id="260" r:id="rId8"/>
    <p:sldId id="261" r:id="rId9"/>
    <p:sldId id="262" r:id="rId10"/>
    <p:sldId id="270" r:id="rId11"/>
    <p:sldId id="273" r:id="rId12"/>
    <p:sldId id="274" r:id="rId13"/>
    <p:sldId id="275"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36A8AD-B867-4624-9E62-1938277777E7}">
          <p14:sldIdLst>
            <p14:sldId id="256"/>
            <p14:sldId id="268"/>
            <p14:sldId id="271"/>
            <p14:sldId id="258"/>
          </p14:sldIdLst>
        </p14:section>
        <p14:section name="Untitled Section" id="{DB2A4EE9-ABAE-4670-AD2E-E8929879D0BA}">
          <p14:sldIdLst>
            <p14:sldId id="269"/>
            <p14:sldId id="259"/>
            <p14:sldId id="260"/>
            <p14:sldId id="261"/>
            <p14:sldId id="262"/>
            <p14:sldId id="270"/>
            <p14:sldId id="273"/>
            <p14:sldId id="274"/>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9B4B3-ACA6-421E-9AD8-8D59CD9E45DD}" v="96" dt="2023-07-15T02:40:3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28A64-5411-4907-B01E-1987493E0AB7}"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IN"/>
        </a:p>
      </dgm:t>
    </dgm:pt>
    <dgm:pt modelId="{14343AF7-4F4B-43E6-B81D-D6229E9D9E53}">
      <dgm:prSet custT="1"/>
      <dgm:spPr>
        <a:solidFill>
          <a:schemeClr val="accent1">
            <a:lumMod val="50000"/>
            <a:alpha val="90000"/>
          </a:schemeClr>
        </a:solidFill>
      </dgm:spPr>
      <dgm:t>
        <a:bodyPr/>
        <a:lstStyle/>
        <a:p>
          <a:r>
            <a:rPr lang="en-US" sz="2000" b="0" dirty="0">
              <a:latin typeface="Baskerville Old Face" panose="02020602080505020303" pitchFamily="18" charset="0"/>
            </a:rPr>
            <a:t>1. Data Understanding:  The key to success on any data project is through understanding of the data. As a result, we took the time to learn about bank data model and domain.</a:t>
          </a:r>
          <a:endParaRPr lang="en-IN" sz="2000" b="0" dirty="0">
            <a:latin typeface="Baskerville Old Face" panose="02020602080505020303" pitchFamily="18" charset="0"/>
          </a:endParaRPr>
        </a:p>
      </dgm:t>
    </dgm:pt>
    <dgm:pt modelId="{228517A3-915A-4811-B1C4-FBBFF783B068}" type="parTrans" cxnId="{0604C3B8-EF4E-4D3D-81D8-145D2DCA42BF}">
      <dgm:prSet/>
      <dgm:spPr/>
      <dgm:t>
        <a:bodyPr/>
        <a:lstStyle/>
        <a:p>
          <a:endParaRPr lang="en-IN"/>
        </a:p>
      </dgm:t>
    </dgm:pt>
    <dgm:pt modelId="{81FF0A44-2C2C-4263-9457-96DA47799E31}" type="sibTrans" cxnId="{0604C3B8-EF4E-4D3D-81D8-145D2DCA42BF}">
      <dgm:prSet/>
      <dgm:spPr/>
      <dgm:t>
        <a:bodyPr/>
        <a:lstStyle/>
        <a:p>
          <a:endParaRPr lang="en-IN"/>
        </a:p>
      </dgm:t>
    </dgm:pt>
    <dgm:pt modelId="{DC06A24F-8150-4DC9-86C4-44B822C3A4C0}">
      <dgm:prSet custT="1"/>
      <dgm:spPr>
        <a:solidFill>
          <a:schemeClr val="accent1">
            <a:lumMod val="50000"/>
            <a:alpha val="80000"/>
          </a:schemeClr>
        </a:solidFill>
      </dgm:spPr>
      <dgm:t>
        <a:bodyPr/>
        <a:lstStyle/>
        <a:p>
          <a:r>
            <a:rPr lang="en-US" sz="2000" b="0" dirty="0">
              <a:latin typeface="Baskerville Old Face" panose="02020602080505020303" pitchFamily="18" charset="0"/>
            </a:rPr>
            <a:t>2. Data Cleaning: After learning about bank data, we cleaned up the accessible datasets and considered what an ideal dataset for this topic would look like.</a:t>
          </a:r>
          <a:endParaRPr lang="en-IN" sz="2000" b="0" dirty="0">
            <a:latin typeface="Baskerville Old Face" panose="02020602080505020303" pitchFamily="18" charset="0"/>
          </a:endParaRPr>
        </a:p>
      </dgm:t>
    </dgm:pt>
    <dgm:pt modelId="{591A8530-3275-4D0E-9530-3CF61489908D}" type="parTrans" cxnId="{67494013-0CED-4C38-BA27-67379903AC6E}">
      <dgm:prSet/>
      <dgm:spPr/>
      <dgm:t>
        <a:bodyPr/>
        <a:lstStyle/>
        <a:p>
          <a:endParaRPr lang="en-IN"/>
        </a:p>
      </dgm:t>
    </dgm:pt>
    <dgm:pt modelId="{DB139D17-8A7A-4DF8-94A3-471C6D07AA38}" type="sibTrans" cxnId="{67494013-0CED-4C38-BA27-67379903AC6E}">
      <dgm:prSet/>
      <dgm:spPr/>
      <dgm:t>
        <a:bodyPr/>
        <a:lstStyle/>
        <a:p>
          <a:endParaRPr lang="en-IN"/>
        </a:p>
      </dgm:t>
    </dgm:pt>
    <dgm:pt modelId="{E47EFFA2-22F5-4952-8D3E-BEBCD815E9F2}">
      <dgm:prSet custT="1"/>
      <dgm:spPr>
        <a:solidFill>
          <a:schemeClr val="accent1">
            <a:lumMod val="50000"/>
            <a:alpha val="70000"/>
          </a:schemeClr>
        </a:solidFill>
      </dgm:spPr>
      <dgm:t>
        <a:bodyPr/>
        <a:lstStyle/>
        <a:p>
          <a:r>
            <a:rPr lang="en-US" sz="2000" b="0" dirty="0">
              <a:latin typeface="Baskerville Old Face" panose="02020602080505020303" pitchFamily="18" charset="0"/>
            </a:rPr>
            <a:t>3. Data Modelling: After confirming that the data was clean for analysis, we needed to process and model it into a dataset capable of precisely answering the business questions and producing the required outcomes.</a:t>
          </a:r>
          <a:endParaRPr lang="en-IN" sz="2000" b="0" dirty="0">
            <a:latin typeface="Baskerville Old Face" panose="02020602080505020303" pitchFamily="18" charset="0"/>
          </a:endParaRPr>
        </a:p>
      </dgm:t>
    </dgm:pt>
    <dgm:pt modelId="{2A2F0A32-B9C0-4464-AD53-D872F9D5006C}" type="parTrans" cxnId="{A9B1BE34-2A80-43F9-8AAD-4B10C9191E4A}">
      <dgm:prSet/>
      <dgm:spPr/>
      <dgm:t>
        <a:bodyPr/>
        <a:lstStyle/>
        <a:p>
          <a:endParaRPr lang="en-IN"/>
        </a:p>
      </dgm:t>
    </dgm:pt>
    <dgm:pt modelId="{EF71EED1-819D-4341-97DE-E6D831671330}" type="sibTrans" cxnId="{A9B1BE34-2A80-43F9-8AAD-4B10C9191E4A}">
      <dgm:prSet/>
      <dgm:spPr/>
      <dgm:t>
        <a:bodyPr/>
        <a:lstStyle/>
        <a:p>
          <a:endParaRPr lang="en-IN"/>
        </a:p>
      </dgm:t>
    </dgm:pt>
    <dgm:pt modelId="{9496D53A-1BB5-4B74-AD73-E487FFC507B4}">
      <dgm:prSet custT="1"/>
      <dgm:spPr>
        <a:solidFill>
          <a:schemeClr val="accent1">
            <a:lumMod val="50000"/>
            <a:alpha val="60000"/>
          </a:schemeClr>
        </a:solidFill>
      </dgm:spPr>
      <dgm:t>
        <a:bodyPr/>
        <a:lstStyle/>
        <a:p>
          <a:r>
            <a:rPr lang="en-US" sz="2000" b="0" dirty="0">
              <a:latin typeface="Baskerville Old Face" panose="02020602080505020303" pitchFamily="18" charset="0"/>
            </a:rPr>
            <a:t>4. Data Analysis : We used our analytical capabilities to identify insights from our new dataset and to create visualizations to describe the insights.</a:t>
          </a:r>
          <a:endParaRPr lang="en-IN" sz="2000" b="0" dirty="0">
            <a:latin typeface="Baskerville Old Face" panose="02020602080505020303" pitchFamily="18" charset="0"/>
          </a:endParaRPr>
        </a:p>
      </dgm:t>
    </dgm:pt>
    <dgm:pt modelId="{006EFB2D-3B26-46BC-BDD0-16D39AB05CDA}" type="parTrans" cxnId="{EB55658F-92A4-4764-BBF9-1D662DA055D9}">
      <dgm:prSet/>
      <dgm:spPr/>
      <dgm:t>
        <a:bodyPr/>
        <a:lstStyle/>
        <a:p>
          <a:endParaRPr lang="en-IN"/>
        </a:p>
      </dgm:t>
    </dgm:pt>
    <dgm:pt modelId="{B8B23494-0F80-4D75-8E88-93BEF9D63EE7}" type="sibTrans" cxnId="{EB55658F-92A4-4764-BBF9-1D662DA055D9}">
      <dgm:prSet/>
      <dgm:spPr/>
      <dgm:t>
        <a:bodyPr/>
        <a:lstStyle/>
        <a:p>
          <a:endParaRPr lang="en-IN"/>
        </a:p>
      </dgm:t>
    </dgm:pt>
    <dgm:pt modelId="{BCC14766-EA0E-40E1-BCFC-1E50970E6FC4}">
      <dgm:prSet custT="1"/>
      <dgm:spPr>
        <a:solidFill>
          <a:schemeClr val="accent1">
            <a:lumMod val="50000"/>
            <a:alpha val="50000"/>
          </a:schemeClr>
        </a:solidFill>
      </dgm:spPr>
      <dgm:t>
        <a:bodyPr/>
        <a:lstStyle/>
        <a:p>
          <a:r>
            <a:rPr lang="en-US" sz="2000" b="0" dirty="0">
              <a:latin typeface="Baskerville Old Face" panose="02020602080505020303" pitchFamily="18" charset="0"/>
            </a:rPr>
            <a:t>5. Uncover Insights:. Finally, we applied these insights for recommendations for next steps.</a:t>
          </a:r>
          <a:endParaRPr lang="en-IN" sz="2000" b="0" dirty="0">
            <a:latin typeface="Baskerville Old Face" panose="02020602080505020303" pitchFamily="18" charset="0"/>
          </a:endParaRPr>
        </a:p>
      </dgm:t>
    </dgm:pt>
    <dgm:pt modelId="{65E4CDBD-A36C-4549-880F-AAB84E30CE7F}" type="parTrans" cxnId="{0D567169-D7F2-4457-9BA4-0C44BB308CAD}">
      <dgm:prSet/>
      <dgm:spPr/>
      <dgm:t>
        <a:bodyPr/>
        <a:lstStyle/>
        <a:p>
          <a:endParaRPr lang="en-IN"/>
        </a:p>
      </dgm:t>
    </dgm:pt>
    <dgm:pt modelId="{96A6483E-5648-4C94-B654-2A6D42F0A52A}" type="sibTrans" cxnId="{0D567169-D7F2-4457-9BA4-0C44BB308CAD}">
      <dgm:prSet/>
      <dgm:spPr/>
      <dgm:t>
        <a:bodyPr/>
        <a:lstStyle/>
        <a:p>
          <a:endParaRPr lang="en-IN"/>
        </a:p>
      </dgm:t>
    </dgm:pt>
    <dgm:pt modelId="{93682724-5150-47CC-9DCE-D2AC4E46BAAF}" type="pres">
      <dgm:prSet presAssocID="{3C228A64-5411-4907-B01E-1987493E0AB7}" presName="Name0" presStyleCnt="0">
        <dgm:presLayoutVars>
          <dgm:chMax val="7"/>
          <dgm:chPref val="7"/>
          <dgm:dir/>
        </dgm:presLayoutVars>
      </dgm:prSet>
      <dgm:spPr/>
    </dgm:pt>
    <dgm:pt modelId="{DC924E59-21AE-4F0E-B7FD-48DCCFFE70AE}" type="pres">
      <dgm:prSet presAssocID="{3C228A64-5411-4907-B01E-1987493E0AB7}" presName="Name1" presStyleCnt="0"/>
      <dgm:spPr/>
    </dgm:pt>
    <dgm:pt modelId="{D5868AE9-DF9D-4F8A-BD09-92D0AEF6E528}" type="pres">
      <dgm:prSet presAssocID="{3C228A64-5411-4907-B01E-1987493E0AB7}" presName="cycle" presStyleCnt="0"/>
      <dgm:spPr/>
    </dgm:pt>
    <dgm:pt modelId="{95C163CE-19C4-465F-B002-377FC796EBB2}" type="pres">
      <dgm:prSet presAssocID="{3C228A64-5411-4907-B01E-1987493E0AB7}" presName="srcNode" presStyleLbl="node1" presStyleIdx="0" presStyleCnt="5"/>
      <dgm:spPr/>
    </dgm:pt>
    <dgm:pt modelId="{0A8C1EF4-2246-48AA-BCE8-37511E168D51}" type="pres">
      <dgm:prSet presAssocID="{3C228A64-5411-4907-B01E-1987493E0AB7}" presName="conn" presStyleLbl="parChTrans1D2" presStyleIdx="0" presStyleCnt="1"/>
      <dgm:spPr/>
    </dgm:pt>
    <dgm:pt modelId="{41065160-C358-490C-9A4E-AC65E30744EC}" type="pres">
      <dgm:prSet presAssocID="{3C228A64-5411-4907-B01E-1987493E0AB7}" presName="extraNode" presStyleLbl="node1" presStyleIdx="0" presStyleCnt="5"/>
      <dgm:spPr/>
    </dgm:pt>
    <dgm:pt modelId="{4EB23636-0E3D-426F-B2EE-DC02336CAD61}" type="pres">
      <dgm:prSet presAssocID="{3C228A64-5411-4907-B01E-1987493E0AB7}" presName="dstNode" presStyleLbl="node1" presStyleIdx="0" presStyleCnt="5"/>
      <dgm:spPr/>
    </dgm:pt>
    <dgm:pt modelId="{E6DB9FE1-C707-48F9-8573-449F0BE75092}" type="pres">
      <dgm:prSet presAssocID="{14343AF7-4F4B-43E6-B81D-D6229E9D9E53}" presName="text_1" presStyleLbl="node1" presStyleIdx="0" presStyleCnt="5">
        <dgm:presLayoutVars>
          <dgm:bulletEnabled val="1"/>
        </dgm:presLayoutVars>
      </dgm:prSet>
      <dgm:spPr/>
    </dgm:pt>
    <dgm:pt modelId="{AE7B5301-AAF1-4904-A41C-E5753EE28A56}" type="pres">
      <dgm:prSet presAssocID="{14343AF7-4F4B-43E6-B81D-D6229E9D9E53}" presName="accent_1" presStyleCnt="0"/>
      <dgm:spPr/>
    </dgm:pt>
    <dgm:pt modelId="{56FF8FAE-EDB0-4751-BA18-CEC167014C81}" type="pres">
      <dgm:prSet presAssocID="{14343AF7-4F4B-43E6-B81D-D6229E9D9E53}" presName="accentRepeatNode" presStyleLbl="solidFgAcc1" presStyleIdx="0" presStyleCnt="5"/>
      <dgm:spPr/>
    </dgm:pt>
    <dgm:pt modelId="{75DD9AA7-81EB-41A8-B75D-51D626DE9DCE}" type="pres">
      <dgm:prSet presAssocID="{DC06A24F-8150-4DC9-86C4-44B822C3A4C0}" presName="text_2" presStyleLbl="node1" presStyleIdx="1" presStyleCnt="5">
        <dgm:presLayoutVars>
          <dgm:bulletEnabled val="1"/>
        </dgm:presLayoutVars>
      </dgm:prSet>
      <dgm:spPr/>
    </dgm:pt>
    <dgm:pt modelId="{63EA9F13-7FF9-45CC-BDA5-22559FF8B64D}" type="pres">
      <dgm:prSet presAssocID="{DC06A24F-8150-4DC9-86C4-44B822C3A4C0}" presName="accent_2" presStyleCnt="0"/>
      <dgm:spPr/>
    </dgm:pt>
    <dgm:pt modelId="{2523FF32-C2C9-4C4A-8D0C-1097EAB33E01}" type="pres">
      <dgm:prSet presAssocID="{DC06A24F-8150-4DC9-86C4-44B822C3A4C0}" presName="accentRepeatNode" presStyleLbl="solidFgAcc1" presStyleIdx="1" presStyleCnt="5"/>
      <dgm:spPr/>
    </dgm:pt>
    <dgm:pt modelId="{8BAF082D-F5C0-4BD6-AEC0-976C8D721BED}" type="pres">
      <dgm:prSet presAssocID="{E47EFFA2-22F5-4952-8D3E-BEBCD815E9F2}" presName="text_3" presStyleLbl="node1" presStyleIdx="2" presStyleCnt="5" custScaleY="124599">
        <dgm:presLayoutVars>
          <dgm:bulletEnabled val="1"/>
        </dgm:presLayoutVars>
      </dgm:prSet>
      <dgm:spPr/>
    </dgm:pt>
    <dgm:pt modelId="{6ADBE05A-A9AC-4B5D-8647-AA063AF4EEFE}" type="pres">
      <dgm:prSet presAssocID="{E47EFFA2-22F5-4952-8D3E-BEBCD815E9F2}" presName="accent_3" presStyleCnt="0"/>
      <dgm:spPr/>
    </dgm:pt>
    <dgm:pt modelId="{E84D2990-1A5C-4461-A217-251EB64622B1}" type="pres">
      <dgm:prSet presAssocID="{E47EFFA2-22F5-4952-8D3E-BEBCD815E9F2}" presName="accentRepeatNode" presStyleLbl="solidFgAcc1" presStyleIdx="2" presStyleCnt="5"/>
      <dgm:spPr/>
    </dgm:pt>
    <dgm:pt modelId="{54651F37-4656-41D5-97C4-CD24AF95A36C}" type="pres">
      <dgm:prSet presAssocID="{9496D53A-1BB5-4B74-AD73-E487FFC507B4}" presName="text_4" presStyleLbl="node1" presStyleIdx="3" presStyleCnt="5">
        <dgm:presLayoutVars>
          <dgm:bulletEnabled val="1"/>
        </dgm:presLayoutVars>
      </dgm:prSet>
      <dgm:spPr/>
    </dgm:pt>
    <dgm:pt modelId="{98DA15B7-AD4F-40F5-9C63-F3D8A6FD0EE5}" type="pres">
      <dgm:prSet presAssocID="{9496D53A-1BB5-4B74-AD73-E487FFC507B4}" presName="accent_4" presStyleCnt="0"/>
      <dgm:spPr/>
    </dgm:pt>
    <dgm:pt modelId="{8F30AC38-6391-4D22-B30F-AE570BA31AD3}" type="pres">
      <dgm:prSet presAssocID="{9496D53A-1BB5-4B74-AD73-E487FFC507B4}" presName="accentRepeatNode" presStyleLbl="solidFgAcc1" presStyleIdx="3" presStyleCnt="5"/>
      <dgm:spPr/>
    </dgm:pt>
    <dgm:pt modelId="{7CF036B4-AC06-49CD-B9A5-53C7EAB0DFE4}" type="pres">
      <dgm:prSet presAssocID="{BCC14766-EA0E-40E1-BCFC-1E50970E6FC4}" presName="text_5" presStyleLbl="node1" presStyleIdx="4" presStyleCnt="5">
        <dgm:presLayoutVars>
          <dgm:bulletEnabled val="1"/>
        </dgm:presLayoutVars>
      </dgm:prSet>
      <dgm:spPr/>
    </dgm:pt>
    <dgm:pt modelId="{FA54880D-4EAB-4AD3-898D-1DAD5BB8D4D5}" type="pres">
      <dgm:prSet presAssocID="{BCC14766-EA0E-40E1-BCFC-1E50970E6FC4}" presName="accent_5" presStyleCnt="0"/>
      <dgm:spPr/>
    </dgm:pt>
    <dgm:pt modelId="{D45B1916-81D5-4ED7-B455-6CB3C5658CE1}" type="pres">
      <dgm:prSet presAssocID="{BCC14766-EA0E-40E1-BCFC-1E50970E6FC4}" presName="accentRepeatNode" presStyleLbl="solidFgAcc1" presStyleIdx="4" presStyleCnt="5"/>
      <dgm:spPr/>
    </dgm:pt>
  </dgm:ptLst>
  <dgm:cxnLst>
    <dgm:cxn modelId="{67494013-0CED-4C38-BA27-67379903AC6E}" srcId="{3C228A64-5411-4907-B01E-1987493E0AB7}" destId="{DC06A24F-8150-4DC9-86C4-44B822C3A4C0}" srcOrd="1" destOrd="0" parTransId="{591A8530-3275-4D0E-9530-3CF61489908D}" sibTransId="{DB139D17-8A7A-4DF8-94A3-471C6D07AA38}"/>
    <dgm:cxn modelId="{D073AE25-61B5-4B82-B57A-BBC925F31792}" type="presOf" srcId="{E47EFFA2-22F5-4952-8D3E-BEBCD815E9F2}" destId="{8BAF082D-F5C0-4BD6-AEC0-976C8D721BED}" srcOrd="0" destOrd="0" presId="urn:microsoft.com/office/officeart/2008/layout/VerticalCurvedList"/>
    <dgm:cxn modelId="{A9B1BE34-2A80-43F9-8AAD-4B10C9191E4A}" srcId="{3C228A64-5411-4907-B01E-1987493E0AB7}" destId="{E47EFFA2-22F5-4952-8D3E-BEBCD815E9F2}" srcOrd="2" destOrd="0" parTransId="{2A2F0A32-B9C0-4464-AD53-D872F9D5006C}" sibTransId="{EF71EED1-819D-4341-97DE-E6D831671330}"/>
    <dgm:cxn modelId="{CAA9933E-B63C-4947-A32D-F5358EA51E23}" type="presOf" srcId="{BCC14766-EA0E-40E1-BCFC-1E50970E6FC4}" destId="{7CF036B4-AC06-49CD-B9A5-53C7EAB0DFE4}" srcOrd="0" destOrd="0" presId="urn:microsoft.com/office/officeart/2008/layout/VerticalCurvedList"/>
    <dgm:cxn modelId="{0D567169-D7F2-4457-9BA4-0C44BB308CAD}" srcId="{3C228A64-5411-4907-B01E-1987493E0AB7}" destId="{BCC14766-EA0E-40E1-BCFC-1E50970E6FC4}" srcOrd="4" destOrd="0" parTransId="{65E4CDBD-A36C-4549-880F-AAB84E30CE7F}" sibTransId="{96A6483E-5648-4C94-B654-2A6D42F0A52A}"/>
    <dgm:cxn modelId="{EB55658F-92A4-4764-BBF9-1D662DA055D9}" srcId="{3C228A64-5411-4907-B01E-1987493E0AB7}" destId="{9496D53A-1BB5-4B74-AD73-E487FFC507B4}" srcOrd="3" destOrd="0" parTransId="{006EFB2D-3B26-46BC-BDD0-16D39AB05CDA}" sibTransId="{B8B23494-0F80-4D75-8E88-93BEF9D63EE7}"/>
    <dgm:cxn modelId="{0604C3B8-EF4E-4D3D-81D8-145D2DCA42BF}" srcId="{3C228A64-5411-4907-B01E-1987493E0AB7}" destId="{14343AF7-4F4B-43E6-B81D-D6229E9D9E53}" srcOrd="0" destOrd="0" parTransId="{228517A3-915A-4811-B1C4-FBBFF783B068}" sibTransId="{81FF0A44-2C2C-4263-9457-96DA47799E31}"/>
    <dgm:cxn modelId="{15509ADB-A842-4524-8849-5D23F7CF9F62}" type="presOf" srcId="{14343AF7-4F4B-43E6-B81D-D6229E9D9E53}" destId="{E6DB9FE1-C707-48F9-8573-449F0BE75092}" srcOrd="0" destOrd="0" presId="urn:microsoft.com/office/officeart/2008/layout/VerticalCurvedList"/>
    <dgm:cxn modelId="{8ADAC9DE-6772-4428-98F0-7C8FBD7A849F}" type="presOf" srcId="{DC06A24F-8150-4DC9-86C4-44B822C3A4C0}" destId="{75DD9AA7-81EB-41A8-B75D-51D626DE9DCE}" srcOrd="0" destOrd="0" presId="urn:microsoft.com/office/officeart/2008/layout/VerticalCurvedList"/>
    <dgm:cxn modelId="{1713DDF2-4331-4A18-8AE9-E648DDBC3410}" type="presOf" srcId="{81FF0A44-2C2C-4263-9457-96DA47799E31}" destId="{0A8C1EF4-2246-48AA-BCE8-37511E168D51}" srcOrd="0" destOrd="0" presId="urn:microsoft.com/office/officeart/2008/layout/VerticalCurvedList"/>
    <dgm:cxn modelId="{77C26FF4-FEA4-4B1F-A998-6375949D76E5}" type="presOf" srcId="{9496D53A-1BB5-4B74-AD73-E487FFC507B4}" destId="{54651F37-4656-41D5-97C4-CD24AF95A36C}" srcOrd="0" destOrd="0" presId="urn:microsoft.com/office/officeart/2008/layout/VerticalCurvedList"/>
    <dgm:cxn modelId="{E50170F5-B4F2-4DD0-AB76-9978F992D7D3}" type="presOf" srcId="{3C228A64-5411-4907-B01E-1987493E0AB7}" destId="{93682724-5150-47CC-9DCE-D2AC4E46BAAF}" srcOrd="0" destOrd="0" presId="urn:microsoft.com/office/officeart/2008/layout/VerticalCurvedList"/>
    <dgm:cxn modelId="{4B73F9EE-2821-4B10-87C2-39DE9568AFD9}" type="presParOf" srcId="{93682724-5150-47CC-9DCE-D2AC4E46BAAF}" destId="{DC924E59-21AE-4F0E-B7FD-48DCCFFE70AE}" srcOrd="0" destOrd="0" presId="urn:microsoft.com/office/officeart/2008/layout/VerticalCurvedList"/>
    <dgm:cxn modelId="{D0EDD8F7-6B05-4A0A-BBCB-8B0680BF2971}" type="presParOf" srcId="{DC924E59-21AE-4F0E-B7FD-48DCCFFE70AE}" destId="{D5868AE9-DF9D-4F8A-BD09-92D0AEF6E528}" srcOrd="0" destOrd="0" presId="urn:microsoft.com/office/officeart/2008/layout/VerticalCurvedList"/>
    <dgm:cxn modelId="{7A34EE7C-717B-446E-A5BB-476FF0BD0A11}" type="presParOf" srcId="{D5868AE9-DF9D-4F8A-BD09-92D0AEF6E528}" destId="{95C163CE-19C4-465F-B002-377FC796EBB2}" srcOrd="0" destOrd="0" presId="urn:microsoft.com/office/officeart/2008/layout/VerticalCurvedList"/>
    <dgm:cxn modelId="{EEB0366F-BC04-4CC1-9FC8-32717666F0F2}" type="presParOf" srcId="{D5868AE9-DF9D-4F8A-BD09-92D0AEF6E528}" destId="{0A8C1EF4-2246-48AA-BCE8-37511E168D51}" srcOrd="1" destOrd="0" presId="urn:microsoft.com/office/officeart/2008/layout/VerticalCurvedList"/>
    <dgm:cxn modelId="{43A63982-9786-420A-AF81-7D54D01EB2AD}" type="presParOf" srcId="{D5868AE9-DF9D-4F8A-BD09-92D0AEF6E528}" destId="{41065160-C358-490C-9A4E-AC65E30744EC}" srcOrd="2" destOrd="0" presId="urn:microsoft.com/office/officeart/2008/layout/VerticalCurvedList"/>
    <dgm:cxn modelId="{C76BF46D-993B-46E0-90B4-D3362B9415CA}" type="presParOf" srcId="{D5868AE9-DF9D-4F8A-BD09-92D0AEF6E528}" destId="{4EB23636-0E3D-426F-B2EE-DC02336CAD61}" srcOrd="3" destOrd="0" presId="urn:microsoft.com/office/officeart/2008/layout/VerticalCurvedList"/>
    <dgm:cxn modelId="{BFA1CF33-5045-45D3-A1B7-D3421282AB2C}" type="presParOf" srcId="{DC924E59-21AE-4F0E-B7FD-48DCCFFE70AE}" destId="{E6DB9FE1-C707-48F9-8573-449F0BE75092}" srcOrd="1" destOrd="0" presId="urn:microsoft.com/office/officeart/2008/layout/VerticalCurvedList"/>
    <dgm:cxn modelId="{D03888BB-EFDF-43C4-9245-421E4291C9F3}" type="presParOf" srcId="{DC924E59-21AE-4F0E-B7FD-48DCCFFE70AE}" destId="{AE7B5301-AAF1-4904-A41C-E5753EE28A56}" srcOrd="2" destOrd="0" presId="urn:microsoft.com/office/officeart/2008/layout/VerticalCurvedList"/>
    <dgm:cxn modelId="{80D5ECFC-1C46-4B31-AC97-F9F86D5CBFE5}" type="presParOf" srcId="{AE7B5301-AAF1-4904-A41C-E5753EE28A56}" destId="{56FF8FAE-EDB0-4751-BA18-CEC167014C81}" srcOrd="0" destOrd="0" presId="urn:microsoft.com/office/officeart/2008/layout/VerticalCurvedList"/>
    <dgm:cxn modelId="{4361AF84-04E1-4E2C-AB41-49AD2B90F1C9}" type="presParOf" srcId="{DC924E59-21AE-4F0E-B7FD-48DCCFFE70AE}" destId="{75DD9AA7-81EB-41A8-B75D-51D626DE9DCE}" srcOrd="3" destOrd="0" presId="urn:microsoft.com/office/officeart/2008/layout/VerticalCurvedList"/>
    <dgm:cxn modelId="{79FC8D6E-E21C-48D2-AE8F-B12CB1755DC6}" type="presParOf" srcId="{DC924E59-21AE-4F0E-B7FD-48DCCFFE70AE}" destId="{63EA9F13-7FF9-45CC-BDA5-22559FF8B64D}" srcOrd="4" destOrd="0" presId="urn:microsoft.com/office/officeart/2008/layout/VerticalCurvedList"/>
    <dgm:cxn modelId="{01881CB4-189A-48EE-BC9D-FB124B601912}" type="presParOf" srcId="{63EA9F13-7FF9-45CC-BDA5-22559FF8B64D}" destId="{2523FF32-C2C9-4C4A-8D0C-1097EAB33E01}" srcOrd="0" destOrd="0" presId="urn:microsoft.com/office/officeart/2008/layout/VerticalCurvedList"/>
    <dgm:cxn modelId="{4211206F-A19C-4BA3-B812-CC8129CAB073}" type="presParOf" srcId="{DC924E59-21AE-4F0E-B7FD-48DCCFFE70AE}" destId="{8BAF082D-F5C0-4BD6-AEC0-976C8D721BED}" srcOrd="5" destOrd="0" presId="urn:microsoft.com/office/officeart/2008/layout/VerticalCurvedList"/>
    <dgm:cxn modelId="{E37B97C7-5A8F-48B6-AF4D-ACCC2FF0C02C}" type="presParOf" srcId="{DC924E59-21AE-4F0E-B7FD-48DCCFFE70AE}" destId="{6ADBE05A-A9AC-4B5D-8647-AA063AF4EEFE}" srcOrd="6" destOrd="0" presId="urn:microsoft.com/office/officeart/2008/layout/VerticalCurvedList"/>
    <dgm:cxn modelId="{7BC04CC9-39BE-499E-8772-0C3B2345F34B}" type="presParOf" srcId="{6ADBE05A-A9AC-4B5D-8647-AA063AF4EEFE}" destId="{E84D2990-1A5C-4461-A217-251EB64622B1}" srcOrd="0" destOrd="0" presId="urn:microsoft.com/office/officeart/2008/layout/VerticalCurvedList"/>
    <dgm:cxn modelId="{AB46C059-917B-42EA-884E-6236924CE424}" type="presParOf" srcId="{DC924E59-21AE-4F0E-B7FD-48DCCFFE70AE}" destId="{54651F37-4656-41D5-97C4-CD24AF95A36C}" srcOrd="7" destOrd="0" presId="urn:microsoft.com/office/officeart/2008/layout/VerticalCurvedList"/>
    <dgm:cxn modelId="{83792220-FDB8-46F1-ADFD-0D250AE027B8}" type="presParOf" srcId="{DC924E59-21AE-4F0E-B7FD-48DCCFFE70AE}" destId="{98DA15B7-AD4F-40F5-9C63-F3D8A6FD0EE5}" srcOrd="8" destOrd="0" presId="urn:microsoft.com/office/officeart/2008/layout/VerticalCurvedList"/>
    <dgm:cxn modelId="{38E81909-CF12-4615-ABE0-AA3E66BE98AE}" type="presParOf" srcId="{98DA15B7-AD4F-40F5-9C63-F3D8A6FD0EE5}" destId="{8F30AC38-6391-4D22-B30F-AE570BA31AD3}" srcOrd="0" destOrd="0" presId="urn:microsoft.com/office/officeart/2008/layout/VerticalCurvedList"/>
    <dgm:cxn modelId="{8C9AF016-2E73-421F-B912-B40078174657}" type="presParOf" srcId="{DC924E59-21AE-4F0E-B7FD-48DCCFFE70AE}" destId="{7CF036B4-AC06-49CD-B9A5-53C7EAB0DFE4}" srcOrd="9" destOrd="0" presId="urn:microsoft.com/office/officeart/2008/layout/VerticalCurvedList"/>
    <dgm:cxn modelId="{77A7C42F-38C0-4344-A6C2-E467F54D9CC2}" type="presParOf" srcId="{DC924E59-21AE-4F0E-B7FD-48DCCFFE70AE}" destId="{FA54880D-4EAB-4AD3-898D-1DAD5BB8D4D5}" srcOrd="10" destOrd="0" presId="urn:microsoft.com/office/officeart/2008/layout/VerticalCurvedList"/>
    <dgm:cxn modelId="{ED992D20-FA29-4359-B0F0-FABE7BC47D30}" type="presParOf" srcId="{FA54880D-4EAB-4AD3-898D-1DAD5BB8D4D5}" destId="{D45B1916-81D5-4ED7-B455-6CB3C5658CE1}"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1EF4-2246-48AA-BCE8-37511E168D51}">
      <dsp:nvSpPr>
        <dsp:cNvPr id="0" name=""/>
        <dsp:cNvSpPr/>
      </dsp:nvSpPr>
      <dsp:spPr>
        <a:xfrm>
          <a:off x="-6505350" y="-994932"/>
          <a:ext cx="7742963" cy="7742963"/>
        </a:xfrm>
        <a:prstGeom prst="blockArc">
          <a:avLst>
            <a:gd name="adj1" fmla="val 18900000"/>
            <a:gd name="adj2" fmla="val 2700000"/>
            <a:gd name="adj3" fmla="val 279"/>
          </a:avLst>
        </a:prstGeom>
        <a:noFill/>
        <a:ln w="19050" cap="rnd"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B9FE1-C707-48F9-8573-449F0BE75092}">
      <dsp:nvSpPr>
        <dsp:cNvPr id="0" name=""/>
        <dsp:cNvSpPr/>
      </dsp:nvSpPr>
      <dsp:spPr>
        <a:xfrm>
          <a:off x="540621" y="359453"/>
          <a:ext cx="10359321" cy="719367"/>
        </a:xfrm>
        <a:prstGeom prst="rect">
          <a:avLst/>
        </a:prstGeom>
        <a:solidFill>
          <a:schemeClr val="accent1">
            <a:lumMod val="50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Baskerville Old Face" panose="02020602080505020303" pitchFamily="18" charset="0"/>
            </a:rPr>
            <a:t>1. Data Understanding:  The key to success on any data project is through understanding of the data. As a result, we took the time to learn about bank data model and domain.</a:t>
          </a:r>
          <a:endParaRPr lang="en-IN" sz="2000" b="0" kern="1200" dirty="0">
            <a:latin typeface="Baskerville Old Face" panose="02020602080505020303" pitchFamily="18" charset="0"/>
          </a:endParaRPr>
        </a:p>
      </dsp:txBody>
      <dsp:txXfrm>
        <a:off x="540621" y="359453"/>
        <a:ext cx="10359321" cy="719367"/>
      </dsp:txXfrm>
    </dsp:sp>
    <dsp:sp modelId="{56FF8FAE-EDB0-4751-BA18-CEC167014C81}">
      <dsp:nvSpPr>
        <dsp:cNvPr id="0" name=""/>
        <dsp:cNvSpPr/>
      </dsp:nvSpPr>
      <dsp:spPr>
        <a:xfrm>
          <a:off x="91016" y="269532"/>
          <a:ext cx="899209" cy="899209"/>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D9AA7-81EB-41A8-B75D-51D626DE9DCE}">
      <dsp:nvSpPr>
        <dsp:cNvPr id="0" name=""/>
        <dsp:cNvSpPr/>
      </dsp:nvSpPr>
      <dsp:spPr>
        <a:xfrm>
          <a:off x="1056098" y="1438159"/>
          <a:ext cx="9843844" cy="719367"/>
        </a:xfrm>
        <a:prstGeom prst="rect">
          <a:avLst/>
        </a:prstGeom>
        <a:solidFill>
          <a:schemeClr val="accent1">
            <a:lumMod val="50000"/>
            <a:alpha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Baskerville Old Face" panose="02020602080505020303" pitchFamily="18" charset="0"/>
            </a:rPr>
            <a:t>2. Data Cleaning: After learning about bank data, we cleaned up the accessible datasets and considered what an ideal dataset for this topic would look like.</a:t>
          </a:r>
          <a:endParaRPr lang="en-IN" sz="2000" b="0" kern="1200" dirty="0">
            <a:latin typeface="Baskerville Old Face" panose="02020602080505020303" pitchFamily="18" charset="0"/>
          </a:endParaRPr>
        </a:p>
      </dsp:txBody>
      <dsp:txXfrm>
        <a:off x="1056098" y="1438159"/>
        <a:ext cx="9843844" cy="719367"/>
      </dsp:txXfrm>
    </dsp:sp>
    <dsp:sp modelId="{2523FF32-C2C9-4C4A-8D0C-1097EAB33E01}">
      <dsp:nvSpPr>
        <dsp:cNvPr id="0" name=""/>
        <dsp:cNvSpPr/>
      </dsp:nvSpPr>
      <dsp:spPr>
        <a:xfrm>
          <a:off x="606494" y="1348238"/>
          <a:ext cx="899209" cy="899209"/>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sp>
    <dsp:sp modelId="{8BAF082D-F5C0-4BD6-AEC0-976C8D721BED}">
      <dsp:nvSpPr>
        <dsp:cNvPr id="0" name=""/>
        <dsp:cNvSpPr/>
      </dsp:nvSpPr>
      <dsp:spPr>
        <a:xfrm>
          <a:off x="1214308" y="2428386"/>
          <a:ext cx="9685634" cy="896324"/>
        </a:xfrm>
        <a:prstGeom prst="rect">
          <a:avLst/>
        </a:prstGeom>
        <a:solidFill>
          <a:schemeClr val="accent1">
            <a:lumMod val="50000"/>
            <a:alpha val="7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Baskerville Old Face" panose="02020602080505020303" pitchFamily="18" charset="0"/>
            </a:rPr>
            <a:t>3. Data Modelling: After confirming that the data was clean for analysis, we needed to process and model it into a dataset capable of precisely answering the business questions and producing the required outcomes.</a:t>
          </a:r>
          <a:endParaRPr lang="en-IN" sz="2000" b="0" kern="1200" dirty="0">
            <a:latin typeface="Baskerville Old Face" panose="02020602080505020303" pitchFamily="18" charset="0"/>
          </a:endParaRPr>
        </a:p>
      </dsp:txBody>
      <dsp:txXfrm>
        <a:off x="1214308" y="2428386"/>
        <a:ext cx="9685634" cy="896324"/>
      </dsp:txXfrm>
    </dsp:sp>
    <dsp:sp modelId="{E84D2990-1A5C-4461-A217-251EB64622B1}">
      <dsp:nvSpPr>
        <dsp:cNvPr id="0" name=""/>
        <dsp:cNvSpPr/>
      </dsp:nvSpPr>
      <dsp:spPr>
        <a:xfrm>
          <a:off x="764704" y="2426944"/>
          <a:ext cx="899209" cy="899209"/>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54651F37-4656-41D5-97C4-CD24AF95A36C}">
      <dsp:nvSpPr>
        <dsp:cNvPr id="0" name=""/>
        <dsp:cNvSpPr/>
      </dsp:nvSpPr>
      <dsp:spPr>
        <a:xfrm>
          <a:off x="1056098" y="3595571"/>
          <a:ext cx="9843844" cy="719367"/>
        </a:xfrm>
        <a:prstGeom prst="rect">
          <a:avLst/>
        </a:prstGeom>
        <a:solidFill>
          <a:schemeClr val="accent1">
            <a:lumMod val="50000"/>
            <a:alpha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Baskerville Old Face" panose="02020602080505020303" pitchFamily="18" charset="0"/>
            </a:rPr>
            <a:t>4. Data Analysis : We used our analytical capabilities to identify insights from our new dataset and to create visualizations to describe the insights.</a:t>
          </a:r>
          <a:endParaRPr lang="en-IN" sz="2000" b="0" kern="1200" dirty="0">
            <a:latin typeface="Baskerville Old Face" panose="02020602080505020303" pitchFamily="18" charset="0"/>
          </a:endParaRPr>
        </a:p>
      </dsp:txBody>
      <dsp:txXfrm>
        <a:off x="1056098" y="3595571"/>
        <a:ext cx="9843844" cy="719367"/>
      </dsp:txXfrm>
    </dsp:sp>
    <dsp:sp modelId="{8F30AC38-6391-4D22-B30F-AE570BA31AD3}">
      <dsp:nvSpPr>
        <dsp:cNvPr id="0" name=""/>
        <dsp:cNvSpPr/>
      </dsp:nvSpPr>
      <dsp:spPr>
        <a:xfrm>
          <a:off x="606494" y="3505650"/>
          <a:ext cx="899209" cy="899209"/>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sp>
    <dsp:sp modelId="{7CF036B4-AC06-49CD-B9A5-53C7EAB0DFE4}">
      <dsp:nvSpPr>
        <dsp:cNvPr id="0" name=""/>
        <dsp:cNvSpPr/>
      </dsp:nvSpPr>
      <dsp:spPr>
        <a:xfrm>
          <a:off x="540621" y="4674277"/>
          <a:ext cx="10359321" cy="719367"/>
        </a:xfrm>
        <a:prstGeom prst="rect">
          <a:avLst/>
        </a:prstGeom>
        <a:solidFill>
          <a:schemeClr val="accent1">
            <a:lumMod val="50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Baskerville Old Face" panose="02020602080505020303" pitchFamily="18" charset="0"/>
            </a:rPr>
            <a:t>5. Uncover Insights:. Finally, we applied these insights for recommendations for next steps.</a:t>
          </a:r>
          <a:endParaRPr lang="en-IN" sz="2000" b="0" kern="1200" dirty="0">
            <a:latin typeface="Baskerville Old Face" panose="02020602080505020303" pitchFamily="18" charset="0"/>
          </a:endParaRPr>
        </a:p>
      </dsp:txBody>
      <dsp:txXfrm>
        <a:off x="540621" y="4674277"/>
        <a:ext cx="10359321" cy="719367"/>
      </dsp:txXfrm>
    </dsp:sp>
    <dsp:sp modelId="{D45B1916-81D5-4ED7-B455-6CB3C5658CE1}">
      <dsp:nvSpPr>
        <dsp:cNvPr id="0" name=""/>
        <dsp:cNvSpPr/>
      </dsp:nvSpPr>
      <dsp:spPr>
        <a:xfrm>
          <a:off x="91016" y="4584356"/>
          <a:ext cx="899209" cy="899209"/>
        </a:xfrm>
        <a:prstGeom prst="ellipse">
          <a:avLst/>
        </a:prstGeom>
        <a:solidFill>
          <a:schemeClr val="lt1">
            <a:hueOff val="0"/>
            <a:satOff val="0"/>
            <a:lumOff val="0"/>
            <a:alphaOff val="0"/>
          </a:schemeClr>
        </a:solidFill>
        <a:ln w="19050" cap="rnd"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772C-FAC1-4879-BE1B-56E52EF0CA06}" type="datetimeFigureOut">
              <a:rPr lang="en-IN" smtClean="0"/>
              <a:t>01-01-2024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F67DA-460C-4A09-8BA2-7A0780542024}" type="slidenum">
              <a:rPr lang="en-IN" smtClean="0"/>
              <a:t>‹#›</a:t>
            </a:fld>
            <a:endParaRPr lang="en-IN"/>
          </a:p>
        </p:txBody>
      </p:sp>
    </p:spTree>
    <p:extLst>
      <p:ext uri="{BB962C8B-B14F-4D97-AF65-F5344CB8AC3E}">
        <p14:creationId xmlns:p14="http://schemas.microsoft.com/office/powerpoint/2010/main" val="123304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6554794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36884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24298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8318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48289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784209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503655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805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99591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326676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11323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3AAA9-3F76-4D58-9817-7C479FFC0AF1}"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30494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3AAA9-3F76-4D58-9817-7C479FFC0AF1}"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10951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3AAA9-3F76-4D58-9817-7C479FFC0AF1}"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60112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843AAA9-3F76-4D58-9817-7C479FFC0AF1}" type="datetimeFigureOut">
              <a:rPr lang="en-IN" smtClean="0"/>
              <a:t>01-01-2024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83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596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58281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43AAA9-3F76-4D58-9817-7C479FFC0AF1}" type="datetimeFigureOut">
              <a:rPr lang="en-IN" smtClean="0"/>
              <a:t>01-01-2024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E737DE-B30E-413B-B09A-6D4358EE77F7}" type="slidenum">
              <a:rPr lang="en-IN" smtClean="0"/>
              <a:t>‹#›</a:t>
            </a:fld>
            <a:endParaRPr lang="en-IN"/>
          </a:p>
        </p:txBody>
      </p:sp>
    </p:spTree>
    <p:extLst>
      <p:ext uri="{BB962C8B-B14F-4D97-AF65-F5344CB8AC3E}">
        <p14:creationId xmlns:p14="http://schemas.microsoft.com/office/powerpoint/2010/main" val="381785811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6" Type="http://schemas.openxmlformats.org/officeDocument/2006/relationships/image" Target="../media/image13.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9524-3571-F940-EDC0-0678C55EF1B0}"/>
              </a:ext>
            </a:extLst>
          </p:cNvPr>
          <p:cNvSpPr>
            <a:spLocks noGrp="1"/>
          </p:cNvSpPr>
          <p:nvPr>
            <p:ph type="ctrTitle"/>
          </p:nvPr>
        </p:nvSpPr>
        <p:spPr/>
        <p:txBody>
          <a:bodyPr>
            <a:normAutofit/>
          </a:bodyPr>
          <a:lstStyle/>
          <a:p>
            <a:pPr algn="l"/>
            <a:r>
              <a:rPr lang="en-IN" dirty="0">
                <a:latin typeface="Baskerville Old Face" panose="02020602080505020303" pitchFamily="18" charset="0"/>
              </a:rPr>
              <a:t>Analysis of Bank loan of customers</a:t>
            </a:r>
          </a:p>
        </p:txBody>
      </p:sp>
      <p:sp>
        <p:nvSpPr>
          <p:cNvPr id="3" name="Subtitle 2">
            <a:extLst>
              <a:ext uri="{FF2B5EF4-FFF2-40B4-BE49-F238E27FC236}">
                <a16:creationId xmlns:a16="http://schemas.microsoft.com/office/drawing/2014/main" id="{DC374608-F9BE-3912-9D65-40A3AC8A3FA9}"/>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208825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IN" sz="2800" dirty="0">
                <a:solidFill>
                  <a:schemeClr val="tx2"/>
                </a:solidFill>
                <a:latin typeface="Baskerville Old Face" panose="02020602080505020303" pitchFamily="18" charset="0"/>
              </a:rPr>
              <a:t>KPI 5 – Home ownership v/s last payment date stats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717040"/>
            <a:ext cx="5879418" cy="4958079"/>
          </a:xfrm>
        </p:spPr>
        <p:txBody>
          <a:bodyPr>
            <a:normAutofit/>
          </a:bodyPr>
          <a:lstStyle/>
          <a:p>
            <a:pPr>
              <a:buFont typeface="Wingdings" panose="05000000000000000000" pitchFamily="2" charset="2"/>
              <a:buChar char="Ø"/>
            </a:pPr>
            <a:r>
              <a:rPr lang="en-IN" sz="2000" dirty="0">
                <a:solidFill>
                  <a:schemeClr val="tx2"/>
                </a:solidFill>
                <a:latin typeface="Baskerville Old Face" panose="02020602080505020303" pitchFamily="18" charset="0"/>
              </a:rPr>
              <a:t>From 2008 to 2014, the count of home ownership loans increased gradually but from 2014 till 2016 the count started decreasing.</a:t>
            </a:r>
          </a:p>
          <a:p>
            <a:pPr>
              <a:buFont typeface="Wingdings" panose="05000000000000000000" pitchFamily="2" charset="2"/>
              <a:buChar char="Ø"/>
            </a:pPr>
            <a:r>
              <a:rPr lang="en-IN" sz="2000" dirty="0">
                <a:solidFill>
                  <a:schemeClr val="tx2"/>
                </a:solidFill>
                <a:latin typeface="Baskerville Old Face" panose="02020602080505020303" pitchFamily="18" charset="0"/>
              </a:rPr>
              <a:t>The analysis of data revealed that state California had highest count of Rent home ownership loan.</a:t>
            </a:r>
          </a:p>
          <a:p>
            <a:pPr>
              <a:buFont typeface="Wingdings" panose="05000000000000000000" pitchFamily="2" charset="2"/>
              <a:buChar char="Ø"/>
            </a:pPr>
            <a:r>
              <a:rPr lang="en-US" sz="2000" i="0" dirty="0">
                <a:effectLst/>
                <a:latin typeface="Baskerville Old Face" panose="02020602080505020303" pitchFamily="18" charset="0"/>
              </a:rPr>
              <a:t>The acceptance of rent and mortgage loans are high in home ownership loans.</a:t>
            </a:r>
            <a:endParaRPr lang="en-IN" sz="2000" dirty="0">
              <a:latin typeface="Baskerville Old Face" panose="02020602080505020303" pitchFamily="18" charset="0"/>
            </a:endParaRPr>
          </a:p>
          <a:p>
            <a:pPr marL="0" indent="0">
              <a:buNone/>
            </a:pPr>
            <a:endParaRPr lang="en-IN" sz="2000" dirty="0">
              <a:solidFill>
                <a:schemeClr val="tx2"/>
              </a:solidFill>
              <a:latin typeface="Baskerville Old Face" panose="02020602080505020303" pitchFamily="18" charset="0"/>
            </a:endParaRPr>
          </a:p>
          <a:p>
            <a:pPr>
              <a:buFont typeface="Wingdings" panose="05000000000000000000" pitchFamily="2" charset="2"/>
              <a:buChar char="Ø"/>
            </a:pPr>
            <a:endParaRPr lang="en-IN" sz="2000" dirty="0">
              <a:solidFill>
                <a:schemeClr val="tx2"/>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48DBAE50-2412-A3A3-1C44-72402A181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138" y="1630678"/>
            <a:ext cx="6131559" cy="4759961"/>
          </a:xfrm>
          <a:prstGeom prst="rect">
            <a:avLst/>
          </a:prstGeom>
        </p:spPr>
      </p:pic>
      <p:pic>
        <p:nvPicPr>
          <p:cNvPr id="5" name="Picture 4">
            <a:extLst>
              <a:ext uri="{FF2B5EF4-FFF2-40B4-BE49-F238E27FC236}">
                <a16:creationId xmlns:a16="http://schemas.microsoft.com/office/drawing/2014/main" id="{91B98D14-76C1-0686-6A2D-F6D77BD6AE0F}"/>
              </a:ext>
            </a:extLst>
          </p:cNvPr>
          <p:cNvPicPr>
            <a:picLocks noChangeAspect="1"/>
          </p:cNvPicPr>
          <p:nvPr/>
        </p:nvPicPr>
        <p:blipFill rotWithShape="1">
          <a:blip r:embed="rId3">
            <a:extLst>
              <a:ext uri="{28A0092B-C50C-407E-A947-70E740481C1C}">
                <a14:useLocalDpi xmlns:a14="http://schemas.microsoft.com/office/drawing/2010/main" val="0"/>
              </a:ext>
            </a:extLst>
          </a:blip>
          <a:srcRect r="31906" b="2807"/>
          <a:stretch/>
        </p:blipFill>
        <p:spPr>
          <a:xfrm>
            <a:off x="6301059" y="2247238"/>
            <a:ext cx="1674541" cy="1583082"/>
          </a:xfrm>
          <a:prstGeom prst="rect">
            <a:avLst/>
          </a:prstGeom>
        </p:spPr>
      </p:pic>
    </p:spTree>
    <p:extLst>
      <p:ext uri="{BB962C8B-B14F-4D97-AF65-F5344CB8AC3E}">
        <p14:creationId xmlns:p14="http://schemas.microsoft.com/office/powerpoint/2010/main" val="3420304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IN" dirty="0">
                <a:solidFill>
                  <a:schemeClr val="tx2"/>
                </a:solidFill>
                <a:latin typeface="Baskerville Old Face" panose="02020602080505020303" pitchFamily="18" charset="0"/>
              </a:rPr>
              <a:t>Excel Dashboard</a:t>
            </a:r>
          </a:p>
        </p:txBody>
      </p:sp>
      <p:pic>
        <p:nvPicPr>
          <p:cNvPr id="8" name="Content Placeholder 7">
            <a:extLst>
              <a:ext uri="{FF2B5EF4-FFF2-40B4-BE49-F238E27FC236}">
                <a16:creationId xmlns:a16="http://schemas.microsoft.com/office/drawing/2014/main" id="{B0B3FF12-7455-7B3E-D446-05ED781F5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76961"/>
            <a:ext cx="11582400" cy="5699759"/>
          </a:xfrm>
        </p:spPr>
      </p:pic>
    </p:spTree>
    <p:extLst>
      <p:ext uri="{BB962C8B-B14F-4D97-AF65-F5344CB8AC3E}">
        <p14:creationId xmlns:p14="http://schemas.microsoft.com/office/powerpoint/2010/main" val="3203871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IN" dirty="0">
                <a:solidFill>
                  <a:schemeClr val="tx2"/>
                </a:solidFill>
                <a:latin typeface="Baskerville Old Face" panose="02020602080505020303" pitchFamily="18" charset="0"/>
              </a:rPr>
              <a:t>Tableau Dashboard</a:t>
            </a:r>
          </a:p>
        </p:txBody>
      </p:sp>
      <p:pic>
        <p:nvPicPr>
          <p:cNvPr id="10" name="Picture 9">
            <a:extLst>
              <a:ext uri="{FF2B5EF4-FFF2-40B4-BE49-F238E27FC236}">
                <a16:creationId xmlns:a16="http://schemas.microsoft.com/office/drawing/2014/main" id="{89928676-27F2-0E9C-D975-4EDF1CC1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1106329"/>
            <a:ext cx="5811519" cy="5375194"/>
          </a:xfrm>
          <a:prstGeom prst="rect">
            <a:avLst/>
          </a:prstGeom>
        </p:spPr>
      </p:pic>
      <p:pic>
        <p:nvPicPr>
          <p:cNvPr id="12" name="Picture 11">
            <a:extLst>
              <a:ext uri="{FF2B5EF4-FFF2-40B4-BE49-F238E27FC236}">
                <a16:creationId xmlns:a16="http://schemas.microsoft.com/office/drawing/2014/main" id="{8EA4BB0A-EFDE-2785-7040-D1E4D9700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 y="1106329"/>
            <a:ext cx="5963920" cy="5375194"/>
          </a:xfrm>
          <a:prstGeom prst="rect">
            <a:avLst/>
          </a:prstGeom>
        </p:spPr>
      </p:pic>
    </p:spTree>
    <p:extLst>
      <p:ext uri="{BB962C8B-B14F-4D97-AF65-F5344CB8AC3E}">
        <p14:creationId xmlns:p14="http://schemas.microsoft.com/office/powerpoint/2010/main" val="367108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IN" dirty="0">
                <a:solidFill>
                  <a:schemeClr val="tx2"/>
                </a:solidFill>
                <a:latin typeface="Baskerville Old Face" panose="02020602080505020303" pitchFamily="18" charset="0"/>
              </a:rPr>
              <a:t>Power bi Dashboard</a:t>
            </a:r>
          </a:p>
        </p:txBody>
      </p:sp>
      <p:pic>
        <p:nvPicPr>
          <p:cNvPr id="3" name="Content Placeholder 2">
            <a:extLst>
              <a:ext uri="{FF2B5EF4-FFF2-40B4-BE49-F238E27FC236}">
                <a16:creationId xmlns:a16="http://schemas.microsoft.com/office/drawing/2014/main" id="{8F97CB86-DA72-6AE5-2C2E-2F5A9CE97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8860" y="1076957"/>
            <a:ext cx="5943598" cy="5466077"/>
          </a:xfrm>
        </p:spPr>
      </p:pic>
      <p:pic>
        <p:nvPicPr>
          <p:cNvPr id="5" name="Picture 4">
            <a:extLst>
              <a:ext uri="{FF2B5EF4-FFF2-40B4-BE49-F238E27FC236}">
                <a16:creationId xmlns:a16="http://schemas.microsoft.com/office/drawing/2014/main" id="{263AF848-CF96-7605-C5DF-C9A1D128D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4" y="1076957"/>
            <a:ext cx="5943598" cy="5466077"/>
          </a:xfrm>
          <a:prstGeom prst="rect">
            <a:avLst/>
          </a:prstGeom>
        </p:spPr>
      </p:pic>
    </p:spTree>
    <p:extLst>
      <p:ext uri="{BB962C8B-B14F-4D97-AF65-F5344CB8AC3E}">
        <p14:creationId xmlns:p14="http://schemas.microsoft.com/office/powerpoint/2010/main" val="292950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US" dirty="0">
                <a:latin typeface="Baskerville Old Face" panose="02020602080505020303" pitchFamily="18" charset="0"/>
              </a:rPr>
              <a:t>FINDINGS &amp; SUGGESTIONs</a:t>
            </a:r>
            <a:endParaRPr lang="en-IN" dirty="0">
              <a:solidFill>
                <a:schemeClr val="tx2"/>
              </a:solidFill>
              <a:latin typeface="Baskerville Old Face" panose="02020602080505020303" pitchFamily="18" charset="0"/>
            </a:endParaRPr>
          </a:p>
        </p:txBody>
      </p:sp>
      <p:sp>
        <p:nvSpPr>
          <p:cNvPr id="5" name="Content Placeholder 4">
            <a:extLst>
              <a:ext uri="{FF2B5EF4-FFF2-40B4-BE49-F238E27FC236}">
                <a16:creationId xmlns:a16="http://schemas.microsoft.com/office/drawing/2014/main" id="{29013744-8BC8-334B-175B-5F8CF5B79372}"/>
              </a:ext>
            </a:extLst>
          </p:cNvPr>
          <p:cNvSpPr>
            <a:spLocks noGrp="1"/>
          </p:cNvSpPr>
          <p:nvPr>
            <p:ph idx="1"/>
          </p:nvPr>
        </p:nvSpPr>
        <p:spPr>
          <a:xfrm>
            <a:off x="243840" y="1076960"/>
            <a:ext cx="11572239" cy="5709919"/>
          </a:xfrm>
        </p:spPr>
        <p:txBody>
          <a:bodyPr>
            <a:normAutofit/>
          </a:bodyPr>
          <a:lstStyle/>
          <a:p>
            <a:pPr>
              <a:buFont typeface="Wingdings" panose="05000000000000000000" pitchFamily="2" charset="2"/>
              <a:buChar char="Ø"/>
            </a:pPr>
            <a:r>
              <a:rPr lang="en-US" sz="2000" dirty="0">
                <a:latin typeface="Baskerville Old Face" panose="02020602080505020303" pitchFamily="18" charset="0"/>
              </a:rPr>
              <a:t>Key findings include a gradual increase in loan amounts over time, Grade B having the highest revolving balance, a higher percentage of verified status compared to non-verified status, and the prevalence of renting and mortgage payments over outright home ownership.</a:t>
            </a:r>
          </a:p>
          <a:p>
            <a:pPr>
              <a:buFont typeface="Wingdings" panose="05000000000000000000" pitchFamily="2" charset="2"/>
              <a:buChar char="Ø"/>
            </a:pPr>
            <a:r>
              <a:rPr lang="en-US" sz="2000" dirty="0">
                <a:latin typeface="Baskerville Old Face" panose="02020602080505020303" pitchFamily="18" charset="0"/>
              </a:rPr>
              <a:t>Furthermore, the analysis revealed that California (CA) has emerged as the top contributor of loan payments, potentially due to its large population, diverse economy, and borrower financial responsibility. The top contributors to loan purposes were debt consolidation, credit card refinancing, and home Improvement</a:t>
            </a:r>
          </a:p>
          <a:p>
            <a:pPr>
              <a:buFont typeface="Wingdings" panose="05000000000000000000" pitchFamily="2" charset="2"/>
              <a:buChar char="Ø"/>
            </a:pPr>
            <a:r>
              <a:rPr lang="en-US" sz="2000" dirty="0">
                <a:latin typeface="Baskerville Old Face" panose="02020602080505020303" pitchFamily="18" charset="0"/>
              </a:rPr>
              <a:t>To enhance lending practices and outcomes, it is recommended to focus on strategies such as implementing stricter verification processes to increase the percentage of verified statuses.</a:t>
            </a:r>
          </a:p>
          <a:p>
            <a:pPr>
              <a:buFont typeface="Wingdings" panose="05000000000000000000" pitchFamily="2" charset="2"/>
              <a:buChar char="Ø"/>
            </a:pPr>
            <a:r>
              <a:rPr lang="en-US" sz="2000" dirty="0">
                <a:latin typeface="Baskerville Old Face" panose="02020602080505020303" pitchFamily="18" charset="0"/>
              </a:rPr>
              <a:t>By utilizing these insights, stakeholders can optimize risk management, support borrowers' financial goals, and foster a healthy lending environment.</a:t>
            </a:r>
          </a:p>
          <a:p>
            <a:pPr>
              <a:buFont typeface="Wingdings" panose="05000000000000000000" pitchFamily="2" charset="2"/>
              <a:buChar char="Ø"/>
            </a:pPr>
            <a:r>
              <a:rPr lang="en-US" sz="2000" dirty="0">
                <a:latin typeface="Baskerville Old Face" panose="02020602080505020303" pitchFamily="18" charset="0"/>
              </a:rPr>
              <a:t>This analysis highlights the significance of data analysis and insights in driving informed decision-making, improving loan performance, and meeting the needs of borrowers and lenders alike. By leveraging these insights, stakeholders can create a more robust and customer-centric lending ecosystem.</a:t>
            </a:r>
          </a:p>
          <a:p>
            <a:pPr>
              <a:buFont typeface="Wingdings" panose="05000000000000000000" pitchFamily="2" charset="2"/>
              <a:buChar char="Ø"/>
            </a:pPr>
            <a:endParaRPr lang="en-US" sz="2000" dirty="0">
              <a:latin typeface="Baskerville Old Face" panose="02020602080505020303" pitchFamily="18" charset="0"/>
            </a:endParaRPr>
          </a:p>
          <a:p>
            <a:pPr marL="0" indent="0">
              <a:buNone/>
            </a:pP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399435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06026-2C2B-0735-F4F6-6F2AC50CCAB4}"/>
              </a:ext>
            </a:extLst>
          </p:cNvPr>
          <p:cNvSpPr>
            <a:spLocks noGrp="1"/>
          </p:cNvSpPr>
          <p:nvPr>
            <p:ph idx="1"/>
          </p:nvPr>
        </p:nvSpPr>
        <p:spPr>
          <a:xfrm>
            <a:off x="685801" y="1198881"/>
            <a:ext cx="10131425" cy="4592320"/>
          </a:xfrm>
        </p:spPr>
        <p:txBody>
          <a:bodyPr>
            <a:normAutofit/>
          </a:bodyPr>
          <a:lstStyle/>
          <a:p>
            <a:pPr marL="0" indent="0" algn="ctr">
              <a:buNone/>
            </a:pPr>
            <a:r>
              <a:rPr lang="en-IN" sz="11500" dirty="0">
                <a:latin typeface="Baskerville Old Face" panose="02020602080505020303" pitchFamily="18" charset="0"/>
              </a:rPr>
              <a:t>Thank You</a:t>
            </a:r>
          </a:p>
        </p:txBody>
      </p:sp>
    </p:spTree>
    <p:extLst>
      <p:ext uri="{BB962C8B-B14F-4D97-AF65-F5344CB8AC3E}">
        <p14:creationId xmlns:p14="http://schemas.microsoft.com/office/powerpoint/2010/main" val="1840272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55564A-91B2-E617-58DE-1BA2852D2C75}"/>
              </a:ext>
            </a:extLst>
          </p:cNvPr>
          <p:cNvSpPr>
            <a:spLocks noGrp="1"/>
          </p:cNvSpPr>
          <p:nvPr>
            <p:ph type="ctrTitle"/>
          </p:nvPr>
        </p:nvSpPr>
        <p:spPr>
          <a:xfrm>
            <a:off x="1445334" y="261257"/>
            <a:ext cx="9301331" cy="886506"/>
          </a:xfrm>
        </p:spPr>
        <p:txBody>
          <a:bodyPr>
            <a:normAutofit/>
          </a:bodyPr>
          <a:lstStyle/>
          <a:p>
            <a:pPr algn="ctr"/>
            <a:r>
              <a:rPr lang="en-IN" b="0" dirty="0">
                <a:latin typeface="Baskerville Old Face" panose="02020602080505020303" pitchFamily="18" charset="0"/>
              </a:rPr>
              <a:t>Team Members</a:t>
            </a:r>
            <a:endParaRPr lang="en-IN" b="0" dirty="0"/>
          </a:p>
        </p:txBody>
      </p:sp>
      <p:sp>
        <p:nvSpPr>
          <p:cNvPr id="9" name="Rectangle: Rounded Corners 8">
            <a:extLst>
              <a:ext uri="{FF2B5EF4-FFF2-40B4-BE49-F238E27FC236}">
                <a16:creationId xmlns:a16="http://schemas.microsoft.com/office/drawing/2014/main" id="{DA4CEEEF-B4AF-80A6-ED09-55085EEE50C6}"/>
              </a:ext>
            </a:extLst>
          </p:cNvPr>
          <p:cNvSpPr/>
          <p:nvPr/>
        </p:nvSpPr>
        <p:spPr>
          <a:xfrm>
            <a:off x="2593080" y="1980354"/>
            <a:ext cx="3112589" cy="1622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Baskerville Old Face" panose="02020602080505020303" pitchFamily="18" charset="0"/>
              </a:rPr>
              <a:t>Mr. A</a:t>
            </a:r>
            <a:r>
              <a:rPr lang="en-IN" sz="2800" dirty="0">
                <a:latin typeface="Baskerville Old Face" panose="02020602080505020303" pitchFamily="18" charset="0"/>
              </a:rPr>
              <a:t>kash</a:t>
            </a:r>
          </a:p>
        </p:txBody>
      </p:sp>
      <p:sp>
        <p:nvSpPr>
          <p:cNvPr id="16" name="Rectangle: Rounded Corners 15">
            <a:extLst>
              <a:ext uri="{FF2B5EF4-FFF2-40B4-BE49-F238E27FC236}">
                <a16:creationId xmlns:a16="http://schemas.microsoft.com/office/drawing/2014/main" id="{D619F97E-8998-FA8C-53B4-1FBF5CD193D0}"/>
              </a:ext>
            </a:extLst>
          </p:cNvPr>
          <p:cNvSpPr/>
          <p:nvPr/>
        </p:nvSpPr>
        <p:spPr>
          <a:xfrm>
            <a:off x="6966858" y="1980354"/>
            <a:ext cx="3112589" cy="1622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Baskerville Old Face" panose="02020602080505020303" pitchFamily="18" charset="0"/>
            </a:endParaRPr>
          </a:p>
          <a:p>
            <a:pPr algn="ctr"/>
            <a:r>
              <a:rPr lang="en-IN" sz="2800" dirty="0">
                <a:latin typeface="Baskerville Old Face" panose="02020602080505020303" pitchFamily="18" charset="0"/>
              </a:rPr>
              <a:t>Ms. Sakshi Ashok Gurav</a:t>
            </a:r>
          </a:p>
          <a:p>
            <a:pPr algn="ctr"/>
            <a:endParaRPr lang="en-IN" sz="2800" dirty="0">
              <a:latin typeface="Baskerville Old Face" panose="02020602080505020303" pitchFamily="18" charset="0"/>
            </a:endParaRPr>
          </a:p>
        </p:txBody>
      </p:sp>
      <p:sp>
        <p:nvSpPr>
          <p:cNvPr id="17" name="Rectangle: Rounded Corners 16">
            <a:extLst>
              <a:ext uri="{FF2B5EF4-FFF2-40B4-BE49-F238E27FC236}">
                <a16:creationId xmlns:a16="http://schemas.microsoft.com/office/drawing/2014/main" id="{1D61727F-0BA6-0499-F076-628F636AA9D1}"/>
              </a:ext>
            </a:extLst>
          </p:cNvPr>
          <p:cNvSpPr/>
          <p:nvPr/>
        </p:nvSpPr>
        <p:spPr>
          <a:xfrm>
            <a:off x="6966859" y="4066539"/>
            <a:ext cx="3112589" cy="1622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Baskerville Old Face" panose="02020602080505020303" pitchFamily="18" charset="0"/>
              </a:rPr>
              <a:t> </a:t>
            </a:r>
          </a:p>
          <a:p>
            <a:pPr algn="ctr"/>
            <a:r>
              <a:rPr lang="en-IN" sz="2800" dirty="0">
                <a:latin typeface="Baskerville Old Face" panose="02020602080505020303" pitchFamily="18" charset="0"/>
              </a:rPr>
              <a:t>Kola Anil</a:t>
            </a:r>
          </a:p>
          <a:p>
            <a:pPr algn="ctr"/>
            <a:endParaRPr lang="en-IN" sz="2800" dirty="0">
              <a:latin typeface="Baskerville Old Face" panose="02020602080505020303" pitchFamily="18" charset="0"/>
            </a:endParaRPr>
          </a:p>
        </p:txBody>
      </p:sp>
      <p:sp>
        <p:nvSpPr>
          <p:cNvPr id="18" name="Rectangle: Rounded Corners 17">
            <a:extLst>
              <a:ext uri="{FF2B5EF4-FFF2-40B4-BE49-F238E27FC236}">
                <a16:creationId xmlns:a16="http://schemas.microsoft.com/office/drawing/2014/main" id="{C5360479-B9E6-5ACA-3CE7-5E9CB0D1173A}"/>
              </a:ext>
            </a:extLst>
          </p:cNvPr>
          <p:cNvSpPr/>
          <p:nvPr/>
        </p:nvSpPr>
        <p:spPr>
          <a:xfrm>
            <a:off x="2593080" y="4066539"/>
            <a:ext cx="3112589" cy="16222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latin typeface="Baskerville Old Face" panose="02020602080505020303" pitchFamily="18" charset="0"/>
            </a:endParaRPr>
          </a:p>
          <a:p>
            <a:pPr algn="ctr"/>
            <a:r>
              <a:rPr lang="en-IN" sz="2800" dirty="0">
                <a:latin typeface="Baskerville Old Face" panose="02020602080505020303" pitchFamily="18" charset="0"/>
              </a:rPr>
              <a:t>S. Padmawar</a:t>
            </a:r>
          </a:p>
          <a:p>
            <a:pPr algn="ct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1421787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AAD2-A8B7-59E5-5AE8-87D9C344DF94}"/>
              </a:ext>
            </a:extLst>
          </p:cNvPr>
          <p:cNvSpPr>
            <a:spLocks noGrp="1"/>
          </p:cNvSpPr>
          <p:nvPr>
            <p:ph type="title"/>
          </p:nvPr>
        </p:nvSpPr>
        <p:spPr>
          <a:xfrm>
            <a:off x="685801" y="477520"/>
            <a:ext cx="10131425" cy="589280"/>
          </a:xfrm>
        </p:spPr>
        <p:txBody>
          <a:bodyPr>
            <a:normAutofit fontScale="90000"/>
          </a:bodyPr>
          <a:lstStyle/>
          <a:p>
            <a:pPr algn="ctr"/>
            <a:r>
              <a:rPr lang="en-IN" dirty="0">
                <a:latin typeface="Baskerville Old Face" panose="02020602080505020303" pitchFamily="18" charset="0"/>
              </a:rPr>
              <a:t>Overview of dataset</a:t>
            </a:r>
          </a:p>
        </p:txBody>
      </p:sp>
      <p:sp>
        <p:nvSpPr>
          <p:cNvPr id="3" name="Content Placeholder 2">
            <a:extLst>
              <a:ext uri="{FF2B5EF4-FFF2-40B4-BE49-F238E27FC236}">
                <a16:creationId xmlns:a16="http://schemas.microsoft.com/office/drawing/2014/main" id="{064A1463-3111-38B5-DF44-B8E53910B7B4}"/>
              </a:ext>
            </a:extLst>
          </p:cNvPr>
          <p:cNvSpPr>
            <a:spLocks noGrp="1"/>
          </p:cNvSpPr>
          <p:nvPr>
            <p:ph idx="1"/>
          </p:nvPr>
        </p:nvSpPr>
        <p:spPr>
          <a:xfrm>
            <a:off x="858521" y="1604433"/>
            <a:ext cx="10131425" cy="4867487"/>
          </a:xfrm>
        </p:spPr>
        <p:txBody>
          <a:bodyPr>
            <a:normAutofit/>
          </a:bodyPr>
          <a:lstStyle/>
          <a:p>
            <a:pPr>
              <a:lnSpc>
                <a:spcPct val="200000"/>
              </a:lnSpc>
              <a:buFont typeface="Wingdings" panose="05000000000000000000" pitchFamily="2" charset="2"/>
              <a:buChar char="Ø"/>
            </a:pPr>
            <a:r>
              <a:rPr lang="en-IN" sz="2000" dirty="0">
                <a:latin typeface="Baskerville Old Face" panose="02020602080505020303" pitchFamily="18" charset="0"/>
              </a:rPr>
              <a:t>Total Customers – 39,717 customers</a:t>
            </a:r>
          </a:p>
          <a:p>
            <a:pPr>
              <a:lnSpc>
                <a:spcPct val="200000"/>
              </a:lnSpc>
              <a:buFont typeface="Wingdings" panose="05000000000000000000" pitchFamily="2" charset="2"/>
              <a:buChar char="Ø"/>
            </a:pPr>
            <a:r>
              <a:rPr lang="en-IN" sz="2000" dirty="0">
                <a:latin typeface="Baskerville Old Face" panose="02020602080505020303" pitchFamily="18" charset="0"/>
              </a:rPr>
              <a:t>Dataset – Finance_1 and Finance_2 </a:t>
            </a:r>
          </a:p>
          <a:p>
            <a:pPr>
              <a:lnSpc>
                <a:spcPct val="200000"/>
              </a:lnSpc>
              <a:buFont typeface="Wingdings" panose="05000000000000000000" pitchFamily="2" charset="2"/>
              <a:buChar char="Ø"/>
            </a:pPr>
            <a:r>
              <a:rPr lang="en-IN" sz="2000" dirty="0">
                <a:latin typeface="Baskerville Old Face" panose="02020602080505020303" pitchFamily="18" charset="0"/>
              </a:rPr>
              <a:t>Total Loan Amount – $446 Million</a:t>
            </a:r>
          </a:p>
          <a:p>
            <a:pPr>
              <a:lnSpc>
                <a:spcPct val="200000"/>
              </a:lnSpc>
              <a:buFont typeface="Wingdings" panose="05000000000000000000" pitchFamily="2" charset="2"/>
              <a:buChar char="Ø"/>
            </a:pPr>
            <a:r>
              <a:rPr lang="en-IN" sz="2000" dirty="0">
                <a:latin typeface="Baskerville Old Face" panose="02020602080505020303" pitchFamily="18" charset="0"/>
              </a:rPr>
              <a:t>Total Funded Amount - $435 Million</a:t>
            </a:r>
          </a:p>
          <a:p>
            <a:pPr>
              <a:lnSpc>
                <a:spcPct val="200000"/>
              </a:lnSpc>
              <a:buFont typeface="Wingdings" panose="05000000000000000000" pitchFamily="2" charset="2"/>
              <a:buChar char="Ø"/>
            </a:pPr>
            <a:r>
              <a:rPr lang="en-IN" sz="2000" dirty="0">
                <a:latin typeface="Baskerville Old Face" panose="02020602080505020303" pitchFamily="18" charset="0"/>
              </a:rPr>
              <a:t>Total Revolving Balance - $535 Million</a:t>
            </a:r>
          </a:p>
          <a:p>
            <a:pPr>
              <a:lnSpc>
                <a:spcPct val="200000"/>
              </a:lnSpc>
              <a:buFont typeface="Wingdings" panose="05000000000000000000" pitchFamily="2" charset="2"/>
              <a:buChar char="Ø"/>
            </a:pPr>
            <a:r>
              <a:rPr lang="en-IN" sz="2000" dirty="0">
                <a:latin typeface="Baskerville Old Face" panose="02020602080505020303" pitchFamily="18" charset="0"/>
              </a:rPr>
              <a:t>Total Payment Amount - $483 Million</a:t>
            </a:r>
          </a:p>
          <a:p>
            <a:pPr marL="0" indent="0">
              <a:buNone/>
            </a:pP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218928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29EA-6BFA-5CCD-4F03-945481D5DDB5}"/>
              </a:ext>
            </a:extLst>
          </p:cNvPr>
          <p:cNvSpPr>
            <a:spLocks noGrp="1"/>
          </p:cNvSpPr>
          <p:nvPr>
            <p:ph type="title"/>
          </p:nvPr>
        </p:nvSpPr>
        <p:spPr>
          <a:xfrm>
            <a:off x="1002347" y="528324"/>
            <a:ext cx="10131425" cy="457200"/>
          </a:xfrm>
        </p:spPr>
        <p:txBody>
          <a:bodyPr>
            <a:noAutofit/>
          </a:bodyPr>
          <a:lstStyle/>
          <a:p>
            <a:pPr algn="ctr"/>
            <a:r>
              <a:rPr lang="en-IN" dirty="0">
                <a:solidFill>
                  <a:schemeClr val="tx2"/>
                </a:solidFill>
                <a:latin typeface="Baskerville Old Face" panose="02020602080505020303" pitchFamily="18" charset="0"/>
              </a:rPr>
              <a:t>Introduction</a:t>
            </a:r>
          </a:p>
        </p:txBody>
      </p:sp>
      <p:sp>
        <p:nvSpPr>
          <p:cNvPr id="3" name="Content Placeholder 2">
            <a:extLst>
              <a:ext uri="{FF2B5EF4-FFF2-40B4-BE49-F238E27FC236}">
                <a16:creationId xmlns:a16="http://schemas.microsoft.com/office/drawing/2014/main" id="{7487C362-72FB-5210-4E53-6542CFF14BDB}"/>
              </a:ext>
            </a:extLst>
          </p:cNvPr>
          <p:cNvSpPr>
            <a:spLocks noGrp="1"/>
          </p:cNvSpPr>
          <p:nvPr>
            <p:ph idx="1"/>
          </p:nvPr>
        </p:nvSpPr>
        <p:spPr>
          <a:xfrm>
            <a:off x="685801" y="1330959"/>
            <a:ext cx="10764519" cy="4998719"/>
          </a:xfrm>
          <a:ln>
            <a:noFill/>
          </a:ln>
        </p:spPr>
        <p:txBody>
          <a:bodyPr>
            <a:normAutofit/>
          </a:bodyPr>
          <a:lstStyle/>
          <a:p>
            <a:pPr marL="0" indent="0" algn="just">
              <a:lnSpc>
                <a:spcPct val="150000"/>
              </a:lnSpc>
              <a:buNone/>
            </a:pPr>
            <a:r>
              <a:rPr lang="en-US" sz="2400" b="1" i="0" dirty="0">
                <a:effectLst/>
                <a:latin typeface="Baskerville Old Face" panose="02020602080505020303" pitchFamily="18" charset="0"/>
                <a:ea typeface="Cambria" panose="02040503050406030204" pitchFamily="18" charset="0"/>
              </a:rPr>
              <a:t>About</a:t>
            </a:r>
            <a:r>
              <a:rPr lang="en-US" sz="2000" b="1" i="0" dirty="0">
                <a:effectLst/>
                <a:latin typeface="Baskerville Old Face" panose="02020602080505020303" pitchFamily="18" charset="0"/>
                <a:ea typeface="Cambria" panose="02040503050406030204" pitchFamily="18" charset="0"/>
              </a:rPr>
              <a:t> :- </a:t>
            </a:r>
            <a:r>
              <a:rPr lang="en-US" sz="2000" i="0" dirty="0">
                <a:effectLst/>
                <a:latin typeface="Baskerville Old Face" panose="02020602080505020303" pitchFamily="18" charset="0"/>
                <a:ea typeface="Cambria" panose="02040503050406030204" pitchFamily="18" charset="0"/>
              </a:rPr>
              <a:t>Banking is one of the world's leading financial institutions, serving individuals, small- and middle-market businesses, large corporations, and governments with a full range of banking, investment management, and other financial and risk management products and services.</a:t>
            </a:r>
            <a:endParaRPr lang="en-US" sz="2000" dirty="0">
              <a:latin typeface="Baskerville Old Face" panose="02020602080505020303" pitchFamily="18" charset="0"/>
              <a:ea typeface="Cambria" panose="02040503050406030204" pitchFamily="18" charset="0"/>
            </a:endParaRPr>
          </a:p>
          <a:p>
            <a:pPr algn="just">
              <a:lnSpc>
                <a:spcPct val="150000"/>
              </a:lnSpc>
              <a:buFont typeface="Wingdings" panose="05000000000000000000" pitchFamily="2" charset="2"/>
              <a:buChar char="Ø"/>
            </a:pPr>
            <a:r>
              <a:rPr lang="en-US" sz="2000" dirty="0">
                <a:solidFill>
                  <a:schemeClr val="tx1">
                    <a:lumMod val="95000"/>
                  </a:schemeClr>
                </a:solidFill>
                <a:latin typeface="Baskerville Old Face" panose="02020602080505020303" pitchFamily="18" charset="0"/>
                <a:ea typeface="Cambria" panose="02040503050406030204" pitchFamily="18" charset="0"/>
              </a:rPr>
              <a:t>The primary goal of this project is to analyze the seasonality of financial data from 2007-2011 and create an adequate plans to know the total loan amount recovered and year-wise loan amount.</a:t>
            </a:r>
            <a:endParaRPr lang="en-IN" sz="2000" dirty="0">
              <a:latin typeface="Baskerville Old Face" panose="02020602080505020303" pitchFamily="18" charset="0"/>
            </a:endParaRPr>
          </a:p>
          <a:p>
            <a:pPr algn="just" rtl="0" fontAlgn="base">
              <a:lnSpc>
                <a:spcPct val="150000"/>
              </a:lnSpc>
              <a:spcBef>
                <a:spcPts val="0"/>
              </a:spcBef>
              <a:spcAft>
                <a:spcPts val="0"/>
              </a:spcAft>
              <a:buFont typeface="Wingdings" panose="05000000000000000000" pitchFamily="2" charset="2"/>
              <a:buChar char="Ø"/>
            </a:pPr>
            <a:r>
              <a:rPr lang="en-US" sz="2000" i="0" u="none" strike="noStrike" dirty="0">
                <a:solidFill>
                  <a:srgbClr val="FFFFFF"/>
                </a:solidFill>
                <a:effectLst/>
                <a:latin typeface="Baskerville Old Face" panose="02020602080505020303" pitchFamily="18" charset="0"/>
              </a:rPr>
              <a:t>By analyzing customer data, the Bank can provide valuable insights </a:t>
            </a:r>
            <a:r>
              <a:rPr lang="en-US" sz="2000" i="0" u="none" strike="noStrike">
                <a:solidFill>
                  <a:srgbClr val="FFFFFF"/>
                </a:solidFill>
                <a:effectLst/>
                <a:latin typeface="Baskerville Old Face" panose="02020602080505020303" pitchFamily="18" charset="0"/>
              </a:rPr>
              <a:t>into customer </a:t>
            </a:r>
            <a:r>
              <a:rPr lang="en-US" sz="2000" i="0" u="none" strike="noStrike" dirty="0">
                <a:solidFill>
                  <a:srgbClr val="FFFFFF"/>
                </a:solidFill>
                <a:effectLst/>
                <a:latin typeface="Baskerville Old Face" panose="02020602080505020303" pitchFamily="18" charset="0"/>
              </a:rPr>
              <a:t>preferences of loans.</a:t>
            </a:r>
          </a:p>
          <a:p>
            <a:pPr algn="just" fontAlgn="base">
              <a:lnSpc>
                <a:spcPct val="150000"/>
              </a:lnSpc>
              <a:spcAft>
                <a:spcPts val="0"/>
              </a:spcAft>
              <a:buFont typeface="Wingdings" panose="05000000000000000000" pitchFamily="2" charset="2"/>
              <a:buChar char="Ø"/>
            </a:pPr>
            <a:r>
              <a:rPr lang="en-IN" sz="2000" dirty="0">
                <a:latin typeface="Baskerville Old Face" panose="02020602080505020303" pitchFamily="18" charset="0"/>
              </a:rPr>
              <a:t>Bank loan of customers is a finance data of a bank. </a:t>
            </a:r>
            <a:r>
              <a:rPr lang="en-US" sz="2000" i="0" u="none" strike="noStrike" dirty="0">
                <a:solidFill>
                  <a:srgbClr val="FFFFFF"/>
                </a:solidFill>
                <a:effectLst/>
                <a:latin typeface="Baskerville Old Face" panose="02020602080505020303" pitchFamily="18" charset="0"/>
              </a:rPr>
              <a:t>We have </a:t>
            </a:r>
            <a:r>
              <a:rPr lang="en-IN" sz="2000" dirty="0">
                <a:latin typeface="Baskerville Old Face" panose="02020602080505020303" pitchFamily="18" charset="0"/>
              </a:rPr>
              <a:t>Datasets of Finance_1 &amp; Finance_2 and each excel file has 39k+ records.</a:t>
            </a:r>
            <a:endParaRPr lang="en-IN" sz="2000" dirty="0">
              <a:latin typeface="Baskerville Old Face" panose="02020602080505020303" pitchFamily="18" charset="0"/>
              <a:ea typeface="Cambria" panose="02040503050406030204" pitchFamily="18" charset="0"/>
            </a:endParaRPr>
          </a:p>
        </p:txBody>
      </p:sp>
    </p:spTree>
    <p:extLst>
      <p:ext uri="{BB962C8B-B14F-4D97-AF65-F5344CB8AC3E}">
        <p14:creationId xmlns:p14="http://schemas.microsoft.com/office/powerpoint/2010/main" val="176929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491C-50FC-E477-4163-E5FB360E8900}"/>
              </a:ext>
            </a:extLst>
          </p:cNvPr>
          <p:cNvSpPr>
            <a:spLocks noGrp="1"/>
          </p:cNvSpPr>
          <p:nvPr>
            <p:ph type="title"/>
          </p:nvPr>
        </p:nvSpPr>
        <p:spPr>
          <a:xfrm>
            <a:off x="1848851" y="200025"/>
            <a:ext cx="8689967" cy="838200"/>
          </a:xfrm>
        </p:spPr>
        <p:txBody>
          <a:bodyPr anchor="t">
            <a:normAutofit/>
          </a:bodyPr>
          <a:lstStyle/>
          <a:p>
            <a:pPr algn="ctr"/>
            <a:r>
              <a:rPr lang="en-IN" dirty="0">
                <a:latin typeface="Baskerville Old Face" panose="02020602080505020303" pitchFamily="18" charset="0"/>
              </a:rPr>
              <a:t>DATA PROCESSING</a:t>
            </a:r>
          </a:p>
        </p:txBody>
      </p:sp>
      <p:graphicFrame>
        <p:nvGraphicFramePr>
          <p:cNvPr id="8" name="Content Placeholder 7">
            <a:extLst>
              <a:ext uri="{FF2B5EF4-FFF2-40B4-BE49-F238E27FC236}">
                <a16:creationId xmlns:a16="http://schemas.microsoft.com/office/drawing/2014/main" id="{4753EAC2-D547-099E-9F11-AE12821F2829}"/>
              </a:ext>
            </a:extLst>
          </p:cNvPr>
          <p:cNvGraphicFramePr>
            <a:graphicFrameLocks noGrp="1"/>
          </p:cNvGraphicFramePr>
          <p:nvPr>
            <p:ph idx="1"/>
          </p:nvPr>
        </p:nvGraphicFramePr>
        <p:xfrm>
          <a:off x="285750" y="904877"/>
          <a:ext cx="10981807" cy="5753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Document with solid fill">
            <a:extLst>
              <a:ext uri="{FF2B5EF4-FFF2-40B4-BE49-F238E27FC236}">
                <a16:creationId xmlns:a16="http://schemas.microsoft.com/office/drawing/2014/main" id="{22910A8B-6C72-D745-C964-AF838B2D6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8841" y="1214892"/>
            <a:ext cx="790058" cy="790058"/>
          </a:xfrm>
          <a:prstGeom prst="rect">
            <a:avLst/>
          </a:prstGeom>
        </p:spPr>
      </p:pic>
      <p:pic>
        <p:nvPicPr>
          <p:cNvPr id="6" name="Graphic 5" descr="Research with solid fill">
            <a:extLst>
              <a:ext uri="{FF2B5EF4-FFF2-40B4-BE49-F238E27FC236}">
                <a16:creationId xmlns:a16="http://schemas.microsoft.com/office/drawing/2014/main" id="{A6675195-5688-F126-C22D-5A5C51AEAD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5101" y="4548673"/>
            <a:ext cx="687355" cy="687355"/>
          </a:xfrm>
          <a:prstGeom prst="rect">
            <a:avLst/>
          </a:prstGeom>
        </p:spPr>
      </p:pic>
      <p:pic>
        <p:nvPicPr>
          <p:cNvPr id="9" name="Graphic 8" descr="Presentation with pie chart with solid fill">
            <a:extLst>
              <a:ext uri="{FF2B5EF4-FFF2-40B4-BE49-F238E27FC236}">
                <a16:creationId xmlns:a16="http://schemas.microsoft.com/office/drawing/2014/main" id="{26BB4CF8-DDA8-C882-034C-5B4693959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1084" y="2390907"/>
            <a:ext cx="650033" cy="650033"/>
          </a:xfrm>
          <a:prstGeom prst="rect">
            <a:avLst/>
          </a:prstGeom>
        </p:spPr>
      </p:pic>
      <p:pic>
        <p:nvPicPr>
          <p:cNvPr id="16" name="Graphic 15" descr="Database with solid fill">
            <a:extLst>
              <a:ext uri="{FF2B5EF4-FFF2-40B4-BE49-F238E27FC236}">
                <a16:creationId xmlns:a16="http://schemas.microsoft.com/office/drawing/2014/main" id="{40E2DDFD-141B-4933-0117-5239B31599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1084" y="3401231"/>
            <a:ext cx="797767" cy="797767"/>
          </a:xfrm>
          <a:prstGeom prst="rect">
            <a:avLst/>
          </a:prstGeom>
        </p:spPr>
      </p:pic>
      <p:pic>
        <p:nvPicPr>
          <p:cNvPr id="18" name="Graphic 17" descr="Business Growth with solid fill">
            <a:extLst>
              <a:ext uri="{FF2B5EF4-FFF2-40B4-BE49-F238E27FC236}">
                <a16:creationId xmlns:a16="http://schemas.microsoft.com/office/drawing/2014/main" id="{5DD0BE08-898D-B362-3253-B7CC2C9D41C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8854" y="5660862"/>
            <a:ext cx="650033" cy="650033"/>
          </a:xfrm>
          <a:prstGeom prst="rect">
            <a:avLst/>
          </a:prstGeom>
        </p:spPr>
      </p:pic>
    </p:spTree>
    <p:extLst>
      <p:ext uri="{BB962C8B-B14F-4D97-AF65-F5344CB8AC3E}">
        <p14:creationId xmlns:p14="http://schemas.microsoft.com/office/powerpoint/2010/main" val="3227517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838201" y="467361"/>
            <a:ext cx="10131425" cy="457200"/>
          </a:xfrm>
        </p:spPr>
        <p:txBody>
          <a:bodyPr>
            <a:noAutofit/>
          </a:bodyPr>
          <a:lstStyle/>
          <a:p>
            <a:pPr algn="ctr"/>
            <a:r>
              <a:rPr lang="en-IN" sz="3200" dirty="0">
                <a:solidFill>
                  <a:schemeClr val="tx2"/>
                </a:solidFill>
                <a:latin typeface="Baskerville Old Face" panose="02020602080505020303" pitchFamily="18" charset="0"/>
              </a:rPr>
              <a:t>KPI 1 - Year wise loan amount Stats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219199"/>
            <a:ext cx="6294119" cy="5334000"/>
          </a:xfrm>
        </p:spPr>
        <p:txBody>
          <a:bodyPr>
            <a:normAutofit fontScale="92500" lnSpcReduction="10000"/>
          </a:bodyPr>
          <a:lstStyle/>
          <a:p>
            <a:pPr>
              <a:buFont typeface="Wingdings" panose="05000000000000000000" pitchFamily="2" charset="2"/>
              <a:buChar char="Ø"/>
            </a:pPr>
            <a:r>
              <a:rPr lang="en-IN" sz="2000" dirty="0">
                <a:latin typeface="Baskerville Old Face" panose="02020602080505020303" pitchFamily="18" charset="0"/>
              </a:rPr>
              <a:t>In our first KPI we observed that from year 2007 to 2011 the loan amount gradually increased.</a:t>
            </a:r>
          </a:p>
          <a:p>
            <a:pPr>
              <a:buFont typeface="Wingdings" panose="05000000000000000000" pitchFamily="2" charset="2"/>
              <a:buChar char="Ø"/>
            </a:pPr>
            <a:r>
              <a:rPr lang="en-IN" sz="2000" dirty="0">
                <a:latin typeface="Baskerville Old Face" panose="02020602080505020303" pitchFamily="18" charset="0"/>
              </a:rPr>
              <a:t>We found that bank has been charged off 448K Dollar amount in 2007 as the borrowers became delinquent on payments  and this amount increased by 43 Million Dollar in 2011.</a:t>
            </a:r>
          </a:p>
          <a:p>
            <a:pPr>
              <a:buFont typeface="Wingdings" panose="05000000000000000000" pitchFamily="2" charset="2"/>
              <a:buChar char="Ø"/>
            </a:pPr>
            <a:r>
              <a:rPr lang="en-IN" sz="2000" dirty="0">
                <a:solidFill>
                  <a:schemeClr val="tx2"/>
                </a:solidFill>
                <a:latin typeface="Baskerville Old Face" panose="02020602080505020303" pitchFamily="18" charset="0"/>
              </a:rPr>
              <a:t>The analysis revealed that Debt Consolidation is the main purpose for loan in all the years.</a:t>
            </a:r>
            <a:endParaRPr lang="en-IN" sz="2000" dirty="0">
              <a:latin typeface="Baskerville Old Face" panose="02020602080505020303" pitchFamily="18" charset="0"/>
            </a:endParaRPr>
          </a:p>
          <a:p>
            <a:pPr>
              <a:buFont typeface="Wingdings" panose="05000000000000000000" pitchFamily="2" charset="2"/>
              <a:buChar char="Ø"/>
            </a:pPr>
            <a:r>
              <a:rPr lang="en-IN" sz="2000" dirty="0">
                <a:latin typeface="Baskerville Old Face" panose="02020602080505020303" pitchFamily="18" charset="0"/>
              </a:rPr>
              <a:t>The amount of  fully paid loan status also increased from 1,731K Dollar (total loan amount =2.22M dollar) to 198M Dollar(total loan amount =261M dollar) gradually from 2007 to 2011.</a:t>
            </a:r>
          </a:p>
          <a:p>
            <a:pPr>
              <a:buFont typeface="Wingdings" panose="05000000000000000000" pitchFamily="2" charset="2"/>
              <a:buChar char="Ø"/>
            </a:pPr>
            <a:r>
              <a:rPr lang="en-IN" sz="2000" dirty="0">
                <a:latin typeface="Baskerville Old Face" panose="02020602080505020303" pitchFamily="18" charset="0"/>
              </a:rPr>
              <a:t>By analysing the data we found </a:t>
            </a:r>
            <a:r>
              <a:rPr lang="en-IN" sz="2000" dirty="0">
                <a:solidFill>
                  <a:schemeClr val="tx2"/>
                </a:solidFill>
                <a:latin typeface="Baskerville Old Face" panose="02020602080505020303" pitchFamily="18" charset="0"/>
              </a:rPr>
              <a:t>that </a:t>
            </a:r>
            <a:r>
              <a:rPr lang="en-IN" sz="2000" b="0" i="0" dirty="0">
                <a:solidFill>
                  <a:schemeClr val="tx2"/>
                </a:solidFill>
                <a:effectLst/>
                <a:latin typeface="Baskerville Old Face" panose="02020602080505020303" pitchFamily="18" charset="0"/>
              </a:rPr>
              <a:t>California, Florida, New Jersey, New York and Texas are the top 5 states which have taken maximum loan amount.</a:t>
            </a:r>
          </a:p>
          <a:p>
            <a:pPr>
              <a:buFont typeface="Wingdings" panose="05000000000000000000" pitchFamily="2" charset="2"/>
              <a:buChar char="Ø"/>
            </a:pPr>
            <a:r>
              <a:rPr lang="en-IN" sz="2000" dirty="0">
                <a:solidFill>
                  <a:schemeClr val="tx2"/>
                </a:solidFill>
                <a:latin typeface="Baskerville Old Face" panose="02020602080505020303" pitchFamily="18" charset="0"/>
              </a:rPr>
              <a:t>In 2011 there was 1,140 people who were paying current loan amount that is 19M Dollar.</a:t>
            </a:r>
          </a:p>
        </p:txBody>
      </p:sp>
      <p:pic>
        <p:nvPicPr>
          <p:cNvPr id="3" name="Picture 2">
            <a:extLst>
              <a:ext uri="{FF2B5EF4-FFF2-40B4-BE49-F238E27FC236}">
                <a16:creationId xmlns:a16="http://schemas.microsoft.com/office/drawing/2014/main" id="{51FF0AB8-EBA1-A09F-555F-B5F0AF8ECDB4}"/>
              </a:ext>
            </a:extLst>
          </p:cNvPr>
          <p:cNvPicPr>
            <a:picLocks noChangeAspect="1"/>
          </p:cNvPicPr>
          <p:nvPr/>
        </p:nvPicPr>
        <p:blipFill rotWithShape="1">
          <a:blip r:embed="rId2">
            <a:extLst>
              <a:ext uri="{28A0092B-C50C-407E-A947-70E740481C1C}">
                <a14:useLocalDpi xmlns:a14="http://schemas.microsoft.com/office/drawing/2010/main" val="0"/>
              </a:ext>
            </a:extLst>
          </a:blip>
          <a:srcRect l="2544"/>
          <a:stretch/>
        </p:blipFill>
        <p:spPr>
          <a:xfrm>
            <a:off x="6756400" y="1381761"/>
            <a:ext cx="5059680" cy="4419599"/>
          </a:xfrm>
          <a:prstGeom prst="rect">
            <a:avLst/>
          </a:prstGeom>
        </p:spPr>
      </p:pic>
    </p:spTree>
    <p:extLst>
      <p:ext uri="{BB962C8B-B14F-4D97-AF65-F5344CB8AC3E}">
        <p14:creationId xmlns:p14="http://schemas.microsoft.com/office/powerpoint/2010/main" val="4101983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838201" y="467361"/>
            <a:ext cx="10988039" cy="457200"/>
          </a:xfrm>
        </p:spPr>
        <p:txBody>
          <a:bodyPr>
            <a:noAutofit/>
          </a:bodyPr>
          <a:lstStyle/>
          <a:p>
            <a:pPr algn="ctr"/>
            <a:r>
              <a:rPr lang="en-IN" sz="2800" dirty="0">
                <a:solidFill>
                  <a:schemeClr val="tx2"/>
                </a:solidFill>
                <a:latin typeface="Baskerville Old Face" panose="02020602080505020303" pitchFamily="18" charset="0"/>
              </a:rPr>
              <a:t>KPI 2 – Grade and sub-grade wise revolving balance</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146398" y="1158240"/>
            <a:ext cx="6294119" cy="5537199"/>
          </a:xfrm>
        </p:spPr>
        <p:txBody>
          <a:bodyPr>
            <a:normAutofit/>
          </a:bodyPr>
          <a:lstStyle/>
          <a:p>
            <a:pPr marL="0" indent="0">
              <a:lnSpc>
                <a:spcPct val="120000"/>
              </a:lnSpc>
              <a:buNone/>
            </a:pPr>
            <a:r>
              <a:rPr lang="en-US" sz="2000" dirty="0">
                <a:latin typeface="Baskerville Old Face" panose="02020602080505020303" pitchFamily="18" charset="0"/>
              </a:rPr>
              <a:t>Loan grading is a classification system that involves assigning a quality score to a loan based on a borrower's credit history, quality of the collateral, and the likelihood of repayment of the principal and interest.</a:t>
            </a:r>
          </a:p>
          <a:p>
            <a:pPr>
              <a:lnSpc>
                <a:spcPct val="120000"/>
              </a:lnSpc>
              <a:buFont typeface="Wingdings" panose="05000000000000000000" pitchFamily="2" charset="2"/>
              <a:buChar char="Ø"/>
            </a:pPr>
            <a:r>
              <a:rPr lang="en-IN" sz="2000" dirty="0">
                <a:latin typeface="Baskerville Old Face" panose="02020602080505020303" pitchFamily="18" charset="0"/>
              </a:rPr>
              <a:t>We found that Grade B has highest Revolving Balance whereas Grade G has lowest Revolving Balance.</a:t>
            </a:r>
          </a:p>
          <a:p>
            <a:pPr>
              <a:lnSpc>
                <a:spcPct val="120000"/>
              </a:lnSpc>
              <a:buFont typeface="Wingdings" panose="05000000000000000000" pitchFamily="2" charset="2"/>
              <a:buChar char="Ø"/>
            </a:pPr>
            <a:r>
              <a:rPr lang="en-US" sz="2000" b="0" i="0" dirty="0">
                <a:solidFill>
                  <a:schemeClr val="tx2"/>
                </a:solidFill>
                <a:effectLst/>
                <a:latin typeface="Baskerville Old Face" panose="02020602080505020303" pitchFamily="18" charset="0"/>
              </a:rPr>
              <a:t>For Grade B, the top 5 countries, which have highest revolving balance are California, Florida, New Jersey, New York, and Texas.</a:t>
            </a:r>
            <a:endParaRPr lang="en-US" sz="2000" dirty="0">
              <a:solidFill>
                <a:schemeClr val="tx2"/>
              </a:solidFill>
              <a:latin typeface="Baskerville Old Face" panose="02020602080505020303" pitchFamily="18" charset="0"/>
            </a:endParaRPr>
          </a:p>
          <a:p>
            <a:pPr>
              <a:lnSpc>
                <a:spcPct val="120000"/>
              </a:lnSpc>
              <a:buFont typeface="Wingdings" panose="05000000000000000000" pitchFamily="2" charset="2"/>
              <a:buChar char="Ø"/>
            </a:pPr>
            <a:r>
              <a:rPr lang="en-US" sz="2000" b="0" i="0" dirty="0">
                <a:solidFill>
                  <a:schemeClr val="tx2"/>
                </a:solidFill>
                <a:effectLst/>
                <a:latin typeface="Baskerville Old Face" panose="02020602080505020303" pitchFamily="18" charset="0"/>
              </a:rPr>
              <a:t>In year 2007 grade C sub-grade C3 showing highest revolving balance whereas in year 2011 grade B sb-grade B3 showing highest revolving balance.</a:t>
            </a:r>
          </a:p>
          <a:p>
            <a:pPr>
              <a:buFont typeface="Wingdings" panose="05000000000000000000" pitchFamily="2" charset="2"/>
              <a:buChar char="Ø"/>
            </a:pPr>
            <a:endParaRPr lang="en-IN" sz="2000" b="0" i="0" dirty="0">
              <a:solidFill>
                <a:schemeClr val="tx2"/>
              </a:solidFill>
              <a:effectLst/>
              <a:latin typeface="Baskerville Old Face" panose="02020602080505020303" pitchFamily="18" charset="0"/>
            </a:endParaRPr>
          </a:p>
        </p:txBody>
      </p:sp>
      <p:pic>
        <p:nvPicPr>
          <p:cNvPr id="6" name="Picture 5">
            <a:extLst>
              <a:ext uri="{FF2B5EF4-FFF2-40B4-BE49-F238E27FC236}">
                <a16:creationId xmlns:a16="http://schemas.microsoft.com/office/drawing/2014/main" id="{86BF798F-33DD-9289-3F5E-1273DC755134}"/>
              </a:ext>
            </a:extLst>
          </p:cNvPr>
          <p:cNvPicPr>
            <a:picLocks noChangeAspect="1"/>
          </p:cNvPicPr>
          <p:nvPr/>
        </p:nvPicPr>
        <p:blipFill rotWithShape="1">
          <a:blip r:embed="rId2">
            <a:extLst>
              <a:ext uri="{28A0092B-C50C-407E-A947-70E740481C1C}">
                <a14:useLocalDpi xmlns:a14="http://schemas.microsoft.com/office/drawing/2010/main" val="0"/>
              </a:ext>
            </a:extLst>
          </a:blip>
          <a:srcRect l="8667" t="34075" r="51833" b="26814"/>
          <a:stretch/>
        </p:blipFill>
        <p:spPr>
          <a:xfrm>
            <a:off x="6440517" y="1696720"/>
            <a:ext cx="5563522" cy="4003040"/>
          </a:xfrm>
          <a:prstGeom prst="rect">
            <a:avLst/>
          </a:prstGeom>
        </p:spPr>
      </p:pic>
    </p:spTree>
    <p:extLst>
      <p:ext uri="{BB962C8B-B14F-4D97-AF65-F5344CB8AC3E}">
        <p14:creationId xmlns:p14="http://schemas.microsoft.com/office/powerpoint/2010/main" val="2237492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73660" y="406401"/>
            <a:ext cx="12044679" cy="680719"/>
          </a:xfrm>
        </p:spPr>
        <p:txBody>
          <a:bodyPr>
            <a:noAutofit/>
          </a:bodyPr>
          <a:lstStyle/>
          <a:p>
            <a:pPr algn="ctr"/>
            <a:r>
              <a:rPr lang="en-IN" sz="2400" dirty="0">
                <a:solidFill>
                  <a:schemeClr val="tx2"/>
                </a:solidFill>
                <a:latin typeface="Baskerville Old Face" panose="02020602080505020303" pitchFamily="18" charset="0"/>
              </a:rPr>
              <a:t>KPI 3 – Total Payment for verified status V/s non-verified status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185420" y="1275080"/>
            <a:ext cx="6222999" cy="4836159"/>
          </a:xfrm>
        </p:spPr>
        <p:txBody>
          <a:bodyPr>
            <a:normAutofit/>
          </a:bodyPr>
          <a:lstStyle/>
          <a:p>
            <a:pPr>
              <a:buFont typeface="Wingdings" panose="05000000000000000000" pitchFamily="2" charset="2"/>
              <a:buChar char="Ø"/>
            </a:pPr>
            <a:r>
              <a:rPr lang="en-US" sz="1800" i="0" dirty="0">
                <a:solidFill>
                  <a:srgbClr val="252423"/>
                </a:solidFill>
                <a:effectLst/>
                <a:latin typeface="Segoe UI" panose="020B0502040204020203" pitchFamily="34" charset="0"/>
              </a:rPr>
              <a:t>﻿</a:t>
            </a:r>
            <a:r>
              <a:rPr lang="en-US" sz="2000" i="0" dirty="0">
                <a:solidFill>
                  <a:schemeClr val="tx1">
                    <a:lumMod val="95000"/>
                  </a:schemeClr>
                </a:solidFill>
                <a:effectLst/>
                <a:latin typeface="Baskerville Old Face" panose="02020602080505020303" pitchFamily="18" charset="0"/>
              </a:rPr>
              <a:t>Sum of  total payment for Verified status (219.89 M) was higher than Not Verified (153.54 M).</a:t>
            </a:r>
          </a:p>
          <a:p>
            <a:pPr>
              <a:buFont typeface="Wingdings" panose="05000000000000000000" pitchFamily="2" charset="2"/>
              <a:buChar char="Ø"/>
            </a:pPr>
            <a:r>
              <a:rPr lang="en-US" sz="2000" i="0" dirty="0">
                <a:effectLst/>
                <a:latin typeface="Baskerville Old Face" panose="02020602080505020303" pitchFamily="18" charset="0"/>
              </a:rPr>
              <a:t>Year by year the percentage of verified status increased.</a:t>
            </a:r>
          </a:p>
          <a:p>
            <a:pPr>
              <a:buFont typeface="Wingdings" panose="05000000000000000000" pitchFamily="2" charset="2"/>
              <a:buChar char="Ø"/>
            </a:pPr>
            <a:r>
              <a:rPr lang="en-US" sz="2000" dirty="0">
                <a:latin typeface="Baskerville Old Face" panose="02020602080505020303" pitchFamily="18" charset="0"/>
              </a:rPr>
              <a:t>In</a:t>
            </a:r>
            <a:r>
              <a:rPr lang="en-IN" sz="2000" dirty="0">
                <a:latin typeface="Baskerville Old Face" panose="02020602080505020303" pitchFamily="18" charset="0"/>
              </a:rPr>
              <a:t> 39,717 </a:t>
            </a:r>
            <a:r>
              <a:rPr lang="en-US" sz="2000" dirty="0">
                <a:latin typeface="Baskerville Old Face" panose="02020602080505020303" pitchFamily="18" charset="0"/>
              </a:rPr>
              <a:t>customer’s accounts, t</a:t>
            </a:r>
            <a:r>
              <a:rPr lang="en-US" sz="2000" i="0" dirty="0">
                <a:effectLst/>
                <a:latin typeface="Baskerville Old Face" panose="02020602080505020303" pitchFamily="18" charset="0"/>
              </a:rPr>
              <a:t>here are 16,921 customer’s accounts are verified and 12,809 customer’s accounts are still not verified.</a:t>
            </a:r>
          </a:p>
          <a:p>
            <a:pPr>
              <a:buFont typeface="Wingdings" panose="05000000000000000000" pitchFamily="2" charset="2"/>
              <a:buChar char="Ø"/>
            </a:pPr>
            <a:r>
              <a:rPr lang="en-US" sz="2000" i="0" dirty="0">
                <a:effectLst/>
                <a:latin typeface="Baskerville Old Face" panose="02020602080505020303" pitchFamily="18" charset="0"/>
              </a:rPr>
              <a:t>To enhance lending practices and outcomes, it is recommended to concentrate on strategies such as implementing stricter verification process to increase the percentage of verified status.</a:t>
            </a:r>
          </a:p>
          <a:p>
            <a:pPr>
              <a:buFont typeface="Wingdings" panose="05000000000000000000" pitchFamily="2" charset="2"/>
              <a:buChar char="Ø"/>
            </a:pPr>
            <a:r>
              <a:rPr lang="en-US" sz="2000" dirty="0">
                <a:latin typeface="Baskerville Old Face" panose="02020602080505020303" pitchFamily="18" charset="0"/>
              </a:rPr>
              <a:t>California has the highest verified customers whereas </a:t>
            </a:r>
            <a:r>
              <a:rPr lang="en-IN" sz="2000" b="0" i="0" dirty="0">
                <a:effectLst/>
                <a:latin typeface="Baskerville Old Face" panose="02020602080505020303" pitchFamily="18" charset="0"/>
              </a:rPr>
              <a:t>Tennessee has lowest verified customers.</a:t>
            </a:r>
          </a:p>
        </p:txBody>
      </p:sp>
      <p:pic>
        <p:nvPicPr>
          <p:cNvPr id="8" name="Picture 7">
            <a:extLst>
              <a:ext uri="{FF2B5EF4-FFF2-40B4-BE49-F238E27FC236}">
                <a16:creationId xmlns:a16="http://schemas.microsoft.com/office/drawing/2014/main" id="{31F83BB5-11CC-AEF3-2275-DC296A25D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640" y="1432560"/>
            <a:ext cx="4622800" cy="4521200"/>
          </a:xfrm>
          <a:prstGeom prst="rect">
            <a:avLst/>
          </a:prstGeom>
        </p:spPr>
      </p:pic>
    </p:spTree>
    <p:extLst>
      <p:ext uri="{BB962C8B-B14F-4D97-AF65-F5344CB8AC3E}">
        <p14:creationId xmlns:p14="http://schemas.microsoft.com/office/powerpoint/2010/main" val="717938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274319" y="467361"/>
            <a:ext cx="12466320" cy="457200"/>
          </a:xfrm>
        </p:spPr>
        <p:txBody>
          <a:bodyPr>
            <a:noAutofit/>
          </a:bodyPr>
          <a:lstStyle/>
          <a:p>
            <a:pPr algn="ctr"/>
            <a:r>
              <a:rPr lang="en-IN" sz="2400" dirty="0">
                <a:solidFill>
                  <a:schemeClr val="tx2"/>
                </a:solidFill>
                <a:latin typeface="Baskerville Old Face" panose="02020602080505020303" pitchFamily="18" charset="0"/>
              </a:rPr>
              <a:t>KPI 4 – State wise and last credit pull date wise loan status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656079"/>
            <a:ext cx="6294119" cy="3921759"/>
          </a:xfrm>
        </p:spPr>
        <p:txBody>
          <a:bodyPr>
            <a:normAutofit/>
          </a:bodyPr>
          <a:lstStyle/>
          <a:p>
            <a:pPr>
              <a:buFont typeface="Wingdings" panose="05000000000000000000" pitchFamily="2" charset="2"/>
              <a:buChar char="Ø"/>
            </a:pPr>
            <a:r>
              <a:rPr lang="en-IN" sz="2000" dirty="0">
                <a:solidFill>
                  <a:schemeClr val="tx2"/>
                </a:solidFill>
                <a:latin typeface="Baskerville Old Face" panose="02020602080505020303" pitchFamily="18" charset="0"/>
              </a:rPr>
              <a:t>From year 2007 to 2014 the count of loan status increased gradually but a down fall observed in year 2015 but in 2016 it highly increased.</a:t>
            </a:r>
          </a:p>
          <a:p>
            <a:pPr>
              <a:buFont typeface="Wingdings" panose="05000000000000000000" pitchFamily="2" charset="2"/>
              <a:buChar char="Ø"/>
            </a:pPr>
            <a:r>
              <a:rPr lang="en-IN" sz="2000" dirty="0">
                <a:solidFill>
                  <a:schemeClr val="tx2"/>
                </a:solidFill>
                <a:latin typeface="Baskerville Old Face" panose="02020602080505020303" pitchFamily="18" charset="0"/>
              </a:rPr>
              <a:t>By analysing the data we found that </a:t>
            </a:r>
            <a:r>
              <a:rPr lang="en-IN" sz="2000" b="0" i="0" dirty="0">
                <a:solidFill>
                  <a:schemeClr val="tx2"/>
                </a:solidFill>
                <a:effectLst/>
                <a:latin typeface="Baskerville Old Face" panose="02020602080505020303" pitchFamily="18" charset="0"/>
              </a:rPr>
              <a:t>California, Florida, New Jersey, New York and Texas are the states which are showing maximum count of loan status</a:t>
            </a:r>
            <a:r>
              <a:rPr lang="en-IN" sz="2000" dirty="0">
                <a:solidFill>
                  <a:schemeClr val="tx2"/>
                </a:solidFill>
                <a:latin typeface="Baskerville Old Face" panose="02020602080505020303" pitchFamily="18" charset="0"/>
              </a:rPr>
              <a:t>.</a:t>
            </a:r>
          </a:p>
          <a:p>
            <a:pPr marL="0" indent="0">
              <a:buNone/>
            </a:pPr>
            <a:endParaRPr lang="en-IN" sz="2400" dirty="0">
              <a:latin typeface="Baskerville Old Face" panose="02020602080505020303" pitchFamily="18" charset="0"/>
            </a:endParaRPr>
          </a:p>
        </p:txBody>
      </p:sp>
      <p:pic>
        <p:nvPicPr>
          <p:cNvPr id="5" name="Picture 4">
            <a:extLst>
              <a:ext uri="{FF2B5EF4-FFF2-40B4-BE49-F238E27FC236}">
                <a16:creationId xmlns:a16="http://schemas.microsoft.com/office/drawing/2014/main" id="{5516254F-ABDA-AD2A-EE1B-A4ED7C159F25}"/>
              </a:ext>
            </a:extLst>
          </p:cNvPr>
          <p:cNvPicPr>
            <a:picLocks noChangeAspect="1"/>
          </p:cNvPicPr>
          <p:nvPr/>
        </p:nvPicPr>
        <p:blipFill rotWithShape="1">
          <a:blip r:embed="rId2">
            <a:extLst>
              <a:ext uri="{28A0092B-C50C-407E-A947-70E740481C1C}">
                <a14:useLocalDpi xmlns:a14="http://schemas.microsoft.com/office/drawing/2010/main" val="0"/>
              </a:ext>
            </a:extLst>
          </a:blip>
          <a:srcRect l="1945" t="1797" r="3527"/>
          <a:stretch/>
        </p:blipFill>
        <p:spPr>
          <a:xfrm>
            <a:off x="6624320" y="1438218"/>
            <a:ext cx="5351098" cy="4617142"/>
          </a:xfrm>
          <a:prstGeom prst="rect">
            <a:avLst/>
          </a:prstGeom>
        </p:spPr>
      </p:pic>
    </p:spTree>
    <p:extLst>
      <p:ext uri="{BB962C8B-B14F-4D97-AF65-F5344CB8AC3E}">
        <p14:creationId xmlns:p14="http://schemas.microsoft.com/office/powerpoint/2010/main" val="3535410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1240</TotalTime>
  <Words>1068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Calibri</vt:lpstr>
      <vt:lpstr>Calibri Light</vt:lpstr>
      <vt:lpstr>Segoe UI</vt:lpstr>
      <vt:lpstr>Wingdings</vt:lpstr>
      <vt:lpstr>Celestial</vt:lpstr>
      <vt:lpstr>Analysis of Bank loan of customers</vt:lpstr>
      <vt:lpstr>Team Members</vt:lpstr>
      <vt:lpstr>Overview of dataset</vt:lpstr>
      <vt:lpstr>Introduction</vt:lpstr>
      <vt:lpstr>DATA PROCESSING</vt:lpstr>
      <vt:lpstr>KPI 1 - Year wise loan amount Stats</vt:lpstr>
      <vt:lpstr>KPI 2 – Grade and sub-grade wise revolving balance</vt:lpstr>
      <vt:lpstr>KPI 3 – Total Payment for verified status V/s non-verified status</vt:lpstr>
      <vt:lpstr>KPI 4 – State wise and last credit pull date wise loan status</vt:lpstr>
      <vt:lpstr>KPI 5 – Home ownership v/s last payment date stats</vt:lpstr>
      <vt:lpstr>Excel Dashboard</vt:lpstr>
      <vt:lpstr>Tableau Dashboard</vt:lpstr>
      <vt:lpstr>Power bi Dashboard</vt:lpstr>
      <vt:lpstr>FINDINGS &amp;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Bank loan of customers</dc:title>
  <dc:creator>franky kala</dc:creator>
  <cp:lastModifiedBy>Sakshi Gurav</cp:lastModifiedBy>
  <cp:revision>6</cp:revision>
  <dcterms:created xsi:type="dcterms:W3CDTF">2023-07-11T06:37:53Z</dcterms:created>
  <dcterms:modified xsi:type="dcterms:W3CDTF">2024-01-01T13:43:11Z</dcterms:modified>
</cp:coreProperties>
</file>