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7" r:id="rId2"/>
    <p:sldId id="259" r:id="rId3"/>
    <p:sldId id="260" r:id="rId4"/>
    <p:sldId id="261" r:id="rId5"/>
    <p:sldId id="263" r:id="rId6"/>
    <p:sldId id="268" r:id="rId7"/>
    <p:sldId id="265" r:id="rId8"/>
    <p:sldId id="276" r:id="rId9"/>
    <p:sldId id="277" r:id="rId10"/>
    <p:sldId id="269" r:id="rId11"/>
    <p:sldId id="272" r:id="rId12"/>
    <p:sldId id="283" r:id="rId13"/>
    <p:sldId id="284" r:id="rId14"/>
    <p:sldId id="280" r:id="rId15"/>
    <p:sldId id="282" r:id="rId16"/>
    <p:sldId id="281" r:id="rId17"/>
    <p:sldId id="271" r:id="rId18"/>
    <p:sldId id="275" r:id="rId19"/>
    <p:sldId id="267" r:id="rId20"/>
    <p:sldId id="274" r:id="rId21"/>
    <p:sldId id="279" r:id="rId22"/>
    <p:sldId id="278"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CC0066"/>
    <a:srgbClr val="EE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5196" autoAdjust="0"/>
  </p:normalViewPr>
  <p:slideViewPr>
    <p:cSldViewPr snapToGrid="0">
      <p:cViewPr varScale="1">
        <p:scale>
          <a:sx n="78" d="100"/>
          <a:sy n="78" d="100"/>
        </p:scale>
        <p:origin x="88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7.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7.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10" Type="http://schemas.openxmlformats.org/officeDocument/2006/relationships/image" Target="../media/image45.svg"/><Relationship Id="rId4" Type="http://schemas.openxmlformats.org/officeDocument/2006/relationships/image" Target="../media/image39.svg"/><Relationship Id="rId9" Type="http://schemas.openxmlformats.org/officeDocument/2006/relationships/image" Target="../media/image44.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F57FC3-6DCE-41A3-92FD-3C543D58276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2692006-5A0A-4057-8BA7-BE10A17870F7}">
      <dgm:prSet/>
      <dgm:spPr/>
      <dgm:t>
        <a:bodyPr/>
        <a:lstStyle/>
        <a:p>
          <a:pPr>
            <a:lnSpc>
              <a:spcPct val="100000"/>
            </a:lnSpc>
            <a:defRPr cap="all"/>
          </a:pPr>
          <a:r>
            <a:rPr lang="en-IN" dirty="0">
              <a:latin typeface="Amasis MT Pro Medium" panose="02040604050005020304" pitchFamily="18" charset="0"/>
            </a:rPr>
            <a:t>Introduction &amp; Problem Statement</a:t>
          </a:r>
          <a:endParaRPr lang="en-US" dirty="0">
            <a:latin typeface="Amasis MT Pro Medium" panose="02040604050005020304" pitchFamily="18" charset="0"/>
          </a:endParaRPr>
        </a:p>
      </dgm:t>
    </dgm:pt>
    <dgm:pt modelId="{0DD81470-204F-448E-87C9-E17648BA7007}" type="parTrans" cxnId="{EA7E01AC-6ED7-4841-974A-304DB4055489}">
      <dgm:prSet/>
      <dgm:spPr/>
      <dgm:t>
        <a:bodyPr/>
        <a:lstStyle/>
        <a:p>
          <a:endParaRPr lang="en-US"/>
        </a:p>
      </dgm:t>
    </dgm:pt>
    <dgm:pt modelId="{F2452B45-2DA7-4172-810E-4A0E1D89BAE0}" type="sibTrans" cxnId="{EA7E01AC-6ED7-4841-974A-304DB4055489}">
      <dgm:prSet/>
      <dgm:spPr/>
      <dgm:t>
        <a:bodyPr/>
        <a:lstStyle/>
        <a:p>
          <a:pPr>
            <a:lnSpc>
              <a:spcPct val="100000"/>
            </a:lnSpc>
          </a:pPr>
          <a:endParaRPr lang="en-US"/>
        </a:p>
      </dgm:t>
    </dgm:pt>
    <dgm:pt modelId="{FB6C8AAF-A113-4121-89FF-AFD06A2E4CB6}">
      <dgm:prSet custT="1"/>
      <dgm:spPr/>
      <dgm:t>
        <a:bodyPr/>
        <a:lstStyle/>
        <a:p>
          <a:pPr>
            <a:lnSpc>
              <a:spcPct val="100000"/>
            </a:lnSpc>
            <a:defRPr cap="all"/>
          </a:pPr>
          <a:r>
            <a:rPr lang="en-IN" sz="1500" dirty="0">
              <a:latin typeface="Amasis MT Pro Medium" panose="02040604050005020304" pitchFamily="18" charset="0"/>
            </a:rPr>
            <a:t>Business Objective</a:t>
          </a:r>
          <a:endParaRPr lang="en-US" sz="1500" dirty="0">
            <a:latin typeface="Amasis MT Pro Medium" panose="02040604050005020304" pitchFamily="18" charset="0"/>
          </a:endParaRPr>
        </a:p>
      </dgm:t>
    </dgm:pt>
    <dgm:pt modelId="{B3074B51-271E-429A-BBA7-9A9736FA7D47}" type="parTrans" cxnId="{999948C4-933D-4B2E-863A-CC9E1BF8E33D}">
      <dgm:prSet/>
      <dgm:spPr/>
      <dgm:t>
        <a:bodyPr/>
        <a:lstStyle/>
        <a:p>
          <a:endParaRPr lang="en-US"/>
        </a:p>
      </dgm:t>
    </dgm:pt>
    <dgm:pt modelId="{B0171E78-1805-47F2-84AF-B7B05BA50A20}" type="sibTrans" cxnId="{999948C4-933D-4B2E-863A-CC9E1BF8E33D}">
      <dgm:prSet/>
      <dgm:spPr/>
      <dgm:t>
        <a:bodyPr/>
        <a:lstStyle/>
        <a:p>
          <a:pPr>
            <a:lnSpc>
              <a:spcPct val="100000"/>
            </a:lnSpc>
          </a:pPr>
          <a:endParaRPr lang="en-US"/>
        </a:p>
      </dgm:t>
    </dgm:pt>
    <dgm:pt modelId="{5B857DEF-6B16-427C-9D8A-8BB8B0E75779}">
      <dgm:prSet/>
      <dgm:spPr/>
      <dgm:t>
        <a:bodyPr/>
        <a:lstStyle/>
        <a:p>
          <a:pPr>
            <a:lnSpc>
              <a:spcPct val="100000"/>
            </a:lnSpc>
            <a:defRPr cap="all"/>
          </a:pPr>
          <a:r>
            <a:rPr lang="en-IN" dirty="0">
              <a:latin typeface="Amasis MT Pro Medium" panose="02040604050005020304" pitchFamily="18" charset="0"/>
            </a:rPr>
            <a:t>KPIs</a:t>
          </a:r>
          <a:endParaRPr lang="en-US" dirty="0">
            <a:latin typeface="Amasis MT Pro Medium" panose="02040604050005020304" pitchFamily="18" charset="0"/>
          </a:endParaRPr>
        </a:p>
      </dgm:t>
    </dgm:pt>
    <dgm:pt modelId="{1D970D90-E7A4-4216-8EB7-5F0DD16A77B0}" type="parTrans" cxnId="{553AEEF7-EAD9-47B3-98DE-E872EEAD7EEA}">
      <dgm:prSet/>
      <dgm:spPr/>
      <dgm:t>
        <a:bodyPr/>
        <a:lstStyle/>
        <a:p>
          <a:endParaRPr lang="en-US"/>
        </a:p>
      </dgm:t>
    </dgm:pt>
    <dgm:pt modelId="{C9027E26-BD43-4C72-B341-A67E49108CB3}" type="sibTrans" cxnId="{553AEEF7-EAD9-47B3-98DE-E872EEAD7EEA}">
      <dgm:prSet/>
      <dgm:spPr/>
      <dgm:t>
        <a:bodyPr/>
        <a:lstStyle/>
        <a:p>
          <a:pPr>
            <a:lnSpc>
              <a:spcPct val="100000"/>
            </a:lnSpc>
          </a:pPr>
          <a:endParaRPr lang="en-US"/>
        </a:p>
      </dgm:t>
    </dgm:pt>
    <dgm:pt modelId="{42A89EE8-11D2-4851-BB98-F4B8D6368DB5}">
      <dgm:prSet/>
      <dgm:spPr/>
      <dgm:t>
        <a:bodyPr/>
        <a:lstStyle/>
        <a:p>
          <a:pPr>
            <a:lnSpc>
              <a:spcPct val="100000"/>
            </a:lnSpc>
            <a:defRPr cap="all"/>
          </a:pPr>
          <a:r>
            <a:rPr lang="en-IN" dirty="0">
              <a:latin typeface="Amasis MT Pro Medium" panose="02040604050005020304" pitchFamily="18" charset="0"/>
            </a:rPr>
            <a:t>Dashboard</a:t>
          </a:r>
          <a:endParaRPr lang="en-US" dirty="0">
            <a:latin typeface="Amasis MT Pro Medium" panose="02040604050005020304" pitchFamily="18" charset="0"/>
          </a:endParaRPr>
        </a:p>
      </dgm:t>
    </dgm:pt>
    <dgm:pt modelId="{931B76A9-F2DD-4A4B-B8AB-74E1A82571D2}" type="parTrans" cxnId="{8A1BA6E6-2D1C-4351-A295-3DA16CE15CEC}">
      <dgm:prSet/>
      <dgm:spPr/>
      <dgm:t>
        <a:bodyPr/>
        <a:lstStyle/>
        <a:p>
          <a:endParaRPr lang="en-US"/>
        </a:p>
      </dgm:t>
    </dgm:pt>
    <dgm:pt modelId="{4B4EA075-2719-48BE-A86E-6C2C27BE0D40}" type="sibTrans" cxnId="{8A1BA6E6-2D1C-4351-A295-3DA16CE15CEC}">
      <dgm:prSet/>
      <dgm:spPr/>
      <dgm:t>
        <a:bodyPr/>
        <a:lstStyle/>
        <a:p>
          <a:pPr>
            <a:lnSpc>
              <a:spcPct val="100000"/>
            </a:lnSpc>
          </a:pPr>
          <a:endParaRPr lang="en-US"/>
        </a:p>
      </dgm:t>
    </dgm:pt>
    <dgm:pt modelId="{E729FD1C-9D84-4B80-BAB7-70366BC2565C}">
      <dgm:prSet/>
      <dgm:spPr/>
      <dgm:t>
        <a:bodyPr/>
        <a:lstStyle/>
        <a:p>
          <a:pPr>
            <a:lnSpc>
              <a:spcPct val="100000"/>
            </a:lnSpc>
            <a:defRPr cap="all"/>
          </a:pPr>
          <a:r>
            <a:rPr lang="en-IN" dirty="0">
              <a:latin typeface="Amasis MT Pro Medium" panose="02040604050005020304" pitchFamily="18" charset="0"/>
            </a:rPr>
            <a:t>Conclusion</a:t>
          </a:r>
          <a:endParaRPr lang="en-US" dirty="0">
            <a:latin typeface="Amasis MT Pro Medium" panose="02040604050005020304" pitchFamily="18" charset="0"/>
          </a:endParaRPr>
        </a:p>
      </dgm:t>
    </dgm:pt>
    <dgm:pt modelId="{D33D71D9-7C8D-47A0-B8E6-E0C9AD15D6A8}" type="parTrans" cxnId="{46DA169B-C097-420A-A0E7-EDAA4CE5BB7F}">
      <dgm:prSet/>
      <dgm:spPr/>
      <dgm:t>
        <a:bodyPr/>
        <a:lstStyle/>
        <a:p>
          <a:endParaRPr lang="en-US"/>
        </a:p>
      </dgm:t>
    </dgm:pt>
    <dgm:pt modelId="{0437266C-D4AB-4283-B415-0D5B0D732353}" type="sibTrans" cxnId="{46DA169B-C097-420A-A0E7-EDAA4CE5BB7F}">
      <dgm:prSet/>
      <dgm:spPr/>
      <dgm:t>
        <a:bodyPr/>
        <a:lstStyle/>
        <a:p>
          <a:endParaRPr lang="en-US"/>
        </a:p>
      </dgm:t>
    </dgm:pt>
    <dgm:pt modelId="{7E473F42-FB9C-4D50-A6FA-A7BF44D17A81}" type="pres">
      <dgm:prSet presAssocID="{52F57FC3-6DCE-41A3-92FD-3C543D582764}" presName="root" presStyleCnt="0">
        <dgm:presLayoutVars>
          <dgm:dir/>
          <dgm:resizeHandles val="exact"/>
        </dgm:presLayoutVars>
      </dgm:prSet>
      <dgm:spPr/>
    </dgm:pt>
    <dgm:pt modelId="{D1BD0552-8236-492D-94D8-FB4F0D520E6B}" type="pres">
      <dgm:prSet presAssocID="{12692006-5A0A-4057-8BA7-BE10A17870F7}" presName="compNode" presStyleCnt="0"/>
      <dgm:spPr/>
    </dgm:pt>
    <dgm:pt modelId="{AA306FAA-6C0E-4935-AB43-12D28C3B1AAB}" type="pres">
      <dgm:prSet presAssocID="{12692006-5A0A-4057-8BA7-BE10A17870F7}" presName="iconBgRect" presStyleLbl="bgShp" presStyleIdx="0" presStyleCnt="5"/>
      <dgm:spPr/>
    </dgm:pt>
    <dgm:pt modelId="{AD7AB92A-4DF5-4962-933E-50B93E0A4166}" type="pres">
      <dgm:prSet presAssocID="{12692006-5A0A-4057-8BA7-BE10A17870F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E75760D4-A7C7-4F9A-8418-B07157112F02}" type="pres">
      <dgm:prSet presAssocID="{12692006-5A0A-4057-8BA7-BE10A17870F7}" presName="spaceRect" presStyleCnt="0"/>
      <dgm:spPr/>
    </dgm:pt>
    <dgm:pt modelId="{84BA2DD6-8D83-493F-9054-0A9644AF6839}" type="pres">
      <dgm:prSet presAssocID="{12692006-5A0A-4057-8BA7-BE10A17870F7}" presName="textRect" presStyleLbl="revTx" presStyleIdx="0" presStyleCnt="5">
        <dgm:presLayoutVars>
          <dgm:chMax val="1"/>
          <dgm:chPref val="1"/>
        </dgm:presLayoutVars>
      </dgm:prSet>
      <dgm:spPr/>
    </dgm:pt>
    <dgm:pt modelId="{5392952E-9370-43A5-8CC9-7D9F9DD0EE27}" type="pres">
      <dgm:prSet presAssocID="{F2452B45-2DA7-4172-810E-4A0E1D89BAE0}" presName="sibTrans" presStyleCnt="0"/>
      <dgm:spPr/>
    </dgm:pt>
    <dgm:pt modelId="{42F35C07-8825-4285-A6D3-6EC57D189DF7}" type="pres">
      <dgm:prSet presAssocID="{FB6C8AAF-A113-4121-89FF-AFD06A2E4CB6}" presName="compNode" presStyleCnt="0"/>
      <dgm:spPr/>
    </dgm:pt>
    <dgm:pt modelId="{8B7B898D-4F51-4B41-B439-94C166BD9C6C}" type="pres">
      <dgm:prSet presAssocID="{FB6C8AAF-A113-4121-89FF-AFD06A2E4CB6}" presName="iconBgRect" presStyleLbl="bgShp" presStyleIdx="1" presStyleCnt="5"/>
      <dgm:spPr/>
    </dgm:pt>
    <dgm:pt modelId="{3C472F9E-6950-4F55-A26E-2D8CEA53AFC8}" type="pres">
      <dgm:prSet presAssocID="{FB6C8AAF-A113-4121-89FF-AFD06A2E4CB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F4771942-D105-4A2C-AE3C-BA6405535AA7}" type="pres">
      <dgm:prSet presAssocID="{FB6C8AAF-A113-4121-89FF-AFD06A2E4CB6}" presName="spaceRect" presStyleCnt="0"/>
      <dgm:spPr/>
    </dgm:pt>
    <dgm:pt modelId="{2274C79D-76D2-4369-90D1-52E36556FA66}" type="pres">
      <dgm:prSet presAssocID="{FB6C8AAF-A113-4121-89FF-AFD06A2E4CB6}" presName="textRect" presStyleLbl="revTx" presStyleIdx="1" presStyleCnt="5">
        <dgm:presLayoutVars>
          <dgm:chMax val="1"/>
          <dgm:chPref val="1"/>
        </dgm:presLayoutVars>
      </dgm:prSet>
      <dgm:spPr/>
    </dgm:pt>
    <dgm:pt modelId="{87CC4F69-A980-48D3-97B8-BF200C5CA99E}" type="pres">
      <dgm:prSet presAssocID="{B0171E78-1805-47F2-84AF-B7B05BA50A20}" presName="sibTrans" presStyleCnt="0"/>
      <dgm:spPr/>
    </dgm:pt>
    <dgm:pt modelId="{2F042DD6-A1B4-448C-AE87-D06A9006AB78}" type="pres">
      <dgm:prSet presAssocID="{5B857DEF-6B16-427C-9D8A-8BB8B0E75779}" presName="compNode" presStyleCnt="0"/>
      <dgm:spPr/>
    </dgm:pt>
    <dgm:pt modelId="{D5E67B1E-EF75-48A2-A54B-770EBDCF9CB8}" type="pres">
      <dgm:prSet presAssocID="{5B857DEF-6B16-427C-9D8A-8BB8B0E75779}" presName="iconBgRect" presStyleLbl="bgShp" presStyleIdx="2" presStyleCnt="5"/>
      <dgm:spPr/>
    </dgm:pt>
    <dgm:pt modelId="{418D2344-C672-4E46-9858-7D31B2CDF56F}" type="pres">
      <dgm:prSet presAssocID="{5B857DEF-6B16-427C-9D8A-8BB8B0E7577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28739035-FA6A-44D8-A713-C71C73DB4FB0}" type="pres">
      <dgm:prSet presAssocID="{5B857DEF-6B16-427C-9D8A-8BB8B0E75779}" presName="spaceRect" presStyleCnt="0"/>
      <dgm:spPr/>
    </dgm:pt>
    <dgm:pt modelId="{63FADC6C-1B5C-472F-9930-515DCB293558}" type="pres">
      <dgm:prSet presAssocID="{5B857DEF-6B16-427C-9D8A-8BB8B0E75779}" presName="textRect" presStyleLbl="revTx" presStyleIdx="2" presStyleCnt="5">
        <dgm:presLayoutVars>
          <dgm:chMax val="1"/>
          <dgm:chPref val="1"/>
        </dgm:presLayoutVars>
      </dgm:prSet>
      <dgm:spPr/>
    </dgm:pt>
    <dgm:pt modelId="{5641BA45-2C68-4FAB-954C-D62DAEEDC702}" type="pres">
      <dgm:prSet presAssocID="{C9027E26-BD43-4C72-B341-A67E49108CB3}" presName="sibTrans" presStyleCnt="0"/>
      <dgm:spPr/>
    </dgm:pt>
    <dgm:pt modelId="{55CA2A66-91E8-4EF7-844C-C48D683DA391}" type="pres">
      <dgm:prSet presAssocID="{42A89EE8-11D2-4851-BB98-F4B8D6368DB5}" presName="compNode" presStyleCnt="0"/>
      <dgm:spPr/>
    </dgm:pt>
    <dgm:pt modelId="{640772AC-DF26-41A8-8780-4366CD6C54FA}" type="pres">
      <dgm:prSet presAssocID="{42A89EE8-11D2-4851-BB98-F4B8D6368DB5}" presName="iconBgRect" presStyleLbl="bgShp" presStyleIdx="3" presStyleCnt="5"/>
      <dgm:spPr/>
    </dgm:pt>
    <dgm:pt modelId="{A291A885-72D6-40EA-A71D-FEE06F427491}" type="pres">
      <dgm:prSet presAssocID="{42A89EE8-11D2-4851-BB98-F4B8D6368DB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C9459BB6-7B35-4656-B2BC-C8F06068C362}" type="pres">
      <dgm:prSet presAssocID="{42A89EE8-11D2-4851-BB98-F4B8D6368DB5}" presName="spaceRect" presStyleCnt="0"/>
      <dgm:spPr/>
    </dgm:pt>
    <dgm:pt modelId="{06646A4D-0E91-4F3E-86D5-3A50EA5AE283}" type="pres">
      <dgm:prSet presAssocID="{42A89EE8-11D2-4851-BB98-F4B8D6368DB5}" presName="textRect" presStyleLbl="revTx" presStyleIdx="3" presStyleCnt="5">
        <dgm:presLayoutVars>
          <dgm:chMax val="1"/>
          <dgm:chPref val="1"/>
        </dgm:presLayoutVars>
      </dgm:prSet>
      <dgm:spPr/>
    </dgm:pt>
    <dgm:pt modelId="{3B88EBCF-5D08-438C-8977-7C40437347F2}" type="pres">
      <dgm:prSet presAssocID="{4B4EA075-2719-48BE-A86E-6C2C27BE0D40}" presName="sibTrans" presStyleCnt="0"/>
      <dgm:spPr/>
    </dgm:pt>
    <dgm:pt modelId="{81598963-A178-4A4C-81CC-7278F8F97AC9}" type="pres">
      <dgm:prSet presAssocID="{E729FD1C-9D84-4B80-BAB7-70366BC2565C}" presName="compNode" presStyleCnt="0"/>
      <dgm:spPr/>
    </dgm:pt>
    <dgm:pt modelId="{D75E3BB3-9F68-4512-94AA-0953F514D933}" type="pres">
      <dgm:prSet presAssocID="{E729FD1C-9D84-4B80-BAB7-70366BC2565C}" presName="iconBgRect" presStyleLbl="bgShp" presStyleIdx="4" presStyleCnt="5"/>
      <dgm:spPr/>
    </dgm:pt>
    <dgm:pt modelId="{F7A87F04-F312-4E79-99F0-E2901F8B965B}" type="pres">
      <dgm:prSet presAssocID="{E729FD1C-9D84-4B80-BAB7-70366BC2565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DC3DEE84-3E6C-4933-8FCA-B6E5E5E2F232}" type="pres">
      <dgm:prSet presAssocID="{E729FD1C-9D84-4B80-BAB7-70366BC2565C}" presName="spaceRect" presStyleCnt="0"/>
      <dgm:spPr/>
    </dgm:pt>
    <dgm:pt modelId="{DC1A6CA3-986B-4564-899C-19BD37D429A2}" type="pres">
      <dgm:prSet presAssocID="{E729FD1C-9D84-4B80-BAB7-70366BC2565C}" presName="textRect" presStyleLbl="revTx" presStyleIdx="4" presStyleCnt="5">
        <dgm:presLayoutVars>
          <dgm:chMax val="1"/>
          <dgm:chPref val="1"/>
        </dgm:presLayoutVars>
      </dgm:prSet>
      <dgm:spPr/>
    </dgm:pt>
  </dgm:ptLst>
  <dgm:cxnLst>
    <dgm:cxn modelId="{0BAF162C-C359-4C31-89D0-C13B9953C525}" type="presOf" srcId="{12692006-5A0A-4057-8BA7-BE10A17870F7}" destId="{84BA2DD6-8D83-493F-9054-0A9644AF6839}" srcOrd="0" destOrd="0" presId="urn:microsoft.com/office/officeart/2018/5/layout/IconCircleLabelList"/>
    <dgm:cxn modelId="{DFF4355B-D370-4FAF-A6F8-D3559DE2554B}" type="presOf" srcId="{42A89EE8-11D2-4851-BB98-F4B8D6368DB5}" destId="{06646A4D-0E91-4F3E-86D5-3A50EA5AE283}" srcOrd="0" destOrd="0" presId="urn:microsoft.com/office/officeart/2018/5/layout/IconCircleLabelList"/>
    <dgm:cxn modelId="{32F3C770-9291-4784-B9A0-3526775797F1}" type="presOf" srcId="{52F57FC3-6DCE-41A3-92FD-3C543D582764}" destId="{7E473F42-FB9C-4D50-A6FA-A7BF44D17A81}" srcOrd="0" destOrd="0" presId="urn:microsoft.com/office/officeart/2018/5/layout/IconCircleLabelList"/>
    <dgm:cxn modelId="{11B82482-441B-45A4-B7DE-CA9E956C7067}" type="presOf" srcId="{5B857DEF-6B16-427C-9D8A-8BB8B0E75779}" destId="{63FADC6C-1B5C-472F-9930-515DCB293558}" srcOrd="0" destOrd="0" presId="urn:microsoft.com/office/officeart/2018/5/layout/IconCircleLabelList"/>
    <dgm:cxn modelId="{46DA169B-C097-420A-A0E7-EDAA4CE5BB7F}" srcId="{52F57FC3-6DCE-41A3-92FD-3C543D582764}" destId="{E729FD1C-9D84-4B80-BAB7-70366BC2565C}" srcOrd="4" destOrd="0" parTransId="{D33D71D9-7C8D-47A0-B8E6-E0C9AD15D6A8}" sibTransId="{0437266C-D4AB-4283-B415-0D5B0D732353}"/>
    <dgm:cxn modelId="{EA7E01AC-6ED7-4841-974A-304DB4055489}" srcId="{52F57FC3-6DCE-41A3-92FD-3C543D582764}" destId="{12692006-5A0A-4057-8BA7-BE10A17870F7}" srcOrd="0" destOrd="0" parTransId="{0DD81470-204F-448E-87C9-E17648BA7007}" sibTransId="{F2452B45-2DA7-4172-810E-4A0E1D89BAE0}"/>
    <dgm:cxn modelId="{B24B29BF-F5E9-4BCD-BFDB-F6252C56C724}" type="presOf" srcId="{E729FD1C-9D84-4B80-BAB7-70366BC2565C}" destId="{DC1A6CA3-986B-4564-899C-19BD37D429A2}" srcOrd="0" destOrd="0" presId="urn:microsoft.com/office/officeart/2018/5/layout/IconCircleLabelList"/>
    <dgm:cxn modelId="{999948C4-933D-4B2E-863A-CC9E1BF8E33D}" srcId="{52F57FC3-6DCE-41A3-92FD-3C543D582764}" destId="{FB6C8AAF-A113-4121-89FF-AFD06A2E4CB6}" srcOrd="1" destOrd="0" parTransId="{B3074B51-271E-429A-BBA7-9A9736FA7D47}" sibTransId="{B0171E78-1805-47F2-84AF-B7B05BA50A20}"/>
    <dgm:cxn modelId="{7A2BD2DF-F2F2-473A-875E-0300F035697C}" type="presOf" srcId="{FB6C8AAF-A113-4121-89FF-AFD06A2E4CB6}" destId="{2274C79D-76D2-4369-90D1-52E36556FA66}" srcOrd="0" destOrd="0" presId="urn:microsoft.com/office/officeart/2018/5/layout/IconCircleLabelList"/>
    <dgm:cxn modelId="{8A1BA6E6-2D1C-4351-A295-3DA16CE15CEC}" srcId="{52F57FC3-6DCE-41A3-92FD-3C543D582764}" destId="{42A89EE8-11D2-4851-BB98-F4B8D6368DB5}" srcOrd="3" destOrd="0" parTransId="{931B76A9-F2DD-4A4B-B8AB-74E1A82571D2}" sibTransId="{4B4EA075-2719-48BE-A86E-6C2C27BE0D40}"/>
    <dgm:cxn modelId="{553AEEF7-EAD9-47B3-98DE-E872EEAD7EEA}" srcId="{52F57FC3-6DCE-41A3-92FD-3C543D582764}" destId="{5B857DEF-6B16-427C-9D8A-8BB8B0E75779}" srcOrd="2" destOrd="0" parTransId="{1D970D90-E7A4-4216-8EB7-5F0DD16A77B0}" sibTransId="{C9027E26-BD43-4C72-B341-A67E49108CB3}"/>
    <dgm:cxn modelId="{02C01B74-93BA-4335-B0C4-CC1272BB1B34}" type="presParOf" srcId="{7E473F42-FB9C-4D50-A6FA-A7BF44D17A81}" destId="{D1BD0552-8236-492D-94D8-FB4F0D520E6B}" srcOrd="0" destOrd="0" presId="urn:microsoft.com/office/officeart/2018/5/layout/IconCircleLabelList"/>
    <dgm:cxn modelId="{73C95C15-A686-4ECD-B1CA-16D08A9F9511}" type="presParOf" srcId="{D1BD0552-8236-492D-94D8-FB4F0D520E6B}" destId="{AA306FAA-6C0E-4935-AB43-12D28C3B1AAB}" srcOrd="0" destOrd="0" presId="urn:microsoft.com/office/officeart/2018/5/layout/IconCircleLabelList"/>
    <dgm:cxn modelId="{4EC182DC-ED47-4596-96CB-B436DDADB66E}" type="presParOf" srcId="{D1BD0552-8236-492D-94D8-FB4F0D520E6B}" destId="{AD7AB92A-4DF5-4962-933E-50B93E0A4166}" srcOrd="1" destOrd="0" presId="urn:microsoft.com/office/officeart/2018/5/layout/IconCircleLabelList"/>
    <dgm:cxn modelId="{1597A6BA-43C9-4B9C-8F32-65FCF7462EE1}" type="presParOf" srcId="{D1BD0552-8236-492D-94D8-FB4F0D520E6B}" destId="{E75760D4-A7C7-4F9A-8418-B07157112F02}" srcOrd="2" destOrd="0" presId="urn:microsoft.com/office/officeart/2018/5/layout/IconCircleLabelList"/>
    <dgm:cxn modelId="{83F27295-5E7A-43D4-A633-B77F1E516862}" type="presParOf" srcId="{D1BD0552-8236-492D-94D8-FB4F0D520E6B}" destId="{84BA2DD6-8D83-493F-9054-0A9644AF6839}" srcOrd="3" destOrd="0" presId="urn:microsoft.com/office/officeart/2018/5/layout/IconCircleLabelList"/>
    <dgm:cxn modelId="{65D80FCC-035B-400E-B3D4-36CAC06CC8FC}" type="presParOf" srcId="{7E473F42-FB9C-4D50-A6FA-A7BF44D17A81}" destId="{5392952E-9370-43A5-8CC9-7D9F9DD0EE27}" srcOrd="1" destOrd="0" presId="urn:microsoft.com/office/officeart/2018/5/layout/IconCircleLabelList"/>
    <dgm:cxn modelId="{A616649A-6ED5-4BBA-8D68-949D30940D93}" type="presParOf" srcId="{7E473F42-FB9C-4D50-A6FA-A7BF44D17A81}" destId="{42F35C07-8825-4285-A6D3-6EC57D189DF7}" srcOrd="2" destOrd="0" presId="urn:microsoft.com/office/officeart/2018/5/layout/IconCircleLabelList"/>
    <dgm:cxn modelId="{47307F59-537B-4092-AEE9-D9501FBBFC75}" type="presParOf" srcId="{42F35C07-8825-4285-A6D3-6EC57D189DF7}" destId="{8B7B898D-4F51-4B41-B439-94C166BD9C6C}" srcOrd="0" destOrd="0" presId="urn:microsoft.com/office/officeart/2018/5/layout/IconCircleLabelList"/>
    <dgm:cxn modelId="{119B93A6-E2DB-49E6-A7EF-53CB0241CE16}" type="presParOf" srcId="{42F35C07-8825-4285-A6D3-6EC57D189DF7}" destId="{3C472F9E-6950-4F55-A26E-2D8CEA53AFC8}" srcOrd="1" destOrd="0" presId="urn:microsoft.com/office/officeart/2018/5/layout/IconCircleLabelList"/>
    <dgm:cxn modelId="{FFE2BB81-9741-4CC5-ACAC-E4B2579DC04D}" type="presParOf" srcId="{42F35C07-8825-4285-A6D3-6EC57D189DF7}" destId="{F4771942-D105-4A2C-AE3C-BA6405535AA7}" srcOrd="2" destOrd="0" presId="urn:microsoft.com/office/officeart/2018/5/layout/IconCircleLabelList"/>
    <dgm:cxn modelId="{5B7EA1D3-3314-4901-B2B9-5A4C053FA092}" type="presParOf" srcId="{42F35C07-8825-4285-A6D3-6EC57D189DF7}" destId="{2274C79D-76D2-4369-90D1-52E36556FA66}" srcOrd="3" destOrd="0" presId="urn:microsoft.com/office/officeart/2018/5/layout/IconCircleLabelList"/>
    <dgm:cxn modelId="{054AD7A6-154A-48DD-A014-BB155CB6EB10}" type="presParOf" srcId="{7E473F42-FB9C-4D50-A6FA-A7BF44D17A81}" destId="{87CC4F69-A980-48D3-97B8-BF200C5CA99E}" srcOrd="3" destOrd="0" presId="urn:microsoft.com/office/officeart/2018/5/layout/IconCircleLabelList"/>
    <dgm:cxn modelId="{62E914E4-D831-4716-87C2-CF8803E113B3}" type="presParOf" srcId="{7E473F42-FB9C-4D50-A6FA-A7BF44D17A81}" destId="{2F042DD6-A1B4-448C-AE87-D06A9006AB78}" srcOrd="4" destOrd="0" presId="urn:microsoft.com/office/officeart/2018/5/layout/IconCircleLabelList"/>
    <dgm:cxn modelId="{4B57A8FC-BCEE-4EA1-A732-4119016BBF27}" type="presParOf" srcId="{2F042DD6-A1B4-448C-AE87-D06A9006AB78}" destId="{D5E67B1E-EF75-48A2-A54B-770EBDCF9CB8}" srcOrd="0" destOrd="0" presId="urn:microsoft.com/office/officeart/2018/5/layout/IconCircleLabelList"/>
    <dgm:cxn modelId="{4E2F7ECA-4BF1-4BDC-B3F0-FF8678D05317}" type="presParOf" srcId="{2F042DD6-A1B4-448C-AE87-D06A9006AB78}" destId="{418D2344-C672-4E46-9858-7D31B2CDF56F}" srcOrd="1" destOrd="0" presId="urn:microsoft.com/office/officeart/2018/5/layout/IconCircleLabelList"/>
    <dgm:cxn modelId="{8C4C8EB9-30B0-4DDC-B13B-CF86D09F694E}" type="presParOf" srcId="{2F042DD6-A1B4-448C-AE87-D06A9006AB78}" destId="{28739035-FA6A-44D8-A713-C71C73DB4FB0}" srcOrd="2" destOrd="0" presId="urn:microsoft.com/office/officeart/2018/5/layout/IconCircleLabelList"/>
    <dgm:cxn modelId="{F5128540-55FB-46D0-89EC-8570D07E2A6C}" type="presParOf" srcId="{2F042DD6-A1B4-448C-AE87-D06A9006AB78}" destId="{63FADC6C-1B5C-472F-9930-515DCB293558}" srcOrd="3" destOrd="0" presId="urn:microsoft.com/office/officeart/2018/5/layout/IconCircleLabelList"/>
    <dgm:cxn modelId="{6964DE34-3575-494B-B321-E90D42B91844}" type="presParOf" srcId="{7E473F42-FB9C-4D50-A6FA-A7BF44D17A81}" destId="{5641BA45-2C68-4FAB-954C-D62DAEEDC702}" srcOrd="5" destOrd="0" presId="urn:microsoft.com/office/officeart/2018/5/layout/IconCircleLabelList"/>
    <dgm:cxn modelId="{C8C1E004-B482-43CC-974E-07549754D8E5}" type="presParOf" srcId="{7E473F42-FB9C-4D50-A6FA-A7BF44D17A81}" destId="{55CA2A66-91E8-4EF7-844C-C48D683DA391}" srcOrd="6" destOrd="0" presId="urn:microsoft.com/office/officeart/2018/5/layout/IconCircleLabelList"/>
    <dgm:cxn modelId="{4E8C8A2C-5E00-4AD9-87D3-48B04E3D4B3C}" type="presParOf" srcId="{55CA2A66-91E8-4EF7-844C-C48D683DA391}" destId="{640772AC-DF26-41A8-8780-4366CD6C54FA}" srcOrd="0" destOrd="0" presId="urn:microsoft.com/office/officeart/2018/5/layout/IconCircleLabelList"/>
    <dgm:cxn modelId="{953BBC4D-3079-4D82-B0E9-00EBEE21C082}" type="presParOf" srcId="{55CA2A66-91E8-4EF7-844C-C48D683DA391}" destId="{A291A885-72D6-40EA-A71D-FEE06F427491}" srcOrd="1" destOrd="0" presId="urn:microsoft.com/office/officeart/2018/5/layout/IconCircleLabelList"/>
    <dgm:cxn modelId="{5BC4BB3E-C66A-4053-B828-30681209E747}" type="presParOf" srcId="{55CA2A66-91E8-4EF7-844C-C48D683DA391}" destId="{C9459BB6-7B35-4656-B2BC-C8F06068C362}" srcOrd="2" destOrd="0" presId="urn:microsoft.com/office/officeart/2018/5/layout/IconCircleLabelList"/>
    <dgm:cxn modelId="{C93F0567-47F8-49AD-A373-CCD8A08D1F46}" type="presParOf" srcId="{55CA2A66-91E8-4EF7-844C-C48D683DA391}" destId="{06646A4D-0E91-4F3E-86D5-3A50EA5AE283}" srcOrd="3" destOrd="0" presId="urn:microsoft.com/office/officeart/2018/5/layout/IconCircleLabelList"/>
    <dgm:cxn modelId="{E13EE3F3-DF67-4A54-B1D1-4011BC2BF66B}" type="presParOf" srcId="{7E473F42-FB9C-4D50-A6FA-A7BF44D17A81}" destId="{3B88EBCF-5D08-438C-8977-7C40437347F2}" srcOrd="7" destOrd="0" presId="urn:microsoft.com/office/officeart/2018/5/layout/IconCircleLabelList"/>
    <dgm:cxn modelId="{560F3849-0B9C-48CD-8ADA-578ED992D65B}" type="presParOf" srcId="{7E473F42-FB9C-4D50-A6FA-A7BF44D17A81}" destId="{81598963-A178-4A4C-81CC-7278F8F97AC9}" srcOrd="8" destOrd="0" presId="urn:microsoft.com/office/officeart/2018/5/layout/IconCircleLabelList"/>
    <dgm:cxn modelId="{C4396F96-0AE8-4476-90BE-88F41261E448}" type="presParOf" srcId="{81598963-A178-4A4C-81CC-7278F8F97AC9}" destId="{D75E3BB3-9F68-4512-94AA-0953F514D933}" srcOrd="0" destOrd="0" presId="urn:microsoft.com/office/officeart/2018/5/layout/IconCircleLabelList"/>
    <dgm:cxn modelId="{BCBC6863-BF03-48E4-8E52-FB6FAAFE775E}" type="presParOf" srcId="{81598963-A178-4A4C-81CC-7278F8F97AC9}" destId="{F7A87F04-F312-4E79-99F0-E2901F8B965B}" srcOrd="1" destOrd="0" presId="urn:microsoft.com/office/officeart/2018/5/layout/IconCircleLabelList"/>
    <dgm:cxn modelId="{0F94F61B-71E3-4741-BD9F-09CB86D8C426}" type="presParOf" srcId="{81598963-A178-4A4C-81CC-7278F8F97AC9}" destId="{DC3DEE84-3E6C-4933-8FCA-B6E5E5E2F232}" srcOrd="2" destOrd="0" presId="urn:microsoft.com/office/officeart/2018/5/layout/IconCircleLabelList"/>
    <dgm:cxn modelId="{ADFF0A6C-008D-4BC0-8C65-BA879A2C5CE3}" type="presParOf" srcId="{81598963-A178-4A4C-81CC-7278F8F97AC9}" destId="{DC1A6CA3-986B-4564-899C-19BD37D429A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US" sz="1600" dirty="0"/>
            <a:t>We can clearly say that attrition rate of employees for every department is almost 50% which indicates that attrition rate of employees does not depends on department. So, irrespective of the department almost 50% of employees are leaving the company.</a:t>
          </a:r>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dgm:spPr/>
      <dgm:t>
        <a:bodyPr/>
        <a:lstStyle/>
        <a:p>
          <a:pPr algn="just"/>
          <a:r>
            <a:rPr lang="en-US" dirty="0"/>
            <a:t>From this calculation and visualization we concluded that we must make strong strategies to minimize attrition rate and improve our company’s Employee retention so that we can balance the company’s growth and right talent.</a:t>
          </a:r>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LinFactY="21671" custLinFactNeighborX="457"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US" sz="2100" b="0" i="0" dirty="0"/>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sz="2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1" custScaleY="945747" custLinFactNeighborY="-6646">
        <dgm:presLayoutVars>
          <dgm:chMax val="0"/>
          <dgm:bulletEnabled val="1"/>
        </dgm:presLayoutVars>
      </dgm:prSet>
      <dgm:spPr/>
    </dgm:pt>
  </dgm:ptLst>
  <dgm:cxnLst>
    <dgm:cxn modelId="{0E54941D-9153-4B13-BF0E-60CC58E5C7D7}" type="presOf" srcId="{6DD55DCA-044C-41EA-A41C-18F4619C66A8}" destId="{2B4936E4-7D32-43C1-8B44-59957C93012E}"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IN" sz="2000" dirty="0"/>
            <a:t>From this we can see the average working years in software department is high as compared to the rest of the departments and lowest is for Research &amp; Development Department.</a:t>
          </a:r>
          <a:endParaRPr lang="en-US" sz="20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custT="1"/>
      <dgm:spPr/>
      <dgm:t>
        <a:bodyPr/>
        <a:lstStyle/>
        <a:p>
          <a:pPr algn="just"/>
          <a:r>
            <a:rPr lang="en-IN" sz="2100" dirty="0"/>
            <a:t>From the analysis we can conclude that average working years is approximately 20 for all the departments.</a:t>
          </a:r>
          <a:endParaRPr lang="en-US" sz="2100" dirty="0"/>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custScaleY="103999">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ScaleY="102190" custLinFactY="16254" custLinFactNeighborX="485"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D55DCA-044C-41EA-A41C-18F4619C66A8}" type="doc">
      <dgm:prSet loTypeId="urn:microsoft.com/office/officeart/2005/8/layout/default" loCatId="list" qsTypeId="urn:microsoft.com/office/officeart/2005/8/quickstyle/simple5" qsCatId="simple" csTypeId="urn:microsoft.com/office/officeart/2005/8/colors/colorful5" csCatId="colorful" phldr="1"/>
      <dgm:spPr/>
      <dgm:t>
        <a:bodyPr/>
        <a:lstStyle/>
        <a:p>
          <a:endParaRPr lang="en-US"/>
        </a:p>
      </dgm:t>
    </dgm:pt>
    <dgm:pt modelId="{5CECBE01-E7AF-49CF-9724-0BB61D23B992}">
      <dgm:prSet custT="1"/>
      <dgm:spPr/>
      <dgm:t>
        <a:bodyPr/>
        <a:lstStyle/>
        <a:p>
          <a:pPr algn="just"/>
          <a:endParaRPr lang="en-IN" sz="1800" dirty="0"/>
        </a:p>
        <a:p>
          <a:pPr algn="just"/>
          <a:r>
            <a:rPr lang="en-IN" sz="1800" dirty="0"/>
            <a:t>From the analysis we can conclude the work life balance for the attrition employees as below,</a:t>
          </a:r>
        </a:p>
        <a:p>
          <a:pPr algn="just"/>
          <a:r>
            <a:rPr lang="en-IN" sz="1800" dirty="0"/>
            <a:t>For Research directors the work life balance is poor. </a:t>
          </a:r>
        </a:p>
        <a:p>
          <a:pPr algn="just"/>
          <a:r>
            <a:rPr lang="en-IN" sz="1800" dirty="0"/>
            <a:t>For the Sales representatives , Manufacturing Directors , managers and Sales executives the work life balance is fair.</a:t>
          </a:r>
        </a:p>
        <a:p>
          <a:pPr algn="just"/>
          <a:r>
            <a:rPr lang="en-IN" sz="1800" dirty="0"/>
            <a:t>For Research Scientists , Healthcare representatives und Developers the work life balance is good.</a:t>
          </a:r>
        </a:p>
        <a:p>
          <a:pPr algn="just"/>
          <a:r>
            <a:rPr lang="en-IN" sz="1800" dirty="0"/>
            <a:t>For Human resources , laboratory technicians the work life balance is excellent.</a:t>
          </a:r>
        </a:p>
        <a:p>
          <a:pPr algn="ctr"/>
          <a:r>
            <a:rPr lang="en-IN" sz="1700" dirty="0"/>
            <a:t> </a:t>
          </a:r>
          <a:endParaRPr lang="en-US" sz="17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743B05F7-3AF6-4AEB-9ED2-6EC364904F93}" type="pres">
      <dgm:prSet presAssocID="{6DD55DCA-044C-41EA-A41C-18F4619C66A8}" presName="diagram" presStyleCnt="0">
        <dgm:presLayoutVars>
          <dgm:dir/>
          <dgm:resizeHandles val="exact"/>
        </dgm:presLayoutVars>
      </dgm:prSet>
      <dgm:spPr/>
    </dgm:pt>
    <dgm:pt modelId="{C65B86CC-18DC-47ED-82E5-BDF248A6A808}" type="pres">
      <dgm:prSet presAssocID="{5CECBE01-E7AF-49CF-9724-0BB61D23B992}" presName="node" presStyleLbl="node1" presStyleIdx="0" presStyleCnt="1" custLinFactNeighborX="-49">
        <dgm:presLayoutVars>
          <dgm:bulletEnabled val="1"/>
        </dgm:presLayoutVars>
      </dgm:prSet>
      <dgm:spPr/>
    </dgm:pt>
  </dgm:ptLst>
  <dgm:cxnLst>
    <dgm:cxn modelId="{88CF9C0B-D621-4A17-884C-60E697D215CE}" type="presOf" srcId="{5CECBE01-E7AF-49CF-9724-0BB61D23B992}" destId="{C65B86CC-18DC-47ED-82E5-BDF248A6A808}" srcOrd="0" destOrd="0" presId="urn:microsoft.com/office/officeart/2005/8/layout/default"/>
    <dgm:cxn modelId="{970BCD83-52D6-4947-83E9-FCF7FEA7B54F}" type="presOf" srcId="{6DD55DCA-044C-41EA-A41C-18F4619C66A8}" destId="{743B05F7-3AF6-4AEB-9ED2-6EC364904F93}" srcOrd="0" destOrd="0" presId="urn:microsoft.com/office/officeart/2005/8/layout/default"/>
    <dgm:cxn modelId="{5A906EDC-9F4B-4DBF-90B4-048CDF436562}" srcId="{6DD55DCA-044C-41EA-A41C-18F4619C66A8}" destId="{5CECBE01-E7AF-49CF-9724-0BB61D23B992}" srcOrd="0" destOrd="0" parTransId="{44DBA7DD-1478-4DB7-871A-9A2F156E0C38}" sibTransId="{8DBFCB4E-1D4B-4DB1-B8CA-DABAB939EADF}"/>
    <dgm:cxn modelId="{B580E69F-BEA2-48C9-AB78-43C58794429F}" type="presParOf" srcId="{743B05F7-3AF6-4AEB-9ED2-6EC364904F93}" destId="{C65B86CC-18DC-47ED-82E5-BDF248A6A808}" srcOrd="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D55DCA-044C-41EA-A41C-18F4619C66A8}"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IN" sz="2100" dirty="0"/>
            <a:t>From the analysis we can conclude that,</a:t>
          </a:r>
        </a:p>
        <a:p>
          <a:pPr algn="just"/>
          <a:r>
            <a:rPr lang="en-IN" sz="2100" dirty="0"/>
            <a:t>For Research directors and the laboratory technicians the work life balance is poor. </a:t>
          </a:r>
        </a:p>
        <a:p>
          <a:pPr algn="just"/>
          <a:r>
            <a:rPr lang="en-IN" sz="2100" dirty="0"/>
            <a:t>For the Sales representatives , managers , Manufacturing Directors and the Sales executives the work life balance is fair.</a:t>
          </a:r>
        </a:p>
        <a:p>
          <a:pPr algn="just"/>
          <a:r>
            <a:rPr lang="en-IN" sz="2100" dirty="0"/>
            <a:t>For Research Scientists , Healthcare representatives und Developers the work life balance is good.</a:t>
          </a:r>
        </a:p>
        <a:p>
          <a:pPr algn="just"/>
          <a:r>
            <a:rPr lang="en-IN" sz="2100" dirty="0"/>
            <a:t>For human resources the work life balance is excellent.</a:t>
          </a:r>
        </a:p>
        <a:p>
          <a:pPr algn="just"/>
          <a:r>
            <a:rPr lang="en-IN" sz="2100" dirty="0"/>
            <a:t> </a:t>
          </a:r>
          <a:endParaRPr lang="en-US" sz="2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99B5583B-F4B8-44AC-9FCA-104D64097E48}" type="pres">
      <dgm:prSet presAssocID="{6DD55DCA-044C-41EA-A41C-18F4619C66A8}" presName="vert0" presStyleCnt="0">
        <dgm:presLayoutVars>
          <dgm:dir/>
          <dgm:animOne val="branch"/>
          <dgm:animLvl val="lvl"/>
        </dgm:presLayoutVars>
      </dgm:prSet>
      <dgm:spPr/>
    </dgm:pt>
    <dgm:pt modelId="{11476AFE-C265-4FF4-94F8-3A36205A9C35}" type="pres">
      <dgm:prSet presAssocID="{5CECBE01-E7AF-49CF-9724-0BB61D23B992}" presName="thickLine" presStyleLbl="alignNode1" presStyleIdx="0" presStyleCnt="1"/>
      <dgm:spPr/>
    </dgm:pt>
    <dgm:pt modelId="{DDA48160-4D05-476B-8CDF-241A82EE1756}" type="pres">
      <dgm:prSet presAssocID="{5CECBE01-E7AF-49CF-9724-0BB61D23B992}" presName="horz1" presStyleCnt="0"/>
      <dgm:spPr/>
    </dgm:pt>
    <dgm:pt modelId="{13303CD0-E464-460E-BC9E-42971C485531}" type="pres">
      <dgm:prSet presAssocID="{5CECBE01-E7AF-49CF-9724-0BB61D23B992}" presName="tx1" presStyleLbl="revTx" presStyleIdx="0" presStyleCnt="1"/>
      <dgm:spPr/>
    </dgm:pt>
    <dgm:pt modelId="{8111F093-0715-46DF-A734-0E87FF213459}" type="pres">
      <dgm:prSet presAssocID="{5CECBE01-E7AF-49CF-9724-0BB61D23B992}" presName="vert1" presStyleCnt="0"/>
      <dgm:spPr/>
    </dgm:pt>
  </dgm:ptLst>
  <dgm:cxnLst>
    <dgm:cxn modelId="{C758EE7D-69F5-4ACC-94B9-22607DFB446F}" type="presOf" srcId="{6DD55DCA-044C-41EA-A41C-18F4619C66A8}" destId="{99B5583B-F4B8-44AC-9FCA-104D64097E48}" srcOrd="0" destOrd="0" presId="urn:microsoft.com/office/officeart/2008/layout/LinedList"/>
    <dgm:cxn modelId="{5A906EDC-9F4B-4DBF-90B4-048CDF436562}" srcId="{6DD55DCA-044C-41EA-A41C-18F4619C66A8}" destId="{5CECBE01-E7AF-49CF-9724-0BB61D23B992}" srcOrd="0" destOrd="0" parTransId="{44DBA7DD-1478-4DB7-871A-9A2F156E0C38}" sibTransId="{8DBFCB4E-1D4B-4DB1-B8CA-DABAB939EADF}"/>
    <dgm:cxn modelId="{F8166DF9-D318-45A5-82FE-9D76E9B1DECD}" type="presOf" srcId="{5CECBE01-E7AF-49CF-9724-0BB61D23B992}" destId="{13303CD0-E464-460E-BC9E-42971C485531}" srcOrd="0" destOrd="0" presId="urn:microsoft.com/office/officeart/2008/layout/LinedList"/>
    <dgm:cxn modelId="{62657491-DD7F-4E9A-AECA-3FA13BDA0E50}" type="presParOf" srcId="{99B5583B-F4B8-44AC-9FCA-104D64097E48}" destId="{11476AFE-C265-4FF4-94F8-3A36205A9C35}" srcOrd="0" destOrd="0" presId="urn:microsoft.com/office/officeart/2008/layout/LinedList"/>
    <dgm:cxn modelId="{17DE258A-30E9-411B-B3B8-8608AF5093E6}" type="presParOf" srcId="{99B5583B-F4B8-44AC-9FCA-104D64097E48}" destId="{DDA48160-4D05-476B-8CDF-241A82EE1756}" srcOrd="1" destOrd="0" presId="urn:microsoft.com/office/officeart/2008/layout/LinedList"/>
    <dgm:cxn modelId="{5D8323D7-4549-4006-A408-8D658726B85F}" type="presParOf" srcId="{DDA48160-4D05-476B-8CDF-241A82EE1756}" destId="{13303CD0-E464-460E-BC9E-42971C485531}" srcOrd="0" destOrd="0" presId="urn:microsoft.com/office/officeart/2008/layout/LinedList"/>
    <dgm:cxn modelId="{C66236A8-932C-41F0-B240-74A8B9D07AE6}" type="presParOf" srcId="{DDA48160-4D05-476B-8CDF-241A82EE1756}" destId="{8111F093-0715-46DF-A734-0E87FF2134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6514D2-ED29-4255-8DD3-233BD29375A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9D44DA-A849-447C-80B8-D85AA437A144}">
      <dgm:prSet custT="1"/>
      <dgm:spPr/>
      <dgm:t>
        <a:bodyPr/>
        <a:lstStyle/>
        <a:p>
          <a:pPr algn="ctr">
            <a:lnSpc>
              <a:spcPct val="100000"/>
            </a:lnSpc>
          </a:pPr>
          <a:r>
            <a:rPr lang="en-US" sz="2000" b="0" i="0" dirty="0"/>
            <a:t>Conduct stay interviews: Instead of exit interviews, conduct stay interviews with employees to gather feedback about the job.</a:t>
          </a:r>
          <a:endParaRPr lang="en-US" sz="2000" dirty="0"/>
        </a:p>
      </dgm:t>
    </dgm:pt>
    <dgm:pt modelId="{8559330C-3B52-48D1-8C5E-47B1EBC27028}" type="parTrans" cxnId="{81E60EC9-7ACB-4CF6-84FA-E56E55D0055D}">
      <dgm:prSet/>
      <dgm:spPr/>
      <dgm:t>
        <a:bodyPr/>
        <a:lstStyle/>
        <a:p>
          <a:endParaRPr lang="en-US"/>
        </a:p>
      </dgm:t>
    </dgm:pt>
    <dgm:pt modelId="{100B7237-87F1-4A74-A828-FF9C5AE6A4DF}" type="sibTrans" cxnId="{81E60EC9-7ACB-4CF6-84FA-E56E55D0055D}">
      <dgm:prSet/>
      <dgm:spPr/>
      <dgm:t>
        <a:bodyPr/>
        <a:lstStyle/>
        <a:p>
          <a:pPr>
            <a:lnSpc>
              <a:spcPct val="100000"/>
            </a:lnSpc>
          </a:pPr>
          <a:endParaRPr lang="en-US"/>
        </a:p>
      </dgm:t>
    </dgm:pt>
    <dgm:pt modelId="{D5EDE5F3-8F64-4A1B-AF4F-40020A16C4F1}">
      <dgm:prSet custT="1"/>
      <dgm:spPr/>
      <dgm:t>
        <a:bodyPr/>
        <a:lstStyle/>
        <a:p>
          <a:pPr algn="ctr">
            <a:lnSpc>
              <a:spcPct val="100000"/>
            </a:lnSpc>
          </a:pPr>
          <a:r>
            <a:rPr lang="en-US" sz="2000" b="0" i="0" dirty="0"/>
            <a:t>Improve employee engagement: Implement initiatives to improve employee engagement, such as regular feedback, recognition and rewards programs, and opportunities for career growth</a:t>
          </a:r>
          <a:r>
            <a:rPr lang="en-US" sz="2000" dirty="0"/>
            <a:t>.</a:t>
          </a:r>
        </a:p>
      </dgm:t>
    </dgm:pt>
    <dgm:pt modelId="{B5EDD9A9-C33B-4EE5-8A0E-09362637AE8E}" type="parTrans" cxnId="{CFCD71EB-5606-4221-BDBE-EA8BB0B6A49C}">
      <dgm:prSet/>
      <dgm:spPr/>
      <dgm:t>
        <a:bodyPr/>
        <a:lstStyle/>
        <a:p>
          <a:endParaRPr lang="en-US"/>
        </a:p>
      </dgm:t>
    </dgm:pt>
    <dgm:pt modelId="{2A70A06E-FBBD-44AF-9347-1739E2910E1F}" type="sibTrans" cxnId="{CFCD71EB-5606-4221-BDBE-EA8BB0B6A49C}">
      <dgm:prSet/>
      <dgm:spPr/>
      <dgm:t>
        <a:bodyPr/>
        <a:lstStyle/>
        <a:p>
          <a:pPr>
            <a:lnSpc>
              <a:spcPct val="100000"/>
            </a:lnSpc>
          </a:pPr>
          <a:endParaRPr lang="en-US"/>
        </a:p>
      </dgm:t>
    </dgm:pt>
    <dgm:pt modelId="{F46DF968-1C0F-4EC7-8656-EC6D6157A290}">
      <dgm:prSet custT="1"/>
      <dgm:spPr/>
      <dgm:t>
        <a:bodyPr/>
        <a:lstStyle/>
        <a:p>
          <a:pPr algn="ctr">
            <a:lnSpc>
              <a:spcPct val="100000"/>
            </a:lnSpc>
          </a:pPr>
          <a:r>
            <a:rPr lang="en-US" sz="2000" b="0" i="0" dirty="0"/>
            <a:t>Address workload issues: Ensure employees have manageable workloads by regularly monitoring and adjusting workloads to prevent burnout and overwhelm.</a:t>
          </a:r>
          <a:endParaRPr lang="en-US" sz="2000" dirty="0"/>
        </a:p>
      </dgm:t>
    </dgm:pt>
    <dgm:pt modelId="{C8C5539F-5DB1-4230-ACE9-0F447E5F27F0}" type="parTrans" cxnId="{C50C29A7-C82C-44E8-889E-F108A5B48E68}">
      <dgm:prSet/>
      <dgm:spPr/>
      <dgm:t>
        <a:bodyPr/>
        <a:lstStyle/>
        <a:p>
          <a:endParaRPr lang="en-US"/>
        </a:p>
      </dgm:t>
    </dgm:pt>
    <dgm:pt modelId="{E204B08A-0898-43F1-AD87-374DE6935361}" type="sibTrans" cxnId="{C50C29A7-C82C-44E8-889E-F108A5B48E68}">
      <dgm:prSet/>
      <dgm:spPr/>
      <dgm:t>
        <a:bodyPr/>
        <a:lstStyle/>
        <a:p>
          <a:pPr>
            <a:lnSpc>
              <a:spcPct val="100000"/>
            </a:lnSpc>
          </a:pPr>
          <a:endParaRPr lang="en-US"/>
        </a:p>
      </dgm:t>
    </dgm:pt>
    <dgm:pt modelId="{7AC09B67-08AB-44F1-9479-FA1D83F360C8}">
      <dgm:prSet custT="1"/>
      <dgm:spPr/>
      <dgm:t>
        <a:bodyPr/>
        <a:lstStyle/>
        <a:p>
          <a:pPr algn="ctr">
            <a:lnSpc>
              <a:spcPct val="100000"/>
            </a:lnSpc>
          </a:pPr>
          <a:r>
            <a:rPr lang="en-US" sz="1800" b="0" i="0" dirty="0"/>
            <a:t>Create a positive work environment: Foster a positive work environment by promoting a culture of respect, inclusivity, and teamwork. Encourage open communication and collaboration among employees.</a:t>
          </a:r>
          <a:endParaRPr lang="en-US" sz="1800" dirty="0"/>
        </a:p>
      </dgm:t>
    </dgm:pt>
    <dgm:pt modelId="{CEE117DE-75AC-4734-8A1F-55B079FAB27E}" type="parTrans" cxnId="{5E71B501-7666-4684-83C0-6BB893A2CF21}">
      <dgm:prSet/>
      <dgm:spPr/>
      <dgm:t>
        <a:bodyPr/>
        <a:lstStyle/>
        <a:p>
          <a:endParaRPr lang="en-US"/>
        </a:p>
      </dgm:t>
    </dgm:pt>
    <dgm:pt modelId="{A74E9CEF-F2EC-4932-A805-1C5E32C3D803}" type="sibTrans" cxnId="{5E71B501-7666-4684-83C0-6BB893A2CF21}">
      <dgm:prSet/>
      <dgm:spPr/>
      <dgm:t>
        <a:bodyPr/>
        <a:lstStyle/>
        <a:p>
          <a:pPr>
            <a:lnSpc>
              <a:spcPct val="100000"/>
            </a:lnSpc>
          </a:pPr>
          <a:endParaRPr lang="en-US"/>
        </a:p>
      </dgm:t>
    </dgm:pt>
    <dgm:pt modelId="{E9926D6A-4677-4603-BD6F-E83DC47CBC4F}">
      <dgm:prSet custT="1"/>
      <dgm:spPr/>
      <dgm:t>
        <a:bodyPr/>
        <a:lstStyle/>
        <a:p>
          <a:pPr algn="ctr">
            <a:lnSpc>
              <a:spcPct val="100000"/>
            </a:lnSpc>
          </a:pPr>
          <a:r>
            <a:rPr lang="en-US" sz="1800" b="0" i="0" dirty="0"/>
            <a:t>Address pay and compensation issues: Ensure that employees receive fair pay and compensation for their work and t</a:t>
          </a:r>
          <a:r>
            <a:rPr lang="en-US" sz="1800" dirty="0"/>
            <a:t>o find out what motivates an employee to continue to work in an organization.</a:t>
          </a:r>
        </a:p>
      </dgm:t>
    </dgm:pt>
    <dgm:pt modelId="{FFF3D7BE-DCA0-4559-9D66-E0D7499F9880}" type="parTrans" cxnId="{9BC097FD-E961-4E21-95AF-3FE885B98EF9}">
      <dgm:prSet/>
      <dgm:spPr/>
      <dgm:t>
        <a:bodyPr/>
        <a:lstStyle/>
        <a:p>
          <a:endParaRPr lang="en-US"/>
        </a:p>
      </dgm:t>
    </dgm:pt>
    <dgm:pt modelId="{EE0FD7F5-AB39-433B-A1D3-689AC58932CD}" type="sibTrans" cxnId="{9BC097FD-E961-4E21-95AF-3FE885B98EF9}">
      <dgm:prSet/>
      <dgm:spPr/>
      <dgm:t>
        <a:bodyPr/>
        <a:lstStyle/>
        <a:p>
          <a:endParaRPr lang="en-US"/>
        </a:p>
      </dgm:t>
    </dgm:pt>
    <dgm:pt modelId="{82D179F3-9F27-4AD3-994B-4D630B2A7D0E}" type="pres">
      <dgm:prSet presAssocID="{7F6514D2-ED29-4255-8DD3-233BD29375A3}" presName="root" presStyleCnt="0">
        <dgm:presLayoutVars>
          <dgm:dir/>
          <dgm:resizeHandles val="exact"/>
        </dgm:presLayoutVars>
      </dgm:prSet>
      <dgm:spPr/>
    </dgm:pt>
    <dgm:pt modelId="{A0202CA9-0C26-4FAF-8317-737803119154}" type="pres">
      <dgm:prSet presAssocID="{979D44DA-A849-447C-80B8-D85AA437A144}" presName="compNode" presStyleCnt="0"/>
      <dgm:spPr/>
    </dgm:pt>
    <dgm:pt modelId="{5642527A-CCB6-4829-88E3-7552B266EFAB}" type="pres">
      <dgm:prSet presAssocID="{979D44DA-A849-447C-80B8-D85AA437A144}" presName="bgRect" presStyleLbl="bgShp" presStyleIdx="0" presStyleCnt="5"/>
      <dgm:spPr/>
    </dgm:pt>
    <dgm:pt modelId="{B06E9D13-3C76-45C3-8931-E3693C602C60}" type="pres">
      <dgm:prSet presAssocID="{979D44DA-A849-447C-80B8-D85AA437A14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9B7537F8-ABA6-4076-9392-7FE9A7DF778A}" type="pres">
      <dgm:prSet presAssocID="{979D44DA-A849-447C-80B8-D85AA437A144}" presName="spaceRect" presStyleCnt="0"/>
      <dgm:spPr/>
    </dgm:pt>
    <dgm:pt modelId="{6D64BECF-0D1A-410A-8F1A-CCDAE9A6B1CE}" type="pres">
      <dgm:prSet presAssocID="{979D44DA-A849-447C-80B8-D85AA437A144}" presName="parTx" presStyleLbl="revTx" presStyleIdx="0" presStyleCnt="5">
        <dgm:presLayoutVars>
          <dgm:chMax val="0"/>
          <dgm:chPref val="0"/>
        </dgm:presLayoutVars>
      </dgm:prSet>
      <dgm:spPr/>
    </dgm:pt>
    <dgm:pt modelId="{9ED24C57-DCCD-4435-B4DB-3257213F2D68}" type="pres">
      <dgm:prSet presAssocID="{100B7237-87F1-4A74-A828-FF9C5AE6A4DF}" presName="sibTrans" presStyleCnt="0"/>
      <dgm:spPr/>
    </dgm:pt>
    <dgm:pt modelId="{BCF85146-BAD5-4312-A9F8-CBA4E17C2D95}" type="pres">
      <dgm:prSet presAssocID="{D5EDE5F3-8F64-4A1B-AF4F-40020A16C4F1}" presName="compNode" presStyleCnt="0"/>
      <dgm:spPr/>
    </dgm:pt>
    <dgm:pt modelId="{BFC3A43C-BCDB-4217-8A75-CCC1183668B5}" type="pres">
      <dgm:prSet presAssocID="{D5EDE5F3-8F64-4A1B-AF4F-40020A16C4F1}" presName="bgRect" presStyleLbl="bgShp" presStyleIdx="1" presStyleCnt="5" custLinFactNeighborX="0"/>
      <dgm:spPr/>
    </dgm:pt>
    <dgm:pt modelId="{618F2191-0ABC-400B-9F39-F02DFE1A6756}" type="pres">
      <dgm:prSet presAssocID="{D5EDE5F3-8F64-4A1B-AF4F-40020A16C4F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of People"/>
        </a:ext>
      </dgm:extLst>
    </dgm:pt>
    <dgm:pt modelId="{7A042F4E-5D8F-4627-A836-96417EED0104}" type="pres">
      <dgm:prSet presAssocID="{D5EDE5F3-8F64-4A1B-AF4F-40020A16C4F1}" presName="spaceRect" presStyleCnt="0"/>
      <dgm:spPr/>
    </dgm:pt>
    <dgm:pt modelId="{7AAF71C2-E556-429D-B688-B88B92F8AFD3}" type="pres">
      <dgm:prSet presAssocID="{D5EDE5F3-8F64-4A1B-AF4F-40020A16C4F1}" presName="parTx" presStyleLbl="revTx" presStyleIdx="1" presStyleCnt="5">
        <dgm:presLayoutVars>
          <dgm:chMax val="0"/>
          <dgm:chPref val="0"/>
        </dgm:presLayoutVars>
      </dgm:prSet>
      <dgm:spPr/>
    </dgm:pt>
    <dgm:pt modelId="{51DD5228-8DB8-4302-9A64-C059E1255783}" type="pres">
      <dgm:prSet presAssocID="{2A70A06E-FBBD-44AF-9347-1739E2910E1F}" presName="sibTrans" presStyleCnt="0"/>
      <dgm:spPr/>
    </dgm:pt>
    <dgm:pt modelId="{82AFED9C-0F4B-48EC-A88C-0B516EE43FC3}" type="pres">
      <dgm:prSet presAssocID="{F46DF968-1C0F-4EC7-8656-EC6D6157A290}" presName="compNode" presStyleCnt="0"/>
      <dgm:spPr/>
    </dgm:pt>
    <dgm:pt modelId="{A8E1718F-77A1-495C-808D-3B6F90B50A14}" type="pres">
      <dgm:prSet presAssocID="{F46DF968-1C0F-4EC7-8656-EC6D6157A290}" presName="bgRect" presStyleLbl="bgShp" presStyleIdx="2" presStyleCnt="5"/>
      <dgm:spPr/>
    </dgm:pt>
    <dgm:pt modelId="{02A001B9-CC7E-4D30-8A42-42401FCF2E5E}" type="pres">
      <dgm:prSet presAssocID="{F46DF968-1C0F-4EC7-8656-EC6D6157A2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49E95D16-8525-42FA-A7E0-4780846B2111}" type="pres">
      <dgm:prSet presAssocID="{F46DF968-1C0F-4EC7-8656-EC6D6157A290}" presName="spaceRect" presStyleCnt="0"/>
      <dgm:spPr/>
    </dgm:pt>
    <dgm:pt modelId="{7CBA4BF1-5BE7-4D48-AB8C-831BE404813F}" type="pres">
      <dgm:prSet presAssocID="{F46DF968-1C0F-4EC7-8656-EC6D6157A290}" presName="parTx" presStyleLbl="revTx" presStyleIdx="2" presStyleCnt="5">
        <dgm:presLayoutVars>
          <dgm:chMax val="0"/>
          <dgm:chPref val="0"/>
        </dgm:presLayoutVars>
      </dgm:prSet>
      <dgm:spPr/>
    </dgm:pt>
    <dgm:pt modelId="{C1D0750B-AB2F-4306-9002-C5ABE8C0A2BA}" type="pres">
      <dgm:prSet presAssocID="{E204B08A-0898-43F1-AD87-374DE6935361}" presName="sibTrans" presStyleCnt="0"/>
      <dgm:spPr/>
    </dgm:pt>
    <dgm:pt modelId="{F48709A7-D70C-45AD-B627-0FF146A87B1F}" type="pres">
      <dgm:prSet presAssocID="{7AC09B67-08AB-44F1-9479-FA1D83F360C8}" presName="compNode" presStyleCnt="0"/>
      <dgm:spPr/>
    </dgm:pt>
    <dgm:pt modelId="{9BEE6CFB-24F9-41CE-B772-C8332367E6E1}" type="pres">
      <dgm:prSet presAssocID="{7AC09B67-08AB-44F1-9479-FA1D83F360C8}" presName="bgRect" presStyleLbl="bgShp" presStyleIdx="3" presStyleCnt="5"/>
      <dgm:spPr/>
    </dgm:pt>
    <dgm:pt modelId="{ADEF7A08-80D8-4596-BA50-B479596CE6FE}" type="pres">
      <dgm:prSet presAssocID="{7AC09B67-08AB-44F1-9479-FA1D83F36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nections"/>
        </a:ext>
      </dgm:extLst>
    </dgm:pt>
    <dgm:pt modelId="{AFB8E5AC-0151-460F-A1FD-AF916BAB7DEB}" type="pres">
      <dgm:prSet presAssocID="{7AC09B67-08AB-44F1-9479-FA1D83F360C8}" presName="spaceRect" presStyleCnt="0"/>
      <dgm:spPr/>
    </dgm:pt>
    <dgm:pt modelId="{C6E1F057-43E6-4AAD-B399-BE1431F6946F}" type="pres">
      <dgm:prSet presAssocID="{7AC09B67-08AB-44F1-9479-FA1D83F360C8}" presName="parTx" presStyleLbl="revTx" presStyleIdx="3" presStyleCnt="5">
        <dgm:presLayoutVars>
          <dgm:chMax val="0"/>
          <dgm:chPref val="0"/>
        </dgm:presLayoutVars>
      </dgm:prSet>
      <dgm:spPr/>
    </dgm:pt>
    <dgm:pt modelId="{153FCBAD-35F9-4745-898D-E833C132E723}" type="pres">
      <dgm:prSet presAssocID="{A74E9CEF-F2EC-4932-A805-1C5E32C3D803}" presName="sibTrans" presStyleCnt="0"/>
      <dgm:spPr/>
    </dgm:pt>
    <dgm:pt modelId="{F7F0CFAB-63AF-48C3-BAD1-5E487FB2FF3B}" type="pres">
      <dgm:prSet presAssocID="{E9926D6A-4677-4603-BD6F-E83DC47CBC4F}" presName="compNode" presStyleCnt="0"/>
      <dgm:spPr/>
    </dgm:pt>
    <dgm:pt modelId="{49E30507-7FF7-4582-BA49-3BE38F2DFCD6}" type="pres">
      <dgm:prSet presAssocID="{E9926D6A-4677-4603-BD6F-E83DC47CBC4F}" presName="bgRect" presStyleLbl="bgShp" presStyleIdx="4" presStyleCnt="5" custLinFactNeighborX="0"/>
      <dgm:spPr/>
    </dgm:pt>
    <dgm:pt modelId="{BC0709E7-CF9F-4F6D-AB5D-FF51711F3DB7}" type="pres">
      <dgm:prSet presAssocID="{E9926D6A-4677-4603-BD6F-E83DC47CBC4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pward trend"/>
        </a:ext>
      </dgm:extLst>
    </dgm:pt>
    <dgm:pt modelId="{818557AF-0518-424A-970F-F2B8D574CB21}" type="pres">
      <dgm:prSet presAssocID="{E9926D6A-4677-4603-BD6F-E83DC47CBC4F}" presName="spaceRect" presStyleCnt="0"/>
      <dgm:spPr/>
    </dgm:pt>
    <dgm:pt modelId="{A2C2242C-368F-46CC-A1D0-7676852EB348}" type="pres">
      <dgm:prSet presAssocID="{E9926D6A-4677-4603-BD6F-E83DC47CBC4F}" presName="parTx" presStyleLbl="revTx" presStyleIdx="4" presStyleCnt="5">
        <dgm:presLayoutVars>
          <dgm:chMax val="0"/>
          <dgm:chPref val="0"/>
        </dgm:presLayoutVars>
      </dgm:prSet>
      <dgm:spPr/>
    </dgm:pt>
  </dgm:ptLst>
  <dgm:cxnLst>
    <dgm:cxn modelId="{5E71B501-7666-4684-83C0-6BB893A2CF21}" srcId="{7F6514D2-ED29-4255-8DD3-233BD29375A3}" destId="{7AC09B67-08AB-44F1-9479-FA1D83F360C8}" srcOrd="3" destOrd="0" parTransId="{CEE117DE-75AC-4734-8A1F-55B079FAB27E}" sibTransId="{A74E9CEF-F2EC-4932-A805-1C5E32C3D803}"/>
    <dgm:cxn modelId="{C9E12F12-E748-47E2-9666-9CF960F8C675}" type="presOf" srcId="{7AC09B67-08AB-44F1-9479-FA1D83F360C8}" destId="{C6E1F057-43E6-4AAD-B399-BE1431F6946F}" srcOrd="0" destOrd="0" presId="urn:microsoft.com/office/officeart/2018/2/layout/IconVerticalSolidList"/>
    <dgm:cxn modelId="{D6CA9969-0268-48EA-B216-972BE1C6639B}" type="presOf" srcId="{7F6514D2-ED29-4255-8DD3-233BD29375A3}" destId="{82D179F3-9F27-4AD3-994B-4D630B2A7D0E}" srcOrd="0" destOrd="0" presId="urn:microsoft.com/office/officeart/2018/2/layout/IconVerticalSolidList"/>
    <dgm:cxn modelId="{9B3D4058-EA63-4F28-8EA4-3024083F950C}" type="presOf" srcId="{D5EDE5F3-8F64-4A1B-AF4F-40020A16C4F1}" destId="{7AAF71C2-E556-429D-B688-B88B92F8AFD3}" srcOrd="0" destOrd="0" presId="urn:microsoft.com/office/officeart/2018/2/layout/IconVerticalSolidList"/>
    <dgm:cxn modelId="{95A9637F-1DFE-4CB1-A296-00C86E32C026}" type="presOf" srcId="{979D44DA-A849-447C-80B8-D85AA437A144}" destId="{6D64BECF-0D1A-410A-8F1A-CCDAE9A6B1CE}" srcOrd="0" destOrd="0" presId="urn:microsoft.com/office/officeart/2018/2/layout/IconVerticalSolidList"/>
    <dgm:cxn modelId="{5A6F378C-B4E9-4AE2-99A5-9F1012EB7878}" type="presOf" srcId="{F46DF968-1C0F-4EC7-8656-EC6D6157A290}" destId="{7CBA4BF1-5BE7-4D48-AB8C-831BE404813F}" srcOrd="0" destOrd="0" presId="urn:microsoft.com/office/officeart/2018/2/layout/IconVerticalSolidList"/>
    <dgm:cxn modelId="{3D91EC8E-5F65-4CA8-8339-8F2838193B90}" type="presOf" srcId="{E9926D6A-4677-4603-BD6F-E83DC47CBC4F}" destId="{A2C2242C-368F-46CC-A1D0-7676852EB348}" srcOrd="0" destOrd="0" presId="urn:microsoft.com/office/officeart/2018/2/layout/IconVerticalSolidList"/>
    <dgm:cxn modelId="{C50C29A7-C82C-44E8-889E-F108A5B48E68}" srcId="{7F6514D2-ED29-4255-8DD3-233BD29375A3}" destId="{F46DF968-1C0F-4EC7-8656-EC6D6157A290}" srcOrd="2" destOrd="0" parTransId="{C8C5539F-5DB1-4230-ACE9-0F447E5F27F0}" sibTransId="{E204B08A-0898-43F1-AD87-374DE6935361}"/>
    <dgm:cxn modelId="{81E60EC9-7ACB-4CF6-84FA-E56E55D0055D}" srcId="{7F6514D2-ED29-4255-8DD3-233BD29375A3}" destId="{979D44DA-A849-447C-80B8-D85AA437A144}" srcOrd="0" destOrd="0" parTransId="{8559330C-3B52-48D1-8C5E-47B1EBC27028}" sibTransId="{100B7237-87F1-4A74-A828-FF9C5AE6A4DF}"/>
    <dgm:cxn modelId="{CFCD71EB-5606-4221-BDBE-EA8BB0B6A49C}" srcId="{7F6514D2-ED29-4255-8DD3-233BD29375A3}" destId="{D5EDE5F3-8F64-4A1B-AF4F-40020A16C4F1}" srcOrd="1" destOrd="0" parTransId="{B5EDD9A9-C33B-4EE5-8A0E-09362637AE8E}" sibTransId="{2A70A06E-FBBD-44AF-9347-1739E2910E1F}"/>
    <dgm:cxn modelId="{9BC097FD-E961-4E21-95AF-3FE885B98EF9}" srcId="{7F6514D2-ED29-4255-8DD3-233BD29375A3}" destId="{E9926D6A-4677-4603-BD6F-E83DC47CBC4F}" srcOrd="4" destOrd="0" parTransId="{FFF3D7BE-DCA0-4559-9D66-E0D7499F9880}" sibTransId="{EE0FD7F5-AB39-433B-A1D3-689AC58932CD}"/>
    <dgm:cxn modelId="{EA0E2400-53A9-4B62-AC0B-C0D4D9D15A3E}" type="presParOf" srcId="{82D179F3-9F27-4AD3-994B-4D630B2A7D0E}" destId="{A0202CA9-0C26-4FAF-8317-737803119154}" srcOrd="0" destOrd="0" presId="urn:microsoft.com/office/officeart/2018/2/layout/IconVerticalSolidList"/>
    <dgm:cxn modelId="{3780AECD-C8F7-432C-8063-B08F38976CA2}" type="presParOf" srcId="{A0202CA9-0C26-4FAF-8317-737803119154}" destId="{5642527A-CCB6-4829-88E3-7552B266EFAB}" srcOrd="0" destOrd="0" presId="urn:microsoft.com/office/officeart/2018/2/layout/IconVerticalSolidList"/>
    <dgm:cxn modelId="{68226B2A-17DB-4D04-807C-70BA9B8F43EA}" type="presParOf" srcId="{A0202CA9-0C26-4FAF-8317-737803119154}" destId="{B06E9D13-3C76-45C3-8931-E3693C602C60}" srcOrd="1" destOrd="0" presId="urn:microsoft.com/office/officeart/2018/2/layout/IconVerticalSolidList"/>
    <dgm:cxn modelId="{27D085A7-BA38-4597-8EF6-33FBB1C21821}" type="presParOf" srcId="{A0202CA9-0C26-4FAF-8317-737803119154}" destId="{9B7537F8-ABA6-4076-9392-7FE9A7DF778A}" srcOrd="2" destOrd="0" presId="urn:microsoft.com/office/officeart/2018/2/layout/IconVerticalSolidList"/>
    <dgm:cxn modelId="{F2A65DA0-2668-4E50-B52D-E96574A91DB7}" type="presParOf" srcId="{A0202CA9-0C26-4FAF-8317-737803119154}" destId="{6D64BECF-0D1A-410A-8F1A-CCDAE9A6B1CE}" srcOrd="3" destOrd="0" presId="urn:microsoft.com/office/officeart/2018/2/layout/IconVerticalSolidList"/>
    <dgm:cxn modelId="{690437E9-E18E-452E-A62E-5CD4441038A1}" type="presParOf" srcId="{82D179F3-9F27-4AD3-994B-4D630B2A7D0E}" destId="{9ED24C57-DCCD-4435-B4DB-3257213F2D68}" srcOrd="1" destOrd="0" presId="urn:microsoft.com/office/officeart/2018/2/layout/IconVerticalSolidList"/>
    <dgm:cxn modelId="{79C62400-5FD0-4747-B711-6FE3D2DB2F12}" type="presParOf" srcId="{82D179F3-9F27-4AD3-994B-4D630B2A7D0E}" destId="{BCF85146-BAD5-4312-A9F8-CBA4E17C2D95}" srcOrd="2" destOrd="0" presId="urn:microsoft.com/office/officeart/2018/2/layout/IconVerticalSolidList"/>
    <dgm:cxn modelId="{696126D7-4EF7-4C35-ADE3-DA212912D862}" type="presParOf" srcId="{BCF85146-BAD5-4312-A9F8-CBA4E17C2D95}" destId="{BFC3A43C-BCDB-4217-8A75-CCC1183668B5}" srcOrd="0" destOrd="0" presId="urn:microsoft.com/office/officeart/2018/2/layout/IconVerticalSolidList"/>
    <dgm:cxn modelId="{B62E5AFE-2B00-4A92-8DA5-72C11EA36FE6}" type="presParOf" srcId="{BCF85146-BAD5-4312-A9F8-CBA4E17C2D95}" destId="{618F2191-0ABC-400B-9F39-F02DFE1A6756}" srcOrd="1" destOrd="0" presId="urn:microsoft.com/office/officeart/2018/2/layout/IconVerticalSolidList"/>
    <dgm:cxn modelId="{B46B0A54-6E90-4953-B1E1-5F39FBD9B603}" type="presParOf" srcId="{BCF85146-BAD5-4312-A9F8-CBA4E17C2D95}" destId="{7A042F4E-5D8F-4627-A836-96417EED0104}" srcOrd="2" destOrd="0" presId="urn:microsoft.com/office/officeart/2018/2/layout/IconVerticalSolidList"/>
    <dgm:cxn modelId="{E56DFCCC-F9B5-4140-9B4F-FC67DCCBFA68}" type="presParOf" srcId="{BCF85146-BAD5-4312-A9F8-CBA4E17C2D95}" destId="{7AAF71C2-E556-429D-B688-B88B92F8AFD3}" srcOrd="3" destOrd="0" presId="urn:microsoft.com/office/officeart/2018/2/layout/IconVerticalSolidList"/>
    <dgm:cxn modelId="{1647CE63-ABDA-41C6-9CAA-FF65A35BAF76}" type="presParOf" srcId="{82D179F3-9F27-4AD3-994B-4D630B2A7D0E}" destId="{51DD5228-8DB8-4302-9A64-C059E1255783}" srcOrd="3" destOrd="0" presId="urn:microsoft.com/office/officeart/2018/2/layout/IconVerticalSolidList"/>
    <dgm:cxn modelId="{40340C58-A029-431E-B549-F3877AB6969D}" type="presParOf" srcId="{82D179F3-9F27-4AD3-994B-4D630B2A7D0E}" destId="{82AFED9C-0F4B-48EC-A88C-0B516EE43FC3}" srcOrd="4" destOrd="0" presId="urn:microsoft.com/office/officeart/2018/2/layout/IconVerticalSolidList"/>
    <dgm:cxn modelId="{981B9AB2-DD0E-456F-A7AA-955E34CB768B}" type="presParOf" srcId="{82AFED9C-0F4B-48EC-A88C-0B516EE43FC3}" destId="{A8E1718F-77A1-495C-808D-3B6F90B50A14}" srcOrd="0" destOrd="0" presId="urn:microsoft.com/office/officeart/2018/2/layout/IconVerticalSolidList"/>
    <dgm:cxn modelId="{478C14FF-07CD-4DF4-B7E8-2B589310E451}" type="presParOf" srcId="{82AFED9C-0F4B-48EC-A88C-0B516EE43FC3}" destId="{02A001B9-CC7E-4D30-8A42-42401FCF2E5E}" srcOrd="1" destOrd="0" presId="urn:microsoft.com/office/officeart/2018/2/layout/IconVerticalSolidList"/>
    <dgm:cxn modelId="{20997564-5B19-433E-B53E-53D87C26286E}" type="presParOf" srcId="{82AFED9C-0F4B-48EC-A88C-0B516EE43FC3}" destId="{49E95D16-8525-42FA-A7E0-4780846B2111}" srcOrd="2" destOrd="0" presId="urn:microsoft.com/office/officeart/2018/2/layout/IconVerticalSolidList"/>
    <dgm:cxn modelId="{553B8F40-6D72-4272-BD3B-B57E107B093C}" type="presParOf" srcId="{82AFED9C-0F4B-48EC-A88C-0B516EE43FC3}" destId="{7CBA4BF1-5BE7-4D48-AB8C-831BE404813F}" srcOrd="3" destOrd="0" presId="urn:microsoft.com/office/officeart/2018/2/layout/IconVerticalSolidList"/>
    <dgm:cxn modelId="{3628B63E-AF75-4613-868D-04F7E5E98046}" type="presParOf" srcId="{82D179F3-9F27-4AD3-994B-4D630B2A7D0E}" destId="{C1D0750B-AB2F-4306-9002-C5ABE8C0A2BA}" srcOrd="5" destOrd="0" presId="urn:microsoft.com/office/officeart/2018/2/layout/IconVerticalSolidList"/>
    <dgm:cxn modelId="{6B2E2F7A-CD83-4EB2-A255-B865513C11EC}" type="presParOf" srcId="{82D179F3-9F27-4AD3-994B-4D630B2A7D0E}" destId="{F48709A7-D70C-45AD-B627-0FF146A87B1F}" srcOrd="6" destOrd="0" presId="urn:microsoft.com/office/officeart/2018/2/layout/IconVerticalSolidList"/>
    <dgm:cxn modelId="{F2488704-45A2-4E3C-9BC2-7EE134C99DD8}" type="presParOf" srcId="{F48709A7-D70C-45AD-B627-0FF146A87B1F}" destId="{9BEE6CFB-24F9-41CE-B772-C8332367E6E1}" srcOrd="0" destOrd="0" presId="urn:microsoft.com/office/officeart/2018/2/layout/IconVerticalSolidList"/>
    <dgm:cxn modelId="{B97998B7-1EDE-4EC3-A975-2D0BAE9253AB}" type="presParOf" srcId="{F48709A7-D70C-45AD-B627-0FF146A87B1F}" destId="{ADEF7A08-80D8-4596-BA50-B479596CE6FE}" srcOrd="1" destOrd="0" presId="urn:microsoft.com/office/officeart/2018/2/layout/IconVerticalSolidList"/>
    <dgm:cxn modelId="{AA54E524-6051-46BD-9AFB-CA6AA331FC87}" type="presParOf" srcId="{F48709A7-D70C-45AD-B627-0FF146A87B1F}" destId="{AFB8E5AC-0151-460F-A1FD-AF916BAB7DEB}" srcOrd="2" destOrd="0" presId="urn:microsoft.com/office/officeart/2018/2/layout/IconVerticalSolidList"/>
    <dgm:cxn modelId="{317BF289-E911-4A07-A320-4D2B0F781492}" type="presParOf" srcId="{F48709A7-D70C-45AD-B627-0FF146A87B1F}" destId="{C6E1F057-43E6-4AAD-B399-BE1431F6946F}" srcOrd="3" destOrd="0" presId="urn:microsoft.com/office/officeart/2018/2/layout/IconVerticalSolidList"/>
    <dgm:cxn modelId="{EED89624-FEE3-4089-8327-412C54879D3E}" type="presParOf" srcId="{82D179F3-9F27-4AD3-994B-4D630B2A7D0E}" destId="{153FCBAD-35F9-4745-898D-E833C132E723}" srcOrd="7" destOrd="0" presId="urn:microsoft.com/office/officeart/2018/2/layout/IconVerticalSolidList"/>
    <dgm:cxn modelId="{5F6FB354-722A-4F8B-9F33-820DB6A2B50A}" type="presParOf" srcId="{82D179F3-9F27-4AD3-994B-4D630B2A7D0E}" destId="{F7F0CFAB-63AF-48C3-BAD1-5E487FB2FF3B}" srcOrd="8" destOrd="0" presId="urn:microsoft.com/office/officeart/2018/2/layout/IconVerticalSolidList"/>
    <dgm:cxn modelId="{A6FF484F-8495-4E22-A43B-BFF42B59A085}" type="presParOf" srcId="{F7F0CFAB-63AF-48C3-BAD1-5E487FB2FF3B}" destId="{49E30507-7FF7-4582-BA49-3BE38F2DFCD6}" srcOrd="0" destOrd="0" presId="urn:microsoft.com/office/officeart/2018/2/layout/IconVerticalSolidList"/>
    <dgm:cxn modelId="{ED90913D-A869-4581-B8E0-6302F3E7C0FB}" type="presParOf" srcId="{F7F0CFAB-63AF-48C3-BAD1-5E487FB2FF3B}" destId="{BC0709E7-CF9F-4F6D-AB5D-FF51711F3DB7}" srcOrd="1" destOrd="0" presId="urn:microsoft.com/office/officeart/2018/2/layout/IconVerticalSolidList"/>
    <dgm:cxn modelId="{7683A6CB-FB13-44E0-88EE-EBA2B84302BE}" type="presParOf" srcId="{F7F0CFAB-63AF-48C3-BAD1-5E487FB2FF3B}" destId="{818557AF-0518-424A-970F-F2B8D574CB21}" srcOrd="2" destOrd="0" presId="urn:microsoft.com/office/officeart/2018/2/layout/IconVerticalSolidList"/>
    <dgm:cxn modelId="{F29B16DB-AE56-4FAA-AFC9-A0A9B87E5196}" type="presParOf" srcId="{F7F0CFAB-63AF-48C3-BAD1-5E487FB2FF3B}" destId="{A2C2242C-368F-46CC-A1D0-7676852EB3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06FAA-6C0E-4935-AB43-12D28C3B1AAB}">
      <dsp:nvSpPr>
        <dsp:cNvPr id="0" name=""/>
        <dsp:cNvSpPr/>
      </dsp:nvSpPr>
      <dsp:spPr>
        <a:xfrm>
          <a:off x="597197" y="153010"/>
          <a:ext cx="1197196" cy="11971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AB92A-4DF5-4962-933E-50B93E0A4166}">
      <dsp:nvSpPr>
        <dsp:cNvPr id="0" name=""/>
        <dsp:cNvSpPr/>
      </dsp:nvSpPr>
      <dsp:spPr>
        <a:xfrm>
          <a:off x="852337" y="408151"/>
          <a:ext cx="686915" cy="686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A2DD6-8D83-493F-9054-0A9644AF6839}">
      <dsp:nvSpPr>
        <dsp:cNvPr id="0" name=""/>
        <dsp:cNvSpPr/>
      </dsp:nvSpPr>
      <dsp:spPr>
        <a:xfrm>
          <a:off x="214487"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Introduction &amp; Problem Statement</a:t>
          </a:r>
          <a:endParaRPr lang="en-US" sz="1500" kern="1200" dirty="0">
            <a:latin typeface="Amasis MT Pro Medium" panose="02040604050005020304" pitchFamily="18" charset="0"/>
          </a:endParaRPr>
        </a:p>
      </dsp:txBody>
      <dsp:txXfrm>
        <a:off x="214487" y="1723104"/>
        <a:ext cx="1962616" cy="720000"/>
      </dsp:txXfrm>
    </dsp:sp>
    <dsp:sp modelId="{8B7B898D-4F51-4B41-B439-94C166BD9C6C}">
      <dsp:nvSpPr>
        <dsp:cNvPr id="0" name=""/>
        <dsp:cNvSpPr/>
      </dsp:nvSpPr>
      <dsp:spPr>
        <a:xfrm>
          <a:off x="2903272" y="153010"/>
          <a:ext cx="1197196" cy="11971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72F9E-6950-4F55-A26E-2D8CEA53AFC8}">
      <dsp:nvSpPr>
        <dsp:cNvPr id="0" name=""/>
        <dsp:cNvSpPr/>
      </dsp:nvSpPr>
      <dsp:spPr>
        <a:xfrm>
          <a:off x="3158412" y="408151"/>
          <a:ext cx="686915" cy="6869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74C79D-76D2-4369-90D1-52E36556FA66}">
      <dsp:nvSpPr>
        <dsp:cNvPr id="0" name=""/>
        <dsp:cNvSpPr/>
      </dsp:nvSpPr>
      <dsp:spPr>
        <a:xfrm>
          <a:off x="2520562"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Business Objective</a:t>
          </a:r>
          <a:endParaRPr lang="en-US" sz="1500" kern="1200" dirty="0">
            <a:latin typeface="Amasis MT Pro Medium" panose="02040604050005020304" pitchFamily="18" charset="0"/>
          </a:endParaRPr>
        </a:p>
      </dsp:txBody>
      <dsp:txXfrm>
        <a:off x="2520562" y="1723104"/>
        <a:ext cx="1962616" cy="720000"/>
      </dsp:txXfrm>
    </dsp:sp>
    <dsp:sp modelId="{D5E67B1E-EF75-48A2-A54B-770EBDCF9CB8}">
      <dsp:nvSpPr>
        <dsp:cNvPr id="0" name=""/>
        <dsp:cNvSpPr/>
      </dsp:nvSpPr>
      <dsp:spPr>
        <a:xfrm>
          <a:off x="5209347" y="153010"/>
          <a:ext cx="1197196" cy="11971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D2344-C672-4E46-9858-7D31B2CDF56F}">
      <dsp:nvSpPr>
        <dsp:cNvPr id="0" name=""/>
        <dsp:cNvSpPr/>
      </dsp:nvSpPr>
      <dsp:spPr>
        <a:xfrm>
          <a:off x="5464487" y="408151"/>
          <a:ext cx="686915" cy="6869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FADC6C-1B5C-472F-9930-515DCB293558}">
      <dsp:nvSpPr>
        <dsp:cNvPr id="0" name=""/>
        <dsp:cNvSpPr/>
      </dsp:nvSpPr>
      <dsp:spPr>
        <a:xfrm>
          <a:off x="4826636"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KPIs</a:t>
          </a:r>
          <a:endParaRPr lang="en-US" sz="1500" kern="1200" dirty="0">
            <a:latin typeface="Amasis MT Pro Medium" panose="02040604050005020304" pitchFamily="18" charset="0"/>
          </a:endParaRPr>
        </a:p>
      </dsp:txBody>
      <dsp:txXfrm>
        <a:off x="4826636" y="1723104"/>
        <a:ext cx="1962616" cy="720000"/>
      </dsp:txXfrm>
    </dsp:sp>
    <dsp:sp modelId="{640772AC-DF26-41A8-8780-4366CD6C54FA}">
      <dsp:nvSpPr>
        <dsp:cNvPr id="0" name=""/>
        <dsp:cNvSpPr/>
      </dsp:nvSpPr>
      <dsp:spPr>
        <a:xfrm>
          <a:off x="1750234" y="2933758"/>
          <a:ext cx="1197196" cy="11971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1A885-72D6-40EA-A71D-FEE06F427491}">
      <dsp:nvSpPr>
        <dsp:cNvPr id="0" name=""/>
        <dsp:cNvSpPr/>
      </dsp:nvSpPr>
      <dsp:spPr>
        <a:xfrm>
          <a:off x="2005375" y="3188898"/>
          <a:ext cx="686915" cy="6869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646A4D-0E91-4F3E-86D5-3A50EA5AE283}">
      <dsp:nvSpPr>
        <dsp:cNvPr id="0" name=""/>
        <dsp:cNvSpPr/>
      </dsp:nvSpPr>
      <dsp:spPr>
        <a:xfrm>
          <a:off x="1367524" y="4503852"/>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Dashboard</a:t>
          </a:r>
          <a:endParaRPr lang="en-US" sz="1500" kern="1200" dirty="0">
            <a:latin typeface="Amasis MT Pro Medium" panose="02040604050005020304" pitchFamily="18" charset="0"/>
          </a:endParaRPr>
        </a:p>
      </dsp:txBody>
      <dsp:txXfrm>
        <a:off x="1367524" y="4503852"/>
        <a:ext cx="1962616" cy="720000"/>
      </dsp:txXfrm>
    </dsp:sp>
    <dsp:sp modelId="{D75E3BB3-9F68-4512-94AA-0953F514D933}">
      <dsp:nvSpPr>
        <dsp:cNvPr id="0" name=""/>
        <dsp:cNvSpPr/>
      </dsp:nvSpPr>
      <dsp:spPr>
        <a:xfrm>
          <a:off x="4056309" y="2933758"/>
          <a:ext cx="1197196" cy="11971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87F04-F312-4E79-99F0-E2901F8B965B}">
      <dsp:nvSpPr>
        <dsp:cNvPr id="0" name=""/>
        <dsp:cNvSpPr/>
      </dsp:nvSpPr>
      <dsp:spPr>
        <a:xfrm>
          <a:off x="4311449" y="3188898"/>
          <a:ext cx="686915" cy="6869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1A6CA3-986B-4564-899C-19BD37D429A2}">
      <dsp:nvSpPr>
        <dsp:cNvPr id="0" name=""/>
        <dsp:cNvSpPr/>
      </dsp:nvSpPr>
      <dsp:spPr>
        <a:xfrm>
          <a:off x="3673599" y="4503852"/>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Conclusion</a:t>
          </a:r>
          <a:endParaRPr lang="en-US" sz="1500" kern="1200" dirty="0">
            <a:latin typeface="Amasis MT Pro Medium" panose="02040604050005020304" pitchFamily="18" charset="0"/>
          </a:endParaRPr>
        </a:p>
      </dsp:txBody>
      <dsp:txXfrm>
        <a:off x="3673599" y="4503852"/>
        <a:ext cx="1962616"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31221"/>
          <a:ext cx="4716739" cy="1385279"/>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We can clearly say that attrition rate of employees for every department is almost 50% which indicates that attrition rate of employees does not depends on department. So, irrespective of the department almost 50% of employees are leaving the company.</a:t>
          </a:r>
        </a:p>
      </dsp:txBody>
      <dsp:txXfrm>
        <a:off x="67624" y="98845"/>
        <a:ext cx="4581491" cy="1250031"/>
      </dsp:txXfrm>
    </dsp:sp>
    <dsp:sp modelId="{02414501-D933-4DAA-8B18-4AC31CFDE25F}">
      <dsp:nvSpPr>
        <dsp:cNvPr id="0" name=""/>
        <dsp:cNvSpPr/>
      </dsp:nvSpPr>
      <dsp:spPr>
        <a:xfrm>
          <a:off x="0" y="1493802"/>
          <a:ext cx="4716739" cy="1385279"/>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From this calculation and visualization we concluded that we must make strong strategies to minimize attrition rate and improve our company’s Employee retention so that we can balance the company’s growth and right talent.</a:t>
          </a:r>
        </a:p>
      </dsp:txBody>
      <dsp:txXfrm>
        <a:off x="67624" y="1561426"/>
        <a:ext cx="4581491" cy="1250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67394"/>
          <a:ext cx="4710263" cy="3150513"/>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100" b="0" i="0" kern="1200" dirty="0"/>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sz="2100" kern="1200" dirty="0"/>
        </a:p>
      </dsp:txBody>
      <dsp:txXfrm>
        <a:off x="153795" y="221189"/>
        <a:ext cx="4402673" cy="28429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34983"/>
          <a:ext cx="4716739" cy="1569506"/>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IN" sz="2000" kern="1200" dirty="0"/>
            <a:t>From this we can see the average working years in software department is high as compared to the rest of the departments and lowest is for Research &amp; Development Department.</a:t>
          </a:r>
          <a:endParaRPr lang="en-US" sz="2000" kern="1200" dirty="0"/>
        </a:p>
      </dsp:txBody>
      <dsp:txXfrm>
        <a:off x="76617" y="111600"/>
        <a:ext cx="4563505" cy="1416272"/>
      </dsp:txXfrm>
    </dsp:sp>
    <dsp:sp modelId="{02414501-D933-4DAA-8B18-4AC31CFDE25F}">
      <dsp:nvSpPr>
        <dsp:cNvPr id="0" name=""/>
        <dsp:cNvSpPr/>
      </dsp:nvSpPr>
      <dsp:spPr>
        <a:xfrm>
          <a:off x="0" y="1652298"/>
          <a:ext cx="4716739" cy="1542206"/>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IN" sz="2100" kern="1200" dirty="0"/>
            <a:t>From the analysis we can conclude that average working years is approximately 20 for all the departments.</a:t>
          </a:r>
          <a:endParaRPr lang="en-US" sz="2100" kern="1200" dirty="0"/>
        </a:p>
      </dsp:txBody>
      <dsp:txXfrm>
        <a:off x="75284" y="1727582"/>
        <a:ext cx="4566171" cy="13916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B86CC-18DC-47ED-82E5-BDF248A6A808}">
      <dsp:nvSpPr>
        <dsp:cNvPr id="0" name=""/>
        <dsp:cNvSpPr/>
      </dsp:nvSpPr>
      <dsp:spPr>
        <a:xfrm>
          <a:off x="0" y="558079"/>
          <a:ext cx="5391966" cy="3235179"/>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endParaRPr lang="en-IN" sz="1800" kern="1200" dirty="0"/>
        </a:p>
        <a:p>
          <a:pPr marL="0" lvl="0" indent="0" algn="just" defTabSz="800100">
            <a:lnSpc>
              <a:spcPct val="90000"/>
            </a:lnSpc>
            <a:spcBef>
              <a:spcPct val="0"/>
            </a:spcBef>
            <a:spcAft>
              <a:spcPct val="35000"/>
            </a:spcAft>
            <a:buNone/>
          </a:pPr>
          <a:r>
            <a:rPr lang="en-IN" sz="1800" kern="1200" dirty="0"/>
            <a:t>From the analysis we can conclude the work life balance for the attrition employees as below,</a:t>
          </a:r>
        </a:p>
        <a:p>
          <a:pPr marL="0" lvl="0" indent="0" algn="just" defTabSz="800100">
            <a:lnSpc>
              <a:spcPct val="90000"/>
            </a:lnSpc>
            <a:spcBef>
              <a:spcPct val="0"/>
            </a:spcBef>
            <a:spcAft>
              <a:spcPct val="35000"/>
            </a:spcAft>
            <a:buNone/>
          </a:pPr>
          <a:r>
            <a:rPr lang="en-IN" sz="1800" kern="1200" dirty="0"/>
            <a:t>For Research directors the work life balance is poor. </a:t>
          </a:r>
        </a:p>
        <a:p>
          <a:pPr marL="0" lvl="0" indent="0" algn="just" defTabSz="800100">
            <a:lnSpc>
              <a:spcPct val="90000"/>
            </a:lnSpc>
            <a:spcBef>
              <a:spcPct val="0"/>
            </a:spcBef>
            <a:spcAft>
              <a:spcPct val="35000"/>
            </a:spcAft>
            <a:buNone/>
          </a:pPr>
          <a:r>
            <a:rPr lang="en-IN" sz="1800" kern="1200" dirty="0"/>
            <a:t>For the Sales representatives , Manufacturing Directors , managers and Sales executives the work life balance is fair.</a:t>
          </a:r>
        </a:p>
        <a:p>
          <a:pPr marL="0" lvl="0" indent="0" algn="just" defTabSz="800100">
            <a:lnSpc>
              <a:spcPct val="90000"/>
            </a:lnSpc>
            <a:spcBef>
              <a:spcPct val="0"/>
            </a:spcBef>
            <a:spcAft>
              <a:spcPct val="35000"/>
            </a:spcAft>
            <a:buNone/>
          </a:pPr>
          <a:r>
            <a:rPr lang="en-IN" sz="1800" kern="1200" dirty="0"/>
            <a:t>For Research Scientists , Healthcare representatives und Developers the work life balance is good.</a:t>
          </a:r>
        </a:p>
        <a:p>
          <a:pPr marL="0" lvl="0" indent="0" algn="just" defTabSz="800100">
            <a:lnSpc>
              <a:spcPct val="90000"/>
            </a:lnSpc>
            <a:spcBef>
              <a:spcPct val="0"/>
            </a:spcBef>
            <a:spcAft>
              <a:spcPct val="35000"/>
            </a:spcAft>
            <a:buNone/>
          </a:pPr>
          <a:r>
            <a:rPr lang="en-IN" sz="1800" kern="1200" dirty="0"/>
            <a:t>For Human resources , laboratory technicians the work life balance is excellent.</a:t>
          </a:r>
        </a:p>
        <a:p>
          <a:pPr marL="0" lvl="0" indent="0" algn="ctr" defTabSz="800100">
            <a:lnSpc>
              <a:spcPct val="90000"/>
            </a:lnSpc>
            <a:spcBef>
              <a:spcPct val="0"/>
            </a:spcBef>
            <a:spcAft>
              <a:spcPct val="35000"/>
            </a:spcAft>
            <a:buNone/>
          </a:pPr>
          <a:r>
            <a:rPr lang="en-IN" sz="1700" kern="1200" dirty="0"/>
            <a:t> </a:t>
          </a:r>
          <a:endParaRPr lang="en-US" sz="1700" kern="1200" dirty="0"/>
        </a:p>
      </dsp:txBody>
      <dsp:txXfrm>
        <a:off x="0" y="558079"/>
        <a:ext cx="5391966" cy="32351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76AFE-C265-4FF4-94F8-3A36205A9C35}">
      <dsp:nvSpPr>
        <dsp:cNvPr id="0" name=""/>
        <dsp:cNvSpPr/>
      </dsp:nvSpPr>
      <dsp:spPr>
        <a:xfrm>
          <a:off x="0" y="1858"/>
          <a:ext cx="4716739"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3303CD0-E464-460E-BC9E-42971C485531}">
      <dsp:nvSpPr>
        <dsp:cNvPr id="0" name=""/>
        <dsp:cNvSpPr/>
      </dsp:nvSpPr>
      <dsp:spPr>
        <a:xfrm>
          <a:off x="0" y="1858"/>
          <a:ext cx="4716739" cy="3801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IN" sz="2100" kern="1200" dirty="0"/>
            <a:t>From the analysis we can conclude that,</a:t>
          </a:r>
        </a:p>
        <a:p>
          <a:pPr marL="0" lvl="0" indent="0" algn="just" defTabSz="933450">
            <a:lnSpc>
              <a:spcPct val="90000"/>
            </a:lnSpc>
            <a:spcBef>
              <a:spcPct val="0"/>
            </a:spcBef>
            <a:spcAft>
              <a:spcPct val="35000"/>
            </a:spcAft>
            <a:buNone/>
          </a:pPr>
          <a:r>
            <a:rPr lang="en-IN" sz="2100" kern="1200" dirty="0"/>
            <a:t>For Research directors and the laboratory technicians the work life balance is poor. </a:t>
          </a:r>
        </a:p>
        <a:p>
          <a:pPr marL="0" lvl="0" indent="0" algn="just" defTabSz="933450">
            <a:lnSpc>
              <a:spcPct val="90000"/>
            </a:lnSpc>
            <a:spcBef>
              <a:spcPct val="0"/>
            </a:spcBef>
            <a:spcAft>
              <a:spcPct val="35000"/>
            </a:spcAft>
            <a:buNone/>
          </a:pPr>
          <a:r>
            <a:rPr lang="en-IN" sz="2100" kern="1200" dirty="0"/>
            <a:t>For the Sales representatives , managers , Manufacturing Directors and the Sales executives the work life balance is fair.</a:t>
          </a:r>
        </a:p>
        <a:p>
          <a:pPr marL="0" lvl="0" indent="0" algn="just" defTabSz="933450">
            <a:lnSpc>
              <a:spcPct val="90000"/>
            </a:lnSpc>
            <a:spcBef>
              <a:spcPct val="0"/>
            </a:spcBef>
            <a:spcAft>
              <a:spcPct val="35000"/>
            </a:spcAft>
            <a:buNone/>
          </a:pPr>
          <a:r>
            <a:rPr lang="en-IN" sz="2100" kern="1200" dirty="0"/>
            <a:t>For Research Scientists , Healthcare representatives und Developers the work life balance is good.</a:t>
          </a:r>
        </a:p>
        <a:p>
          <a:pPr marL="0" lvl="0" indent="0" algn="just" defTabSz="933450">
            <a:lnSpc>
              <a:spcPct val="90000"/>
            </a:lnSpc>
            <a:spcBef>
              <a:spcPct val="0"/>
            </a:spcBef>
            <a:spcAft>
              <a:spcPct val="35000"/>
            </a:spcAft>
            <a:buNone/>
          </a:pPr>
          <a:r>
            <a:rPr lang="en-IN" sz="2100" kern="1200" dirty="0"/>
            <a:t>For human resources the work life balance is excellent.</a:t>
          </a:r>
        </a:p>
        <a:p>
          <a:pPr marL="0" lvl="0" indent="0" algn="just" defTabSz="933450">
            <a:lnSpc>
              <a:spcPct val="90000"/>
            </a:lnSpc>
            <a:spcBef>
              <a:spcPct val="0"/>
            </a:spcBef>
            <a:spcAft>
              <a:spcPct val="35000"/>
            </a:spcAft>
            <a:buNone/>
          </a:pPr>
          <a:r>
            <a:rPr lang="en-IN" sz="2100" kern="1200" dirty="0"/>
            <a:t> </a:t>
          </a:r>
          <a:endParaRPr lang="en-US" sz="2100" kern="1200" dirty="0"/>
        </a:p>
      </dsp:txBody>
      <dsp:txXfrm>
        <a:off x="0" y="1858"/>
        <a:ext cx="4716739" cy="380147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2527A-CCB6-4829-88E3-7552B266EFAB}">
      <dsp:nvSpPr>
        <dsp:cNvPr id="0" name=""/>
        <dsp:cNvSpPr/>
      </dsp:nvSpPr>
      <dsp:spPr>
        <a:xfrm>
          <a:off x="0" y="5633"/>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E9D13-3C76-45C3-8931-E3693C602C60}">
      <dsp:nvSpPr>
        <dsp:cNvPr id="0" name=""/>
        <dsp:cNvSpPr/>
      </dsp:nvSpPr>
      <dsp:spPr>
        <a:xfrm>
          <a:off x="204154" y="157484"/>
          <a:ext cx="371553" cy="3711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64BECF-0D1A-410A-8F1A-CCDAE9A6B1CE}">
      <dsp:nvSpPr>
        <dsp:cNvPr id="0" name=""/>
        <dsp:cNvSpPr/>
      </dsp:nvSpPr>
      <dsp:spPr>
        <a:xfrm>
          <a:off x="779863" y="5633"/>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89000">
            <a:lnSpc>
              <a:spcPct val="100000"/>
            </a:lnSpc>
            <a:spcBef>
              <a:spcPct val="0"/>
            </a:spcBef>
            <a:spcAft>
              <a:spcPct val="35000"/>
            </a:spcAft>
            <a:buNone/>
          </a:pPr>
          <a:r>
            <a:rPr lang="en-US" sz="2000" b="0" i="0" kern="1200" dirty="0"/>
            <a:t>Conduct stay interviews: Instead of exit interviews, conduct stay interviews with employees to gather feedback about the job.</a:t>
          </a:r>
          <a:endParaRPr lang="en-US" sz="2000" kern="1200" dirty="0"/>
        </a:p>
      </dsp:txBody>
      <dsp:txXfrm>
        <a:off x="779863" y="5633"/>
        <a:ext cx="10083389" cy="738163"/>
      </dsp:txXfrm>
    </dsp:sp>
    <dsp:sp modelId="{BFC3A43C-BCDB-4217-8A75-CCC1183668B5}">
      <dsp:nvSpPr>
        <dsp:cNvPr id="0" name=""/>
        <dsp:cNvSpPr/>
      </dsp:nvSpPr>
      <dsp:spPr>
        <a:xfrm>
          <a:off x="0" y="928338"/>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8F2191-0ABC-400B-9F39-F02DFE1A6756}">
      <dsp:nvSpPr>
        <dsp:cNvPr id="0" name=""/>
        <dsp:cNvSpPr/>
      </dsp:nvSpPr>
      <dsp:spPr>
        <a:xfrm>
          <a:off x="204154" y="1080188"/>
          <a:ext cx="371553" cy="3711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AF71C2-E556-429D-B688-B88B92F8AFD3}">
      <dsp:nvSpPr>
        <dsp:cNvPr id="0" name=""/>
        <dsp:cNvSpPr/>
      </dsp:nvSpPr>
      <dsp:spPr>
        <a:xfrm>
          <a:off x="779863" y="928338"/>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89000">
            <a:lnSpc>
              <a:spcPct val="100000"/>
            </a:lnSpc>
            <a:spcBef>
              <a:spcPct val="0"/>
            </a:spcBef>
            <a:spcAft>
              <a:spcPct val="35000"/>
            </a:spcAft>
            <a:buNone/>
          </a:pPr>
          <a:r>
            <a:rPr lang="en-US" sz="2000" b="0" i="0" kern="1200" dirty="0"/>
            <a:t>Improve employee engagement: Implement initiatives to improve employee engagement, such as regular feedback, recognition and rewards programs, and opportunities for career growth</a:t>
          </a:r>
          <a:r>
            <a:rPr lang="en-US" sz="2000" kern="1200" dirty="0"/>
            <a:t>.</a:t>
          </a:r>
        </a:p>
      </dsp:txBody>
      <dsp:txXfrm>
        <a:off x="779863" y="928338"/>
        <a:ext cx="10083389" cy="738163"/>
      </dsp:txXfrm>
    </dsp:sp>
    <dsp:sp modelId="{A8E1718F-77A1-495C-808D-3B6F90B50A14}">
      <dsp:nvSpPr>
        <dsp:cNvPr id="0" name=""/>
        <dsp:cNvSpPr/>
      </dsp:nvSpPr>
      <dsp:spPr>
        <a:xfrm>
          <a:off x="0" y="1851042"/>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001B9-CC7E-4D30-8A42-42401FCF2E5E}">
      <dsp:nvSpPr>
        <dsp:cNvPr id="0" name=""/>
        <dsp:cNvSpPr/>
      </dsp:nvSpPr>
      <dsp:spPr>
        <a:xfrm>
          <a:off x="204154" y="2002893"/>
          <a:ext cx="371553" cy="3711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BA4BF1-5BE7-4D48-AB8C-831BE404813F}">
      <dsp:nvSpPr>
        <dsp:cNvPr id="0" name=""/>
        <dsp:cNvSpPr/>
      </dsp:nvSpPr>
      <dsp:spPr>
        <a:xfrm>
          <a:off x="779863" y="1851042"/>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89000">
            <a:lnSpc>
              <a:spcPct val="100000"/>
            </a:lnSpc>
            <a:spcBef>
              <a:spcPct val="0"/>
            </a:spcBef>
            <a:spcAft>
              <a:spcPct val="35000"/>
            </a:spcAft>
            <a:buNone/>
          </a:pPr>
          <a:r>
            <a:rPr lang="en-US" sz="2000" b="0" i="0" kern="1200" dirty="0"/>
            <a:t>Address workload issues: Ensure employees have manageable workloads by regularly monitoring and adjusting workloads to prevent burnout and overwhelm.</a:t>
          </a:r>
          <a:endParaRPr lang="en-US" sz="2000" kern="1200" dirty="0"/>
        </a:p>
      </dsp:txBody>
      <dsp:txXfrm>
        <a:off x="779863" y="1851042"/>
        <a:ext cx="10083389" cy="738163"/>
      </dsp:txXfrm>
    </dsp:sp>
    <dsp:sp modelId="{9BEE6CFB-24F9-41CE-B772-C8332367E6E1}">
      <dsp:nvSpPr>
        <dsp:cNvPr id="0" name=""/>
        <dsp:cNvSpPr/>
      </dsp:nvSpPr>
      <dsp:spPr>
        <a:xfrm>
          <a:off x="0" y="2773747"/>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F7A08-80D8-4596-BA50-B479596CE6FE}">
      <dsp:nvSpPr>
        <dsp:cNvPr id="0" name=""/>
        <dsp:cNvSpPr/>
      </dsp:nvSpPr>
      <dsp:spPr>
        <a:xfrm>
          <a:off x="204154" y="2925598"/>
          <a:ext cx="371553" cy="3711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E1F057-43E6-4AAD-B399-BE1431F6946F}">
      <dsp:nvSpPr>
        <dsp:cNvPr id="0" name=""/>
        <dsp:cNvSpPr/>
      </dsp:nvSpPr>
      <dsp:spPr>
        <a:xfrm>
          <a:off x="779863" y="2773747"/>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00100">
            <a:lnSpc>
              <a:spcPct val="100000"/>
            </a:lnSpc>
            <a:spcBef>
              <a:spcPct val="0"/>
            </a:spcBef>
            <a:spcAft>
              <a:spcPct val="35000"/>
            </a:spcAft>
            <a:buNone/>
          </a:pPr>
          <a:r>
            <a:rPr lang="en-US" sz="1800" b="0" i="0" kern="1200" dirty="0"/>
            <a:t>Create a positive work environment: Foster a positive work environment by promoting a culture of respect, inclusivity, and teamwork. Encourage open communication and collaboration among employees.</a:t>
          </a:r>
          <a:endParaRPr lang="en-US" sz="1800" kern="1200" dirty="0"/>
        </a:p>
      </dsp:txBody>
      <dsp:txXfrm>
        <a:off x="779863" y="2773747"/>
        <a:ext cx="10083389" cy="738163"/>
      </dsp:txXfrm>
    </dsp:sp>
    <dsp:sp modelId="{49E30507-7FF7-4582-BA49-3BE38F2DFCD6}">
      <dsp:nvSpPr>
        <dsp:cNvPr id="0" name=""/>
        <dsp:cNvSpPr/>
      </dsp:nvSpPr>
      <dsp:spPr>
        <a:xfrm>
          <a:off x="0" y="3696451"/>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709E7-CF9F-4F6D-AB5D-FF51711F3DB7}">
      <dsp:nvSpPr>
        <dsp:cNvPr id="0" name=""/>
        <dsp:cNvSpPr/>
      </dsp:nvSpPr>
      <dsp:spPr>
        <a:xfrm>
          <a:off x="204154" y="3848302"/>
          <a:ext cx="371553" cy="3711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2242C-368F-46CC-A1D0-7676852EB348}">
      <dsp:nvSpPr>
        <dsp:cNvPr id="0" name=""/>
        <dsp:cNvSpPr/>
      </dsp:nvSpPr>
      <dsp:spPr>
        <a:xfrm>
          <a:off x="779863" y="3696451"/>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00100">
            <a:lnSpc>
              <a:spcPct val="100000"/>
            </a:lnSpc>
            <a:spcBef>
              <a:spcPct val="0"/>
            </a:spcBef>
            <a:spcAft>
              <a:spcPct val="35000"/>
            </a:spcAft>
            <a:buNone/>
          </a:pPr>
          <a:r>
            <a:rPr lang="en-US" sz="1800" b="0" i="0" kern="1200" dirty="0"/>
            <a:t>Address pay and compensation issues: Ensure that employees receive fair pay and compensation for their work and t</a:t>
          </a:r>
          <a:r>
            <a:rPr lang="en-US" sz="1800" kern="1200" dirty="0"/>
            <a:t>o find out what motivates an employee to continue to work in an organization.</a:t>
          </a:r>
        </a:p>
      </dsp:txBody>
      <dsp:txXfrm>
        <a:off x="779863" y="3696451"/>
        <a:ext cx="10083389" cy="73816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E567-0C67-9893-CC4F-870F2DFB9E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A94AAA-7B33-4E53-2875-581D9ED1E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9CDB23-D77C-51D8-B8AD-9D366A50F124}"/>
              </a:ext>
            </a:extLst>
          </p:cNvPr>
          <p:cNvSpPr>
            <a:spLocks noGrp="1"/>
          </p:cNvSpPr>
          <p:nvPr>
            <p:ph type="dt" sz="half" idx="10"/>
          </p:nvPr>
        </p:nvSpPr>
        <p:spPr/>
        <p:txBody>
          <a:bodyPr/>
          <a:lstStyle/>
          <a:p>
            <a:fld id="{9D0D92BC-42A9-434B-8530-ADBF4485E407}" type="datetimeFigureOut">
              <a:rPr lang="en-US" smtClean="0"/>
              <a:t>3/30/2024</a:t>
            </a:fld>
            <a:endParaRPr lang="en-US"/>
          </a:p>
        </p:txBody>
      </p:sp>
      <p:sp>
        <p:nvSpPr>
          <p:cNvPr id="5" name="Footer Placeholder 4">
            <a:extLst>
              <a:ext uri="{FF2B5EF4-FFF2-40B4-BE49-F238E27FC236}">
                <a16:creationId xmlns:a16="http://schemas.microsoft.com/office/drawing/2014/main" id="{20760991-6599-C938-2617-3D1175F32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1BD7A-F606-A8A0-6E69-A776AEF05B6D}"/>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0375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E53B-829D-794A-46BB-214C32953C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433542-0AEE-4E95-BF90-90667F7836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FD07FF-89FF-5B6B-8325-F1D668FE3030}"/>
              </a:ext>
            </a:extLst>
          </p:cNvPr>
          <p:cNvSpPr>
            <a:spLocks noGrp="1"/>
          </p:cNvSpPr>
          <p:nvPr>
            <p:ph type="dt" sz="half" idx="10"/>
          </p:nvPr>
        </p:nvSpPr>
        <p:spPr/>
        <p:txBody>
          <a:bodyPr/>
          <a:lstStyle/>
          <a:p>
            <a:fld id="{9D0D92BC-42A9-434B-8530-ADBF4485E407}" type="datetimeFigureOut">
              <a:rPr lang="en-US" smtClean="0"/>
              <a:t>3/30/2024</a:t>
            </a:fld>
            <a:endParaRPr lang="en-US"/>
          </a:p>
        </p:txBody>
      </p:sp>
      <p:sp>
        <p:nvSpPr>
          <p:cNvPr id="5" name="Footer Placeholder 4">
            <a:extLst>
              <a:ext uri="{FF2B5EF4-FFF2-40B4-BE49-F238E27FC236}">
                <a16:creationId xmlns:a16="http://schemas.microsoft.com/office/drawing/2014/main" id="{1E3946A7-385A-48AA-E6CD-B15C2EEB4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14C05-F093-D737-C4AC-9E24058AF66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51744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169C43-9D02-E478-B9A1-1898F83613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4EC02A-99CF-D2A6-541B-A5FA9E85F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1E128-F034-8CCB-A806-033D5DF31746}"/>
              </a:ext>
            </a:extLst>
          </p:cNvPr>
          <p:cNvSpPr>
            <a:spLocks noGrp="1"/>
          </p:cNvSpPr>
          <p:nvPr>
            <p:ph type="dt" sz="half" idx="10"/>
          </p:nvPr>
        </p:nvSpPr>
        <p:spPr/>
        <p:txBody>
          <a:bodyPr/>
          <a:lstStyle/>
          <a:p>
            <a:fld id="{9D0D92BC-42A9-434B-8530-ADBF4485E407}" type="datetimeFigureOut">
              <a:rPr lang="en-US" smtClean="0"/>
              <a:t>3/30/2024</a:t>
            </a:fld>
            <a:endParaRPr lang="en-US"/>
          </a:p>
        </p:txBody>
      </p:sp>
      <p:sp>
        <p:nvSpPr>
          <p:cNvPr id="5" name="Footer Placeholder 4">
            <a:extLst>
              <a:ext uri="{FF2B5EF4-FFF2-40B4-BE49-F238E27FC236}">
                <a16:creationId xmlns:a16="http://schemas.microsoft.com/office/drawing/2014/main" id="{5B2D5F3A-4C3E-DFA2-F00B-33FCC19AD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F628F-1C9A-532C-4199-C404560E19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966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3A33-8760-6F1F-7F0E-308BE159E7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FEF9B4-E2D0-9077-AF98-92865221AC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691169-A09D-E239-D10A-C2DC49DFA647}"/>
              </a:ext>
            </a:extLst>
          </p:cNvPr>
          <p:cNvSpPr>
            <a:spLocks noGrp="1"/>
          </p:cNvSpPr>
          <p:nvPr>
            <p:ph type="dt" sz="half" idx="10"/>
          </p:nvPr>
        </p:nvSpPr>
        <p:spPr/>
        <p:txBody>
          <a:bodyPr/>
          <a:lstStyle/>
          <a:p>
            <a:fld id="{9D0D92BC-42A9-434B-8530-ADBF4485E407}" type="datetimeFigureOut">
              <a:rPr lang="en-US" smtClean="0"/>
              <a:t>3/30/2024</a:t>
            </a:fld>
            <a:endParaRPr lang="en-US"/>
          </a:p>
        </p:txBody>
      </p:sp>
      <p:sp>
        <p:nvSpPr>
          <p:cNvPr id="5" name="Footer Placeholder 4">
            <a:extLst>
              <a:ext uri="{FF2B5EF4-FFF2-40B4-BE49-F238E27FC236}">
                <a16:creationId xmlns:a16="http://schemas.microsoft.com/office/drawing/2014/main" id="{FEDC1EA2-F23C-8DE5-A207-6C3F3988C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F33C4-9423-4613-4982-BED89D3649C5}"/>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8757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143D-7512-DBCD-C7DE-184D774D5E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EB401E-5120-A371-BD1C-593A79F078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4FDAB4-756C-15FB-6D8C-309271C1B93E}"/>
              </a:ext>
            </a:extLst>
          </p:cNvPr>
          <p:cNvSpPr>
            <a:spLocks noGrp="1"/>
          </p:cNvSpPr>
          <p:nvPr>
            <p:ph type="dt" sz="half" idx="10"/>
          </p:nvPr>
        </p:nvSpPr>
        <p:spPr/>
        <p:txBody>
          <a:bodyPr/>
          <a:lstStyle/>
          <a:p>
            <a:fld id="{9D0D92BC-42A9-434B-8530-ADBF4485E407}" type="datetimeFigureOut">
              <a:rPr lang="en-US" smtClean="0"/>
              <a:t>3/30/2024</a:t>
            </a:fld>
            <a:endParaRPr lang="en-US"/>
          </a:p>
        </p:txBody>
      </p:sp>
      <p:sp>
        <p:nvSpPr>
          <p:cNvPr id="5" name="Footer Placeholder 4">
            <a:extLst>
              <a:ext uri="{FF2B5EF4-FFF2-40B4-BE49-F238E27FC236}">
                <a16:creationId xmlns:a16="http://schemas.microsoft.com/office/drawing/2014/main" id="{A98CE6C8-9B71-412C-D081-02287B18B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DB636-6AB1-BB7E-11BF-3FAB79F4DF4A}"/>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7939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C512-4AF5-B9BA-9911-9658604F42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989AF5-E7F1-8786-DCC2-844427394A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807D41-519F-52B3-A7F4-B191B1A235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B1962F-182F-0B1A-116E-8A9260F8A789}"/>
              </a:ext>
            </a:extLst>
          </p:cNvPr>
          <p:cNvSpPr>
            <a:spLocks noGrp="1"/>
          </p:cNvSpPr>
          <p:nvPr>
            <p:ph type="dt" sz="half" idx="10"/>
          </p:nvPr>
        </p:nvSpPr>
        <p:spPr/>
        <p:txBody>
          <a:bodyPr/>
          <a:lstStyle/>
          <a:p>
            <a:fld id="{9D0D92BC-42A9-434B-8530-ADBF4485E407}" type="datetimeFigureOut">
              <a:rPr lang="en-US" smtClean="0"/>
              <a:t>3/30/2024</a:t>
            </a:fld>
            <a:endParaRPr lang="en-US"/>
          </a:p>
        </p:txBody>
      </p:sp>
      <p:sp>
        <p:nvSpPr>
          <p:cNvPr id="6" name="Footer Placeholder 5">
            <a:extLst>
              <a:ext uri="{FF2B5EF4-FFF2-40B4-BE49-F238E27FC236}">
                <a16:creationId xmlns:a16="http://schemas.microsoft.com/office/drawing/2014/main" id="{FA2E479F-CF69-FACD-A2EF-5955C9C0AD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8FF94-4116-73E4-16CB-87801A33E80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9350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E019-E7E4-FCAC-849D-55E83A0C3F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ED1410-FA39-B5B8-4DA4-319378A19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292667-B8F5-B387-85EC-AD98BCDDA8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22B1EE-903F-239C-F614-4DB84C51C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546BB-7C7F-98C5-7B68-A7C797B269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5CB7D5-F352-053A-AED1-412F971484B3}"/>
              </a:ext>
            </a:extLst>
          </p:cNvPr>
          <p:cNvSpPr>
            <a:spLocks noGrp="1"/>
          </p:cNvSpPr>
          <p:nvPr>
            <p:ph type="dt" sz="half" idx="10"/>
          </p:nvPr>
        </p:nvSpPr>
        <p:spPr/>
        <p:txBody>
          <a:bodyPr/>
          <a:lstStyle/>
          <a:p>
            <a:fld id="{9D0D92BC-42A9-434B-8530-ADBF4485E407}" type="datetimeFigureOut">
              <a:rPr lang="en-US" smtClean="0"/>
              <a:t>3/30/2024</a:t>
            </a:fld>
            <a:endParaRPr lang="en-US"/>
          </a:p>
        </p:txBody>
      </p:sp>
      <p:sp>
        <p:nvSpPr>
          <p:cNvPr id="8" name="Footer Placeholder 7">
            <a:extLst>
              <a:ext uri="{FF2B5EF4-FFF2-40B4-BE49-F238E27FC236}">
                <a16:creationId xmlns:a16="http://schemas.microsoft.com/office/drawing/2014/main" id="{11BBB0C3-7FF7-5043-837B-455E56D6BE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AC8DE3-37C5-48A2-7B43-A8B333A99446}"/>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8648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9C05-C256-8EBA-9994-F0B080BFAD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FCB27E-451C-4897-A46B-3B776DEAB800}"/>
              </a:ext>
            </a:extLst>
          </p:cNvPr>
          <p:cNvSpPr>
            <a:spLocks noGrp="1"/>
          </p:cNvSpPr>
          <p:nvPr>
            <p:ph type="dt" sz="half" idx="10"/>
          </p:nvPr>
        </p:nvSpPr>
        <p:spPr/>
        <p:txBody>
          <a:bodyPr/>
          <a:lstStyle/>
          <a:p>
            <a:fld id="{9D0D92BC-42A9-434B-8530-ADBF4485E407}" type="datetimeFigureOut">
              <a:rPr lang="en-US" smtClean="0"/>
              <a:t>3/30/2024</a:t>
            </a:fld>
            <a:endParaRPr lang="en-US"/>
          </a:p>
        </p:txBody>
      </p:sp>
      <p:sp>
        <p:nvSpPr>
          <p:cNvPr id="4" name="Footer Placeholder 3">
            <a:extLst>
              <a:ext uri="{FF2B5EF4-FFF2-40B4-BE49-F238E27FC236}">
                <a16:creationId xmlns:a16="http://schemas.microsoft.com/office/drawing/2014/main" id="{333CCFC8-5E77-80AC-5DCF-0CEA1C7B91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BFFF7C-2381-B99B-13D0-3A9AC2B8D5A5}"/>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9078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47965-9AE9-FC50-ED37-E4378FA3A39F}"/>
              </a:ext>
            </a:extLst>
          </p:cNvPr>
          <p:cNvSpPr>
            <a:spLocks noGrp="1"/>
          </p:cNvSpPr>
          <p:nvPr>
            <p:ph type="dt" sz="half" idx="10"/>
          </p:nvPr>
        </p:nvSpPr>
        <p:spPr/>
        <p:txBody>
          <a:bodyPr/>
          <a:lstStyle/>
          <a:p>
            <a:fld id="{9D0D92BC-42A9-434B-8530-ADBF4485E407}" type="datetimeFigureOut">
              <a:rPr lang="en-US" smtClean="0"/>
              <a:t>3/30/2024</a:t>
            </a:fld>
            <a:endParaRPr lang="en-US"/>
          </a:p>
        </p:txBody>
      </p:sp>
      <p:sp>
        <p:nvSpPr>
          <p:cNvPr id="3" name="Footer Placeholder 2">
            <a:extLst>
              <a:ext uri="{FF2B5EF4-FFF2-40B4-BE49-F238E27FC236}">
                <a16:creationId xmlns:a16="http://schemas.microsoft.com/office/drawing/2014/main" id="{FCE42702-FC97-920C-1804-9CAB1AC8C2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A6C5CB-E718-2DB1-1830-0B13BFC8AA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7872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C54E-22F1-B84E-62F0-53C1BFCD9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FF53FE-76C3-C8A6-68CA-0A89700C62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F3021E-780F-4F56-CFEA-BA52ACD85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FA3507-BF4A-9404-FA53-0C74339E074D}"/>
              </a:ext>
            </a:extLst>
          </p:cNvPr>
          <p:cNvSpPr>
            <a:spLocks noGrp="1"/>
          </p:cNvSpPr>
          <p:nvPr>
            <p:ph type="dt" sz="half" idx="10"/>
          </p:nvPr>
        </p:nvSpPr>
        <p:spPr/>
        <p:txBody>
          <a:bodyPr/>
          <a:lstStyle/>
          <a:p>
            <a:fld id="{9D0D92BC-42A9-434B-8530-ADBF4485E407}" type="datetimeFigureOut">
              <a:rPr lang="en-US" smtClean="0"/>
              <a:t>3/30/2024</a:t>
            </a:fld>
            <a:endParaRPr lang="en-US"/>
          </a:p>
        </p:txBody>
      </p:sp>
      <p:sp>
        <p:nvSpPr>
          <p:cNvPr id="6" name="Footer Placeholder 5">
            <a:extLst>
              <a:ext uri="{FF2B5EF4-FFF2-40B4-BE49-F238E27FC236}">
                <a16:creationId xmlns:a16="http://schemas.microsoft.com/office/drawing/2014/main" id="{06CF342B-B40B-A06E-9A14-07457CF04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B77DD-A2C5-FBDF-8B4A-1F3819A2AE71}"/>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9580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4525-2B4C-6CEA-01AF-589060656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8C20F9-D371-9B52-9A8F-17B40376B6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785134-4710-4FAE-6BEE-FCB62880C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BF085-E3DD-381D-2648-B49667CF0EAB}"/>
              </a:ext>
            </a:extLst>
          </p:cNvPr>
          <p:cNvSpPr>
            <a:spLocks noGrp="1"/>
          </p:cNvSpPr>
          <p:nvPr>
            <p:ph type="dt" sz="half" idx="10"/>
          </p:nvPr>
        </p:nvSpPr>
        <p:spPr/>
        <p:txBody>
          <a:bodyPr/>
          <a:lstStyle/>
          <a:p>
            <a:fld id="{9D0D92BC-42A9-434B-8530-ADBF4485E407}" type="datetimeFigureOut">
              <a:rPr lang="en-US" smtClean="0"/>
              <a:t>3/30/2024</a:t>
            </a:fld>
            <a:endParaRPr lang="en-US"/>
          </a:p>
        </p:txBody>
      </p:sp>
      <p:sp>
        <p:nvSpPr>
          <p:cNvPr id="6" name="Footer Placeholder 5">
            <a:extLst>
              <a:ext uri="{FF2B5EF4-FFF2-40B4-BE49-F238E27FC236}">
                <a16:creationId xmlns:a16="http://schemas.microsoft.com/office/drawing/2014/main" id="{887F998E-06ED-F0B4-42F6-550D3F729C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05F3E-6463-23A5-3682-AD03C32A9FA6}"/>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52510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50FB54-B3C7-2F50-B798-A7C436512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DC9BA4-48AC-01A9-56F6-B5E91507E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8E41B7-6489-03C0-3E88-D215BDBDE1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D92BC-42A9-434B-8530-ADBF4485E407}" type="datetimeFigureOut">
              <a:rPr lang="en-US" smtClean="0"/>
              <a:pPr/>
              <a:t>3/30/2024</a:t>
            </a:fld>
            <a:endParaRPr lang="en-US" dirty="0"/>
          </a:p>
        </p:txBody>
      </p:sp>
      <p:sp>
        <p:nvSpPr>
          <p:cNvPr id="5" name="Footer Placeholder 4">
            <a:extLst>
              <a:ext uri="{FF2B5EF4-FFF2-40B4-BE49-F238E27FC236}">
                <a16:creationId xmlns:a16="http://schemas.microsoft.com/office/drawing/2014/main" id="{903431E4-2919-7E28-74D2-DEDB452F7B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05F0B23-C243-D2BF-F9E3-98D45A326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90264264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4.xml"/><Relationship Id="rId7" Type="http://schemas.openxmlformats.org/officeDocument/2006/relationships/image" Target="../media/image21.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31.png"/><Relationship Id="rId7" Type="http://schemas.openxmlformats.org/officeDocument/2006/relationships/diagramColors" Target="../diagrams/colors5.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diagramLayout" Target="../diagrams/layout6.xml"/><Relationship Id="rId7" Type="http://schemas.openxmlformats.org/officeDocument/2006/relationships/image" Target="../media/image33.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Layout" Target="../diagrams/layout2.xml"/><Relationship Id="rId7" Type="http://schemas.openxmlformats.org/officeDocument/2006/relationships/image" Target="../media/image1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3.xml"/><Relationship Id="rId7" Type="http://schemas.openxmlformats.org/officeDocument/2006/relationships/image" Target="../media/image1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video game&#10;&#10;Description automatically generated with medium confidence">
            <a:extLst>
              <a:ext uri="{FF2B5EF4-FFF2-40B4-BE49-F238E27FC236}">
                <a16:creationId xmlns:a16="http://schemas.microsoft.com/office/drawing/2014/main" id="{68EE2082-B615-9CC9-CC70-6E6C1312192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758" r="353"/>
          <a:stretch/>
        </p:blipFill>
        <p:spPr>
          <a:xfrm>
            <a:off x="20" y="0"/>
            <a:ext cx="12191980" cy="6857990"/>
          </a:xfrm>
          <a:prstGeom prst="rect">
            <a:avLst/>
          </a:prstGeom>
        </p:spPr>
      </p:pic>
      <p:sp>
        <p:nvSpPr>
          <p:cNvPr id="16" name="TextBox 15">
            <a:extLst>
              <a:ext uri="{FF2B5EF4-FFF2-40B4-BE49-F238E27FC236}">
                <a16:creationId xmlns:a16="http://schemas.microsoft.com/office/drawing/2014/main" id="{7B4E40C7-D3AB-54F6-0628-00C5E55DD5FE}"/>
              </a:ext>
            </a:extLst>
          </p:cNvPr>
          <p:cNvSpPr txBox="1"/>
          <p:nvPr/>
        </p:nvSpPr>
        <p:spPr>
          <a:xfrm>
            <a:off x="9152879" y="2951946"/>
            <a:ext cx="2290437" cy="523220"/>
          </a:xfrm>
          <a:prstGeom prst="rect">
            <a:avLst/>
          </a:prstGeom>
          <a:noFill/>
        </p:spPr>
        <p:txBody>
          <a:bodyPr wrap="square" rtlCol="0">
            <a:spAutoFit/>
          </a:bodyPr>
          <a:lstStyle/>
          <a:p>
            <a:endParaRPr lang="en-IN" sz="2800" dirty="0">
              <a:solidFill>
                <a:schemeClr val="bg1"/>
              </a:solidFill>
              <a:latin typeface="Amasis MT Pro Medium" panose="02040604050005020304" pitchFamily="18" charset="0"/>
            </a:endParaRPr>
          </a:p>
        </p:txBody>
      </p:sp>
    </p:spTree>
    <p:extLst>
      <p:ext uri="{BB962C8B-B14F-4D97-AF65-F5344CB8AC3E}">
        <p14:creationId xmlns:p14="http://schemas.microsoft.com/office/powerpoint/2010/main" val="1438229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8557916" y="535953"/>
            <a:ext cx="3404937" cy="2683187"/>
          </a:xfrm>
        </p:spPr>
        <p:txBody>
          <a:bodyPr vert="horz" lIns="91440" tIns="45720" rIns="91440" bIns="45720" rtlCol="0" anchor="b">
            <a:normAutofit fontScale="90000"/>
          </a:bodyPr>
          <a:lstStyle/>
          <a:p>
            <a:pPr algn="ctr"/>
            <a:r>
              <a:rPr lang="en-US" sz="4400" b="1" kern="1200" dirty="0">
                <a:solidFill>
                  <a:schemeClr val="tx2"/>
                </a:solidFill>
                <a:latin typeface="Amasis MT Pro Medium" panose="02040604050005020304" pitchFamily="18" charset="0"/>
              </a:rPr>
              <a:t>KPI 4</a:t>
            </a:r>
            <a:br>
              <a:rPr lang="en-US" sz="4000" b="1" kern="1200" dirty="0">
                <a:solidFill>
                  <a:schemeClr val="tx2"/>
                </a:solidFill>
                <a:latin typeface="Amasis MT Pro Medium" panose="02040604050005020304" pitchFamily="18" charset="0"/>
              </a:rPr>
            </a:br>
            <a:r>
              <a:rPr lang="en-US" sz="4000" b="1" kern="1200" dirty="0">
                <a:solidFill>
                  <a:schemeClr val="tx2"/>
                </a:solidFill>
                <a:latin typeface="Amasis MT Pro Medium" panose="02040604050005020304" pitchFamily="18" charset="0"/>
              </a:rPr>
              <a:t>Average Working Years for each Department</a:t>
            </a:r>
          </a:p>
        </p:txBody>
      </p:sp>
      <p:grpSp>
        <p:nvGrpSpPr>
          <p:cNvPr id="59" name="Group 58">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60" name="Freeform: Shape 59">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3" name="Freeform: Shape 62">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66" name="Freeform: Shape 65">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68">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Chart&#10;&#10;Description automatically generated">
            <a:extLst>
              <a:ext uri="{FF2B5EF4-FFF2-40B4-BE49-F238E27FC236}">
                <a16:creationId xmlns:a16="http://schemas.microsoft.com/office/drawing/2014/main" id="{6414425A-7D2F-7125-DF35-3686911D5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693" y="1"/>
            <a:ext cx="6362769" cy="6857390"/>
          </a:xfrm>
          <a:prstGeom prst="rect">
            <a:avLst/>
          </a:prstGeom>
        </p:spPr>
      </p:pic>
    </p:spTree>
    <p:extLst>
      <p:ext uri="{BB962C8B-B14F-4D97-AF65-F5344CB8AC3E}">
        <p14:creationId xmlns:p14="http://schemas.microsoft.com/office/powerpoint/2010/main" val="1121823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89833" y="1188637"/>
            <a:ext cx="4218138" cy="1597228"/>
          </a:xfrm>
        </p:spPr>
        <p:txBody>
          <a:bodyPr>
            <a:normAutofit/>
          </a:bodyPr>
          <a:lstStyle/>
          <a:p>
            <a:r>
              <a:rPr lang="en-IN" sz="5400" b="1" dirty="0">
                <a:latin typeface="Amasis MT Pro Medium" panose="02040604050005020304" pitchFamily="18" charset="0"/>
              </a:rPr>
              <a:t>Insights from KPI 4:</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3358295125"/>
              </p:ext>
            </p:extLst>
          </p:nvPr>
        </p:nvGraphicFramePr>
        <p:xfrm>
          <a:off x="6617644" y="2797921"/>
          <a:ext cx="4716739" cy="31945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Graphical user interface, text, application, Word&#10;&#10;Description automatically generated">
            <a:extLst>
              <a:ext uri="{FF2B5EF4-FFF2-40B4-BE49-F238E27FC236}">
                <a16:creationId xmlns:a16="http://schemas.microsoft.com/office/drawing/2014/main" id="{29A83DCE-ED5F-AB1B-2F40-7B3F62E8A4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173" y="1188637"/>
            <a:ext cx="5458587" cy="107647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FB07DCFB-CB70-138A-EACB-6D012341BC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7987" y="3145117"/>
            <a:ext cx="3210373" cy="1790950"/>
          </a:xfrm>
          <a:prstGeom prst="rect">
            <a:avLst/>
          </a:prstGeom>
        </p:spPr>
      </p:pic>
    </p:spTree>
    <p:extLst>
      <p:ext uri="{BB962C8B-B14F-4D97-AF65-F5344CB8AC3E}">
        <p14:creationId xmlns:p14="http://schemas.microsoft.com/office/powerpoint/2010/main" val="396918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2C6339B-46D5-5283-4E1A-6DC99AF123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9529" y="1030941"/>
            <a:ext cx="6060142" cy="5146022"/>
          </a:xfrm>
        </p:spPr>
      </p:pic>
      <p:pic>
        <p:nvPicPr>
          <p:cNvPr id="7" name="Picture 6">
            <a:extLst>
              <a:ext uri="{FF2B5EF4-FFF2-40B4-BE49-F238E27FC236}">
                <a16:creationId xmlns:a16="http://schemas.microsoft.com/office/drawing/2014/main" id="{AF104E69-294C-6AA6-825B-0C793015F8A4}"/>
              </a:ext>
            </a:extLst>
          </p:cNvPr>
          <p:cNvPicPr>
            <a:picLocks noChangeAspect="1"/>
          </p:cNvPicPr>
          <p:nvPr/>
        </p:nvPicPr>
        <p:blipFill rotWithShape="1">
          <a:blip r:embed="rId3"/>
          <a:srcRect l="-10638" r="26979"/>
          <a:stretch/>
        </p:blipFill>
        <p:spPr>
          <a:xfrm>
            <a:off x="-509047" y="0"/>
            <a:ext cx="422601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4" name="Title 1">
            <a:extLst>
              <a:ext uri="{FF2B5EF4-FFF2-40B4-BE49-F238E27FC236}">
                <a16:creationId xmlns:a16="http://schemas.microsoft.com/office/drawing/2014/main" id="{E134785C-A079-EB9B-1CA0-265DA83EC1B3}"/>
              </a:ext>
            </a:extLst>
          </p:cNvPr>
          <p:cNvSpPr>
            <a:spLocks noGrp="1"/>
          </p:cNvSpPr>
          <p:nvPr>
            <p:ph type="title"/>
          </p:nvPr>
        </p:nvSpPr>
        <p:spPr>
          <a:xfrm>
            <a:off x="932329" y="349624"/>
            <a:ext cx="3411070" cy="5513294"/>
          </a:xfrm>
        </p:spPr>
        <p:txBody>
          <a:bodyPr vert="horz" lIns="91440" tIns="45720" rIns="91440" bIns="45720" rtlCol="0" anchor="b">
            <a:normAutofit/>
          </a:bodyPr>
          <a:lstStyle/>
          <a:p>
            <a:pPr algn="ctr"/>
            <a:r>
              <a:rPr lang="en-US" sz="4400" b="1" kern="1200" dirty="0">
                <a:solidFill>
                  <a:schemeClr val="tx2"/>
                </a:solidFill>
                <a:latin typeface="Amasis MT Pro Medium" panose="02040604050005020304" pitchFamily="18" charset="0"/>
              </a:rPr>
              <a:t>KPI 5</a:t>
            </a:r>
            <a:br>
              <a:rPr lang="en-US" sz="4000" b="1" kern="1200" dirty="0">
                <a:solidFill>
                  <a:schemeClr val="tx2"/>
                </a:solidFill>
                <a:latin typeface="Amasis MT Pro Medium" panose="02040604050005020304" pitchFamily="18" charset="0"/>
              </a:rPr>
            </a:br>
            <a:r>
              <a:rPr lang="en-US" sz="4000" b="1" dirty="0">
                <a:solidFill>
                  <a:schemeClr val="tx2"/>
                </a:solidFill>
                <a:latin typeface="Amasis MT Pro Medium" panose="02040604050005020304" pitchFamily="18" charset="0"/>
              </a:rPr>
              <a:t>A</a:t>
            </a:r>
            <a:r>
              <a:rPr lang="en-US" sz="4000" b="1" kern="1200" dirty="0">
                <a:solidFill>
                  <a:schemeClr val="tx2"/>
                </a:solidFill>
                <a:latin typeface="Amasis MT Pro Medium" panose="02040604050005020304" pitchFamily="18" charset="0"/>
              </a:rPr>
              <a:t>vg performance rating vs avg job involvement job role wise</a:t>
            </a:r>
          </a:p>
        </p:txBody>
      </p:sp>
    </p:spTree>
    <p:extLst>
      <p:ext uri="{BB962C8B-B14F-4D97-AF65-F5344CB8AC3E}">
        <p14:creationId xmlns:p14="http://schemas.microsoft.com/office/powerpoint/2010/main" val="4007172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22F3-D5A8-2165-462C-38EA9206FFD6}"/>
              </a:ext>
            </a:extLst>
          </p:cNvPr>
          <p:cNvSpPr>
            <a:spLocks noGrp="1"/>
          </p:cNvSpPr>
          <p:nvPr>
            <p:ph type="title"/>
          </p:nvPr>
        </p:nvSpPr>
        <p:spPr/>
        <p:txBody>
          <a:bodyPr/>
          <a:lstStyle/>
          <a:p>
            <a:r>
              <a:rPr lang="en-IN" b="1" dirty="0">
                <a:latin typeface="Amasis MT Pro Medium" panose="02040604050005020304" pitchFamily="18" charset="0"/>
              </a:rPr>
              <a:t>Insights from KPI 5:</a:t>
            </a:r>
            <a:endParaRPr lang="en-IN" dirty="0"/>
          </a:p>
        </p:txBody>
      </p:sp>
      <p:pic>
        <p:nvPicPr>
          <p:cNvPr id="8" name="Picture 7">
            <a:extLst>
              <a:ext uri="{FF2B5EF4-FFF2-40B4-BE49-F238E27FC236}">
                <a16:creationId xmlns:a16="http://schemas.microsoft.com/office/drawing/2014/main" id="{1D36BBDB-B2EC-A1F9-2C37-BCE444A06FE3}"/>
              </a:ext>
            </a:extLst>
          </p:cNvPr>
          <p:cNvPicPr>
            <a:picLocks noChangeAspect="1"/>
          </p:cNvPicPr>
          <p:nvPr/>
        </p:nvPicPr>
        <p:blipFill rotWithShape="1">
          <a:blip r:embed="rId2"/>
          <a:srcRect l="-9360" r="27063"/>
          <a:stretch/>
        </p:blipFill>
        <p:spPr>
          <a:xfrm>
            <a:off x="-471340" y="2911467"/>
            <a:ext cx="4144129" cy="3866406"/>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3" name="Content Placeholder 2">
            <a:extLst>
              <a:ext uri="{FF2B5EF4-FFF2-40B4-BE49-F238E27FC236}">
                <a16:creationId xmlns:a16="http://schemas.microsoft.com/office/drawing/2014/main" id="{F883A466-8697-13E1-94F4-465A5D53586E}"/>
              </a:ext>
            </a:extLst>
          </p:cNvPr>
          <p:cNvSpPr>
            <a:spLocks noGrp="1"/>
          </p:cNvSpPr>
          <p:nvPr>
            <p:ph idx="1"/>
          </p:nvPr>
        </p:nvSpPr>
        <p:spPr>
          <a:xfrm>
            <a:off x="838200" y="1825624"/>
            <a:ext cx="5320553" cy="5032375"/>
          </a:xfrm>
        </p:spPr>
        <p:txBody>
          <a:bodyPr>
            <a:normAutofit/>
          </a:bodyPr>
          <a:lstStyle/>
          <a:p>
            <a:r>
              <a:rPr lang="en-IN" sz="2000" dirty="0"/>
              <a:t>From the analysis and Visualisation</a:t>
            </a:r>
            <a:endParaRPr lang="en-US" sz="2000" dirty="0"/>
          </a:p>
          <a:p>
            <a:pPr marL="0" indent="0">
              <a:buNone/>
            </a:pPr>
            <a:r>
              <a:rPr lang="en-US" sz="1800" dirty="0"/>
              <a:t>At 2.53, Research Director had the highest Average of </a:t>
            </a:r>
            <a:r>
              <a:rPr lang="en-US" sz="1800" dirty="0" err="1"/>
              <a:t>JobInvolvement</a:t>
            </a:r>
            <a:r>
              <a:rPr lang="en-US" sz="1800" dirty="0"/>
              <a:t> and was 2.22% higher than Human Resources, which had the lowest Average of </a:t>
            </a:r>
            <a:r>
              <a:rPr lang="en-US" sz="1800" dirty="0" err="1"/>
              <a:t>JobInvolvement</a:t>
            </a:r>
            <a:r>
              <a:rPr lang="en-US" sz="1800" dirty="0"/>
              <a:t> at 2.48</a:t>
            </a:r>
          </a:p>
          <a:p>
            <a:pPr marL="0" indent="0">
              <a:buNone/>
            </a:pPr>
            <a:r>
              <a:rPr lang="en-US" sz="1800" dirty="0"/>
              <a:t>Average of </a:t>
            </a:r>
            <a:r>
              <a:rPr lang="en-US" sz="1800" dirty="0" err="1"/>
              <a:t>PerformanceRating</a:t>
            </a:r>
            <a:r>
              <a:rPr lang="en-US" sz="1800" dirty="0"/>
              <a:t> and Average of </a:t>
            </a:r>
            <a:r>
              <a:rPr lang="en-US" sz="1800" dirty="0" err="1"/>
              <a:t>JobInvolvement</a:t>
            </a:r>
            <a:r>
              <a:rPr lang="en-US" sz="1800" dirty="0"/>
              <a:t> diverged the most when the </a:t>
            </a:r>
            <a:r>
              <a:rPr lang="en-US" sz="1800" dirty="0" err="1"/>
              <a:t>JobRole</a:t>
            </a:r>
            <a:r>
              <a:rPr lang="en-US" sz="1800" dirty="0"/>
              <a:t> was Human Resources, when Average of </a:t>
            </a:r>
            <a:r>
              <a:rPr lang="en-US" sz="1800" dirty="0" err="1"/>
              <a:t>PerformanceRating</a:t>
            </a:r>
            <a:r>
              <a:rPr lang="en-US" sz="1800" dirty="0"/>
              <a:t> were .05 higher than Average of </a:t>
            </a:r>
            <a:r>
              <a:rPr lang="en-US" sz="1800" dirty="0" err="1"/>
              <a:t>JobInvolvement</a:t>
            </a:r>
            <a:r>
              <a:rPr lang="en-US" sz="1800" dirty="0"/>
              <a:t>.</a:t>
            </a:r>
          </a:p>
          <a:p>
            <a:pPr marL="0" indent="0">
              <a:buNone/>
            </a:pPr>
            <a:r>
              <a:rPr lang="en-US" sz="1800" dirty="0"/>
              <a:t>Across all 10 </a:t>
            </a:r>
            <a:r>
              <a:rPr lang="en-US" sz="1800" dirty="0" err="1"/>
              <a:t>JobRole</a:t>
            </a:r>
            <a:r>
              <a:rPr lang="en-US" sz="1800" dirty="0"/>
              <a:t>, Average of </a:t>
            </a:r>
            <a:r>
              <a:rPr lang="en-US" sz="1800" dirty="0" err="1"/>
              <a:t>JobInvolvement</a:t>
            </a:r>
            <a:r>
              <a:rPr lang="en-US" sz="1800" dirty="0"/>
              <a:t> ranged from 2.48 to 2.53 and Average of </a:t>
            </a:r>
            <a:r>
              <a:rPr lang="en-US" sz="1800" dirty="0" err="1"/>
              <a:t>PerformanceRating</a:t>
            </a:r>
            <a:r>
              <a:rPr lang="en-US" sz="1800" dirty="0"/>
              <a:t> ranged from 2.46 to 2.53.</a:t>
            </a:r>
            <a:endParaRPr lang="en-IN" sz="1800" dirty="0"/>
          </a:p>
        </p:txBody>
      </p:sp>
      <p:pic>
        <p:nvPicPr>
          <p:cNvPr id="7" name="Picture 6">
            <a:extLst>
              <a:ext uri="{FF2B5EF4-FFF2-40B4-BE49-F238E27FC236}">
                <a16:creationId xmlns:a16="http://schemas.microsoft.com/office/drawing/2014/main" id="{29885FC9-272A-3809-F9D9-8A0C41DFE256}"/>
              </a:ext>
            </a:extLst>
          </p:cNvPr>
          <p:cNvPicPr>
            <a:picLocks noChangeAspect="1"/>
          </p:cNvPicPr>
          <p:nvPr/>
        </p:nvPicPr>
        <p:blipFill>
          <a:blip r:embed="rId3"/>
          <a:stretch>
            <a:fillRect/>
          </a:stretch>
        </p:blipFill>
        <p:spPr>
          <a:xfrm>
            <a:off x="6194540" y="705177"/>
            <a:ext cx="5997460" cy="5199527"/>
          </a:xfrm>
          <a:prstGeom prst="rect">
            <a:avLst/>
          </a:prstGeom>
        </p:spPr>
      </p:pic>
    </p:spTree>
    <p:extLst>
      <p:ext uri="{BB962C8B-B14F-4D97-AF65-F5344CB8AC3E}">
        <p14:creationId xmlns:p14="http://schemas.microsoft.com/office/powerpoint/2010/main" val="1988384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9304274" y="1484439"/>
            <a:ext cx="2469624" cy="3679572"/>
          </a:xfrm>
        </p:spPr>
        <p:txBody>
          <a:bodyPr vert="horz" lIns="91440" tIns="45720" rIns="91440" bIns="45720" rtlCol="0" anchor="ctr">
            <a:noAutofit/>
          </a:bodyPr>
          <a:lstStyle/>
          <a:p>
            <a:pPr algn="ctr"/>
            <a:r>
              <a:rPr lang="en-US" sz="3600" b="1" kern="1200" dirty="0">
                <a:solidFill>
                  <a:schemeClr val="tx1"/>
                </a:solidFill>
                <a:latin typeface="Amasis MT Pro Medium" panose="02040604050005020304" pitchFamily="18" charset="0"/>
              </a:rPr>
              <a:t>KPI 6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Attrition Rate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Vs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Years Since Last Promotion</a:t>
            </a:r>
          </a:p>
        </p:txBody>
      </p:sp>
      <p:sp>
        <p:nvSpPr>
          <p:cNvPr id="106" name="Rectangle 10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shape&#10;&#10;Description automatically generated">
            <a:extLst>
              <a:ext uri="{FF2B5EF4-FFF2-40B4-BE49-F238E27FC236}">
                <a16:creationId xmlns:a16="http://schemas.microsoft.com/office/drawing/2014/main" id="{E9E3DBE0-AC6D-AE10-76E4-31CBE06F9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85" y="838200"/>
            <a:ext cx="8082631" cy="4972050"/>
          </a:xfrm>
          <a:prstGeom prst="rect">
            <a:avLst/>
          </a:prstGeom>
        </p:spPr>
      </p:pic>
      <p:sp>
        <p:nvSpPr>
          <p:cNvPr id="110" name="Rectangle 10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877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84B08929-B843-D808-E6A7-FDA809176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15" y="0"/>
            <a:ext cx="5139941" cy="6858000"/>
          </a:xfrm>
          <a:prstGeom prst="rect">
            <a:avLst/>
          </a:prstGeom>
        </p:spPr>
      </p:pic>
      <p:pic>
        <p:nvPicPr>
          <p:cNvPr id="5" name="Picture 4">
            <a:extLst>
              <a:ext uri="{FF2B5EF4-FFF2-40B4-BE49-F238E27FC236}">
                <a16:creationId xmlns:a16="http://schemas.microsoft.com/office/drawing/2014/main" id="{EBB2763E-3534-3C14-DE16-18FDFB403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256" y="1777753"/>
            <a:ext cx="6767744" cy="3302493"/>
          </a:xfrm>
          <a:prstGeom prst="rect">
            <a:avLst/>
          </a:prstGeom>
        </p:spPr>
      </p:pic>
    </p:spTree>
    <p:extLst>
      <p:ext uri="{BB962C8B-B14F-4D97-AF65-F5344CB8AC3E}">
        <p14:creationId xmlns:p14="http://schemas.microsoft.com/office/powerpoint/2010/main" val="46608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855594" y="148158"/>
            <a:ext cx="5393360" cy="1325563"/>
          </a:xfrm>
        </p:spPr>
        <p:txBody>
          <a:bodyPr>
            <a:normAutofit/>
          </a:bodyPr>
          <a:lstStyle/>
          <a:p>
            <a:r>
              <a:rPr lang="en-IN" b="1" dirty="0">
                <a:latin typeface="Amasis MT Pro Medium" panose="02040604050005020304" pitchFamily="18" charset="0"/>
              </a:rPr>
              <a:t>Insights from KPI 6:</a:t>
            </a:r>
          </a:p>
        </p:txBody>
      </p:sp>
      <p:sp>
        <p:nvSpPr>
          <p:cNvPr id="61" name="Freeform: Shape 60">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62">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55" name="Picture 54">
            <a:extLst>
              <a:ext uri="{FF2B5EF4-FFF2-40B4-BE49-F238E27FC236}">
                <a16:creationId xmlns:a16="http://schemas.microsoft.com/office/drawing/2014/main" id="{585B0EC2-E593-E135-3636-D81DCA453B3F}"/>
              </a:ext>
            </a:extLst>
          </p:cNvPr>
          <p:cNvPicPr>
            <a:picLocks noChangeAspect="1"/>
          </p:cNvPicPr>
          <p:nvPr/>
        </p:nvPicPr>
        <p:blipFill rotWithShape="1">
          <a:blip r:embed="rId2"/>
          <a:srcRect l="12880" r="21620"/>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67" name="Freeform: Shape 66">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69" name="Straight Connector 68">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71" name="Freeform: Shape 70">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 name="Content Placeholder 6">
            <a:extLst>
              <a:ext uri="{FF2B5EF4-FFF2-40B4-BE49-F238E27FC236}">
                <a16:creationId xmlns:a16="http://schemas.microsoft.com/office/drawing/2014/main" id="{31D13D80-C670-2CF1-52E7-4A2682FA1D81}"/>
              </a:ext>
            </a:extLst>
          </p:cNvPr>
          <p:cNvSpPr>
            <a:spLocks noGrp="1"/>
          </p:cNvSpPr>
          <p:nvPr>
            <p:ph idx="1"/>
          </p:nvPr>
        </p:nvSpPr>
        <p:spPr>
          <a:xfrm>
            <a:off x="390617" y="1248290"/>
            <a:ext cx="6288485" cy="5461552"/>
          </a:xfrm>
        </p:spPr>
        <p:txBody>
          <a:bodyPr>
            <a:noAutofit/>
          </a:bodyPr>
          <a:lstStyle/>
          <a:p>
            <a:pPr marL="0" indent="0">
              <a:buNone/>
            </a:pPr>
            <a:r>
              <a:rPr lang="en-IN" sz="1700" dirty="0"/>
              <a:t>From the analysis and Visualisation </a:t>
            </a:r>
          </a:p>
          <a:p>
            <a:r>
              <a:rPr lang="en-IN" sz="1700" dirty="0"/>
              <a:t>For 0-5 years since Last year Promotion interval Research &amp; Development and Hardware departments has highest and lowest attrition rate respectively.</a:t>
            </a:r>
          </a:p>
          <a:p>
            <a:r>
              <a:rPr lang="en-IN" sz="1700" dirty="0"/>
              <a:t>For 6-10 years since last year promotion interval Human resources and software departments has highest and lowest attrition rate respectively.</a:t>
            </a:r>
          </a:p>
          <a:p>
            <a:r>
              <a:rPr lang="en-IN" sz="1700" dirty="0"/>
              <a:t>For 11-15 years since last promotion interval support and sales departments has highest and lowest attrition rate respectively.</a:t>
            </a:r>
          </a:p>
          <a:p>
            <a:r>
              <a:rPr lang="en-IN" sz="1700" dirty="0"/>
              <a:t>For 16-20 years since last promotion interval software &amp; hardware departments has highest and lowest attrition respectively.</a:t>
            </a:r>
          </a:p>
          <a:p>
            <a:r>
              <a:rPr lang="en-IN" sz="1700" dirty="0"/>
              <a:t>For 21-25 years since last promotion interval software and support departments has highest and lowest attrition respectively.</a:t>
            </a:r>
          </a:p>
          <a:p>
            <a:r>
              <a:rPr lang="en-IN" sz="1700" dirty="0"/>
              <a:t>For 26-30 years since last promotion interval support and Human resources departments has highest and lowest attrition respectively.</a:t>
            </a:r>
          </a:p>
          <a:p>
            <a:r>
              <a:rPr lang="en-IN" sz="1700" dirty="0"/>
              <a:t>For above 30 years since last promotion interval software and Human resources departments has highest and lowest attrition respectively.</a:t>
            </a:r>
          </a:p>
        </p:txBody>
      </p:sp>
    </p:spTree>
    <p:extLst>
      <p:ext uri="{BB962C8B-B14F-4D97-AF65-F5344CB8AC3E}">
        <p14:creationId xmlns:p14="http://schemas.microsoft.com/office/powerpoint/2010/main" val="41304456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717422" y="1967265"/>
            <a:ext cx="3204839" cy="2547257"/>
          </a:xfrm>
          <a:noFill/>
        </p:spPr>
        <p:txBody>
          <a:bodyPr vert="horz" lIns="91440" tIns="45720" rIns="91440" bIns="45720" rtlCol="0" anchor="ctr">
            <a:normAutofit fontScale="90000"/>
          </a:bodyPr>
          <a:lstStyle/>
          <a:p>
            <a:pPr algn="ctr"/>
            <a:r>
              <a:rPr lang="en-US" sz="4000" b="1" kern="1200" dirty="0">
                <a:solidFill>
                  <a:srgbClr val="FFFFFF"/>
                </a:solidFill>
                <a:latin typeface="Amasis MT Pro Medium" panose="02040604050005020304" pitchFamily="18" charset="0"/>
              </a:rPr>
              <a:t>KPI 7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Job Role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Vs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Work Life Balance for attrition Employees</a:t>
            </a:r>
          </a:p>
        </p:txBody>
      </p:sp>
      <p:pic>
        <p:nvPicPr>
          <p:cNvPr id="4" name="Picture 3">
            <a:extLst>
              <a:ext uri="{FF2B5EF4-FFF2-40B4-BE49-F238E27FC236}">
                <a16:creationId xmlns:a16="http://schemas.microsoft.com/office/drawing/2014/main" id="{A52DCA64-C053-9FF0-4606-F7410DB62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021" y="671228"/>
            <a:ext cx="7261471" cy="5515543"/>
          </a:xfrm>
          <a:prstGeom prst="rect">
            <a:avLst/>
          </a:prstGeom>
        </p:spPr>
      </p:pic>
    </p:spTree>
    <p:extLst>
      <p:ext uri="{BB962C8B-B14F-4D97-AF65-F5344CB8AC3E}">
        <p14:creationId xmlns:p14="http://schemas.microsoft.com/office/powerpoint/2010/main" val="3169190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094476" y="723924"/>
            <a:ext cx="5397237" cy="1325563"/>
          </a:xfrm>
        </p:spPr>
        <p:txBody>
          <a:bodyPr>
            <a:normAutofit/>
          </a:bodyPr>
          <a:lstStyle/>
          <a:p>
            <a:pPr algn="ctr"/>
            <a:r>
              <a:rPr lang="en-IN" b="1" dirty="0">
                <a:latin typeface="Amasis MT Pro Medium" panose="02040604050005020304" pitchFamily="18" charset="0"/>
              </a:rPr>
              <a:t>Insights from KPI 7:</a:t>
            </a:r>
          </a:p>
        </p:txBody>
      </p:sp>
      <p:pic>
        <p:nvPicPr>
          <p:cNvPr id="5" name="Picture 4" descr="Graphical user interface, text, application&#10;&#10;Description automatically generated">
            <a:extLst>
              <a:ext uri="{FF2B5EF4-FFF2-40B4-BE49-F238E27FC236}">
                <a16:creationId xmlns:a16="http://schemas.microsoft.com/office/drawing/2014/main" id="{62E0F7C3-71A4-D8BC-2CA2-4856A62E0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706812"/>
            <a:ext cx="4892103" cy="227785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60" name="Freeform: Shape 5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id="{3F8EF95E-279E-0041-BCB6-D2419E56E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 y="3358753"/>
            <a:ext cx="4892103" cy="2672847"/>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66" name="Arc 61">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792466988"/>
              </p:ext>
            </p:extLst>
          </p:nvPr>
        </p:nvGraphicFramePr>
        <p:xfrm>
          <a:off x="6151294" y="1946684"/>
          <a:ext cx="5397237"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95509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717422" y="1967265"/>
            <a:ext cx="3204839" cy="2547257"/>
          </a:xfrm>
          <a:noFill/>
        </p:spPr>
        <p:txBody>
          <a:bodyPr vert="horz" lIns="91440" tIns="45720" rIns="91440" bIns="45720" rtlCol="0" anchor="ctr">
            <a:normAutofit fontScale="90000"/>
          </a:bodyPr>
          <a:lstStyle/>
          <a:p>
            <a:pPr algn="ctr"/>
            <a:r>
              <a:rPr lang="en-US" sz="4000" b="1" kern="1200" dirty="0">
                <a:solidFill>
                  <a:srgbClr val="FFFFFF"/>
                </a:solidFill>
                <a:latin typeface="Amasis MT Pro Medium" panose="02040604050005020304" pitchFamily="18" charset="0"/>
              </a:rPr>
              <a:t>KPI </a:t>
            </a:r>
            <a:r>
              <a:rPr lang="en-US" sz="4000" b="1" dirty="0">
                <a:solidFill>
                  <a:srgbClr val="FFFFFF"/>
                </a:solidFill>
                <a:latin typeface="Amasis MT Pro Medium" panose="02040604050005020304" pitchFamily="18" charset="0"/>
              </a:rPr>
              <a:t>7</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Job Role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Vs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Work Life Balance for Total Employees</a:t>
            </a:r>
          </a:p>
        </p:txBody>
      </p:sp>
      <p:pic>
        <p:nvPicPr>
          <p:cNvPr id="6" name="Picture 5" descr="Table&#10;&#10;Description automatically generated">
            <a:extLst>
              <a:ext uri="{FF2B5EF4-FFF2-40B4-BE49-F238E27FC236}">
                <a16:creationId xmlns:a16="http://schemas.microsoft.com/office/drawing/2014/main" id="{415D5B1D-3926-6CC4-804F-174D87614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8460" y="674612"/>
            <a:ext cx="7345034" cy="5508776"/>
          </a:xfrm>
          <a:prstGeom prst="rect">
            <a:avLst/>
          </a:prstGeom>
        </p:spPr>
      </p:pic>
    </p:spTree>
    <p:extLst>
      <p:ext uri="{BB962C8B-B14F-4D97-AF65-F5344CB8AC3E}">
        <p14:creationId xmlns:p14="http://schemas.microsoft.com/office/powerpoint/2010/main" val="348124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ackground pattern&#10;&#10;Description automatically generated">
            <a:extLst>
              <a:ext uri="{FF2B5EF4-FFF2-40B4-BE49-F238E27FC236}">
                <a16:creationId xmlns:a16="http://schemas.microsoft.com/office/drawing/2014/main" id="{196882C2-B754-76AE-746A-DF27F8DBEA32}"/>
              </a:ext>
            </a:extLst>
          </p:cNvPr>
          <p:cNvPicPr>
            <a:picLocks noChangeAspect="1"/>
          </p:cNvPicPr>
          <p:nvPr/>
        </p:nvPicPr>
        <p:blipFill rotWithShape="1">
          <a:blip r:embed="rId2">
            <a:alphaModFix amt="35000"/>
          </a:blip>
          <a:srcRect l="2667"/>
          <a:stretch/>
        </p:blipFill>
        <p:spPr>
          <a:xfrm>
            <a:off x="-1" y="10"/>
            <a:ext cx="12192001" cy="6857990"/>
          </a:xfrm>
          <a:prstGeom prst="rect">
            <a:avLst/>
          </a:prstGeom>
        </p:spPr>
      </p:pic>
      <p:sp>
        <p:nvSpPr>
          <p:cNvPr id="2" name="Title 1">
            <a:extLst>
              <a:ext uri="{FF2B5EF4-FFF2-40B4-BE49-F238E27FC236}">
                <a16:creationId xmlns:a16="http://schemas.microsoft.com/office/drawing/2014/main" id="{AB19CF30-F064-0CEB-5D90-6672E49FF94F}"/>
              </a:ext>
            </a:extLst>
          </p:cNvPr>
          <p:cNvSpPr>
            <a:spLocks noGrp="1"/>
          </p:cNvSpPr>
          <p:nvPr>
            <p:ph type="title"/>
          </p:nvPr>
        </p:nvSpPr>
        <p:spPr>
          <a:xfrm>
            <a:off x="619125" y="2766219"/>
            <a:ext cx="2892732" cy="1202100"/>
          </a:xfrm>
        </p:spPr>
        <p:txBody>
          <a:bodyPr>
            <a:normAutofit fontScale="90000"/>
          </a:bodyPr>
          <a:lstStyle/>
          <a:p>
            <a:r>
              <a:rPr lang="en-IN" sz="4800" b="1" dirty="0">
                <a:solidFill>
                  <a:srgbClr val="FFFFFF"/>
                </a:solidFill>
                <a:latin typeface="Amasis MT Pro Medium" panose="02040604050005020304" pitchFamily="18" charset="0"/>
              </a:rPr>
              <a:t>AGENDA :</a:t>
            </a:r>
          </a:p>
        </p:txBody>
      </p:sp>
      <p:graphicFrame>
        <p:nvGraphicFramePr>
          <p:cNvPr id="41" name="Content Placeholder 2">
            <a:extLst>
              <a:ext uri="{FF2B5EF4-FFF2-40B4-BE49-F238E27FC236}">
                <a16:creationId xmlns:a16="http://schemas.microsoft.com/office/drawing/2014/main" id="{D83F8A1F-6153-F2ED-EBE4-922C9A4260D1}"/>
              </a:ext>
            </a:extLst>
          </p:cNvPr>
          <p:cNvGraphicFramePr>
            <a:graphicFrameLocks noGrp="1"/>
          </p:cNvGraphicFramePr>
          <p:nvPr>
            <p:ph idx="1"/>
            <p:extLst>
              <p:ext uri="{D42A27DB-BD31-4B8C-83A1-F6EECF244321}">
                <p14:modId xmlns:p14="http://schemas.microsoft.com/office/powerpoint/2010/main" val="1533499228"/>
              </p:ext>
            </p:extLst>
          </p:nvPr>
        </p:nvGraphicFramePr>
        <p:xfrm>
          <a:off x="4350058" y="800100"/>
          <a:ext cx="7003741" cy="5376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656896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66944" y="687666"/>
            <a:ext cx="4218138" cy="1597228"/>
          </a:xfrm>
        </p:spPr>
        <p:txBody>
          <a:bodyPr>
            <a:normAutofit/>
          </a:bodyPr>
          <a:lstStyle/>
          <a:p>
            <a:r>
              <a:rPr lang="en-IN" sz="5400" b="1" dirty="0">
                <a:latin typeface="Amasis MT Pro Medium" panose="02040604050005020304" pitchFamily="18" charset="0"/>
              </a:rPr>
              <a:t>Insights from KPI 7:</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3514628118"/>
              </p:ext>
            </p:extLst>
          </p:nvPr>
        </p:nvGraphicFramePr>
        <p:xfrm>
          <a:off x="6617644" y="2284894"/>
          <a:ext cx="4716739" cy="3805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Graphical user interface, text, application, chat or text message&#10;&#10;Description automatically generated">
            <a:extLst>
              <a:ext uri="{FF2B5EF4-FFF2-40B4-BE49-F238E27FC236}">
                <a16:creationId xmlns:a16="http://schemas.microsoft.com/office/drawing/2014/main" id="{44A17D86-7437-AF36-DF38-2C5FEE631D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1403" y="623275"/>
            <a:ext cx="5601482" cy="2410161"/>
          </a:xfrm>
          <a:prstGeom prst="rect">
            <a:avLst/>
          </a:prstGeom>
        </p:spPr>
      </p:pic>
      <p:pic>
        <p:nvPicPr>
          <p:cNvPr id="8" name="Picture 7" descr="Table&#10;&#10;Description automatically generated with low confidence">
            <a:extLst>
              <a:ext uri="{FF2B5EF4-FFF2-40B4-BE49-F238E27FC236}">
                <a16:creationId xmlns:a16="http://schemas.microsoft.com/office/drawing/2014/main" id="{1FCE9118-3FB9-BD4B-A360-0F1815E820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403" y="3411363"/>
            <a:ext cx="5649113" cy="2819794"/>
          </a:xfrm>
          <a:prstGeom prst="rect">
            <a:avLst/>
          </a:prstGeom>
        </p:spPr>
      </p:pic>
    </p:spTree>
    <p:extLst>
      <p:ext uri="{BB962C8B-B14F-4D97-AF65-F5344CB8AC3E}">
        <p14:creationId xmlns:p14="http://schemas.microsoft.com/office/powerpoint/2010/main" val="350192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388817D-15D8-14DD-D658-92799A7981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653" y="224118"/>
            <a:ext cx="11628694" cy="6386762"/>
          </a:xfrm>
          <a:prstGeom prst="rect">
            <a:avLst/>
          </a:prstGeom>
        </p:spPr>
      </p:pic>
    </p:spTree>
    <p:extLst>
      <p:ext uri="{BB962C8B-B14F-4D97-AF65-F5344CB8AC3E}">
        <p14:creationId xmlns:p14="http://schemas.microsoft.com/office/powerpoint/2010/main" val="822914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D669A-E737-591B-678D-D472FEAFB5DA}"/>
              </a:ext>
            </a:extLst>
          </p:cNvPr>
          <p:cNvSpPr>
            <a:spLocks noGrp="1"/>
          </p:cNvSpPr>
          <p:nvPr>
            <p:ph type="title"/>
          </p:nvPr>
        </p:nvSpPr>
        <p:spPr>
          <a:xfrm>
            <a:off x="643465" y="105087"/>
            <a:ext cx="10898485" cy="1096088"/>
          </a:xfrm>
        </p:spPr>
        <p:txBody>
          <a:bodyPr/>
          <a:lstStyle/>
          <a:p>
            <a:pPr algn="ctr" defTabSz="941832"/>
            <a:r>
              <a:rPr lang="en-IN" sz="6180" kern="1200" dirty="0">
                <a:solidFill>
                  <a:schemeClr val="tx1"/>
                </a:solidFill>
                <a:latin typeface="Amasis MT Pro Medium" panose="02040604050005020304" pitchFamily="18" charset="0"/>
                <a:ea typeface="+mj-ea"/>
                <a:cs typeface="+mj-cs"/>
              </a:rPr>
              <a:t>Conclusion :</a:t>
            </a:r>
            <a:endParaRPr lang="en-IN" dirty="0">
              <a:latin typeface="Amasis MT Pro Medium" panose="02040604050005020304" pitchFamily="18" charset="0"/>
            </a:endParaRPr>
          </a:p>
        </p:txBody>
      </p:sp>
      <p:graphicFrame>
        <p:nvGraphicFramePr>
          <p:cNvPr id="7" name="Text Placeholder 2">
            <a:extLst>
              <a:ext uri="{FF2B5EF4-FFF2-40B4-BE49-F238E27FC236}">
                <a16:creationId xmlns:a16="http://schemas.microsoft.com/office/drawing/2014/main" id="{F9A04D95-F775-5027-575C-8334968BC060}"/>
              </a:ext>
            </a:extLst>
          </p:cNvPr>
          <p:cNvGraphicFramePr/>
          <p:nvPr>
            <p:extLst>
              <p:ext uri="{D42A27DB-BD31-4B8C-83A1-F6EECF244321}">
                <p14:modId xmlns:p14="http://schemas.microsoft.com/office/powerpoint/2010/main" val="799550786"/>
              </p:ext>
            </p:extLst>
          </p:nvPr>
        </p:nvGraphicFramePr>
        <p:xfrm>
          <a:off x="643466" y="1675252"/>
          <a:ext cx="10898485" cy="4440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8506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70F0DD70-3D3C-C45D-AC37-8893F80E6AD4}"/>
              </a:ext>
            </a:extLst>
          </p:cNvPr>
          <p:cNvSpPr>
            <a:spLocks noGrp="1"/>
          </p:cNvSpPr>
          <p:nvPr>
            <p:ph type="body" idx="1"/>
          </p:nvPr>
        </p:nvSpPr>
        <p:spPr>
          <a:xfrm>
            <a:off x="1527048" y="4599432"/>
            <a:ext cx="9144000" cy="1536192"/>
          </a:xfrm>
        </p:spPr>
        <p:txBody>
          <a:bodyPr vert="horz" lIns="91440" tIns="45720" rIns="91440" bIns="45720" rtlCol="0">
            <a:normAutofit/>
          </a:bodyPr>
          <a:lstStyle/>
          <a:p>
            <a:pPr algn="ctr"/>
            <a:endParaRPr lang="en-US" sz="9600" b="1" dirty="0">
              <a:solidFill>
                <a:srgbClr val="FFFFFF"/>
              </a:solidFill>
            </a:endParaRPr>
          </a:p>
        </p:txBody>
      </p:sp>
      <p:sp>
        <p:nvSpPr>
          <p:cNvPr id="2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BA1163D-01B0-AC12-9890-2E4DAA461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0483936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B6D49-5DB0-F289-380A-0C8DD0D64D7A}"/>
              </a:ext>
            </a:extLst>
          </p:cNvPr>
          <p:cNvSpPr>
            <a:spLocks noGrp="1"/>
          </p:cNvSpPr>
          <p:nvPr>
            <p:ph type="title"/>
          </p:nvPr>
        </p:nvSpPr>
        <p:spPr>
          <a:xfrm>
            <a:off x="269583" y="780970"/>
            <a:ext cx="3200400" cy="5206361"/>
          </a:xfrm>
        </p:spPr>
        <p:txBody>
          <a:bodyPr>
            <a:normAutofit fontScale="90000"/>
          </a:bodyPr>
          <a:lstStyle/>
          <a:p>
            <a:r>
              <a:rPr lang="en-IN" sz="3600" b="1" dirty="0">
                <a:solidFill>
                  <a:srgbClr val="FFFFFF"/>
                </a:solidFill>
                <a:latin typeface="Amasis MT Pro Medium" panose="02040604050005020304" pitchFamily="18" charset="0"/>
              </a:rPr>
              <a:t>Introduction:</a:t>
            </a:r>
            <a:br>
              <a:rPr lang="en-IN" sz="3200" b="1" dirty="0">
                <a:solidFill>
                  <a:srgbClr val="FFFFFF"/>
                </a:solidFill>
              </a:rPr>
            </a:br>
            <a:br>
              <a:rPr lang="en-IN" sz="2200" dirty="0">
                <a:solidFill>
                  <a:schemeClr val="bg1"/>
                </a:solidFill>
                <a:latin typeface="+mn-lt"/>
              </a:rPr>
            </a:br>
            <a:r>
              <a:rPr lang="en-US" sz="2200" b="0" i="0" dirty="0">
                <a:solidFill>
                  <a:schemeClr val="bg1"/>
                </a:solidFill>
                <a:effectLst/>
                <a:latin typeface="+mn-lt"/>
              </a:rPr>
              <a:t>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a:t>
            </a:r>
            <a:endParaRPr lang="en-IN" sz="2200" dirty="0">
              <a:solidFill>
                <a:schemeClr val="bg1"/>
              </a:solidFill>
              <a:latin typeface="+mn-lt"/>
            </a:endParaRPr>
          </a:p>
        </p:txBody>
      </p:sp>
      <p:sp>
        <p:nvSpPr>
          <p:cNvPr id="24"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095C176-DB70-BD65-A39E-7A8EA13B625E}"/>
              </a:ext>
            </a:extLst>
          </p:cNvPr>
          <p:cNvSpPr>
            <a:spLocks noGrp="1"/>
          </p:cNvSpPr>
          <p:nvPr>
            <p:ph idx="1"/>
          </p:nvPr>
        </p:nvSpPr>
        <p:spPr>
          <a:xfrm>
            <a:off x="4442685" y="591342"/>
            <a:ext cx="6906491" cy="5585619"/>
          </a:xfrm>
        </p:spPr>
        <p:txBody>
          <a:bodyPr anchor="ctr">
            <a:normAutofit/>
          </a:bodyPr>
          <a:lstStyle/>
          <a:p>
            <a:pPr marL="0" indent="0">
              <a:buNone/>
            </a:pPr>
            <a:r>
              <a:rPr lang="en-IN" dirty="0"/>
              <a:t>  </a:t>
            </a:r>
            <a:r>
              <a:rPr lang="en-IN" sz="3600" dirty="0">
                <a:solidFill>
                  <a:schemeClr val="accent2"/>
                </a:solidFill>
                <a:latin typeface="Amasis MT Pro Medium" panose="02040604050005020304" pitchFamily="18" charset="0"/>
              </a:rPr>
              <a:t>Problem Statement:</a:t>
            </a:r>
          </a:p>
          <a:p>
            <a:pPr>
              <a:buFont typeface="Wingdings" panose="05000000000000000000" pitchFamily="2" charset="2"/>
              <a:buChar char="Ø"/>
            </a:pPr>
            <a:r>
              <a:rPr lang="en-IN" dirty="0"/>
              <a:t>Average attrition rate for all Departments</a:t>
            </a:r>
          </a:p>
          <a:p>
            <a:pPr>
              <a:buFont typeface="Wingdings" panose="05000000000000000000" pitchFamily="2" charset="2"/>
              <a:buChar char="Ø"/>
            </a:pPr>
            <a:r>
              <a:rPr lang="en-IN" dirty="0"/>
              <a:t>Average hourly rate of Male Research Scientist </a:t>
            </a:r>
          </a:p>
          <a:p>
            <a:pPr>
              <a:buFont typeface="Wingdings" panose="05000000000000000000" pitchFamily="2" charset="2"/>
              <a:buChar char="Ø"/>
            </a:pPr>
            <a:r>
              <a:rPr lang="en-IN" dirty="0"/>
              <a:t>Attrition rate Vs Monthly Income stats </a:t>
            </a:r>
          </a:p>
          <a:p>
            <a:pPr>
              <a:buFont typeface="Wingdings" panose="05000000000000000000" pitchFamily="2" charset="2"/>
              <a:buChar char="Ø"/>
            </a:pPr>
            <a:r>
              <a:rPr lang="en-IN" dirty="0"/>
              <a:t>Average working years for each Department</a:t>
            </a:r>
          </a:p>
          <a:p>
            <a:pPr>
              <a:buFont typeface="Wingdings" panose="05000000000000000000" pitchFamily="2" charset="2"/>
              <a:buChar char="Ø"/>
            </a:pPr>
            <a:r>
              <a:rPr lang="en-IN" dirty="0"/>
              <a:t>Job role Vs Work life balance</a:t>
            </a:r>
          </a:p>
          <a:p>
            <a:pPr>
              <a:buFont typeface="Wingdings" panose="05000000000000000000" pitchFamily="2" charset="2"/>
              <a:buChar char="Ø"/>
            </a:pPr>
            <a:r>
              <a:rPr lang="en-IN" dirty="0"/>
              <a:t>Attrition rate Vs Years Since last promotion</a:t>
            </a:r>
          </a:p>
        </p:txBody>
      </p:sp>
    </p:spTree>
    <p:extLst>
      <p:ext uri="{BB962C8B-B14F-4D97-AF65-F5344CB8AC3E}">
        <p14:creationId xmlns:p14="http://schemas.microsoft.com/office/powerpoint/2010/main" val="456344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0419B-CB6F-4EBC-1721-EC380D5602FF}"/>
              </a:ext>
            </a:extLst>
          </p:cNvPr>
          <p:cNvSpPr>
            <a:spLocks noGrp="1"/>
          </p:cNvSpPr>
          <p:nvPr>
            <p:ph type="title"/>
          </p:nvPr>
        </p:nvSpPr>
        <p:spPr>
          <a:xfrm>
            <a:off x="838200" y="365125"/>
            <a:ext cx="5558489" cy="1325563"/>
          </a:xfrm>
        </p:spPr>
        <p:txBody>
          <a:bodyPr>
            <a:normAutofit/>
          </a:bodyPr>
          <a:lstStyle/>
          <a:p>
            <a:r>
              <a:rPr lang="en-IN" b="1" dirty="0">
                <a:solidFill>
                  <a:schemeClr val="accent2"/>
                </a:solidFill>
                <a:latin typeface="Amasis MT Pro Medium" panose="02040604050005020304" pitchFamily="18" charset="0"/>
              </a:rPr>
              <a:t>Business Objective:</a:t>
            </a:r>
          </a:p>
        </p:txBody>
      </p:sp>
      <p:sp>
        <p:nvSpPr>
          <p:cNvPr id="34" name="Freeform: Shape 33">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D6B8C4F-7D2D-8B14-282C-38161EFEAD52}"/>
              </a:ext>
            </a:extLst>
          </p:cNvPr>
          <p:cNvSpPr>
            <a:spLocks noGrp="1"/>
          </p:cNvSpPr>
          <p:nvPr>
            <p:ph idx="1"/>
          </p:nvPr>
        </p:nvSpPr>
        <p:spPr>
          <a:xfrm>
            <a:off x="838200" y="1825625"/>
            <a:ext cx="5558489" cy="4351338"/>
          </a:xfrm>
        </p:spPr>
        <p:txBody>
          <a:bodyPr>
            <a:noAutofit/>
          </a:bodyPr>
          <a:lstStyle/>
          <a:p>
            <a:pPr marL="0" indent="0" algn="just">
              <a:buNone/>
            </a:pPr>
            <a:r>
              <a:rPr lang="en-US" sz="2000" b="0" i="0" dirty="0">
                <a:effectLst/>
              </a:rPr>
              <a:t>The aim of this project is to analyze employee retention and attrition rates with the organization and provide insights to the HR team for developing effective retention strategies. Through data analysis and visualizations, we will identify factors that contribute to :</a:t>
            </a:r>
          </a:p>
          <a:p>
            <a:pPr algn="just">
              <a:buFont typeface="Wingdings" panose="05000000000000000000" pitchFamily="2" charset="2"/>
              <a:buChar char="ü"/>
            </a:pPr>
            <a:r>
              <a:rPr lang="en-US" sz="2000" dirty="0"/>
              <a:t>E</a:t>
            </a:r>
            <a:r>
              <a:rPr lang="en-US" sz="2000" b="0" i="0" dirty="0">
                <a:effectLst/>
              </a:rPr>
              <a:t>mployee turnover and attrition.</a:t>
            </a:r>
          </a:p>
          <a:p>
            <a:pPr algn="just">
              <a:buFont typeface="Wingdings" panose="05000000000000000000" pitchFamily="2" charset="2"/>
              <a:buChar char="ü"/>
            </a:pPr>
            <a:r>
              <a:rPr lang="en-US" sz="2000" dirty="0"/>
              <a:t>E</a:t>
            </a:r>
            <a:r>
              <a:rPr lang="en-US" sz="2000" b="0" i="0" dirty="0">
                <a:effectLst/>
              </a:rPr>
              <a:t>valuate the effectiveness of existing retention strategies. </a:t>
            </a:r>
          </a:p>
          <a:p>
            <a:pPr algn="just">
              <a:buFont typeface="Wingdings" panose="05000000000000000000" pitchFamily="2" charset="2"/>
              <a:buChar char="ü"/>
            </a:pPr>
            <a:r>
              <a:rPr lang="en-US" sz="2000" b="0" i="0" dirty="0">
                <a:effectLst/>
              </a:rPr>
              <a:t>To verify the satisfaction level of employee in the organization.</a:t>
            </a:r>
          </a:p>
          <a:p>
            <a:pPr algn="just">
              <a:buFont typeface="Wingdings" panose="05000000000000000000" pitchFamily="2" charset="2"/>
              <a:buChar char="ü"/>
            </a:pPr>
            <a:r>
              <a:rPr lang="en-US" sz="2000" dirty="0"/>
              <a:t>P</a:t>
            </a:r>
            <a:r>
              <a:rPr lang="en-US" sz="2000" b="0" i="0" dirty="0">
                <a:effectLst/>
              </a:rPr>
              <a:t>rovide recommendations to improve employee retention.</a:t>
            </a:r>
          </a:p>
        </p:txBody>
      </p:sp>
      <p:sp>
        <p:nvSpPr>
          <p:cNvPr id="36" name="Oval 35">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Block Arc 37">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reeform: Shape 39">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42" name="Straight Connector 41">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4" name="Freeform: Shape 43">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6" name="Arc 45">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642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lowchart: Document 3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638175" y="142132"/>
            <a:ext cx="3248025" cy="2371148"/>
          </a:xfrm>
          <a:prstGeom prst="ellipse">
            <a:avLst/>
          </a:prstGeom>
        </p:spPr>
        <p:txBody>
          <a:bodyPr vert="horz" lIns="91440" tIns="45720" rIns="91440" bIns="45720" rtlCol="0" anchor="ctr">
            <a:noAutofit/>
          </a:bodyPr>
          <a:lstStyle/>
          <a:p>
            <a:pPr algn="ctr"/>
            <a:r>
              <a:rPr lang="en-US" sz="2800" b="1" kern="1200" dirty="0">
                <a:solidFill>
                  <a:srgbClr val="FFFFFF"/>
                </a:solidFill>
                <a:latin typeface="Amasis MT Pro Medium" panose="02040604050005020304" pitchFamily="18" charset="0"/>
              </a:rPr>
              <a:t>KPI 1</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Average Attrition rate for all Departments</a:t>
            </a:r>
          </a:p>
        </p:txBody>
      </p:sp>
      <p:pic>
        <p:nvPicPr>
          <p:cNvPr id="10" name="Picture 9" descr="Chart, pie chart&#10;&#10;Description automatically generated">
            <a:extLst>
              <a:ext uri="{FF2B5EF4-FFF2-40B4-BE49-F238E27FC236}">
                <a16:creationId xmlns:a16="http://schemas.microsoft.com/office/drawing/2014/main" id="{5DB6A26D-11D7-C2D4-909F-99856D562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6288" y="857362"/>
            <a:ext cx="7347537" cy="5143275"/>
          </a:xfrm>
          <a:prstGeom prst="rect">
            <a:avLst/>
          </a:prstGeom>
        </p:spPr>
      </p:pic>
      <p:sp>
        <p:nvSpPr>
          <p:cNvPr id="13" name="TextBox 12">
            <a:extLst>
              <a:ext uri="{FF2B5EF4-FFF2-40B4-BE49-F238E27FC236}">
                <a16:creationId xmlns:a16="http://schemas.microsoft.com/office/drawing/2014/main" id="{1D048925-DD9D-208A-6FD2-BD0E8801E1B8}"/>
              </a:ext>
            </a:extLst>
          </p:cNvPr>
          <p:cNvSpPr txBox="1"/>
          <p:nvPr/>
        </p:nvSpPr>
        <p:spPr>
          <a:xfrm>
            <a:off x="702035" y="3922770"/>
            <a:ext cx="3184165" cy="2554545"/>
          </a:xfrm>
          <a:prstGeom prst="rect">
            <a:avLst/>
          </a:prstGeom>
          <a:noFill/>
        </p:spPr>
        <p:txBody>
          <a:bodyPr wrap="square">
            <a:spAutoFit/>
          </a:bodyPr>
          <a:lstStyle/>
          <a:p>
            <a:pPr algn="ctr"/>
            <a:r>
              <a:rPr lang="en-IN" sz="2000" dirty="0"/>
              <a:t>This KPI is to find out the</a:t>
            </a:r>
          </a:p>
          <a:p>
            <a:pPr algn="ctr"/>
            <a:r>
              <a:rPr lang="en-IN" sz="2000" dirty="0"/>
              <a:t>relationship between each</a:t>
            </a:r>
          </a:p>
          <a:p>
            <a:pPr algn="ctr"/>
            <a:r>
              <a:rPr lang="en-IN" sz="2000" dirty="0"/>
              <a:t>department and its attrition rate and here attrition rate is highest for Research &amp; Development Department whereas lowest is for Hardware Department.</a:t>
            </a:r>
          </a:p>
        </p:txBody>
      </p:sp>
    </p:spTree>
    <p:extLst>
      <p:ext uri="{BB962C8B-B14F-4D97-AF65-F5344CB8AC3E}">
        <p14:creationId xmlns:p14="http://schemas.microsoft.com/office/powerpoint/2010/main" val="367468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89833" y="1188637"/>
            <a:ext cx="4218138" cy="1597228"/>
          </a:xfrm>
        </p:spPr>
        <p:txBody>
          <a:bodyPr>
            <a:normAutofit/>
          </a:bodyPr>
          <a:lstStyle/>
          <a:p>
            <a:r>
              <a:rPr lang="en-IN" sz="5400" b="1" dirty="0">
                <a:latin typeface="Amasis MT Pro Medium" panose="02040604050005020304" pitchFamily="18" charset="0"/>
              </a:rPr>
              <a:t>Insights from KPI 1:</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3192573622"/>
              </p:ext>
            </p:extLst>
          </p:nvPr>
        </p:nvGraphicFramePr>
        <p:xfrm>
          <a:off x="6617644" y="2797922"/>
          <a:ext cx="4716739" cy="2879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Graphical user interface, text, application, table&#10;&#10;Description automatically generated">
            <a:extLst>
              <a:ext uri="{FF2B5EF4-FFF2-40B4-BE49-F238E27FC236}">
                <a16:creationId xmlns:a16="http://schemas.microsoft.com/office/drawing/2014/main" id="{BE879287-3A19-4EE0-241B-F29686F4BA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8753" y="3817399"/>
            <a:ext cx="4001065" cy="2413758"/>
          </a:xfrm>
          <a:prstGeom prst="rect">
            <a:avLst/>
          </a:prstGeom>
        </p:spPr>
      </p:pic>
      <p:pic>
        <p:nvPicPr>
          <p:cNvPr id="5" name="Picture 4">
            <a:extLst>
              <a:ext uri="{FF2B5EF4-FFF2-40B4-BE49-F238E27FC236}">
                <a16:creationId xmlns:a16="http://schemas.microsoft.com/office/drawing/2014/main" id="{2EB83BDA-4539-72C5-1A86-E36B8D9CB3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63" y="623275"/>
            <a:ext cx="6371865" cy="3078713"/>
          </a:xfrm>
          <a:prstGeom prst="rect">
            <a:avLst/>
          </a:prstGeom>
        </p:spPr>
      </p:pic>
    </p:spTree>
    <p:extLst>
      <p:ext uri="{BB962C8B-B14F-4D97-AF65-F5344CB8AC3E}">
        <p14:creationId xmlns:p14="http://schemas.microsoft.com/office/powerpoint/2010/main" val="98914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637380" y="2074362"/>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pPr algn="ctr"/>
            <a:r>
              <a:rPr lang="en-US" sz="2800" b="1" kern="1200" dirty="0">
                <a:solidFill>
                  <a:srgbClr val="FFFFFF"/>
                </a:solidFill>
                <a:latin typeface="Amasis MT Pro Medium" panose="02040604050005020304" pitchFamily="18" charset="0"/>
              </a:rPr>
              <a:t>KPI 2</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Average Hourly rate of Male Research Scientist</a:t>
            </a:r>
          </a:p>
        </p:txBody>
      </p:sp>
      <p:pic>
        <p:nvPicPr>
          <p:cNvPr id="3" name="Picture 2" descr="Chart&#10;&#10;Description automatically generated">
            <a:extLst>
              <a:ext uri="{FF2B5EF4-FFF2-40B4-BE49-F238E27FC236}">
                <a16:creationId xmlns:a16="http://schemas.microsoft.com/office/drawing/2014/main" id="{9A810619-4E60-AA55-329C-D7FA96B46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427" y="390617"/>
            <a:ext cx="6804880" cy="4393021"/>
          </a:xfrm>
          <a:prstGeom prst="rect">
            <a:avLst/>
          </a:prstGeom>
          <a:solidFill>
            <a:schemeClr val="tx2"/>
          </a:solidFill>
        </p:spPr>
      </p:pic>
      <p:sp>
        <p:nvSpPr>
          <p:cNvPr id="5" name="TextBox 4">
            <a:extLst>
              <a:ext uri="{FF2B5EF4-FFF2-40B4-BE49-F238E27FC236}">
                <a16:creationId xmlns:a16="http://schemas.microsoft.com/office/drawing/2014/main" id="{5C566E6A-9535-B465-898D-938185F05DD0}"/>
              </a:ext>
            </a:extLst>
          </p:cNvPr>
          <p:cNvSpPr txBox="1"/>
          <p:nvPr/>
        </p:nvSpPr>
        <p:spPr>
          <a:xfrm>
            <a:off x="4743607" y="5337576"/>
            <a:ext cx="6094520" cy="1261884"/>
          </a:xfrm>
          <a:prstGeom prst="rect">
            <a:avLst/>
          </a:prstGeom>
          <a:noFill/>
        </p:spPr>
        <p:txBody>
          <a:bodyPr wrap="square">
            <a:spAutoFit/>
          </a:bodyPr>
          <a:lstStyle/>
          <a:p>
            <a:pPr algn="ctr"/>
            <a:r>
              <a:rPr lang="en-IN" sz="2800" dirty="0">
                <a:latin typeface="Amasis MT Pro Medium" panose="02040604050005020304" pitchFamily="18" charset="0"/>
                <a:cs typeface="Aldhabi" panose="020B0604020202020204" pitchFamily="2" charset="-78"/>
              </a:rPr>
              <a:t>Insights from KPI 2 :</a:t>
            </a:r>
          </a:p>
          <a:p>
            <a:pPr algn="ctr"/>
            <a:r>
              <a:rPr lang="en-IN" sz="2400" dirty="0"/>
              <a:t>This KPI is to find out the average hourly rate of male research scientists which is 114.45.</a:t>
            </a:r>
          </a:p>
        </p:txBody>
      </p:sp>
    </p:spTree>
    <p:extLst>
      <p:ext uri="{BB962C8B-B14F-4D97-AF65-F5344CB8AC3E}">
        <p14:creationId xmlns:p14="http://schemas.microsoft.com/office/powerpoint/2010/main" val="951577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BD8A1-7F41-0C43-9ADB-31A061D78301}"/>
              </a:ext>
            </a:extLst>
          </p:cNvPr>
          <p:cNvSpPr>
            <a:spLocks noGrp="1"/>
          </p:cNvSpPr>
          <p:nvPr>
            <p:ph type="title"/>
          </p:nvPr>
        </p:nvSpPr>
        <p:spPr>
          <a:xfrm>
            <a:off x="638882" y="986049"/>
            <a:ext cx="3255095" cy="2755706"/>
          </a:xfrm>
        </p:spPr>
        <p:txBody>
          <a:bodyPr vert="horz" lIns="91440" tIns="45720" rIns="91440" bIns="45720" rtlCol="0" anchor="b">
            <a:normAutofit/>
          </a:bodyPr>
          <a:lstStyle/>
          <a:p>
            <a:pPr algn="ctr"/>
            <a:r>
              <a:rPr lang="en-US" sz="3600" b="1" kern="1200" dirty="0">
                <a:solidFill>
                  <a:schemeClr val="tx1"/>
                </a:solidFill>
                <a:latin typeface="Amasis MT Pro Medium" panose="02040604050005020304" pitchFamily="18" charset="0"/>
              </a:rPr>
              <a:t>KPI 3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Attrition Rate</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Vs</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Monthly Income Stats</a:t>
            </a:r>
          </a:p>
        </p:txBody>
      </p:sp>
      <p:sp>
        <p:nvSpPr>
          <p:cNvPr id="4" name="Text Placeholder 3">
            <a:extLst>
              <a:ext uri="{FF2B5EF4-FFF2-40B4-BE49-F238E27FC236}">
                <a16:creationId xmlns:a16="http://schemas.microsoft.com/office/drawing/2014/main" id="{354D619A-C5C2-07A6-107E-EB24DBAB4B3D}"/>
              </a:ext>
            </a:extLst>
          </p:cNvPr>
          <p:cNvSpPr>
            <a:spLocks noGrp="1"/>
          </p:cNvSpPr>
          <p:nvPr>
            <p:ph type="body" sz="half" idx="2"/>
          </p:nvPr>
        </p:nvSpPr>
        <p:spPr>
          <a:xfrm>
            <a:off x="638882" y="4852765"/>
            <a:ext cx="3255095" cy="1559327"/>
          </a:xfrm>
        </p:spPr>
        <p:txBody>
          <a:bodyPr vert="horz" lIns="91440" tIns="45720" rIns="91440" bIns="45720" rtlCol="0">
            <a:normAutofit/>
          </a:bodyPr>
          <a:lstStyle/>
          <a:p>
            <a:pPr algn="just"/>
            <a:r>
              <a:rPr lang="en-US" sz="2400" kern="1200" dirty="0">
                <a:solidFill>
                  <a:schemeClr val="tx1"/>
                </a:solidFill>
                <a:latin typeface="+mn-lt"/>
                <a:ea typeface="+mn-ea"/>
                <a:cs typeface="+mn-cs"/>
              </a:rPr>
              <a:t>This KPI is to find out the relation </a:t>
            </a:r>
            <a:r>
              <a:rPr lang="en-US" sz="2400" dirty="0"/>
              <a:t>the </a:t>
            </a:r>
            <a:r>
              <a:rPr lang="en-US" sz="2400" kern="1200" dirty="0">
                <a:solidFill>
                  <a:schemeClr val="tx1"/>
                </a:solidFill>
                <a:latin typeface="+mn-lt"/>
                <a:ea typeface="+mn-ea"/>
                <a:cs typeface="+mn-cs"/>
              </a:rPr>
              <a:t>between monthly income and Attrition rate. </a:t>
            </a:r>
          </a:p>
        </p:txBody>
      </p:sp>
      <p:sp>
        <p:nvSpPr>
          <p:cNvPr id="5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hart, line chart&#10;&#10;Description automatically generated">
            <a:extLst>
              <a:ext uri="{FF2B5EF4-FFF2-40B4-BE49-F238E27FC236}">
                <a16:creationId xmlns:a16="http://schemas.microsoft.com/office/drawing/2014/main" id="{D8A78576-AB84-D635-A187-993A66DBA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345" y="986049"/>
            <a:ext cx="8101151" cy="5036488"/>
          </a:xfrm>
          <a:prstGeom prst="rect">
            <a:avLst/>
          </a:prstGeom>
        </p:spPr>
      </p:pic>
    </p:spTree>
    <p:extLst>
      <p:ext uri="{BB962C8B-B14F-4D97-AF65-F5344CB8AC3E}">
        <p14:creationId xmlns:p14="http://schemas.microsoft.com/office/powerpoint/2010/main" val="712022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66945" y="743910"/>
            <a:ext cx="4218138" cy="1597228"/>
          </a:xfrm>
        </p:spPr>
        <p:txBody>
          <a:bodyPr>
            <a:normAutofit/>
          </a:bodyPr>
          <a:lstStyle/>
          <a:p>
            <a:r>
              <a:rPr lang="en-IN" sz="5400" b="1" dirty="0">
                <a:latin typeface="Amasis MT Pro Medium" panose="02040604050005020304" pitchFamily="18" charset="0"/>
              </a:rPr>
              <a:t>Insights from KPI 3:</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1204246572"/>
              </p:ext>
            </p:extLst>
          </p:nvPr>
        </p:nvGraphicFramePr>
        <p:xfrm>
          <a:off x="6620882" y="2538559"/>
          <a:ext cx="4710263" cy="332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Graphical user interface, text, application&#10;&#10;Description automatically generated">
            <a:extLst>
              <a:ext uri="{FF2B5EF4-FFF2-40B4-BE49-F238E27FC236}">
                <a16:creationId xmlns:a16="http://schemas.microsoft.com/office/drawing/2014/main" id="{37C47EC3-5780-288E-8EC5-7EF631EACD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8402" y="2714430"/>
            <a:ext cx="5141626" cy="2895290"/>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84FD37B2-DE0A-CAF6-89EA-934CECAE4C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23275"/>
            <a:ext cx="6405201" cy="1790950"/>
          </a:xfrm>
          <a:prstGeom prst="rect">
            <a:avLst/>
          </a:prstGeom>
        </p:spPr>
      </p:pic>
    </p:spTree>
    <p:extLst>
      <p:ext uri="{BB962C8B-B14F-4D97-AF65-F5344CB8AC3E}">
        <p14:creationId xmlns:p14="http://schemas.microsoft.com/office/powerpoint/2010/main" val="2408294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4263</TotalTime>
  <Words>1086</Words>
  <Application>Microsoft Office PowerPoint</Application>
  <PresentationFormat>Widescreen</PresentationFormat>
  <Paragraphs>77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Amasis MT Pro Medium</vt:lpstr>
      <vt:lpstr>Arial</vt:lpstr>
      <vt:lpstr>Calibri</vt:lpstr>
      <vt:lpstr>Calibri Light</vt:lpstr>
      <vt:lpstr>Wingdings</vt:lpstr>
      <vt:lpstr>Office Theme</vt:lpstr>
      <vt:lpstr>PowerPoint Presentation</vt:lpstr>
      <vt:lpstr>AGENDA :</vt:lpstr>
      <vt:lpstr>Introduction:  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vt:lpstr>
      <vt:lpstr>Business Objective:</vt:lpstr>
      <vt:lpstr>KPI 1 Average Attrition rate for all Departments</vt:lpstr>
      <vt:lpstr>Insights from KPI 1:</vt:lpstr>
      <vt:lpstr>KPI 2 Average Hourly rate of Male Research Scientist</vt:lpstr>
      <vt:lpstr>KPI 3  Attrition Rate Vs Monthly Income Stats</vt:lpstr>
      <vt:lpstr>Insights from KPI 3:</vt:lpstr>
      <vt:lpstr>KPI 4 Average Working Years for each Department</vt:lpstr>
      <vt:lpstr>Insights from KPI 4:</vt:lpstr>
      <vt:lpstr>KPI 5 Avg performance rating vs avg job involvement job role wise</vt:lpstr>
      <vt:lpstr>Insights from KPI 5:</vt:lpstr>
      <vt:lpstr>KPI 6  Attrition Rate  Vs  Years Since Last Promotion</vt:lpstr>
      <vt:lpstr>PowerPoint Presentation</vt:lpstr>
      <vt:lpstr>Insights from KPI 6:</vt:lpstr>
      <vt:lpstr>KPI 7  Job Role  Vs  Work Life Balance for attrition Employees</vt:lpstr>
      <vt:lpstr>Insights from KPI 7:</vt:lpstr>
      <vt:lpstr>KPI 7 Job Role  Vs  Work Life Balance for Total Employees</vt:lpstr>
      <vt:lpstr>Insights from KPI 7:</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Vikhil Thuremella</dc:creator>
  <cp:lastModifiedBy>Sakshi Gurav</cp:lastModifiedBy>
  <cp:revision>31</cp:revision>
  <dcterms:created xsi:type="dcterms:W3CDTF">2023-04-01T09:25:26Z</dcterms:created>
  <dcterms:modified xsi:type="dcterms:W3CDTF">2024-03-30T09:12:07Z</dcterms:modified>
</cp:coreProperties>
</file>