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sldIdLst>
    <p:sldId id="257" r:id="rId5"/>
    <p:sldId id="282" r:id="rId6"/>
    <p:sldId id="258" r:id="rId7"/>
    <p:sldId id="275" r:id="rId8"/>
    <p:sldId id="276" r:id="rId9"/>
    <p:sldId id="281" r:id="rId10"/>
    <p:sldId id="277" r:id="rId11"/>
    <p:sldId id="278" r:id="rId12"/>
    <p:sldId id="279" r:id="rId13"/>
    <p:sldId id="280" r:id="rId14"/>
    <p:sldId id="26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4" autoAdjust="0"/>
  </p:normalViewPr>
  <p:slideViewPr>
    <p:cSldViewPr snapToGrid="0">
      <p:cViewPr varScale="1">
        <p:scale>
          <a:sx n="74" d="100"/>
          <a:sy n="74" d="100"/>
        </p:scale>
        <p:origin x="576" y="6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0C6D3C-9EB0-4F2C-9026-3887D1CDB44E}" type="slidenum">
              <a:rPr lang="en-US" smtClean="0"/>
              <a:t>1</a:t>
            </a:fld>
            <a:endParaRPr lang="en-US" dirty="0"/>
          </a:p>
        </p:txBody>
      </p:sp>
    </p:spTree>
    <p:extLst>
      <p:ext uri="{BB962C8B-B14F-4D97-AF65-F5344CB8AC3E}">
        <p14:creationId xmlns:p14="http://schemas.microsoft.com/office/powerpoint/2010/main" val="242840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0C6D3C-9EB0-4F2C-9026-3887D1CDB44E}" type="slidenum">
              <a:rPr lang="en-US" smtClean="0"/>
              <a:t>3</a:t>
            </a:fld>
            <a:endParaRPr lang="en-US" dirty="0"/>
          </a:p>
        </p:txBody>
      </p:sp>
    </p:spTree>
    <p:extLst>
      <p:ext uri="{BB962C8B-B14F-4D97-AF65-F5344CB8AC3E}">
        <p14:creationId xmlns:p14="http://schemas.microsoft.com/office/powerpoint/2010/main" val="299995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a:extLst>
              <a:ext uri="{FF2B5EF4-FFF2-40B4-BE49-F238E27FC236}">
                <a16:creationId xmlns:a16="http://schemas.microsoft.com/office/drawing/2014/main" xmlns=""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xmlns=""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xmlns=""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xmlns=""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xmlns=""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xmlns=""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xmlns=""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xmlns=""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xmlns=""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xmlns=""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xmlns=""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xmlns=""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xmlns="" id="{7C0EBF36-B9CA-4962-B198-27B56B54E58C}"/>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xmlns=""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xmlns=""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xmlns=""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xmlns=""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xmlns=""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xmlns=""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xmlns=""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xmlns=""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xmlns=""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xmlns=""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xmlns=""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a:extLst>
              <a:ext uri="{FF2B5EF4-FFF2-40B4-BE49-F238E27FC236}">
                <a16:creationId xmlns:a16="http://schemas.microsoft.com/office/drawing/2014/main" xmlns=""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xmlns=""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xmlns=""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xmlns=""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xmlns=""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xmlns=""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xmlns=""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xmlns=""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xmlns=""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xmlns=""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xmlns=""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xmlns=""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xmlns=""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xmlns=""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xmlns=""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xmlns=""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xmlns=""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0BDF8FE7-66F4-4586-B49B-61E115ED291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xmlns=""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xmlns=""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xmlns=""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xmlns=""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xmlns=""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xmlns=""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xmlns=""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xmlns=""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xmlns=""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xmlns=""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xmlns=""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xmlns=""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xmlns=""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xmlns=""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xmlns="" id="{72F32FC1-1FF6-4874-9835-EB1A90F7E9F5}"/>
              </a:ext>
            </a:extLst>
          </p:cNvPr>
          <p:cNvSpPr>
            <a:spLocks noGrp="1"/>
          </p:cNvSpPr>
          <p:nvPr>
            <p:ph type="title"/>
          </p:nvPr>
        </p:nvSpPr>
        <p:spPr/>
        <p:txBody>
          <a:bodyPr/>
          <a:lstStyle/>
          <a:p>
            <a:r>
              <a:rPr lang="en-US" smtClean="0"/>
              <a:t>Click to edit Master title style</a:t>
            </a:r>
            <a:endParaRPr lang="en-US"/>
          </a:p>
        </p:txBody>
      </p:sp>
      <p:sp>
        <p:nvSpPr>
          <p:cNvPr id="10" name="Freeform: Shape 9">
            <a:extLst>
              <a:ext uri="{FF2B5EF4-FFF2-40B4-BE49-F238E27FC236}">
                <a16:creationId xmlns:a16="http://schemas.microsoft.com/office/drawing/2014/main" xmlns=""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a:extLst>
              <a:ext uri="{FF2B5EF4-FFF2-40B4-BE49-F238E27FC236}">
                <a16:creationId xmlns:a16="http://schemas.microsoft.com/office/drawing/2014/main" xmlns=""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xmlns="" id="{8F02F647-7DBC-4618-AFF3-8CED69C5CDEF}"/>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a:xfrm>
            <a:off x="2446986" y="0"/>
            <a:ext cx="9745014" cy="6857999"/>
          </a:xfrm>
        </p:spPr>
        <p:txBody>
          <a:bodyPr/>
          <a:lstStyle/>
          <a:p>
            <a:pPr>
              <a:lnSpc>
                <a:spcPct val="110000"/>
              </a:lnSpc>
            </a:pPr>
            <a:r>
              <a:rPr lang="en-US" i="1" u="sng" dirty="0"/>
              <a:t>Disease Mortality Prediction: ‘Hepatitis B</a:t>
            </a:r>
            <a:endParaRPr lang="en-US" dirty="0"/>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2562896" y="5215944"/>
            <a:ext cx="4529103" cy="1181164"/>
          </a:xfrm>
          <a:gradFill>
            <a:gsLst>
              <a:gs pos="8000">
                <a:schemeClr val="tx2"/>
              </a:gs>
              <a:gs pos="100000">
                <a:schemeClr val="accent2"/>
              </a:gs>
            </a:gsLst>
            <a:lin ang="14400000" scaled="0"/>
          </a:gradFill>
        </p:spPr>
        <p:txBody>
          <a:bodyPr/>
          <a:lstStyle/>
          <a:p>
            <a:r>
              <a:rPr lang="en-US" i="0" dirty="0" err="1" smtClean="0">
                <a:solidFill>
                  <a:schemeClr val="accent4">
                    <a:lumMod val="20000"/>
                    <a:lumOff val="80000"/>
                  </a:schemeClr>
                </a:solidFill>
              </a:rPr>
              <a:t>Sakshi</a:t>
            </a:r>
            <a:r>
              <a:rPr lang="en-US" i="0" dirty="0" smtClean="0">
                <a:solidFill>
                  <a:schemeClr val="accent4">
                    <a:lumMod val="20000"/>
                    <a:lumOff val="80000"/>
                  </a:schemeClr>
                </a:solidFill>
              </a:rPr>
              <a:t> Yadav - 711</a:t>
            </a:r>
          </a:p>
          <a:p>
            <a:r>
              <a:rPr lang="en-US" i="0" dirty="0" err="1" smtClean="0">
                <a:solidFill>
                  <a:schemeClr val="accent4">
                    <a:lumMod val="20000"/>
                    <a:lumOff val="80000"/>
                  </a:schemeClr>
                </a:solidFill>
              </a:rPr>
              <a:t>Anushka</a:t>
            </a:r>
            <a:r>
              <a:rPr lang="en-US" i="0" dirty="0" smtClean="0">
                <a:solidFill>
                  <a:schemeClr val="accent4">
                    <a:lumMod val="20000"/>
                    <a:lumOff val="80000"/>
                  </a:schemeClr>
                </a:solidFill>
              </a:rPr>
              <a:t> </a:t>
            </a:r>
            <a:r>
              <a:rPr lang="en-US" i="0" dirty="0" err="1" smtClean="0">
                <a:solidFill>
                  <a:schemeClr val="accent4">
                    <a:lumMod val="20000"/>
                    <a:lumOff val="80000"/>
                  </a:schemeClr>
                </a:solidFill>
              </a:rPr>
              <a:t>Tawde</a:t>
            </a:r>
            <a:r>
              <a:rPr lang="en-US" i="0" dirty="0" smtClean="0">
                <a:solidFill>
                  <a:schemeClr val="accent4">
                    <a:lumMod val="20000"/>
                    <a:lumOff val="80000"/>
                  </a:schemeClr>
                </a:solidFill>
              </a:rPr>
              <a:t> - 748</a:t>
            </a:r>
            <a:endParaRPr lang="en-US" i="0" dirty="0">
              <a:solidFill>
                <a:schemeClr val="accent4">
                  <a:lumMod val="20000"/>
                  <a:lumOff val="80000"/>
                </a:schemeClr>
              </a:solidFill>
            </a:endParaRPr>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pPr lvl="0"/>
            <a:endParaRPr lang="en-US" dirty="0" smtClean="0"/>
          </a:p>
          <a:p>
            <a:pPr lvl="0"/>
            <a:r>
              <a:rPr lang="en-US" dirty="0"/>
              <a:t> </a:t>
            </a:r>
            <a:r>
              <a:rPr lang="en-US" dirty="0" smtClean="0"/>
              <a:t>                                                      </a:t>
            </a:r>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4724130" y="467755"/>
            <a:ext cx="5705340" cy="695459"/>
          </a:xfrm>
        </p:spPr>
        <p:txBody>
          <a:bodyPr/>
          <a:lstStyle/>
          <a:p>
            <a:r>
              <a:rPr lang="en-US" dirty="0" smtClean="0"/>
              <a:t>Output images</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10</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image6.png"/>
          <p:cNvPicPr/>
          <p:nvPr/>
        </p:nvPicPr>
        <p:blipFill rotWithShape="1">
          <a:blip r:embed="rId3"/>
          <a:srcRect r="5582"/>
          <a:stretch/>
        </p:blipFill>
        <p:spPr>
          <a:xfrm>
            <a:off x="1713143" y="1062356"/>
            <a:ext cx="4832525" cy="2607095"/>
          </a:xfrm>
          <a:prstGeom prst="rect">
            <a:avLst/>
          </a:prstGeom>
          <a:ln/>
        </p:spPr>
      </p:pic>
      <p:pic>
        <p:nvPicPr>
          <p:cNvPr id="24" name="image7.png"/>
          <p:cNvPicPr/>
          <p:nvPr/>
        </p:nvPicPr>
        <p:blipFill rotWithShape="1">
          <a:blip r:embed="rId4"/>
          <a:srcRect r="4637"/>
          <a:stretch/>
        </p:blipFill>
        <p:spPr>
          <a:xfrm>
            <a:off x="6726869" y="1106024"/>
            <a:ext cx="5241701" cy="2599057"/>
          </a:xfrm>
          <a:prstGeom prst="rect">
            <a:avLst/>
          </a:prstGeom>
          <a:ln/>
        </p:spPr>
      </p:pic>
      <p:pic>
        <p:nvPicPr>
          <p:cNvPr id="25" name="image12.png"/>
          <p:cNvPicPr/>
          <p:nvPr/>
        </p:nvPicPr>
        <p:blipFill rotWithShape="1">
          <a:blip r:embed="rId5"/>
          <a:srcRect r="2952"/>
          <a:stretch/>
        </p:blipFill>
        <p:spPr>
          <a:xfrm>
            <a:off x="1690431" y="3779754"/>
            <a:ext cx="4852921" cy="2994409"/>
          </a:xfrm>
          <a:prstGeom prst="rect">
            <a:avLst/>
          </a:prstGeom>
          <a:ln/>
        </p:spPr>
      </p:pic>
      <p:pic>
        <p:nvPicPr>
          <p:cNvPr id="27" name="image9.png"/>
          <p:cNvPicPr/>
          <p:nvPr/>
        </p:nvPicPr>
        <p:blipFill rotWithShape="1">
          <a:blip r:embed="rId6"/>
          <a:srcRect r="5332"/>
          <a:stretch/>
        </p:blipFill>
        <p:spPr>
          <a:xfrm>
            <a:off x="6626926" y="3906169"/>
            <a:ext cx="5468648" cy="2686779"/>
          </a:xfrm>
          <a:prstGeom prst="rect">
            <a:avLst/>
          </a:prstGeom>
          <a:ln/>
        </p:spPr>
      </p:pic>
    </p:spTree>
    <p:extLst>
      <p:ext uri="{BB962C8B-B14F-4D97-AF65-F5344CB8AC3E}">
        <p14:creationId xmlns:p14="http://schemas.microsoft.com/office/powerpoint/2010/main" val="127506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11123242-1802-4890-85C8-48524FEB9010}"/>
              </a:ext>
            </a:extLst>
          </p:cNvPr>
          <p:cNvSpPr>
            <a:spLocks noGrp="1"/>
          </p:cNvSpPr>
          <p:nvPr>
            <p:ph type="title"/>
          </p:nvPr>
        </p:nvSpPr>
        <p:spPr/>
        <p:txBody>
          <a:bodyPr/>
          <a:lstStyle/>
          <a:p>
            <a:r>
              <a:rPr lang="en-US" dirty="0" smtClean="0"/>
              <a:t>Conclusion:</a:t>
            </a:r>
            <a:endParaRPr lang="en-US" dirty="0"/>
          </a:p>
        </p:txBody>
      </p:sp>
      <p:sp>
        <p:nvSpPr>
          <p:cNvPr id="4" name="Slide Number Placeholder 3">
            <a:extLst>
              <a:ext uri="{FF2B5EF4-FFF2-40B4-BE49-F238E27FC236}">
                <a16:creationId xmlns:a16="http://schemas.microsoft.com/office/drawing/2014/main" xmlns="" id="{65A32E52-1B70-4F84-B381-E9D9871504C5}"/>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17" name="Text Placeholder 16">
            <a:extLst>
              <a:ext uri="{FF2B5EF4-FFF2-40B4-BE49-F238E27FC236}">
                <a16:creationId xmlns:a16="http://schemas.microsoft.com/office/drawing/2014/main" xmlns="" id="{7ED86B65-490B-4A46-9A35-518F306514E2}"/>
              </a:ext>
            </a:extLst>
          </p:cNvPr>
          <p:cNvSpPr>
            <a:spLocks noGrp="1"/>
          </p:cNvSpPr>
          <p:nvPr>
            <p:ph type="body" sz="quarter" idx="13"/>
          </p:nvPr>
        </p:nvSpPr>
        <p:spPr>
          <a:xfrm>
            <a:off x="749276" y="3660021"/>
            <a:ext cx="10315696" cy="2852217"/>
          </a:xfrm>
        </p:spPr>
        <p:txBody>
          <a:bodyPr/>
          <a:lstStyle/>
          <a:p>
            <a:pPr lvl="0"/>
            <a:r>
              <a:rPr lang="en-US" sz="1800" dirty="0"/>
              <a:t>Most of the data points were in objects.</a:t>
            </a:r>
          </a:p>
          <a:p>
            <a:pPr lvl="0"/>
            <a:r>
              <a:rPr lang="en-US" sz="1800" dirty="0"/>
              <a:t>Two of them were of float type.</a:t>
            </a:r>
          </a:p>
          <a:p>
            <a:pPr lvl="0"/>
            <a:r>
              <a:rPr lang="en-US" sz="1800" dirty="0"/>
              <a:t>There were more males than females in our dataset.</a:t>
            </a:r>
          </a:p>
          <a:p>
            <a:pPr lvl="0"/>
            <a:r>
              <a:rPr lang="en-US" sz="1800" dirty="0"/>
              <a:t>Highest prevalence of Hepatitis is from 30-40 followed by 40-50.</a:t>
            </a:r>
          </a:p>
          <a:p>
            <a:pPr lvl="0"/>
            <a:r>
              <a:rPr lang="en-US" sz="1800" dirty="0"/>
              <a:t>The least are the individuals under 10, and elderly above 70.</a:t>
            </a:r>
          </a:p>
          <a:p>
            <a:pPr lvl="0"/>
            <a:r>
              <a:rPr lang="en-US" sz="1800" dirty="0"/>
              <a:t>All the methods gave us almost the same features to use i.e. all the features are important.</a:t>
            </a:r>
          </a:p>
          <a:p>
            <a:endParaRPr lang="en-US" sz="1800" noProof="1"/>
          </a:p>
        </p:txBody>
      </p:sp>
      <p:pic>
        <p:nvPicPr>
          <p:cNvPr id="43" name="Picture Placeholder 42" descr="Stethoscope">
            <a:extLst>
              <a:ext uri="{FF2B5EF4-FFF2-40B4-BE49-F238E27FC236}">
                <a16:creationId xmlns:a16="http://schemas.microsoft.com/office/drawing/2014/main" xmlns="" id="{0FBA55E0-FE96-4C72-9699-C2E4A4D64309}"/>
              </a:ext>
            </a:extLst>
          </p:cNvPr>
          <p:cNvPicPr>
            <a:picLocks noGrp="1" noChangeAspect="1"/>
          </p:cNvPicPr>
          <p:nvPr>
            <p:ph type="pic" sz="quarter" idx="23"/>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a:fillRect/>
          </a:stretch>
        </p:blipFill>
        <p:spPr>
          <a:xfrm>
            <a:off x="2065071" y="2008906"/>
            <a:ext cx="511585" cy="511585"/>
          </a:xfrm>
        </p:spPr>
      </p:pic>
      <p:pic>
        <p:nvPicPr>
          <p:cNvPr id="45" name="Picture Placeholder 44" descr="DNA">
            <a:extLst>
              <a:ext uri="{FF2B5EF4-FFF2-40B4-BE49-F238E27FC236}">
                <a16:creationId xmlns:a16="http://schemas.microsoft.com/office/drawing/2014/main" xmlns="" id="{59BC955A-4F46-42BB-AE8B-64B294B4094A}"/>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a:xfrm>
            <a:off x="5827640" y="1951669"/>
            <a:ext cx="511585" cy="511585"/>
          </a:xfrm>
        </p:spPr>
      </p:pic>
      <p:pic>
        <p:nvPicPr>
          <p:cNvPr id="47" name="Picture Placeholder 46" descr="Heartbeat">
            <a:extLst>
              <a:ext uri="{FF2B5EF4-FFF2-40B4-BE49-F238E27FC236}">
                <a16:creationId xmlns:a16="http://schemas.microsoft.com/office/drawing/2014/main" xmlns="" id="{CF3CF4DD-4D31-4118-BEC8-48E0CFB07422}"/>
              </a:ext>
            </a:extLst>
          </p:cNvPr>
          <p:cNvPicPr>
            <a:picLocks noGrp="1" noChangeAspect="1"/>
          </p:cNvPicPr>
          <p:nvPr>
            <p:ph type="pic" sz="quarter" idx="2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rcRect/>
          <a:stretch>
            <a:fillRect/>
          </a:stretch>
        </p:blipFill>
        <p:spPr>
          <a:xfrm>
            <a:off x="9590208" y="2008906"/>
            <a:ext cx="511585" cy="511585"/>
          </a:xfrm>
        </p:spPr>
      </p:pic>
      <p:sp>
        <p:nvSpPr>
          <p:cNvPr id="30" name="object 7" descr="Beige rectangle">
            <a:extLst>
              <a:ext uri="{FF2B5EF4-FFF2-40B4-BE49-F238E27FC236}">
                <a16:creationId xmlns:a16="http://schemas.microsoft.com/office/drawing/2014/main" xmlns=""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xmlns="" id="{25EE06CE-237F-44E6-BF7E-72B27BB6A6DB}"/>
              </a:ext>
              <a:ext uri="{C183D7F6-B498-43B3-948B-1728B52AA6E4}">
                <adec:decorative xmlns:adec="http://schemas.microsoft.com/office/drawing/2017/decorative" xmlns="" val="1"/>
              </a:ext>
            </a:extLst>
          </p:cNvPr>
          <p:cNvGrpSpPr/>
          <p:nvPr/>
        </p:nvGrpSpPr>
        <p:grpSpPr>
          <a:xfrm>
            <a:off x="9164878" y="1733550"/>
            <a:ext cx="1177348" cy="992451"/>
            <a:chOff x="9164878" y="1733550"/>
            <a:chExt cx="1177348" cy="992451"/>
          </a:xfrm>
        </p:grpSpPr>
        <p:sp>
          <p:nvSpPr>
            <p:cNvPr id="85" name="Rectangle 84">
              <a:extLst>
                <a:ext uri="{FF2B5EF4-FFF2-40B4-BE49-F238E27FC236}">
                  <a16:creationId xmlns:a16="http://schemas.microsoft.com/office/drawing/2014/main" xmlns="" id="{2183E070-F2AC-4FAC-84B2-3622CF377DCE}"/>
                </a:ext>
                <a:ext uri="{C183D7F6-B498-43B3-948B-1728B52AA6E4}">
                  <adec:decorative xmlns:adec="http://schemas.microsoft.com/office/drawing/2017/decorative" xmlns=""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xmlns=""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xmlns="" id="{3C6003A3-849D-4BA1-BF85-B6F50F872808}"/>
              </a:ext>
              <a:ext uri="{C183D7F6-B498-43B3-948B-1728B52AA6E4}">
                <adec:decorative xmlns:adec="http://schemas.microsoft.com/office/drawing/2017/decorative" xmlns="" val="1"/>
              </a:ext>
            </a:extLst>
          </p:cNvPr>
          <p:cNvGrpSpPr/>
          <p:nvPr/>
        </p:nvGrpSpPr>
        <p:grpSpPr>
          <a:xfrm>
            <a:off x="1824638" y="1733550"/>
            <a:ext cx="1192959" cy="992451"/>
            <a:chOff x="1824638" y="1733550"/>
            <a:chExt cx="1192959" cy="992451"/>
          </a:xfrm>
        </p:grpSpPr>
        <p:sp>
          <p:nvSpPr>
            <p:cNvPr id="83" name="Rectangle 82">
              <a:extLst>
                <a:ext uri="{FF2B5EF4-FFF2-40B4-BE49-F238E27FC236}">
                  <a16:creationId xmlns:a16="http://schemas.microsoft.com/office/drawing/2014/main" xmlns=""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xmlns=""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xmlns="" id="{EC26C130-0A78-4033-83C0-068066B19375}"/>
              </a:ext>
              <a:ext uri="{C183D7F6-B498-43B3-948B-1728B52AA6E4}">
                <adec:decorative xmlns:adec="http://schemas.microsoft.com/office/drawing/2017/decorative" xmlns="" val="1"/>
              </a:ext>
            </a:extLst>
          </p:cNvPr>
          <p:cNvGrpSpPr/>
          <p:nvPr/>
        </p:nvGrpSpPr>
        <p:grpSpPr>
          <a:xfrm>
            <a:off x="5482999" y="1607028"/>
            <a:ext cx="1200866" cy="1200866"/>
            <a:chOff x="5482999" y="1607028"/>
            <a:chExt cx="1200866" cy="1200866"/>
          </a:xfrm>
        </p:grpSpPr>
        <p:sp>
          <p:nvSpPr>
            <p:cNvPr id="84" name="Rectangle 83">
              <a:extLst>
                <a:ext uri="{FF2B5EF4-FFF2-40B4-BE49-F238E27FC236}">
                  <a16:creationId xmlns:a16="http://schemas.microsoft.com/office/drawing/2014/main" xmlns=""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xmlns=""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9971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xmlns=""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5" name="Text Placeholder 4">
            <a:extLst>
              <a:ext uri="{FF2B5EF4-FFF2-40B4-BE49-F238E27FC236}">
                <a16:creationId xmlns:a16="http://schemas.microsoft.com/office/drawing/2014/main" xmlns="" id="{045FEE4F-333C-40EF-B46D-8D25C79C05D2}"/>
              </a:ext>
            </a:extLst>
          </p:cNvPr>
          <p:cNvSpPr>
            <a:spLocks noGrp="1"/>
          </p:cNvSpPr>
          <p:nvPr>
            <p:ph type="body" sz="quarter" idx="14"/>
          </p:nvPr>
        </p:nvSpPr>
        <p:spPr/>
        <p:txBody>
          <a:bodyPr/>
          <a:lstStyle/>
          <a:p>
            <a:r>
              <a:rPr lang="en-US" dirty="0"/>
              <a:t>nilsson@example.com</a:t>
            </a:r>
          </a:p>
        </p:txBody>
      </p:sp>
      <p:sp>
        <p:nvSpPr>
          <p:cNvPr id="6" name="Text Placeholder 5">
            <a:extLst>
              <a:ext uri="{FF2B5EF4-FFF2-40B4-BE49-F238E27FC236}">
                <a16:creationId xmlns:a16="http://schemas.microsoft.com/office/drawing/2014/main" xmlns="" id="{05F44DEB-FABF-4ADE-B7EB-29DFAFA3DFF6}"/>
              </a:ext>
            </a:extLst>
          </p:cNvPr>
          <p:cNvSpPr>
            <a:spLocks noGrp="1"/>
          </p:cNvSpPr>
          <p:nvPr>
            <p:ph type="body" sz="quarter" idx="15"/>
          </p:nvPr>
        </p:nvSpPr>
        <p:spPr/>
        <p:txBody>
          <a:bodyPr/>
          <a:lstStyle/>
          <a:p>
            <a:r>
              <a:rPr lang="en-US" dirty="0"/>
              <a:t>678-555-0100</a:t>
            </a:r>
          </a:p>
        </p:txBody>
      </p:sp>
      <p:sp>
        <p:nvSpPr>
          <p:cNvPr id="18" name="Rectangle 17">
            <a:extLst>
              <a:ext uri="{FF2B5EF4-FFF2-40B4-BE49-F238E27FC236}">
                <a16:creationId xmlns:a16="http://schemas.microsoft.com/office/drawing/2014/main" xmlns="" id="{AAF39051-1049-4508-8373-6A289966AA59}"/>
              </a:ext>
              <a:ext uri="{C183D7F6-B498-43B3-948B-1728B52AA6E4}">
                <adec:decorative xmlns:adec="http://schemas.microsoft.com/office/drawing/2017/decorative" xmlns=""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xmlns=""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xmlns=""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xmlns=""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xmlns=""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xmlns=""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xmlns=""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xmlns=""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xmlns=""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xmlns=""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xmlns=""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sp>
        <p:nvSpPr>
          <p:cNvPr id="8" name="Text Placeholder 7"/>
          <p:cNvSpPr>
            <a:spLocks noGrp="1"/>
          </p:cNvSpPr>
          <p:nvPr>
            <p:ph type="body" sz="quarter" idx="16"/>
          </p:nvPr>
        </p:nvSpPr>
        <p:spPr/>
        <p:txBody>
          <a:bodyPr/>
          <a:lstStyle/>
          <a:p>
            <a:endParaRPr lang="en-US" dirty="0"/>
          </a:p>
        </p:txBody>
      </p:sp>
      <p:sp>
        <p:nvSpPr>
          <p:cNvPr id="9" name="Title 8"/>
          <p:cNvSpPr>
            <a:spLocks noGrp="1"/>
          </p:cNvSpPr>
          <p:nvPr>
            <p:ph type="ctrTitle"/>
          </p:nvPr>
        </p:nvSpPr>
        <p:spPr/>
        <p:txBody>
          <a:bodyPr/>
          <a:lstStyle/>
          <a:p>
            <a:r>
              <a:rPr lang="en-US" sz="5400" dirty="0" smtClean="0"/>
              <a:t>thankyou</a:t>
            </a:r>
            <a:endParaRPr lang="en-US" sz="5400" dirty="0"/>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2824955" y="55726"/>
            <a:ext cx="9367045" cy="6802273"/>
          </a:xfrm>
          <a:gradFill>
            <a:gsLst>
              <a:gs pos="0">
                <a:schemeClr val="tx2"/>
              </a:gs>
              <a:gs pos="100000">
                <a:schemeClr val="accent2"/>
              </a:gs>
            </a:gsLst>
            <a:lin ang="14400000" scaled="0"/>
          </a:gradFill>
        </p:spPr>
        <p:txBody>
          <a:bodyPr/>
          <a:lstStyle/>
          <a:p>
            <a:endParaRPr lang="en-US" sz="1400"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3168202" y="425004"/>
            <a:ext cx="8407561" cy="656822"/>
          </a:xfrm>
        </p:spPr>
        <p:txBody>
          <a:bodyPr/>
          <a:lstStyle/>
          <a:p>
            <a:r>
              <a:rPr lang="en-US" dirty="0" smtClean="0"/>
              <a:t> </a:t>
            </a:r>
            <a:r>
              <a:rPr lang="en-US" sz="2800" i="1" u="sng" dirty="0"/>
              <a:t>Disease Mortality Prediction: </a:t>
            </a:r>
            <a:r>
              <a:rPr lang="en-US" sz="2800" i="1" u="sng" dirty="0" smtClean="0"/>
              <a:t>  ‘Hepatitis </a:t>
            </a:r>
            <a:r>
              <a:rPr lang="en-US" sz="2800" i="1" u="sng" dirty="0"/>
              <a:t>B</a:t>
            </a:r>
            <a:endParaRPr lang="en-US" sz="2800"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image19.jpg"/>
          <p:cNvPicPr/>
          <p:nvPr/>
        </p:nvPicPr>
        <p:blipFill>
          <a:blip r:embed="rId3"/>
          <a:srcRect/>
          <a:stretch>
            <a:fillRect/>
          </a:stretch>
        </p:blipFill>
        <p:spPr>
          <a:xfrm>
            <a:off x="3017212" y="1155785"/>
            <a:ext cx="8829026" cy="5356453"/>
          </a:xfrm>
          <a:prstGeom prst="rect">
            <a:avLst/>
          </a:prstGeom>
          <a:ln/>
        </p:spPr>
      </p:pic>
    </p:spTree>
    <p:extLst>
      <p:ext uri="{BB962C8B-B14F-4D97-AF65-F5344CB8AC3E}">
        <p14:creationId xmlns:p14="http://schemas.microsoft.com/office/powerpoint/2010/main" val="105848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2824955" y="55726"/>
            <a:ext cx="9367045" cy="6802273"/>
          </a:xfrm>
          <a:gradFill>
            <a:gsLst>
              <a:gs pos="0">
                <a:schemeClr val="tx2"/>
              </a:gs>
              <a:gs pos="100000">
                <a:schemeClr val="accent2"/>
              </a:gs>
            </a:gsLst>
            <a:lin ang="14400000" scaled="0"/>
          </a:gradFill>
        </p:spPr>
        <p:txBody>
          <a:bodyPr/>
          <a:lstStyle/>
          <a:p>
            <a:r>
              <a:rPr lang="en-US" sz="1400" dirty="0" smtClean="0"/>
              <a:t>&gt; Hepatitis </a:t>
            </a:r>
            <a:r>
              <a:rPr lang="en-US" sz="1400" dirty="0"/>
              <a:t>B is a viral infection that attacks the liver and can cause both acute and chronic disease </a:t>
            </a:r>
            <a:r>
              <a:rPr lang="en-US" sz="1400" dirty="0" smtClean="0"/>
              <a:t>                  Hepatitis </a:t>
            </a:r>
            <a:r>
              <a:rPr lang="en-US" sz="1400" dirty="0"/>
              <a:t>B can range from a mild illness, lasting a few weeks, to a serious, life-long (chronic) condition</a:t>
            </a:r>
            <a:r>
              <a:rPr lang="en-US" sz="1400" dirty="0" smtClean="0"/>
              <a:t>.</a:t>
            </a:r>
          </a:p>
          <a:p>
            <a:r>
              <a:rPr lang="en-US" sz="1400" dirty="0" smtClean="0"/>
              <a:t>&gt; Hepatitis </a:t>
            </a:r>
            <a:r>
              <a:rPr lang="en-US" sz="1400" dirty="0"/>
              <a:t>B is primarily spread when blood, semen, or certain other body fluids – even in microscopic amounts – from a person infected with the hepatitis B virus enters the body of someone who is not infected. </a:t>
            </a:r>
            <a:endParaRPr lang="en-US" sz="1400" dirty="0" smtClean="0"/>
          </a:p>
          <a:p>
            <a:r>
              <a:rPr lang="en-US" sz="1400" dirty="0" smtClean="0"/>
              <a:t>&gt; Acute </a:t>
            </a:r>
            <a:r>
              <a:rPr lang="en-US" sz="1400" dirty="0"/>
              <a:t>hepatitis B is a short-term illness that occurs within the first 6 months after someone is exposed to the hepatitis B virus. Some people with acute hepatitis B have no symptoms at all or only mild illness. For others, acute hepatitis B causes a more severe illness that requires hospitalization.</a:t>
            </a:r>
            <a:br>
              <a:rPr lang="en-US" sz="1400" dirty="0"/>
            </a:br>
            <a:r>
              <a:rPr lang="en-US" sz="1400" dirty="0"/>
              <a:t/>
            </a:r>
            <a:br>
              <a:rPr lang="en-US" sz="1400" dirty="0"/>
            </a:br>
            <a:r>
              <a:rPr lang="en-US" sz="1400" dirty="0"/>
              <a:t>The hepatitis B virus can also be transmitted by :-</a:t>
            </a:r>
          </a:p>
          <a:p>
            <a:r>
              <a:rPr lang="en-US" sz="1400" dirty="0" smtClean="0"/>
              <a:t>1) Birth </a:t>
            </a:r>
            <a:r>
              <a:rPr lang="en-US" sz="1400" dirty="0"/>
              <a:t>to an infected pregnant person.</a:t>
            </a:r>
          </a:p>
          <a:p>
            <a:r>
              <a:rPr lang="en-US" sz="1400" dirty="0" smtClean="0"/>
              <a:t>2) Sex </a:t>
            </a:r>
            <a:r>
              <a:rPr lang="en-US" sz="1400" dirty="0"/>
              <a:t>with an infected person.</a:t>
            </a:r>
          </a:p>
          <a:p>
            <a:r>
              <a:rPr lang="en-US" sz="1400" dirty="0" smtClean="0"/>
              <a:t>3) Sharing </a:t>
            </a:r>
            <a:r>
              <a:rPr lang="en-US" sz="1400" dirty="0"/>
              <a:t>personal items such as toothbrushes or razors, but is less common.</a:t>
            </a:r>
          </a:p>
          <a:p>
            <a:r>
              <a:rPr lang="en-US" sz="1400" dirty="0" smtClean="0"/>
              <a:t>4) Poor </a:t>
            </a:r>
            <a:r>
              <a:rPr lang="en-US" sz="1400" dirty="0"/>
              <a:t>infection control in health care facilities.</a:t>
            </a:r>
          </a:p>
          <a:p>
            <a:r>
              <a:rPr lang="en-US" sz="1400" dirty="0" smtClean="0"/>
              <a:t>5) Direct </a:t>
            </a:r>
            <a:r>
              <a:rPr lang="en-US" sz="1400" dirty="0"/>
              <a:t>contact with the blood or open sores of a person who has hepatitis B, etc.</a:t>
            </a:r>
          </a:p>
          <a:p>
            <a:endParaRPr lang="en-US" sz="1400"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125793" y="1100500"/>
            <a:ext cx="5151548" cy="612390"/>
          </a:xfrm>
        </p:spPr>
        <p:txBody>
          <a:bodyPr/>
          <a:lstStyle/>
          <a:p>
            <a:r>
              <a:rPr lang="en-US" dirty="0" smtClean="0"/>
              <a:t> Introduction</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image11.gif"/>
          <p:cNvPicPr/>
          <p:nvPr/>
        </p:nvPicPr>
        <p:blipFill>
          <a:blip r:embed="rId4"/>
          <a:srcRect/>
          <a:stretch>
            <a:fillRect/>
          </a:stretch>
        </p:blipFill>
        <p:spPr>
          <a:xfrm>
            <a:off x="7331849" y="4296196"/>
            <a:ext cx="4113359" cy="1321810"/>
          </a:xfrm>
          <a:prstGeom prst="rect">
            <a:avLst/>
          </a:prstGeom>
          <a:ln/>
        </p:spPr>
      </p:pic>
    </p:spTree>
    <p:extLst>
      <p:ext uri="{BB962C8B-B14F-4D97-AF65-F5344CB8AC3E}">
        <p14:creationId xmlns:p14="http://schemas.microsoft.com/office/powerpoint/2010/main" val="304320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875763" y="55727"/>
            <a:ext cx="6456086"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56943" y="425003"/>
            <a:ext cx="8735058" cy="5816761"/>
          </a:xfrm>
          <a:gradFill>
            <a:gsLst>
              <a:gs pos="0">
                <a:schemeClr val="tx2"/>
              </a:gs>
              <a:gs pos="100000">
                <a:schemeClr val="accent2"/>
              </a:gs>
            </a:gsLst>
            <a:lin ang="14400000" scaled="0"/>
          </a:gradFill>
        </p:spPr>
        <p:txBody>
          <a:bodyPr/>
          <a:lstStyle/>
          <a:p>
            <a:r>
              <a:rPr lang="en-US" sz="2000" b="1" dirty="0"/>
              <a:t>The main objectives of our project is :</a:t>
            </a:r>
          </a:p>
          <a:p>
            <a:r>
              <a:rPr lang="en-US" b="1" dirty="0">
                <a:solidFill>
                  <a:schemeClr val="accent5">
                    <a:lumMod val="60000"/>
                    <a:lumOff val="40000"/>
                  </a:schemeClr>
                </a:solidFill>
              </a:rPr>
              <a:t>“To predict if a patient will </a:t>
            </a:r>
            <a:r>
              <a:rPr lang="en-US" b="1" i="1" dirty="0">
                <a:solidFill>
                  <a:schemeClr val="accent5">
                    <a:lumMod val="60000"/>
                    <a:lumOff val="40000"/>
                  </a:schemeClr>
                </a:solidFill>
              </a:rPr>
              <a:t>live</a:t>
            </a:r>
            <a:r>
              <a:rPr lang="en-US" b="1" dirty="0">
                <a:solidFill>
                  <a:schemeClr val="accent5">
                    <a:lumMod val="60000"/>
                    <a:lumOff val="40000"/>
                  </a:schemeClr>
                </a:solidFill>
              </a:rPr>
              <a:t> or </a:t>
            </a:r>
            <a:r>
              <a:rPr lang="en-US" b="1" i="1" dirty="0">
                <a:solidFill>
                  <a:schemeClr val="accent5">
                    <a:lumMod val="60000"/>
                    <a:lumOff val="40000"/>
                  </a:schemeClr>
                </a:solidFill>
              </a:rPr>
              <a:t>die</a:t>
            </a:r>
            <a:r>
              <a:rPr lang="en-US" b="1" dirty="0">
                <a:solidFill>
                  <a:schemeClr val="accent5">
                    <a:lumMod val="60000"/>
                    <a:lumOff val="40000"/>
                  </a:schemeClr>
                </a:solidFill>
              </a:rPr>
              <a:t> based on the parameters using Machine Learning.” </a:t>
            </a:r>
          </a:p>
          <a:p>
            <a:pPr marL="171450" indent="-171450" fontAlgn="base">
              <a:buFont typeface="Wingdings" panose="05000000000000000000" pitchFamily="2" charset="2"/>
              <a:buChar char="Ø"/>
            </a:pPr>
            <a:r>
              <a:rPr lang="en-US" b="1" i="1" dirty="0"/>
              <a:t>Parameters</a:t>
            </a:r>
            <a:r>
              <a:rPr lang="en-US" b="1" i="1" dirty="0" smtClean="0"/>
              <a:t>:</a:t>
            </a:r>
          </a:p>
          <a:p>
            <a:pPr fontAlgn="base"/>
            <a:r>
              <a:rPr lang="en-US" sz="1200" b="1" i="1" dirty="0"/>
              <a:t>Class, AGE, SEX, STEROID, ANTIVIRALS, FATIGUE, MALAISE, ANOREXIA , LIVER BIG, LIVER FIRM, SPLEEN </a:t>
            </a:r>
            <a:r>
              <a:rPr lang="en-US" sz="1200" b="1" i="1" dirty="0" smtClean="0"/>
              <a:t>PALPABLE, </a:t>
            </a:r>
            <a:r>
              <a:rPr lang="en-US" sz="1200" b="1" i="1" dirty="0"/>
              <a:t>SPIDERS, ASCITES, VARICES, BILIRUBIN, ALK PHOSPHATASE, SGOT, ALBUMIN, PROTIME, HISTOLOGY</a:t>
            </a:r>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898524" y="425003"/>
            <a:ext cx="4327300" cy="605307"/>
          </a:xfrm>
        </p:spPr>
        <p:txBody>
          <a:bodyPr/>
          <a:lstStyle/>
          <a:p>
            <a:r>
              <a:rPr lang="en-US" dirty="0" err="1" smtClean="0"/>
              <a:t>OBJECTive</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4</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4067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56943" y="55726"/>
            <a:ext cx="8735058" cy="6913728"/>
          </a:xfrm>
          <a:gradFill>
            <a:gsLst>
              <a:gs pos="0">
                <a:schemeClr val="tx2"/>
              </a:gs>
              <a:gs pos="100000">
                <a:schemeClr val="accent2"/>
              </a:gs>
            </a:gsLst>
            <a:lin ang="14400000" scaled="0"/>
          </a:gradFill>
        </p:spPr>
        <p:txBody>
          <a:bodyPr/>
          <a:lstStyle/>
          <a:p>
            <a:pPr algn="ctr"/>
            <a:r>
              <a:rPr lang="en-US" sz="1800" dirty="0" smtClean="0"/>
              <a:t>(rows, columns) = (155, 20)</a:t>
            </a:r>
          </a:p>
          <a:p>
            <a:r>
              <a:rPr lang="en-US" dirty="0" smtClean="0"/>
              <a:t>1</a:t>
            </a:r>
            <a:r>
              <a:rPr lang="en-US" dirty="0"/>
              <a:t>.</a:t>
            </a:r>
            <a:r>
              <a:rPr lang="en-US" i="1" dirty="0"/>
              <a:t> Class:</a:t>
            </a:r>
            <a:r>
              <a:rPr lang="en-US" dirty="0"/>
              <a:t> DIE, </a:t>
            </a:r>
            <a:r>
              <a:rPr lang="en-US" dirty="0" smtClean="0"/>
              <a:t>LIVE                                           2</a:t>
            </a:r>
            <a:r>
              <a:rPr lang="en-US" dirty="0"/>
              <a:t>. </a:t>
            </a:r>
            <a:r>
              <a:rPr lang="en-US" i="1" dirty="0"/>
              <a:t>AGE:</a:t>
            </a:r>
            <a:r>
              <a:rPr lang="en-US" dirty="0"/>
              <a:t> 10, 20, 30, 40, 50, 60, 70, </a:t>
            </a:r>
            <a:r>
              <a:rPr lang="en-US" dirty="0" smtClean="0"/>
              <a:t>80</a:t>
            </a:r>
          </a:p>
          <a:p>
            <a:r>
              <a:rPr lang="en-US" dirty="0" smtClean="0"/>
              <a:t>3. </a:t>
            </a:r>
            <a:r>
              <a:rPr lang="en-US" i="1" dirty="0" smtClean="0"/>
              <a:t>SEX:</a:t>
            </a:r>
            <a:r>
              <a:rPr lang="en-US" dirty="0" smtClean="0"/>
              <a:t> male, female                                        4</a:t>
            </a:r>
            <a:r>
              <a:rPr lang="en-US" dirty="0"/>
              <a:t>. </a:t>
            </a:r>
            <a:r>
              <a:rPr lang="en-US" b="1" i="1" dirty="0"/>
              <a:t>STEROID:</a:t>
            </a:r>
            <a:r>
              <a:rPr lang="en-US" dirty="0"/>
              <a:t> no, yes</a:t>
            </a:r>
          </a:p>
          <a:p>
            <a:r>
              <a:rPr lang="en-US" dirty="0"/>
              <a:t>5. </a:t>
            </a:r>
            <a:r>
              <a:rPr lang="en-US" i="1" dirty="0"/>
              <a:t>ANTIVIRALS:</a:t>
            </a:r>
            <a:r>
              <a:rPr lang="en-US" dirty="0"/>
              <a:t> no, </a:t>
            </a:r>
            <a:r>
              <a:rPr lang="en-US" dirty="0" smtClean="0"/>
              <a:t>yes                                   6</a:t>
            </a:r>
            <a:r>
              <a:rPr lang="en-US" dirty="0"/>
              <a:t>. </a:t>
            </a:r>
            <a:r>
              <a:rPr lang="en-US" i="1" dirty="0"/>
              <a:t>FATIGUE</a:t>
            </a:r>
            <a:r>
              <a:rPr lang="en-US" dirty="0"/>
              <a:t>: no, yes</a:t>
            </a:r>
          </a:p>
          <a:p>
            <a:r>
              <a:rPr lang="en-US" dirty="0"/>
              <a:t>7. </a:t>
            </a:r>
            <a:r>
              <a:rPr lang="en-US" i="1" dirty="0"/>
              <a:t>MALAISE:</a:t>
            </a:r>
            <a:r>
              <a:rPr lang="en-US" dirty="0"/>
              <a:t> no, </a:t>
            </a:r>
            <a:r>
              <a:rPr lang="en-US" dirty="0" smtClean="0"/>
              <a:t>yes                                        8</a:t>
            </a:r>
            <a:r>
              <a:rPr lang="en-US" dirty="0"/>
              <a:t>. </a:t>
            </a:r>
            <a:r>
              <a:rPr lang="en-US" i="1" dirty="0"/>
              <a:t>ANOREXIA:</a:t>
            </a:r>
            <a:r>
              <a:rPr lang="en-US" dirty="0"/>
              <a:t> no, yes</a:t>
            </a:r>
          </a:p>
          <a:p>
            <a:r>
              <a:rPr lang="en-US" dirty="0"/>
              <a:t>9.</a:t>
            </a:r>
            <a:r>
              <a:rPr lang="en-US" i="1" dirty="0"/>
              <a:t> LIVER BIG:</a:t>
            </a:r>
            <a:r>
              <a:rPr lang="en-US" dirty="0"/>
              <a:t> no, </a:t>
            </a:r>
            <a:r>
              <a:rPr lang="en-US" dirty="0" smtClean="0"/>
              <a:t>yes                                     10</a:t>
            </a:r>
            <a:r>
              <a:rPr lang="en-US" dirty="0"/>
              <a:t>. </a:t>
            </a:r>
            <a:r>
              <a:rPr lang="en-US" i="1" dirty="0"/>
              <a:t>LIVER FIRM:</a:t>
            </a:r>
            <a:r>
              <a:rPr lang="en-US" dirty="0"/>
              <a:t> no, yes</a:t>
            </a:r>
          </a:p>
          <a:p>
            <a:r>
              <a:rPr lang="en-US" dirty="0"/>
              <a:t>11. </a:t>
            </a:r>
            <a:r>
              <a:rPr lang="en-US" i="1" dirty="0"/>
              <a:t>SPLEEN PALPABLE:</a:t>
            </a:r>
            <a:r>
              <a:rPr lang="en-US" dirty="0"/>
              <a:t> no, </a:t>
            </a:r>
            <a:r>
              <a:rPr lang="en-US" dirty="0" smtClean="0"/>
              <a:t>yes                    12</a:t>
            </a:r>
            <a:r>
              <a:rPr lang="en-US" dirty="0"/>
              <a:t>.</a:t>
            </a:r>
            <a:r>
              <a:rPr lang="en-US" i="1" dirty="0"/>
              <a:t> SPIDERS:</a:t>
            </a:r>
            <a:r>
              <a:rPr lang="en-US" dirty="0"/>
              <a:t> no, yes</a:t>
            </a:r>
          </a:p>
          <a:p>
            <a:r>
              <a:rPr lang="en-US" dirty="0"/>
              <a:t>13. ASCITES: no, </a:t>
            </a:r>
            <a:r>
              <a:rPr lang="en-US" dirty="0" smtClean="0"/>
              <a:t>yes                                      14</a:t>
            </a:r>
            <a:r>
              <a:rPr lang="en-US" dirty="0"/>
              <a:t>. VARICES: no, yes</a:t>
            </a:r>
          </a:p>
          <a:p>
            <a:r>
              <a:rPr lang="en-US" dirty="0"/>
              <a:t>15. BILIRUBIN: 0.39, 0.80, 1.20, </a:t>
            </a:r>
            <a:r>
              <a:rPr lang="en-US" dirty="0" smtClean="0"/>
              <a:t>2.00             16</a:t>
            </a:r>
            <a:r>
              <a:rPr lang="en-US" dirty="0"/>
              <a:t>. ALK PHOSPHATE: 33, 80, 120, 160, 200, 250</a:t>
            </a:r>
          </a:p>
          <a:p>
            <a:r>
              <a:rPr lang="en-US" dirty="0"/>
              <a:t>17. SGOT: 13, 100, 200, 300, 400, </a:t>
            </a:r>
            <a:r>
              <a:rPr lang="en-US" dirty="0" smtClean="0"/>
              <a:t>500,          18</a:t>
            </a:r>
            <a:r>
              <a:rPr lang="en-US" dirty="0"/>
              <a:t>. ALBUMIN: 2.1, 3.0, 3.8, 4.5, 5.0, 6.0</a:t>
            </a:r>
          </a:p>
          <a:p>
            <a:r>
              <a:rPr lang="en-US" dirty="0"/>
              <a:t>19. PROTIME: 10, 20, 30, 40, 50, 60,  </a:t>
            </a:r>
            <a:r>
              <a:rPr lang="en-US" dirty="0" smtClean="0"/>
              <a:t>            20</a:t>
            </a:r>
            <a:r>
              <a:rPr lang="en-US" dirty="0"/>
              <a:t>. HISTOLOGY: no, yes</a:t>
            </a:r>
          </a:p>
          <a:p>
            <a:r>
              <a:rPr lang="en-US" b="1" dirty="0"/>
              <a:t> </a:t>
            </a:r>
            <a:endParaRPr lang="en-US" dirty="0"/>
          </a:p>
          <a:p>
            <a:r>
              <a:rPr lang="en-US" b="1" dirty="0"/>
              <a:t/>
            </a:r>
            <a:br>
              <a:rPr lang="en-US" b="1" dirty="0"/>
            </a:br>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950039" y="721217"/>
            <a:ext cx="4327300" cy="605307"/>
          </a:xfrm>
        </p:spPr>
        <p:txBody>
          <a:bodyPr/>
          <a:lstStyle/>
          <a:p>
            <a:r>
              <a:rPr lang="en-US" dirty="0" smtClean="0"/>
              <a:t>   dataset</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5</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542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r>
              <a:rPr lang="en-US" sz="1400" b="1" dirty="0">
                <a:solidFill>
                  <a:schemeClr val="accent6">
                    <a:lumMod val="20000"/>
                    <a:lumOff val="80000"/>
                  </a:schemeClr>
                </a:solidFill>
              </a:rPr>
              <a:t> </a:t>
            </a:r>
            <a:r>
              <a:rPr lang="en-US" sz="1400" b="1" dirty="0" smtClean="0">
                <a:solidFill>
                  <a:schemeClr val="accent5">
                    <a:lumMod val="40000"/>
                    <a:lumOff val="60000"/>
                  </a:schemeClr>
                </a:solidFill>
              </a:rPr>
              <a:t>Data </a:t>
            </a:r>
            <a:r>
              <a:rPr lang="en-US" sz="1400" b="1" dirty="0">
                <a:solidFill>
                  <a:schemeClr val="accent5">
                    <a:lumMod val="40000"/>
                    <a:lumOff val="60000"/>
                  </a:schemeClr>
                </a:solidFill>
              </a:rPr>
              <a:t>Preparation</a:t>
            </a:r>
            <a:r>
              <a:rPr lang="en-US" sz="1400" b="1" dirty="0" smtClean="0">
                <a:solidFill>
                  <a:schemeClr val="accent6">
                    <a:lumMod val="60000"/>
                    <a:lumOff val="40000"/>
                  </a:schemeClr>
                </a:solidFill>
              </a:rPr>
              <a:t>: </a:t>
            </a:r>
            <a:r>
              <a:rPr lang="en-US" sz="1400" dirty="0" smtClean="0"/>
              <a:t>It</a:t>
            </a:r>
            <a:r>
              <a:rPr lang="en-US" sz="1400" dirty="0" smtClean="0">
                <a:solidFill>
                  <a:schemeClr val="accent6">
                    <a:lumMod val="60000"/>
                    <a:lumOff val="40000"/>
                  </a:schemeClr>
                </a:solidFill>
              </a:rPr>
              <a:t> </a:t>
            </a:r>
            <a:r>
              <a:rPr lang="en-US" sz="1400" dirty="0" smtClean="0"/>
              <a:t>is</a:t>
            </a:r>
            <a:r>
              <a:rPr lang="en-US" sz="1400" dirty="0" smtClean="0">
                <a:solidFill>
                  <a:schemeClr val="accent6">
                    <a:lumMod val="60000"/>
                    <a:lumOff val="40000"/>
                  </a:schemeClr>
                </a:solidFill>
              </a:rPr>
              <a:t> </a:t>
            </a:r>
            <a:r>
              <a:rPr lang="en-US" sz="1400" dirty="0"/>
              <a:t>the process of transforming raw data so that data scientists and analysts can run it through machine learning algorithms to uncover insights or make predictions</a:t>
            </a:r>
            <a:r>
              <a:rPr lang="en-US" sz="1400" b="1" dirty="0"/>
              <a:t>.</a:t>
            </a:r>
            <a:endParaRPr lang="en-US" sz="1400" dirty="0"/>
          </a:p>
          <a:p>
            <a:r>
              <a:rPr lang="en-US" sz="1400" dirty="0"/>
              <a:t> </a:t>
            </a:r>
            <a:r>
              <a:rPr lang="en-US" sz="1400" b="1" dirty="0" smtClean="0">
                <a:solidFill>
                  <a:schemeClr val="accent6">
                    <a:lumMod val="40000"/>
                    <a:lumOff val="60000"/>
                  </a:schemeClr>
                </a:solidFill>
              </a:rPr>
              <a:t>EDA</a:t>
            </a:r>
            <a:r>
              <a:rPr lang="en-US" sz="1400" b="1" dirty="0" smtClean="0"/>
              <a:t>: </a:t>
            </a:r>
            <a:r>
              <a:rPr lang="en-US" sz="1400" dirty="0" smtClean="0"/>
              <a:t>Exploratory </a:t>
            </a:r>
            <a:r>
              <a:rPr lang="en-US" sz="1400" dirty="0"/>
              <a:t>data analysis (EDA) is used by data scientists to analyze and investigate data sets and summarize their main characteristics, often employing data visualization methods.</a:t>
            </a:r>
          </a:p>
          <a:p>
            <a:r>
              <a:rPr lang="en-US" sz="1400" b="1" dirty="0"/>
              <a:t> </a:t>
            </a:r>
            <a:r>
              <a:rPr lang="en-US" sz="1400" b="1" dirty="0" smtClean="0">
                <a:solidFill>
                  <a:schemeClr val="accent5">
                    <a:lumMod val="40000"/>
                    <a:lumOff val="60000"/>
                  </a:schemeClr>
                </a:solidFill>
              </a:rPr>
              <a:t>Feature </a:t>
            </a:r>
            <a:r>
              <a:rPr lang="en-US" sz="1400" b="1" dirty="0">
                <a:solidFill>
                  <a:schemeClr val="accent5">
                    <a:lumMod val="40000"/>
                    <a:lumOff val="60000"/>
                  </a:schemeClr>
                </a:solidFill>
              </a:rPr>
              <a:t>Selection</a:t>
            </a:r>
            <a:r>
              <a:rPr lang="en-US" sz="1400" b="1" dirty="0" smtClean="0"/>
              <a:t>: </a:t>
            </a:r>
            <a:r>
              <a:rPr lang="en-US" sz="1400" dirty="0"/>
              <a:t>T</a:t>
            </a:r>
            <a:r>
              <a:rPr lang="en-US" sz="1400" dirty="0" smtClean="0"/>
              <a:t>he </a:t>
            </a:r>
            <a:r>
              <a:rPr lang="en-US" sz="1400" dirty="0"/>
              <a:t>method of reducing the input variable to your model by using only relevant data and getting rid of noise in data</a:t>
            </a:r>
            <a:r>
              <a:rPr lang="en-US" sz="1400" dirty="0" smtClean="0"/>
              <a:t>. It </a:t>
            </a:r>
            <a:r>
              <a:rPr lang="en-US" sz="1400" dirty="0"/>
              <a:t>is the process of automatically choosing relevant features for your machine learning model based on the type of problem you are trying to solve</a:t>
            </a:r>
          </a:p>
          <a:p>
            <a:r>
              <a:rPr lang="en-US" sz="1400" dirty="0">
                <a:solidFill>
                  <a:schemeClr val="accent5">
                    <a:lumMod val="40000"/>
                    <a:lumOff val="60000"/>
                  </a:schemeClr>
                </a:solidFill>
              </a:rPr>
              <a:t> </a:t>
            </a:r>
            <a:r>
              <a:rPr lang="en-US" sz="1400" b="1" dirty="0" smtClean="0">
                <a:solidFill>
                  <a:schemeClr val="accent5">
                    <a:lumMod val="40000"/>
                    <a:lumOff val="60000"/>
                  </a:schemeClr>
                </a:solidFill>
              </a:rPr>
              <a:t>Model </a:t>
            </a:r>
            <a:r>
              <a:rPr lang="en-US" sz="1400" b="1" dirty="0">
                <a:solidFill>
                  <a:schemeClr val="accent5">
                    <a:lumMod val="40000"/>
                    <a:lumOff val="60000"/>
                  </a:schemeClr>
                </a:solidFill>
              </a:rPr>
              <a:t>Building</a:t>
            </a:r>
            <a:r>
              <a:rPr lang="en-US" sz="1400" b="1" dirty="0" smtClean="0"/>
              <a:t>: </a:t>
            </a:r>
            <a:r>
              <a:rPr lang="en-US" sz="1400" dirty="0" smtClean="0"/>
              <a:t>Building </a:t>
            </a:r>
            <a:r>
              <a:rPr lang="en-US" sz="1400" dirty="0"/>
              <a:t>a model in machine learning is creating a mathematical representation by generalizing and learning from training data. Then, the built machine learning model is applied to new data to make predictions and obtain results.</a:t>
            </a:r>
          </a:p>
          <a:p>
            <a:r>
              <a:rPr lang="en-US" sz="1400" b="1" dirty="0"/>
              <a:t> </a:t>
            </a:r>
            <a:r>
              <a:rPr lang="en-US" sz="1400" b="1" dirty="0" smtClean="0">
                <a:solidFill>
                  <a:schemeClr val="accent5">
                    <a:lumMod val="40000"/>
                    <a:lumOff val="60000"/>
                  </a:schemeClr>
                </a:solidFill>
              </a:rPr>
              <a:t>Interpret </a:t>
            </a:r>
            <a:r>
              <a:rPr lang="en-US" sz="1400" b="1" dirty="0">
                <a:solidFill>
                  <a:schemeClr val="accent5">
                    <a:lumMod val="40000"/>
                    <a:lumOff val="60000"/>
                  </a:schemeClr>
                </a:solidFill>
              </a:rPr>
              <a:t>Model</a:t>
            </a:r>
            <a:r>
              <a:rPr lang="en-US" sz="1400" b="1" dirty="0" smtClean="0"/>
              <a:t>: </a:t>
            </a:r>
            <a:r>
              <a:rPr lang="en-US" sz="1400" dirty="0" smtClean="0"/>
              <a:t>It</a:t>
            </a:r>
            <a:r>
              <a:rPr lang="en-US" sz="1400" b="1" dirty="0" smtClean="0"/>
              <a:t> </a:t>
            </a:r>
            <a:r>
              <a:rPr lang="en-US" sz="1400" dirty="0" smtClean="0"/>
              <a:t>is </a:t>
            </a:r>
            <a:r>
              <a:rPr lang="en-US" sz="1400" dirty="0"/>
              <a:t>used to find out ways to understand model decision making policies better. This is to enable fairness, accountability and transparency which will give humans enough confidence to use these models in real-world problems which have a lot of impact on business and society.</a:t>
            </a:r>
          </a:p>
          <a:p>
            <a:r>
              <a:rPr lang="en-US" sz="1400" b="1" dirty="0"/>
              <a:t> </a:t>
            </a:r>
            <a:r>
              <a:rPr lang="en-US" sz="1400" b="1" dirty="0" smtClean="0">
                <a:solidFill>
                  <a:schemeClr val="accent5">
                    <a:lumMod val="40000"/>
                    <a:lumOff val="60000"/>
                  </a:schemeClr>
                </a:solidFill>
              </a:rPr>
              <a:t>Deployment</a:t>
            </a:r>
            <a:r>
              <a:rPr lang="en-US" sz="1400" b="1" dirty="0" smtClean="0"/>
              <a:t>: </a:t>
            </a:r>
            <a:r>
              <a:rPr lang="en-US" sz="1400" dirty="0" smtClean="0"/>
              <a:t>Model </a:t>
            </a:r>
            <a:r>
              <a:rPr lang="en-US" sz="1400" dirty="0"/>
              <a:t>deployment is the process of implementing a fully functioning machine learning model into production where it can make predictions based on data</a:t>
            </a:r>
            <a:r>
              <a:rPr lang="en-US" sz="1200" dirty="0"/>
              <a:t>.</a:t>
            </a:r>
          </a:p>
          <a:p>
            <a:r>
              <a:rPr lang="en-US" sz="1200" dirty="0"/>
              <a:t/>
            </a:r>
            <a:br>
              <a:rPr lang="en-US" sz="1200" dirty="0"/>
            </a:br>
            <a:endParaRPr lang="en-US" sz="1200" dirty="0"/>
          </a:p>
          <a:p>
            <a:r>
              <a:rPr lang="en-US" dirty="0"/>
              <a:t> </a:t>
            </a:r>
          </a:p>
          <a:p>
            <a:pPr lvl="0"/>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254580" y="888641"/>
            <a:ext cx="5769735" cy="721217"/>
          </a:xfrm>
        </p:spPr>
        <p:txBody>
          <a:bodyPr/>
          <a:lstStyle/>
          <a:p>
            <a:r>
              <a:rPr lang="en-US" dirty="0" smtClean="0"/>
              <a:t>   methodology</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6</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776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r>
              <a:rPr lang="en-US" b="1" i="1" dirty="0">
                <a:solidFill>
                  <a:schemeClr val="tx2">
                    <a:lumMod val="50000"/>
                    <a:lumOff val="50000"/>
                  </a:schemeClr>
                </a:solidFill>
              </a:rPr>
              <a:t>Supervised Learning </a:t>
            </a:r>
            <a:r>
              <a:rPr lang="en-US" b="1" i="1" dirty="0" smtClean="0">
                <a:solidFill>
                  <a:schemeClr val="tx2">
                    <a:lumMod val="50000"/>
                    <a:lumOff val="50000"/>
                  </a:schemeClr>
                </a:solidFill>
              </a:rPr>
              <a:t>Model: </a:t>
            </a:r>
            <a:r>
              <a:rPr lang="en-US" dirty="0" smtClean="0"/>
              <a:t>Supervised </a:t>
            </a:r>
            <a:r>
              <a:rPr lang="en-US" dirty="0"/>
              <a:t>learning is the type of machine learning in which machines are trained using well "labeled" training data, and on the basis of that data, machines predict the output. The labeled data means some input data is already tagged with the correct output</a:t>
            </a:r>
            <a:r>
              <a:rPr lang="en-US" dirty="0" smtClean="0"/>
              <a:t>.</a:t>
            </a:r>
          </a:p>
          <a:p>
            <a:r>
              <a:rPr lang="en-US" b="1" i="1" dirty="0">
                <a:solidFill>
                  <a:schemeClr val="tx2">
                    <a:lumMod val="50000"/>
                    <a:lumOff val="50000"/>
                  </a:schemeClr>
                </a:solidFill>
              </a:rPr>
              <a:t>Classification model: </a:t>
            </a:r>
            <a:r>
              <a:rPr lang="en-US" dirty="0" smtClean="0"/>
              <a:t>A </a:t>
            </a:r>
            <a:r>
              <a:rPr lang="en-US" dirty="0"/>
              <a:t>classification model tries to draw some conclusion from the input values given for training. It will predict the class labels/categories for the new data</a:t>
            </a:r>
          </a:p>
          <a:p>
            <a:pPr lvl="0"/>
            <a:r>
              <a:rPr lang="en-US" dirty="0"/>
              <a:t> </a:t>
            </a:r>
            <a:r>
              <a:rPr lang="en-US" dirty="0" smtClean="0"/>
              <a:t>1) </a:t>
            </a:r>
            <a:r>
              <a:rPr lang="en-US" b="1" i="1" dirty="0" smtClean="0">
                <a:solidFill>
                  <a:schemeClr val="accent5">
                    <a:lumMod val="60000"/>
                    <a:lumOff val="40000"/>
                  </a:schemeClr>
                </a:solidFill>
              </a:rPr>
              <a:t>K-Nearest Neighbors: </a:t>
            </a:r>
            <a:r>
              <a:rPr lang="en-US" dirty="0" smtClean="0"/>
              <a:t>Neighbors </a:t>
            </a:r>
            <a:r>
              <a:rPr lang="en-US" dirty="0"/>
              <a:t>based classification is a type of lazy learning as it does not attempt to construct a general internal model, but simply stores instances of the training </a:t>
            </a:r>
            <a:r>
              <a:rPr lang="en-US" dirty="0" smtClean="0"/>
              <a:t>data.</a:t>
            </a:r>
          </a:p>
          <a:p>
            <a:pPr lvl="0"/>
            <a:r>
              <a:rPr lang="en-US" dirty="0" smtClean="0"/>
              <a:t> 2)</a:t>
            </a:r>
            <a:r>
              <a:rPr lang="en-US" b="1" i="1" dirty="0"/>
              <a:t> </a:t>
            </a:r>
            <a:r>
              <a:rPr lang="en-US" b="1" i="1" dirty="0">
                <a:solidFill>
                  <a:schemeClr val="accent5">
                    <a:lumMod val="60000"/>
                    <a:lumOff val="40000"/>
                  </a:schemeClr>
                </a:solidFill>
              </a:rPr>
              <a:t>Decision </a:t>
            </a:r>
            <a:r>
              <a:rPr lang="en-US" b="1" i="1" dirty="0" smtClean="0">
                <a:solidFill>
                  <a:schemeClr val="accent5">
                    <a:lumMod val="60000"/>
                    <a:lumOff val="40000"/>
                  </a:schemeClr>
                </a:solidFill>
              </a:rPr>
              <a:t>Tree: </a:t>
            </a:r>
            <a:r>
              <a:rPr lang="en-US" dirty="0"/>
              <a:t>g</a:t>
            </a:r>
            <a:r>
              <a:rPr lang="en-US" dirty="0" smtClean="0"/>
              <a:t>iven </a:t>
            </a:r>
            <a:r>
              <a:rPr lang="en-US" dirty="0"/>
              <a:t>a data of attributes together with its classes, a decision tree produces a sequence of rules that can be used to classify the data</a:t>
            </a:r>
            <a:r>
              <a:rPr lang="en-US" dirty="0" smtClean="0"/>
              <a:t>.</a:t>
            </a:r>
          </a:p>
          <a:p>
            <a:pPr lvl="0"/>
            <a:r>
              <a:rPr lang="en-US" dirty="0" smtClean="0"/>
              <a:t> 3) </a:t>
            </a:r>
            <a:r>
              <a:rPr lang="en-US" b="1" i="1" dirty="0">
                <a:solidFill>
                  <a:schemeClr val="accent5">
                    <a:lumMod val="60000"/>
                    <a:lumOff val="40000"/>
                  </a:schemeClr>
                </a:solidFill>
              </a:rPr>
              <a:t>Logistic </a:t>
            </a:r>
            <a:r>
              <a:rPr lang="en-US" b="1" i="1" dirty="0" smtClean="0">
                <a:solidFill>
                  <a:schemeClr val="accent5">
                    <a:lumMod val="60000"/>
                    <a:lumOff val="40000"/>
                  </a:schemeClr>
                </a:solidFill>
              </a:rPr>
              <a:t>Regression:</a:t>
            </a:r>
            <a:r>
              <a:rPr lang="en-US" dirty="0">
                <a:solidFill>
                  <a:schemeClr val="accent5">
                    <a:lumMod val="60000"/>
                    <a:lumOff val="40000"/>
                  </a:schemeClr>
                </a:solidFill>
              </a:rPr>
              <a:t> </a:t>
            </a:r>
            <a:r>
              <a:rPr lang="en-US" dirty="0" smtClean="0"/>
              <a:t>Logistic </a:t>
            </a:r>
            <a:r>
              <a:rPr lang="en-US" dirty="0"/>
              <a:t>regression is a machine learning algorithm for classification. In this algorithm, the probabilities describing the possible outcomes of a single trial are modeled using a logistic function</a:t>
            </a:r>
          </a:p>
          <a:p>
            <a:r>
              <a:rPr lang="en-US" dirty="0"/>
              <a:t> </a:t>
            </a:r>
          </a:p>
          <a:p>
            <a:pPr lvl="0"/>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087154" y="888641"/>
            <a:ext cx="6065949" cy="721217"/>
          </a:xfrm>
        </p:spPr>
        <p:txBody>
          <a:bodyPr/>
          <a:lstStyle/>
          <a:p>
            <a:r>
              <a:rPr lang="en-US" dirty="0" smtClean="0"/>
              <a:t>   Model building</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7</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074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r>
              <a:rPr lang="en-US" dirty="0" smtClean="0"/>
              <a:t>Streamlit </a:t>
            </a:r>
            <a:r>
              <a:rPr lang="en-US" dirty="0"/>
              <a:t>is a free and open-source framework to rapidly build and share beautiful machine learning and data science web apps. It is a Python-based library specifically designed for machine learning engineers. Data scientists or machine learning engineers are not web developers and they're not interested in spending weeks learning to use these frameworks to build web apps. Instead, they want a tool that is easier to learn and to use, as long as it can display data and collect needed parameters for modeling. Streamlit allows you to create a </a:t>
            </a:r>
            <a:r>
              <a:rPr lang="en-US" dirty="0" smtClean="0"/>
              <a:t>stunning-looking application </a:t>
            </a:r>
            <a:r>
              <a:rPr lang="en-US" dirty="0"/>
              <a:t>with only a few lines of code</a:t>
            </a:r>
            <a:r>
              <a:rPr lang="en-US" dirty="0" smtClean="0"/>
              <a:t>.</a:t>
            </a:r>
          </a:p>
          <a:p>
            <a:pPr lvl="0"/>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640946" y="888641"/>
            <a:ext cx="5512157" cy="721217"/>
          </a:xfrm>
        </p:spPr>
        <p:txBody>
          <a:bodyPr/>
          <a:lstStyle/>
          <a:p>
            <a:r>
              <a:rPr lang="en-US" dirty="0" smtClean="0"/>
              <a:t>deployment</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8</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image2.png"/>
          <p:cNvPicPr/>
          <p:nvPr/>
        </p:nvPicPr>
        <p:blipFill>
          <a:blip r:embed="rId3"/>
          <a:srcRect/>
          <a:stretch>
            <a:fillRect/>
          </a:stretch>
        </p:blipFill>
        <p:spPr>
          <a:xfrm>
            <a:off x="5000271" y="1559226"/>
            <a:ext cx="4820468" cy="2545867"/>
          </a:xfrm>
          <a:prstGeom prst="rect">
            <a:avLst/>
          </a:prstGeom>
          <a:ln/>
        </p:spPr>
      </p:pic>
    </p:spTree>
    <p:extLst>
      <p:ext uri="{BB962C8B-B14F-4D97-AF65-F5344CB8AC3E}">
        <p14:creationId xmlns:p14="http://schemas.microsoft.com/office/powerpoint/2010/main" val="75087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468191" y="55727"/>
            <a:ext cx="5863657"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3418967" y="55726"/>
            <a:ext cx="8735058" cy="6802273"/>
          </a:xfrm>
          <a:gradFill>
            <a:gsLst>
              <a:gs pos="0">
                <a:schemeClr val="tx2"/>
              </a:gs>
              <a:gs pos="100000">
                <a:schemeClr val="accent2"/>
              </a:gs>
            </a:gsLst>
            <a:lin ang="14400000" scaled="0"/>
          </a:gradFill>
        </p:spPr>
        <p:txBody>
          <a:bodyPr/>
          <a:lstStyle/>
          <a:p>
            <a:pPr lvl="0"/>
            <a:endParaRPr lang="en-US" dirty="0" smtClean="0"/>
          </a:p>
          <a:p>
            <a:pPr lvl="0"/>
            <a:r>
              <a:rPr lang="en-US" dirty="0"/>
              <a:t> </a:t>
            </a:r>
            <a:r>
              <a:rPr lang="en-US" dirty="0" smtClean="0"/>
              <a:t>                                                      </a:t>
            </a:r>
            <a:endParaRPr lang="en-US" dirty="0"/>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5447764" y="540913"/>
            <a:ext cx="5705340" cy="695459"/>
          </a:xfrm>
        </p:spPr>
        <p:txBody>
          <a:bodyPr/>
          <a:lstStyle/>
          <a:p>
            <a:r>
              <a:rPr lang="en-US" dirty="0" smtClean="0"/>
              <a:t>Output images</a:t>
            </a:r>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9</a:t>
            </a:fld>
            <a:endParaRPr lang="en-US" dirty="0"/>
          </a:p>
        </p:txBody>
      </p:sp>
      <p:grpSp>
        <p:nvGrpSpPr>
          <p:cNvPr id="14" name="Group 13">
            <a:extLst>
              <a:ext uri="{FF2B5EF4-FFF2-40B4-BE49-F238E27FC236}">
                <a16:creationId xmlns:a16="http://schemas.microsoft.com/office/drawing/2014/main" xmlns="" id="{8CDC0198-E919-4071-9C4B-5B3D19A46785}"/>
              </a:ext>
              <a:ext uri="{C183D7F6-B498-43B3-948B-1728B52AA6E4}">
                <adec:decorative xmlns:adec="http://schemas.microsoft.com/office/drawing/2017/decorative" xmlns=""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xmlns=""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image15.png"/>
          <p:cNvPicPr/>
          <p:nvPr/>
        </p:nvPicPr>
        <p:blipFill>
          <a:blip r:embed="rId3"/>
          <a:srcRect/>
          <a:stretch>
            <a:fillRect/>
          </a:stretch>
        </p:blipFill>
        <p:spPr>
          <a:xfrm>
            <a:off x="6997356" y="1180859"/>
            <a:ext cx="5047136" cy="2572332"/>
          </a:xfrm>
          <a:prstGeom prst="rect">
            <a:avLst/>
          </a:prstGeom>
          <a:ln/>
        </p:spPr>
      </p:pic>
      <p:pic>
        <p:nvPicPr>
          <p:cNvPr id="20" name="image4.png"/>
          <p:cNvPicPr/>
          <p:nvPr/>
        </p:nvPicPr>
        <p:blipFill>
          <a:blip r:embed="rId4"/>
          <a:srcRect/>
          <a:stretch>
            <a:fillRect/>
          </a:stretch>
        </p:blipFill>
        <p:spPr>
          <a:xfrm>
            <a:off x="1542238" y="1213375"/>
            <a:ext cx="5187921" cy="2563277"/>
          </a:xfrm>
          <a:prstGeom prst="rect">
            <a:avLst/>
          </a:prstGeom>
          <a:ln/>
        </p:spPr>
      </p:pic>
      <p:pic>
        <p:nvPicPr>
          <p:cNvPr id="21" name="image18.png"/>
          <p:cNvPicPr/>
          <p:nvPr/>
        </p:nvPicPr>
        <p:blipFill rotWithShape="1">
          <a:blip r:embed="rId5"/>
          <a:srcRect r="5440"/>
          <a:stretch/>
        </p:blipFill>
        <p:spPr>
          <a:xfrm>
            <a:off x="1542239" y="3968829"/>
            <a:ext cx="5130340" cy="2598088"/>
          </a:xfrm>
          <a:prstGeom prst="rect">
            <a:avLst/>
          </a:prstGeom>
          <a:ln/>
        </p:spPr>
      </p:pic>
      <p:pic>
        <p:nvPicPr>
          <p:cNvPr id="22" name="image17.png"/>
          <p:cNvPicPr/>
          <p:nvPr/>
        </p:nvPicPr>
        <p:blipFill rotWithShape="1">
          <a:blip r:embed="rId6"/>
          <a:srcRect r="5106"/>
          <a:stretch/>
        </p:blipFill>
        <p:spPr>
          <a:xfrm>
            <a:off x="7021691" y="3975788"/>
            <a:ext cx="5068966" cy="2579042"/>
          </a:xfrm>
          <a:prstGeom prst="rect">
            <a:avLst/>
          </a:prstGeom>
          <a:ln/>
        </p:spPr>
      </p:pic>
    </p:spTree>
    <p:extLst>
      <p:ext uri="{BB962C8B-B14F-4D97-AF65-F5344CB8AC3E}">
        <p14:creationId xmlns:p14="http://schemas.microsoft.com/office/powerpoint/2010/main" val="86258006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717</Words>
  <Application>Microsoft Office PowerPoint</Application>
  <PresentationFormat>Widescreen</PresentationFormat>
  <Paragraphs>85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vt:lpstr>
      <vt:lpstr>Calibri</vt:lpstr>
      <vt:lpstr>Courier New</vt:lpstr>
      <vt:lpstr>Gill Sans MT</vt:lpstr>
      <vt:lpstr>Wingdings</vt:lpstr>
      <vt:lpstr>Office Theme</vt:lpstr>
      <vt:lpstr>Disease Mortality Prediction: ‘Hepatitis B</vt:lpstr>
      <vt:lpstr> Disease Mortality Prediction:   ‘Hepatitis B</vt:lpstr>
      <vt:lpstr> Introduction</vt:lpstr>
      <vt:lpstr>OBJECTive</vt:lpstr>
      <vt:lpstr>   dataset</vt:lpstr>
      <vt:lpstr>   methodology</vt:lpstr>
      <vt:lpstr>   Model building</vt:lpstr>
      <vt:lpstr>deployment</vt:lpstr>
      <vt:lpstr>Output images</vt:lpstr>
      <vt:lpstr>Output images</vt:lpstr>
      <vt:lpstr>Conclusion: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2023-04-24T15:44:05Z</dcterms:created>
  <dcterms:modified xsi:type="dcterms:W3CDTF">2023-07-20T15:29:42Z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