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0" r:id="rId13"/>
    <p:sldId id="269" r:id="rId14"/>
    <p:sldId id="280" r:id="rId15"/>
    <p:sldId id="279" r:id="rId16"/>
    <p:sldId id="278" r:id="rId17"/>
    <p:sldId id="277" r:id="rId18"/>
    <p:sldId id="275" r:id="rId19"/>
    <p:sldId id="276" r:id="rId20"/>
    <p:sldId id="274" r:id="rId21"/>
    <p:sldId id="284" r:id="rId22"/>
    <p:sldId id="283" r:id="rId23"/>
    <p:sldId id="282" r:id="rId24"/>
    <p:sldId id="281" r:id="rId25"/>
    <p:sldId id="268" r:id="rId26"/>
    <p:sldId id="266" r:id="rId27"/>
    <p:sldId id="267" r:id="rId28"/>
  </p:sldIdLst>
  <p:sldSz cx="18288000" cy="10287000"/>
  <p:notesSz cx="6858000" cy="9144000"/>
  <p:embeddedFontLst>
    <p:embeddedFont>
      <p:font typeface="Bold Impact Sans" panose="020B0604020202020204" charset="-128"/>
      <p:regular r:id="rId29"/>
    </p:embeddedFont>
    <p:embeddedFont>
      <p:font typeface="Bahnschrift SemiBold SemiConden" panose="020B0502040204020203" pitchFamily="34" charset="0"/>
      <p:bold r:id="rId30"/>
    </p:embeddedFont>
    <p:embeddedFont>
      <p:font typeface="Berlin Sans FB Demi" panose="020E0802020502020306" pitchFamily="34" charset="0"/>
      <p:bold r:id="rId31"/>
    </p:embeddedFont>
    <p:embeddedFont>
      <p:font typeface="Opun" panose="020B0604020202020204" charset="-34"/>
      <p:regular r:id="rId32"/>
    </p:embeddedFont>
    <p:embeddedFont>
      <p:font typeface="Opun Bold" panose="020B0604020202020204" charset="-3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6" d="100"/>
          <a:sy n="56" d="100"/>
        </p:scale>
        <p:origin x="634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6CEE6-E6AB-A91E-1911-AEFB549C62A1}"/>
              </a:ext>
            </a:extLst>
          </p:cNvPr>
          <p:cNvSpPr txBox="1"/>
          <p:nvPr userDrawn="1"/>
        </p:nvSpPr>
        <p:spPr>
          <a:xfrm>
            <a:off x="13639800" y="74583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SAKSHI ISTWAL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67000" y="3018188"/>
            <a:ext cx="15075714" cy="332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57"/>
              </a:lnSpc>
            </a:pPr>
            <a:r>
              <a:rPr lang="en-US" sz="6386" dirty="0">
                <a:solidFill>
                  <a:srgbClr val="000000"/>
                </a:solidFill>
                <a:latin typeface="Bahnschrift SemiBold SemiConden" panose="020B0502040204020203" pitchFamily="34" charset="0"/>
                <a:ea typeface="Bold Impact Sans"/>
                <a:cs typeface="Bold Impact Sans"/>
                <a:sym typeface="Bold Impact Sans"/>
              </a:rPr>
              <a:t>     Comprehensive Data Analysis of :</a:t>
            </a:r>
          </a:p>
          <a:p>
            <a:pPr algn="l">
              <a:lnSpc>
                <a:spcPts val="10857"/>
              </a:lnSpc>
            </a:pPr>
            <a:r>
              <a:rPr lang="en-US" sz="6386" dirty="0">
                <a:solidFill>
                  <a:srgbClr val="000000"/>
                </a:solidFill>
                <a:latin typeface="Berlin Sans FB Demi" panose="020E0802020502020306" pitchFamily="34" charset="0"/>
                <a:ea typeface="Bold Impact Sans"/>
                <a:cs typeface="Bold Impact Sans"/>
                <a:sym typeface="Bold Impact Sans"/>
              </a:rPr>
              <a:t>Zomato - A Food Delivery Company</a:t>
            </a:r>
          </a:p>
          <a:p>
            <a:pPr marL="0" lvl="0" indent="0" algn="l">
              <a:lnSpc>
                <a:spcPts val="3405"/>
              </a:lnSpc>
            </a:pPr>
            <a:endParaRPr lang="en-US" sz="6386" dirty="0">
              <a:solidFill>
                <a:srgbClr val="000000"/>
              </a:solidFill>
              <a:latin typeface="Bold Impact Sans"/>
              <a:ea typeface="Bold Impact Sans"/>
              <a:cs typeface="Bold Impact Sans"/>
              <a:sym typeface="Bold Impact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992284" y="7268812"/>
            <a:ext cx="6157759" cy="3463740"/>
          </a:xfrm>
          <a:custGeom>
            <a:avLst/>
            <a:gdLst/>
            <a:ahLst/>
            <a:cxnLst/>
            <a:rect l="l" t="t" r="r" b="b"/>
            <a:pathLst>
              <a:path w="6157759" h="3463740">
                <a:moveTo>
                  <a:pt x="0" y="0"/>
                </a:moveTo>
                <a:lnTo>
                  <a:pt x="6157759" y="0"/>
                </a:lnTo>
                <a:lnTo>
                  <a:pt x="6157759" y="3463740"/>
                </a:lnTo>
                <a:lnTo>
                  <a:pt x="0" y="3463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154895" y="758400"/>
            <a:ext cx="2926230" cy="2242224"/>
          </a:xfrm>
          <a:custGeom>
            <a:avLst/>
            <a:gdLst/>
            <a:ahLst/>
            <a:cxnLst/>
            <a:rect l="l" t="t" r="r" b="b"/>
            <a:pathLst>
              <a:path w="2926230" h="2242224">
                <a:moveTo>
                  <a:pt x="0" y="0"/>
                </a:moveTo>
                <a:lnTo>
                  <a:pt x="2926230" y="0"/>
                </a:lnTo>
                <a:lnTo>
                  <a:pt x="2926230" y="2242224"/>
                </a:lnTo>
                <a:lnTo>
                  <a:pt x="0" y="22422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142385" y="6057900"/>
            <a:ext cx="3669430" cy="1104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4000" dirty="0">
                <a:solidFill>
                  <a:srgbClr val="FF914D"/>
                </a:solidFill>
                <a:latin typeface="Opun Bold"/>
                <a:ea typeface="Opun Bold"/>
                <a:cs typeface="Opun Bold"/>
                <a:sym typeface="Opun Bold"/>
              </a:rPr>
              <a:t>Using </a:t>
            </a:r>
            <a:r>
              <a:rPr lang="en-US" sz="4800" dirty="0">
                <a:solidFill>
                  <a:srgbClr val="FF914D"/>
                </a:solidFill>
                <a:latin typeface="Opun Bold"/>
                <a:ea typeface="Opun Bold"/>
                <a:cs typeface="Opun Bold"/>
                <a:sym typeface="Opun Bold"/>
              </a:rPr>
              <a:t>PostgreSQL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913146" y="268915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80917" y="1730133"/>
            <a:ext cx="1435961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Orders Without Delivery: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Write a query to find orders that were placed but not delivered.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64930" y="3165824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590CB4-41FE-62C1-19E6-09560F773E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2" y="4395741"/>
            <a:ext cx="9535793" cy="3641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E850C-EEBE-DDCA-46AE-1CDE7EAC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82BF0D4-5C3E-CF60-3C56-882955B7C5FA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D9A8DA-E4D3-6147-7167-7137F735E4C3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F37F58A-7B76-D878-EAAF-9BCAAD0B077F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6C500A2-3A49-7EE1-E90E-9B1DDEF6242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21C37316-EC37-9F81-A26F-8ED020A9C0E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A95C9FA-84DB-8DB2-E7EE-A4EF728C245E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A85BE07-C1AE-0D3D-4C41-0F6603B388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76036BB-7AE9-5A45-1132-805FBA837FD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99D37EF7-5EE0-CE2B-E52E-050B17500893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586AC54-5E2E-2FA8-3449-44EAD7A792A9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9F94118-78F5-D2E1-647F-D80E152EDBBB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7D129D2-DB3B-C612-FF71-B0B11EEBC45E}"/>
              </a:ext>
            </a:extLst>
          </p:cNvPr>
          <p:cNvSpPr txBox="1"/>
          <p:nvPr/>
        </p:nvSpPr>
        <p:spPr>
          <a:xfrm>
            <a:off x="6792902" y="192250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6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A46FAF6-8EF1-71CF-A77E-AF9F6F953E12}"/>
              </a:ext>
            </a:extLst>
          </p:cNvPr>
          <p:cNvSpPr txBox="1"/>
          <p:nvPr/>
        </p:nvSpPr>
        <p:spPr>
          <a:xfrm>
            <a:off x="2420137" y="1442579"/>
            <a:ext cx="1344772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Restaurant Revenue Ranking: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Rank restaurants by their total revenue from last year, including their name, total revenue and rank within their city.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D7CB415-708A-4754-D745-37E27CAFA1CA}"/>
              </a:ext>
            </a:extLst>
          </p:cNvPr>
          <p:cNvSpPr txBox="1"/>
          <p:nvPr/>
        </p:nvSpPr>
        <p:spPr>
          <a:xfrm>
            <a:off x="7453400" y="2986314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ECD0A9-5488-9913-A668-1AD1A37AE2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2" y="3773367"/>
            <a:ext cx="10404893" cy="461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0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465CC-5539-EB9B-CA25-A605744F2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717F899-BE46-29CA-0D3D-47B458642883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C102795-C64F-A5D2-8330-7B35F8CA06B9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B61C486-4111-918F-F9E9-63A52EF7227E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2300605-181B-EF46-E55B-C34689F8BD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6441519-327C-EBE4-ABC5-D77FC644689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D5BEC48-C00A-D4D5-A4AC-49E73BFBA176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F8A2F-0A4B-AEBB-BD83-C71BF4CFA1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2B125A2-299E-3D0D-86F0-296F264B2DC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B88EF3E1-7ED9-B301-D187-41F14AD56365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A1F6746-5A96-1DC2-6C65-6B191B2D56DC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7F5402F-6E95-9D9D-C2E0-7EA94753500A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9AE12C3-4116-D9FA-1BC2-09F29C006453}"/>
              </a:ext>
            </a:extLst>
          </p:cNvPr>
          <p:cNvSpPr txBox="1"/>
          <p:nvPr/>
        </p:nvSpPr>
        <p:spPr>
          <a:xfrm>
            <a:off x="6238824" y="219273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7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0EC8479-8199-4A41-DA6F-746308B4CC5D}"/>
              </a:ext>
            </a:extLst>
          </p:cNvPr>
          <p:cNvSpPr txBox="1"/>
          <p:nvPr/>
        </p:nvSpPr>
        <p:spPr>
          <a:xfrm>
            <a:off x="3663589" y="1629139"/>
            <a:ext cx="1435961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Most popular dish by city: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Identify the most popular dish in each city based on no of orders.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4D237E4-2A42-933A-6B12-9F8902F3CDEE}"/>
              </a:ext>
            </a:extLst>
          </p:cNvPr>
          <p:cNvSpPr txBox="1"/>
          <p:nvPr/>
        </p:nvSpPr>
        <p:spPr>
          <a:xfrm>
            <a:off x="7664227" y="2942703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F0EE30-7BA7-EA26-830D-CDE626FB3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68" y="3877338"/>
            <a:ext cx="10576856" cy="4561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9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7DD40-DD39-278C-D757-257C6A618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A39D8D-75AA-8313-94CD-509DB088A5D6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2B416DD-1A18-86CF-4C1F-279B9759211E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3A1D08E-63C3-2C03-2E89-7E22804AFDE5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3C6B022-C97D-39CC-6E98-20AE30BBC5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A97D9A2-BCC1-6F9A-25C3-3221D301CF2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2D4A12-F8CE-00D2-5BEB-AB160B3E19CA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ABD972D-2060-75D4-F3EA-44527F9DCD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0F3727B-BCC8-E68F-D9BD-515BF81FCF3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72FF2807-1C5D-101C-BB45-8596C128C3B5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DBCD137-6637-62D4-930C-C7075B152ECA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1DC5A57-46C7-7A3E-E4CD-04AF93C9157A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9BBD2FC-549C-9564-FCFF-4CE9A41F9BDA}"/>
              </a:ext>
            </a:extLst>
          </p:cNvPr>
          <p:cNvSpPr txBox="1"/>
          <p:nvPr/>
        </p:nvSpPr>
        <p:spPr>
          <a:xfrm>
            <a:off x="6125364" y="408998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8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43777D8-D744-FB64-9C02-F0491ACBD74C}"/>
              </a:ext>
            </a:extLst>
          </p:cNvPr>
          <p:cNvSpPr txBox="1"/>
          <p:nvPr/>
        </p:nvSpPr>
        <p:spPr>
          <a:xfrm>
            <a:off x="3124200" y="1770525"/>
            <a:ext cx="1299052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Customer Churn: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customers who haven’t placed an order in 2024 but did in 2023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B41CD75-6743-B633-6A47-4D8EAA46FD3B}"/>
              </a:ext>
            </a:extLst>
          </p:cNvPr>
          <p:cNvSpPr txBox="1"/>
          <p:nvPr/>
        </p:nvSpPr>
        <p:spPr>
          <a:xfrm>
            <a:off x="7572507" y="3209253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942E1B-68C3-A6EF-6B32-C7E2A0A90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29972"/>
            <a:ext cx="11998522" cy="3137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47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6C55D-5456-0047-4E6B-2205D98B6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38FD6A-D83E-97D4-5723-9BF45013CFBE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F3E8DFD-B8A6-72FD-C5DA-66FDA2591EE5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3FF7879-CB9F-613A-E4AF-D4366F6B122D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410AE66-7AAB-D6BF-0B8B-D373F37860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F9B1D38-551F-11F9-6BDB-219643F498C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EDC98EB-0220-537D-0A27-C2AFC4B7483D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3CA8896-8F10-9619-1200-C9A4EEFAF84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71E5D81B-A3F7-E962-3DB7-1264D2D42DB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FE4C66B6-3D99-FA43-E617-503CF467718E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76C3D08-6156-8948-83E1-AC5AFAA1EA95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A13BC3C-E120-D715-8D0B-3BB7DD35EAC7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42D1A4F-374C-3F0C-4278-F7E72853BE97}"/>
              </a:ext>
            </a:extLst>
          </p:cNvPr>
          <p:cNvSpPr txBox="1"/>
          <p:nvPr/>
        </p:nvSpPr>
        <p:spPr>
          <a:xfrm>
            <a:off x="6125364" y="-96094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9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F08DCE1-716A-7716-D4DA-F790791E0EE3}"/>
              </a:ext>
            </a:extLst>
          </p:cNvPr>
          <p:cNvSpPr txBox="1"/>
          <p:nvPr/>
        </p:nvSpPr>
        <p:spPr>
          <a:xfrm>
            <a:off x="1783708" y="980952"/>
            <a:ext cx="1299052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Cancellation rate comparison: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Calculate and compare the order cancellation rate for each restaurant between the current year and previous year.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3656A0A-DDB0-0DA8-5347-C1D6C52B5D31}"/>
              </a:ext>
            </a:extLst>
          </p:cNvPr>
          <p:cNvSpPr txBox="1"/>
          <p:nvPr/>
        </p:nvSpPr>
        <p:spPr>
          <a:xfrm>
            <a:off x="7391803" y="2343612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4E72F8-B29F-DAC7-4163-F357D17187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87" y="3220205"/>
            <a:ext cx="7203668" cy="5054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7968A3-AF99-89B4-2965-D0EE25871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72" y="3217810"/>
            <a:ext cx="7543800" cy="335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67AA29-3213-AEF2-08A2-B1B121F686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72" y="6549796"/>
            <a:ext cx="4896056" cy="170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07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0EA0E-B644-E00C-C815-216E89372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F35A41A-2448-3575-E56E-298AAEC30F55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B36A1B4-6D0C-9C2A-B61F-11E637650C0E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E0D5649-51AF-CE9E-6887-CB3D166C7D26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F3903A2-3933-9E59-9011-37AE52E9D2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B54603F-D554-75FA-9807-56D6A781CE9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D6051B4-C796-9DC7-281E-250FA2B3B174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6696A5B-6014-7F79-170B-C2417552871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76C73FE4-FD03-6A5A-3EC7-3CF76A59A09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921D408C-7DED-80A2-A802-44F961A3DB49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49E9FBB-719A-5E9F-BDF8-E2BD4522B108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D76E9E7-1498-8BE0-1001-DFC8F0F9953E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F23F43E-E86A-2E76-864C-F462B4E78B99}"/>
              </a:ext>
            </a:extLst>
          </p:cNvPr>
          <p:cNvSpPr txBox="1"/>
          <p:nvPr/>
        </p:nvSpPr>
        <p:spPr>
          <a:xfrm>
            <a:off x="6282181" y="172701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10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1BB22A0-D876-DF86-866E-6596D757AB64}"/>
              </a:ext>
            </a:extLst>
          </p:cNvPr>
          <p:cNvSpPr txBox="1"/>
          <p:nvPr/>
        </p:nvSpPr>
        <p:spPr>
          <a:xfrm>
            <a:off x="4268774" y="1474592"/>
            <a:ext cx="1299052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Rider average delivery time: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Determine each rider’s average delivery time.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0993606-610C-D868-ECEC-4A8B366898BA}"/>
              </a:ext>
            </a:extLst>
          </p:cNvPr>
          <p:cNvSpPr txBox="1"/>
          <p:nvPr/>
        </p:nvSpPr>
        <p:spPr>
          <a:xfrm>
            <a:off x="7572507" y="2779278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C0B3B7-7286-C3C7-4A7E-92C0DABBBD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01" y="3578661"/>
            <a:ext cx="9144323" cy="4792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64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CD1F2-767C-0447-F4DD-6D8C4D83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973FBF6-9D43-4C33-725A-E0CF9830D3E4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C60DC1E-4309-D0AE-746E-9CA6791E988A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A6F6C78-E169-176E-EA18-4C3D57E22857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70C5AE5-6BDB-E776-E24F-C7FA95CD9D9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24329EB-7859-412C-4BC3-06380192A8E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6ABC827-C823-83E8-C36D-17C15B20076E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E7A22FE-8A97-8DC7-09C9-6313351BCF7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26DE23A-163B-9849-EB09-DEF1D794E0E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7D42C07E-B1E4-7538-5B9F-0105426845E3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2A449EA-E66F-A6DC-C10D-08BCF5F1A6CC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E54612E-E222-8D63-1FB1-DAD3D4456551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A91C7A9-44D8-1EF6-9A6B-E79204BEEA7C}"/>
              </a:ext>
            </a:extLst>
          </p:cNvPr>
          <p:cNvSpPr txBox="1"/>
          <p:nvPr/>
        </p:nvSpPr>
        <p:spPr>
          <a:xfrm>
            <a:off x="6295718" y="69108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218F026-CB77-18DE-05AD-CF9D3907D465}"/>
              </a:ext>
            </a:extLst>
          </p:cNvPr>
          <p:cNvSpPr txBox="1"/>
          <p:nvPr/>
        </p:nvSpPr>
        <p:spPr>
          <a:xfrm>
            <a:off x="3048000" y="1155952"/>
            <a:ext cx="1299052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Monthly restaurant growth ratio: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Calculate each restaurant’s growth ratio based on the total no of delivered orders since it’s joining.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E164BA2-8752-2257-B9D8-4B7302DFDFEA}"/>
              </a:ext>
            </a:extLst>
          </p:cNvPr>
          <p:cNvSpPr txBox="1"/>
          <p:nvPr/>
        </p:nvSpPr>
        <p:spPr>
          <a:xfrm>
            <a:off x="7721812" y="2429001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4A7040-9067-008B-A6DD-BC72C04D7D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8" y="3250094"/>
            <a:ext cx="13185502" cy="5072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68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3083B9-AA61-6611-AA1E-6F2C5333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0136D8A-8BA3-1645-0396-FFF3FA17F786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8F2F321-5CC8-B328-E65B-67268F01253E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3CCFEFD-4B50-0B78-0810-EAA87C8BEDDB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2F746B9-C0C8-54F6-8BF0-A42695D14BA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AE767CA-5A54-E7B3-C86C-FD065EF8F46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79A9414-5B0F-5CA6-0B77-B29DFDFA794C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3DFA992-40CB-5EE4-A136-D83493CB738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0E25C35-C6E6-9AEC-C466-519135A6E86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F3369447-6438-3EE3-A9EE-A0AE7653C48D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ECC4CF7-75ED-26AE-0B99-777DDBF7F907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D6D330C-8376-8DB9-50C9-032FD290592A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2C56031-9C14-8ED2-CFC3-848A86A05709}"/>
              </a:ext>
            </a:extLst>
          </p:cNvPr>
          <p:cNvSpPr txBox="1"/>
          <p:nvPr/>
        </p:nvSpPr>
        <p:spPr>
          <a:xfrm>
            <a:off x="6250198" y="-5948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12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4DE06C7-D4B5-5BB1-DBA2-E7314497CDB9}"/>
              </a:ext>
            </a:extLst>
          </p:cNvPr>
          <p:cNvSpPr txBox="1"/>
          <p:nvPr/>
        </p:nvSpPr>
        <p:spPr>
          <a:xfrm>
            <a:off x="1638299" y="1047805"/>
            <a:ext cx="15011401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Customer Segmentation: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Segment customers into ‘Gold’ and ‘Silver’ groups based on their total spending compared to the average order value(AOV) . If a customer’s total spending exceeds AOV, label them as ‘Gold’  and others as ‘Silver’. Determine each segment’s total no of orders and total revenue.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88891D04-A4D1-E786-A5DF-9893B91ED260}"/>
              </a:ext>
            </a:extLst>
          </p:cNvPr>
          <p:cNvSpPr txBox="1"/>
          <p:nvPr/>
        </p:nvSpPr>
        <p:spPr>
          <a:xfrm>
            <a:off x="1638299" y="3679164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Solution: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0E3162-0E06-258A-936F-D12EC17356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46" y="3400975"/>
            <a:ext cx="6946024" cy="6769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8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6AD82-D685-585D-9B3E-ECF048D44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74A7B20-6EB9-3C49-2A39-5FF71D5A619F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2F7AAA5-D4E6-0706-DEFB-666BFFBFB418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34AD3AB-7FA6-1101-9F9D-8071514D87AE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02EBC66-6800-B9F7-E9C8-63663D7B61B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327AD10-0265-C997-ED2E-6DD57148F02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F8CE891-089D-9FB2-A067-591F7AB32B67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3EB9436-0A25-B105-3DF1-D2C5DB71C58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DDC9A044-FAA9-0B5B-F9D2-20FB30EBB49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63B2C284-7D1B-8932-1A5D-84102872101F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841BDD5-AD57-F398-A90F-3D7E656F47C3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7BE830D-0A05-8435-BDB2-CE6FA428F32F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6EA362A-1793-4BFF-AD99-9250070C5660}"/>
              </a:ext>
            </a:extLst>
          </p:cNvPr>
          <p:cNvSpPr txBox="1"/>
          <p:nvPr/>
        </p:nvSpPr>
        <p:spPr>
          <a:xfrm>
            <a:off x="6125364" y="175061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13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64243B41-68EB-8D79-1FDC-AD2EFD07CD26}"/>
              </a:ext>
            </a:extLst>
          </p:cNvPr>
          <p:cNvSpPr txBox="1"/>
          <p:nvPr/>
        </p:nvSpPr>
        <p:spPr>
          <a:xfrm>
            <a:off x="2698172" y="1599086"/>
            <a:ext cx="1299052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Rider monthly earnings: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Calculate each  rider’s total monthly earnings, assuming they earn 8% of the order amount.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12963FF-7DED-F34C-1B50-056478D8E212}"/>
              </a:ext>
            </a:extLst>
          </p:cNvPr>
          <p:cNvSpPr txBox="1"/>
          <p:nvPr/>
        </p:nvSpPr>
        <p:spPr>
          <a:xfrm>
            <a:off x="7964931" y="3209316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B6E46A-5FAA-DFAB-4660-DC1AD9EB4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35" y="4368555"/>
            <a:ext cx="843553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17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75FF2-AA2C-6EDF-2662-5696BAE5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B9624DF-663C-FB03-EC53-F947154BB15B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E5C87A3-B7B5-329C-1642-99A2FA251F69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6C4F619-6DBC-3262-7CB0-6F81CEA92532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9F5EFC6-88D0-45CA-F6DA-69CC45D1B0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C107F1B7-CD10-3EA8-C216-1B62123D7FC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086FEFDA-31FF-C245-A51B-8E23C347D286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6ADA6B0-7DC7-7AB8-D3A7-49E1D6FC4B9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04CBAEE-4D39-5B4A-9A53-1B4637AAAB8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8FB1C78B-A3AE-6D98-6D65-66981C00A386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180F91E-383F-C37B-8BAF-48A9E69EFAA1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3FB4CA4-D03F-3C22-FC5C-C9E281112C08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9672C16-2578-8865-016C-0176B1DB8297}"/>
              </a:ext>
            </a:extLst>
          </p:cNvPr>
          <p:cNvSpPr txBox="1"/>
          <p:nvPr/>
        </p:nvSpPr>
        <p:spPr>
          <a:xfrm>
            <a:off x="6281044" y="0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14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FD269A9-A085-0A0B-F049-01719F16F890}"/>
              </a:ext>
            </a:extLst>
          </p:cNvPr>
          <p:cNvSpPr txBox="1"/>
          <p:nvPr/>
        </p:nvSpPr>
        <p:spPr>
          <a:xfrm>
            <a:off x="1066261" y="1281652"/>
            <a:ext cx="16078739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Rider ratings analysis: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number of 5-star, 4 star and 3-star ratings each rider has. Riders receive this rating based on their delivery time. If orders are delivered in less than 15 minutes of the order received time, rider gets 5-star rating. If they deliver between 15 to 20 minutes, they get 4-star rating. If they deliver after 20 minutes, they get 3-star rating.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C0F0325-85CD-0A0F-366E-DA30A932B57D}"/>
              </a:ext>
            </a:extLst>
          </p:cNvPr>
          <p:cNvSpPr txBox="1"/>
          <p:nvPr/>
        </p:nvSpPr>
        <p:spPr>
          <a:xfrm>
            <a:off x="891062" y="4038202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Solution: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927AFA-CCA1-6544-C362-3EDC4EE4E1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8" y="3841845"/>
            <a:ext cx="8580778" cy="6326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5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103125" y="7844972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7" y="0"/>
                </a:lnTo>
                <a:lnTo>
                  <a:pt x="5025167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667001" y="1585236"/>
            <a:ext cx="12459888" cy="7139664"/>
          </a:xfrm>
          <a:custGeom>
            <a:avLst/>
            <a:gdLst/>
            <a:ahLst/>
            <a:cxnLst/>
            <a:rect l="l" t="t" r="r" b="b"/>
            <a:pathLst>
              <a:path w="11264423" h="6629484">
                <a:moveTo>
                  <a:pt x="0" y="0"/>
                </a:moveTo>
                <a:lnTo>
                  <a:pt x="11264423" y="0"/>
                </a:lnTo>
                <a:lnTo>
                  <a:pt x="11264423" y="6629484"/>
                </a:lnTo>
                <a:lnTo>
                  <a:pt x="0" y="66294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417207" y="7005182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2" y="0"/>
                </a:lnTo>
                <a:lnTo>
                  <a:pt x="2081702" y="1595105"/>
                </a:lnTo>
                <a:lnTo>
                  <a:pt x="0" y="1595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46964" y="3754993"/>
            <a:ext cx="1342241" cy="1486586"/>
          </a:xfrm>
          <a:custGeom>
            <a:avLst/>
            <a:gdLst/>
            <a:ahLst/>
            <a:cxnLst/>
            <a:rect l="l" t="t" r="r" b="b"/>
            <a:pathLst>
              <a:path w="1342241" h="1486586">
                <a:moveTo>
                  <a:pt x="0" y="0"/>
                </a:moveTo>
                <a:lnTo>
                  <a:pt x="1342241" y="0"/>
                </a:lnTo>
                <a:lnTo>
                  <a:pt x="1342241" y="1486586"/>
                </a:lnTo>
                <a:lnTo>
                  <a:pt x="0" y="14865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8966" y="156588"/>
            <a:ext cx="12459889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Database Setup (ERD Diagram) </a:t>
            </a:r>
          </a:p>
        </p:txBody>
      </p:sp>
      <p:sp>
        <p:nvSpPr>
          <p:cNvPr id="15" name="Freeform 15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874D1-DBD9-96A3-1BB5-EC65806D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F73FDE4-15D0-1FDF-CDA5-1C8C724D3B66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F9D0E31-486B-F204-537F-9B08291E0376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6782D2F-3FBB-D8F3-0EBE-099D190AC010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A4F49EE-DFE0-E67B-4AF6-29BE44C4E02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85B3B54-0952-5383-51B5-EEEB3452734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90C51975-2A90-0151-226E-BFE7727D1CF1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AB5BF3-C560-739B-A32A-AF17B6E966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6681782-32E5-BDBD-93AB-C5ACDFC1797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1EE519F6-B2A3-0533-7518-785BAD343938}"/>
              </a:ext>
            </a:extLst>
          </p:cNvPr>
          <p:cNvSpPr/>
          <p:nvPr/>
        </p:nvSpPr>
        <p:spPr>
          <a:xfrm>
            <a:off x="13262834" y="8022783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6CF0529-45AC-281A-2DCB-A8FBF2C69C3A}"/>
              </a:ext>
            </a:extLst>
          </p:cNvPr>
          <p:cNvSpPr/>
          <p:nvPr/>
        </p:nvSpPr>
        <p:spPr>
          <a:xfrm>
            <a:off x="15198070" y="6832291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5BA5C66-F0FC-FAE1-EC5C-C7AB319C7EF9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01D9365-B6A4-E96F-F847-AA11FFD54552}"/>
              </a:ext>
            </a:extLst>
          </p:cNvPr>
          <p:cNvSpPr txBox="1"/>
          <p:nvPr/>
        </p:nvSpPr>
        <p:spPr>
          <a:xfrm>
            <a:off x="6125364" y="359006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15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541C17E-E7EE-E1F6-476F-E1ACFE961254}"/>
              </a:ext>
            </a:extLst>
          </p:cNvPr>
          <p:cNvSpPr txBox="1"/>
          <p:nvPr/>
        </p:nvSpPr>
        <p:spPr>
          <a:xfrm>
            <a:off x="2648737" y="1563607"/>
            <a:ext cx="1299052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 frequency by day: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Analyze order frequency per day of the week and identify peak day for each restaurant.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3A8DB10-6258-2B75-44EE-D1471B30E003}"/>
              </a:ext>
            </a:extLst>
          </p:cNvPr>
          <p:cNvSpPr txBox="1"/>
          <p:nvPr/>
        </p:nvSpPr>
        <p:spPr>
          <a:xfrm>
            <a:off x="867178" y="3537744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F0101-A832-62F8-7F48-35E59C3855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62" y="3263027"/>
            <a:ext cx="10268277" cy="5687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87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82457-50A2-861D-01BF-CF4A77D52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67C4882-95DE-58E3-9C4E-4A7CA0F1CC63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F6A5398-107A-7C5F-ECA5-8C016FB578A7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E0A7293-7CA6-460D-B50C-AC69EEBAD943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D8F061C-0A8C-0F6D-59F5-86E307B7DD5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7FEFD87-184E-28F7-2031-1B9A07043C6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942F1FE3-BAF8-67B4-011E-E69D97DBB435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6A2B549-7C3F-F3EF-FE25-ED858E58794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79D82BC-F893-C978-716A-DE220382377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9C37A4DE-1B3C-97DA-FC45-87B863E40FB8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C061840-29A3-4972-9AAA-AA97DF065EAD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FF09E24-9679-A54C-75BC-DF819BE5C312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3872485-2508-CDB4-7D18-B416B03390FF}"/>
              </a:ext>
            </a:extLst>
          </p:cNvPr>
          <p:cNvSpPr txBox="1"/>
          <p:nvPr/>
        </p:nvSpPr>
        <p:spPr>
          <a:xfrm>
            <a:off x="6312778" y="157373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16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506F567-E5E1-1B42-7C28-4829EDE48080}"/>
              </a:ext>
            </a:extLst>
          </p:cNvPr>
          <p:cNvSpPr txBox="1"/>
          <p:nvPr/>
        </p:nvSpPr>
        <p:spPr>
          <a:xfrm>
            <a:off x="3200400" y="1501903"/>
            <a:ext cx="1299052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Customer lifetime value: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Calculate total revenue generated by each customer over all their orders.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948E442-BB2B-8D67-8B3E-C0C1A0AC0D56}"/>
              </a:ext>
            </a:extLst>
          </p:cNvPr>
          <p:cNvSpPr txBox="1"/>
          <p:nvPr/>
        </p:nvSpPr>
        <p:spPr>
          <a:xfrm>
            <a:off x="7964931" y="2728746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CA05FE-9AC2-83CF-ED8C-145A94D979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14" y="3992228"/>
            <a:ext cx="10210800" cy="3757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59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B59AF-B72B-2CD1-C7EB-DDD9C72AE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A6F1FCF-E3D5-D3F3-C914-5CF6630B039D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27C13BD-D3E4-6754-4A16-BCF16FE95012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3DFFA9F-493B-1B67-EC36-235F9DB7040C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2979E15-E264-807A-2248-D7270C5FD4E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2D00232-56C9-02B4-0540-DF09718BC05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AA9236B-096E-68AE-E19A-1616A2A6F17F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2BEBA26-73B5-AF50-7BAB-F95862CA4A1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DA6D76B4-F92F-6625-CFA8-E38144C4F3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B6F902DB-A62C-333D-ED1F-162DF9C52713}"/>
              </a:ext>
            </a:extLst>
          </p:cNvPr>
          <p:cNvSpPr/>
          <p:nvPr/>
        </p:nvSpPr>
        <p:spPr>
          <a:xfrm>
            <a:off x="13126679" y="7810500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BD73432-7460-F42D-F84C-587206D56449}"/>
              </a:ext>
            </a:extLst>
          </p:cNvPr>
          <p:cNvSpPr/>
          <p:nvPr/>
        </p:nvSpPr>
        <p:spPr>
          <a:xfrm>
            <a:off x="15177598" y="6918889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BB78D37-4D8F-AEC5-93D8-EED20424F10D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7953F06-B2CA-81AE-A39A-9D008C3A8878}"/>
              </a:ext>
            </a:extLst>
          </p:cNvPr>
          <p:cNvSpPr txBox="1"/>
          <p:nvPr/>
        </p:nvSpPr>
        <p:spPr>
          <a:xfrm>
            <a:off x="6312778" y="326206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17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67A4D3E-7DB4-8F59-B30D-7D469755AEEA}"/>
              </a:ext>
            </a:extLst>
          </p:cNvPr>
          <p:cNvSpPr txBox="1"/>
          <p:nvPr/>
        </p:nvSpPr>
        <p:spPr>
          <a:xfrm>
            <a:off x="2648736" y="1874124"/>
            <a:ext cx="1299052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Monthly sales trends: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Identify sales trends by comparing each month’s total sales to the previous month.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36CAADA-7A58-710C-892F-DA49E3D387EA}"/>
              </a:ext>
            </a:extLst>
          </p:cNvPr>
          <p:cNvSpPr txBox="1"/>
          <p:nvPr/>
        </p:nvSpPr>
        <p:spPr>
          <a:xfrm>
            <a:off x="7696200" y="3037674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3A8D7B-FAA2-9A0F-C1EE-978D2511A6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51" y="3942913"/>
            <a:ext cx="14545895" cy="2808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52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B1C42-5C00-8DBC-9F2D-849AB353D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68AB291-E2B4-56AE-F033-D773C7596D08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A6BCF57-6F9C-BD26-6D9C-CA0AD4014BB6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A6B995A-6366-E440-3A45-8C36306F79F3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3BC3002-51BF-74BE-8C9F-9359E133FBE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6FC748-9ECC-831C-DA66-BFF595A8EB7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A9CDA40-74EE-367E-E8CD-37CC687BFE9B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408E43A-0669-BAA7-0770-1AB4F6D5990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93EA6DF-A0B7-2D22-A429-0BFA4953EC0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69847502-9ABF-4502-795A-03D09748FCC1}"/>
              </a:ext>
            </a:extLst>
          </p:cNvPr>
          <p:cNvSpPr/>
          <p:nvPr/>
        </p:nvSpPr>
        <p:spPr>
          <a:xfrm>
            <a:off x="12861573" y="8022783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BE8DAF7-8922-D8C3-F0D7-305D169F4228}"/>
              </a:ext>
            </a:extLst>
          </p:cNvPr>
          <p:cNvSpPr/>
          <p:nvPr/>
        </p:nvSpPr>
        <p:spPr>
          <a:xfrm>
            <a:off x="15206970" y="7060463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1CD4B85-54FE-C778-1603-F6C83CB8EC55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726B375-AE1F-E357-BEB2-FD68B1F98337}"/>
              </a:ext>
            </a:extLst>
          </p:cNvPr>
          <p:cNvSpPr txBox="1"/>
          <p:nvPr/>
        </p:nvSpPr>
        <p:spPr>
          <a:xfrm>
            <a:off x="5618292" y="175061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18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1858D7F-8766-BD51-9DCF-F39A85DF01BD}"/>
              </a:ext>
            </a:extLst>
          </p:cNvPr>
          <p:cNvSpPr txBox="1"/>
          <p:nvPr/>
        </p:nvSpPr>
        <p:spPr>
          <a:xfrm>
            <a:off x="2520093" y="1372658"/>
            <a:ext cx="1299052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Rider Efficiency: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Evaluate rider efficiency by determining average delivery times and identifying those with lowest and highest averages.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E7EB2F5-E5BD-F339-C563-2EAC97D689AA}"/>
              </a:ext>
            </a:extLst>
          </p:cNvPr>
          <p:cNvSpPr txBox="1"/>
          <p:nvPr/>
        </p:nvSpPr>
        <p:spPr>
          <a:xfrm>
            <a:off x="885375" y="3549483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5E386-405B-20FF-77A0-179181F32B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64" y="3390364"/>
            <a:ext cx="10130784" cy="552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14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741AC9-F749-75CA-10E1-636159C39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AE8E7C-31F2-9828-E4ED-DCADDD2C3A6F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429C2F3-2587-DF3C-E260-E0C181BF7224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D9265FF-077D-2BBF-06CF-E26A6B8A6519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689FF0-AB3B-90AE-E8F6-C44ABF5B07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46EE0D9-502B-25DE-6CAB-2EC88E14721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A263BA6D-0D04-4CDE-3636-9A3A9ABBDDBE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2DF5F17-BA15-4C92-0B8B-AD03CB3D842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768245C-1A01-D19C-80BD-2C5C14752DA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7B7C68CA-F5A2-0D8D-A6AF-DB614B69B64A}"/>
              </a:ext>
            </a:extLst>
          </p:cNvPr>
          <p:cNvSpPr/>
          <p:nvPr/>
        </p:nvSpPr>
        <p:spPr>
          <a:xfrm>
            <a:off x="13195178" y="8022783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FEC92A4-B66D-8B50-EE26-910E604625FC}"/>
              </a:ext>
            </a:extLst>
          </p:cNvPr>
          <p:cNvSpPr/>
          <p:nvPr/>
        </p:nvSpPr>
        <p:spPr>
          <a:xfrm>
            <a:off x="15203756" y="7037607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AA2FE0E-261F-82EF-B307-59475359A443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CC4FACA-F3A4-D51A-7AD8-7AEFADB4AD1A}"/>
              </a:ext>
            </a:extLst>
          </p:cNvPr>
          <p:cNvSpPr txBox="1"/>
          <p:nvPr/>
        </p:nvSpPr>
        <p:spPr>
          <a:xfrm>
            <a:off x="6290578" y="150489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19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134DB13-8DFF-A85F-D97B-EA2929BD2D54}"/>
              </a:ext>
            </a:extLst>
          </p:cNvPr>
          <p:cNvSpPr txBox="1"/>
          <p:nvPr/>
        </p:nvSpPr>
        <p:spPr>
          <a:xfrm>
            <a:off x="2648737" y="1248954"/>
            <a:ext cx="1299052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 time popularity: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Track the popularity of specific order items over time and identify seasonal demand spikes.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B1F7645-4E21-7341-1CF8-3750A9FD8614}"/>
              </a:ext>
            </a:extLst>
          </p:cNvPr>
          <p:cNvSpPr txBox="1"/>
          <p:nvPr/>
        </p:nvSpPr>
        <p:spPr>
          <a:xfrm>
            <a:off x="7640804" y="2403274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8C50C3-CF0A-47A4-76DA-14F8DF4EF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73" y="3194318"/>
            <a:ext cx="10515600" cy="5773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3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D8574-486C-4024-966A-7D6E34397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BC3D5F-C4A0-A7F9-70EF-EEE8AE6DD44D}"/>
              </a:ext>
            </a:extLst>
          </p:cNvPr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71291A0-78CD-91F1-5621-1289CD550548}"/>
              </a:ext>
            </a:extLst>
          </p:cNvPr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CC41600-E44E-F9EE-47F3-24F8C467AE79}"/>
              </a:ext>
            </a:extLst>
          </p:cNvPr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6C43136-F459-C2DE-298E-7447FD7C91B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9F77653-9926-EDD8-BFAF-5C9BBFDEBF7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489B32F-DD28-A305-55E6-5DE1150D10E2}"/>
              </a:ext>
            </a:extLst>
          </p:cNvPr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EF60641-D925-6719-EAC7-CBE28D8159C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4A7041A-422D-EC85-B105-89C8F2EF4F0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DB65CEFC-5453-0370-8117-AAFE0345CFB5}"/>
              </a:ext>
            </a:extLst>
          </p:cNvPr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1FDD3C0-1896-1A67-5D7B-8DEE7E96262D}"/>
              </a:ext>
            </a:extLst>
          </p:cNvPr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1089D64-3F20-903D-7052-BA5AA08AA67E}"/>
              </a:ext>
            </a:extLst>
          </p:cNvPr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C11B56D-F155-C073-CAA6-8ACF7F13D4D5}"/>
              </a:ext>
            </a:extLst>
          </p:cNvPr>
          <p:cNvSpPr txBox="1"/>
          <p:nvPr/>
        </p:nvSpPr>
        <p:spPr>
          <a:xfrm>
            <a:off x="6312778" y="326206"/>
            <a:ext cx="6037272" cy="94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20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63CB600-9E0F-78A5-3FE5-0F9FEEBD0788}"/>
              </a:ext>
            </a:extLst>
          </p:cNvPr>
          <p:cNvSpPr txBox="1"/>
          <p:nvPr/>
        </p:nvSpPr>
        <p:spPr>
          <a:xfrm>
            <a:off x="2151607" y="1782269"/>
            <a:ext cx="1435961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Ranking City: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Rank each city based on the total revenue for last year 2023.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61C04CA8-9774-D09F-2629-FEE5CFC690F4}"/>
              </a:ext>
            </a:extLst>
          </p:cNvPr>
          <p:cNvSpPr txBox="1"/>
          <p:nvPr/>
        </p:nvSpPr>
        <p:spPr>
          <a:xfrm>
            <a:off x="7964931" y="3091138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32BCFF-AC1F-7EDD-A7B8-F816AD0F6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2" y="4190911"/>
            <a:ext cx="9224235" cy="398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098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12778" y="1692998"/>
            <a:ext cx="5670474" cy="1860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5"/>
              </a:lnSpc>
            </a:pPr>
            <a:r>
              <a:rPr lang="en-US" sz="853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70650" y="4114141"/>
            <a:ext cx="15188650" cy="2001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This project highlights my ability to handle complex SQL queries and provides solutions to real-world business problems in the context of a food delivery service like Zomato. The approach taken here demonstrates a structured problem-solving methodology, data manipulation skills, and the ability to derive actionable insights from 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72968" y="2365305"/>
            <a:ext cx="10621554" cy="3491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189"/>
              </a:lnSpc>
            </a:pPr>
            <a:r>
              <a:rPr lang="en-US" sz="1599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38400" y="670241"/>
            <a:ext cx="17889768" cy="817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57"/>
              </a:lnSpc>
            </a:pPr>
            <a:r>
              <a:rPr lang="en-US" sz="6386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Topics covered in this project: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Database Creation and Table Design (Database concepts, constraints)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 Retrieval and Filtering (Basics SQL)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Aggregations and Grouping 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Joining Tables (Left Join, Inner Join)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Window Functions(Row Number, Rank, Dense Rank, Lead, Lag)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Date and Time Functions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Conditional Logic 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Subqueries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Ranking and Ordering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 Segmentation (CASE STATEMENT)</a:t>
            </a:r>
          </a:p>
          <a:p>
            <a:pPr marL="0" lvl="0" indent="0" algn="l">
              <a:lnSpc>
                <a:spcPts val="4342"/>
              </a:lnSpc>
            </a:pPr>
            <a:r>
              <a:rPr lang="en-US" sz="2554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352800" y="613356"/>
            <a:ext cx="12471063" cy="754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10"/>
              </a:lnSpc>
            </a:pPr>
            <a:r>
              <a:rPr lang="en-US" sz="3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Purpose of the project:</a:t>
            </a:r>
          </a:p>
        </p:txBody>
      </p:sp>
      <p:sp>
        <p:nvSpPr>
          <p:cNvPr id="13" name="Freeform 13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121292" y="2111690"/>
            <a:ext cx="12471063" cy="1274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80"/>
              </a:lnSpc>
            </a:pPr>
            <a:r>
              <a:rPr lang="en-US" sz="29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Writing 20 complex SQL queries showcasing problems solving and decision-making skills!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48957" y="3961648"/>
            <a:ext cx="9918278" cy="427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Customer </a:t>
            </a:r>
            <a:r>
              <a:rPr lang="en-US" sz="4995" dirty="0" err="1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Behaviour</a:t>
            </a:r>
            <a:r>
              <a:rPr lang="en-US" sz="4995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 and Insights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Order and Sales Analysis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Restaurant Performance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Rider Efficiency and Performance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Operational Effectiveness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007996" y="2452434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3"/>
                </a:lnTo>
                <a:lnTo>
                  <a:pt x="0" y="11289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410336" y="2994927"/>
            <a:ext cx="10542752" cy="320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61"/>
              </a:lnSpc>
            </a:pPr>
            <a:r>
              <a:rPr lang="en-US" sz="19258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Let’s start;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12778" y="102782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30626" y="1553059"/>
            <a:ext cx="13426748" cy="99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Top 5 Most Frequently Ordered Dishes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top 5 most frequently ordered dishes by a specific customer in the last year.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73016" y="2639417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sp>
        <p:nvSpPr>
          <p:cNvPr id="16" name="Freeform 16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A18F6D-3919-E889-7CC5-CDE856BAF7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06" y="3539139"/>
            <a:ext cx="7338958" cy="600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43480" y="6350632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54000" y="8188471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79900" y="7289802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312778" y="326206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85303" y="1752156"/>
            <a:ext cx="14285398" cy="99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Popular Time Slots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Identify the time slots during which the most orders are placed, based on 2-hour intervals.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07137" y="2836860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B18DB-F24A-C7A6-A247-F69671A455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45" y="3736437"/>
            <a:ext cx="8985910" cy="5253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474342" y="334505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85303" y="1984690"/>
            <a:ext cx="12924934" cy="99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 Value Analysis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average order value per customer who has placed more than 750 orders.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64931" y="3378196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43A7C8-E3BB-FBD2-905B-AC294C719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70" y="4677760"/>
            <a:ext cx="8382000" cy="305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312778" y="326206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23739" y="1807146"/>
            <a:ext cx="12924934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High-Value Customers</a:t>
            </a:r>
          </a:p>
          <a:p>
            <a:pPr algn="l">
              <a:lnSpc>
                <a:spcPts val="4003"/>
              </a:lnSpc>
            </a:pPr>
            <a:r>
              <a:rPr lang="en-US" sz="2859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  List the customers who have spent more than 100k in total on food orders.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73644" y="3174051"/>
            <a:ext cx="235813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BFC6B8-575D-7192-1370-68E838D278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63" y="4317520"/>
            <a:ext cx="8734500" cy="302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745</Words>
  <Application>Microsoft Office PowerPoint</Application>
  <PresentationFormat>Custom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Bahnschrift SemiBold SemiConden</vt:lpstr>
      <vt:lpstr>Berlin Sans FB Demi</vt:lpstr>
      <vt:lpstr>Opun Bold</vt:lpstr>
      <vt:lpstr>Arial</vt:lpstr>
      <vt:lpstr>Bold Impact Sans</vt:lpstr>
      <vt:lpstr>Opun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</dc:title>
  <cp:lastModifiedBy>Istwal Sakshi</cp:lastModifiedBy>
  <cp:revision>4</cp:revision>
  <dcterms:created xsi:type="dcterms:W3CDTF">2006-08-16T00:00:00Z</dcterms:created>
  <dcterms:modified xsi:type="dcterms:W3CDTF">2024-10-21T19:29:36Z</dcterms:modified>
  <dc:identifier>DAGPbjYcjUk</dc:identifier>
</cp:coreProperties>
</file>