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9" r:id="rId13"/>
    <p:sldId id="270" r:id="rId14"/>
    <p:sldId id="271" r:id="rId15"/>
    <p:sldId id="272" r:id="rId16"/>
    <p:sldId id="274" r:id="rId17"/>
    <p:sldId id="279" r:id="rId18"/>
    <p:sldId id="280" r:id="rId19"/>
    <p:sldId id="268" r:id="rId20"/>
    <p:sldId id="281" r:id="rId21"/>
    <p:sldId id="282" r:id="rId22"/>
    <p:sldId id="283" r:id="rId23"/>
    <p:sldId id="284" r:id="rId24"/>
    <p:sldId id="273" r:id="rId25"/>
    <p:sldId id="275" r:id="rId26"/>
    <p:sldId id="276" r:id="rId27"/>
    <p:sldId id="277" r:id="rId28"/>
    <p:sldId id="278" r:id="rId29"/>
    <p:sldId id="290"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9D9B3E-B13F-4323-9DB2-728C19D4B0C5}">
          <p14:sldIdLst>
            <p14:sldId id="256"/>
            <p14:sldId id="257"/>
            <p14:sldId id="258"/>
            <p14:sldId id="259"/>
            <p14:sldId id="260"/>
            <p14:sldId id="262"/>
            <p14:sldId id="263"/>
            <p14:sldId id="264"/>
            <p14:sldId id="265"/>
            <p14:sldId id="266"/>
            <p14:sldId id="267"/>
            <p14:sldId id="269"/>
            <p14:sldId id="270"/>
            <p14:sldId id="271"/>
            <p14:sldId id="272"/>
            <p14:sldId id="274"/>
            <p14:sldId id="279"/>
            <p14:sldId id="280"/>
            <p14:sldId id="268"/>
            <p14:sldId id="281"/>
            <p14:sldId id="282"/>
            <p14:sldId id="283"/>
            <p14:sldId id="284"/>
            <p14:sldId id="273"/>
            <p14:sldId id="275"/>
            <p14:sldId id="276"/>
            <p14:sldId id="277"/>
            <p14:sldId id="278"/>
            <p14:sldId id="290"/>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6FC4E-224A-471E-89BC-34AEC981FA3F}" v="7" dt="2024-09-17T15:39:22.597"/>
    <p1510:client id="{25CB4B4E-964A-4D0C-9A7B-874FA2213DF3}" v="8" dt="2024-09-17T00:56:45.436"/>
    <p1510:client id="{2DA0757E-E79F-4B47-9B9A-B2C72ED18CF5}" v="31" dt="2024-09-17T01:06:03.843"/>
    <p1510:client id="{2E052A66-488D-411B-AD55-B0BD51109459}" v="13" dt="2024-09-16T22:56:38.915"/>
    <p1510:client id="{2F4FD44A-8944-4AF1-A693-9FD8BD143EBD}" v="16" dt="2024-09-17T15:40:05.957"/>
    <p1510:client id="{34959789-C03E-4AD3-AB5A-5CF8D0963336}" v="70" dt="2024-09-17T02:38:37.478"/>
    <p1510:client id="{45B1A9C0-6FFB-425B-B7ED-76B09B74530D}" v="1288" dt="2024-09-17T01:52:35.258"/>
    <p1510:client id="{9A0FA573-F1C6-43F6-93EE-D61A06EA4B6D}" v="220" dt="2024-09-17T15:39:05.738"/>
    <p1510:client id="{A41D312E-FE4B-4D24-940F-EFE53C58DB91}" v="2" dt="2024-09-17T16:19:55.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01CB05-FB6F-4EDE-9C63-46982196934A}"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47649-13BA-49D0-87E1-307C54D891A9}" type="slidenum">
              <a:rPr lang="en-IN" smtClean="0"/>
              <a:t>‹#›</a:t>
            </a:fld>
            <a:endParaRPr lang="en-IN"/>
          </a:p>
        </p:txBody>
      </p:sp>
    </p:spTree>
    <p:extLst>
      <p:ext uri="{BB962C8B-B14F-4D97-AF65-F5344CB8AC3E}">
        <p14:creationId xmlns:p14="http://schemas.microsoft.com/office/powerpoint/2010/main" val="3357934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01CB05-FB6F-4EDE-9C63-46982196934A}"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47649-13BA-49D0-87E1-307C54D891A9}" type="slidenum">
              <a:rPr lang="en-IN" smtClean="0"/>
              <a:t>‹#›</a:t>
            </a:fld>
            <a:endParaRPr lang="en-IN"/>
          </a:p>
        </p:txBody>
      </p:sp>
    </p:spTree>
    <p:extLst>
      <p:ext uri="{BB962C8B-B14F-4D97-AF65-F5344CB8AC3E}">
        <p14:creationId xmlns:p14="http://schemas.microsoft.com/office/powerpoint/2010/main" val="121468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01CB05-FB6F-4EDE-9C63-46982196934A}"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47649-13BA-49D0-87E1-307C54D891A9}" type="slidenum">
              <a:rPr lang="en-IN" smtClean="0"/>
              <a:t>‹#›</a:t>
            </a:fld>
            <a:endParaRPr lang="en-IN"/>
          </a:p>
        </p:txBody>
      </p:sp>
    </p:spTree>
    <p:extLst>
      <p:ext uri="{BB962C8B-B14F-4D97-AF65-F5344CB8AC3E}">
        <p14:creationId xmlns:p14="http://schemas.microsoft.com/office/powerpoint/2010/main" val="262070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01CB05-FB6F-4EDE-9C63-46982196934A}"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47649-13BA-49D0-87E1-307C54D891A9}" type="slidenum">
              <a:rPr lang="en-IN" smtClean="0"/>
              <a:t>‹#›</a:t>
            </a:fld>
            <a:endParaRPr lang="en-IN"/>
          </a:p>
        </p:txBody>
      </p:sp>
    </p:spTree>
    <p:extLst>
      <p:ext uri="{BB962C8B-B14F-4D97-AF65-F5344CB8AC3E}">
        <p14:creationId xmlns:p14="http://schemas.microsoft.com/office/powerpoint/2010/main" val="279651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1CB05-FB6F-4EDE-9C63-46982196934A}"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47649-13BA-49D0-87E1-307C54D891A9}" type="slidenum">
              <a:rPr lang="en-IN" smtClean="0"/>
              <a:t>‹#›</a:t>
            </a:fld>
            <a:endParaRPr lang="en-IN"/>
          </a:p>
        </p:txBody>
      </p:sp>
    </p:spTree>
    <p:extLst>
      <p:ext uri="{BB962C8B-B14F-4D97-AF65-F5344CB8AC3E}">
        <p14:creationId xmlns:p14="http://schemas.microsoft.com/office/powerpoint/2010/main" val="140722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01CB05-FB6F-4EDE-9C63-46982196934A}"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647649-13BA-49D0-87E1-307C54D891A9}" type="slidenum">
              <a:rPr lang="en-IN" smtClean="0"/>
              <a:t>‹#›</a:t>
            </a:fld>
            <a:endParaRPr lang="en-IN"/>
          </a:p>
        </p:txBody>
      </p:sp>
    </p:spTree>
    <p:extLst>
      <p:ext uri="{BB962C8B-B14F-4D97-AF65-F5344CB8AC3E}">
        <p14:creationId xmlns:p14="http://schemas.microsoft.com/office/powerpoint/2010/main" val="366269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01CB05-FB6F-4EDE-9C63-46982196934A}" type="datetimeFigureOut">
              <a:rPr lang="en-IN" smtClean="0"/>
              <a:t>17-09-2024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647649-13BA-49D0-87E1-307C54D891A9}" type="slidenum">
              <a:rPr lang="en-IN" smtClean="0"/>
              <a:t>‹#›</a:t>
            </a:fld>
            <a:endParaRPr lang="en-IN"/>
          </a:p>
        </p:txBody>
      </p:sp>
    </p:spTree>
    <p:extLst>
      <p:ext uri="{BB962C8B-B14F-4D97-AF65-F5344CB8AC3E}">
        <p14:creationId xmlns:p14="http://schemas.microsoft.com/office/powerpoint/2010/main" val="2480409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01CB05-FB6F-4EDE-9C63-46982196934A}" type="datetimeFigureOut">
              <a:rPr lang="en-IN" smtClean="0"/>
              <a:t>17-09-2024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647649-13BA-49D0-87E1-307C54D891A9}" type="slidenum">
              <a:rPr lang="en-IN" smtClean="0"/>
              <a:t>‹#›</a:t>
            </a:fld>
            <a:endParaRPr lang="en-IN"/>
          </a:p>
        </p:txBody>
      </p:sp>
    </p:spTree>
    <p:extLst>
      <p:ext uri="{BB962C8B-B14F-4D97-AF65-F5344CB8AC3E}">
        <p14:creationId xmlns:p14="http://schemas.microsoft.com/office/powerpoint/2010/main" val="1360504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1CB05-FB6F-4EDE-9C63-46982196934A}" type="datetimeFigureOut">
              <a:rPr lang="en-IN" smtClean="0"/>
              <a:t>17-09-2024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647649-13BA-49D0-87E1-307C54D891A9}" type="slidenum">
              <a:rPr lang="en-IN" smtClean="0"/>
              <a:t>‹#›</a:t>
            </a:fld>
            <a:endParaRPr lang="en-IN"/>
          </a:p>
        </p:txBody>
      </p:sp>
    </p:spTree>
    <p:extLst>
      <p:ext uri="{BB962C8B-B14F-4D97-AF65-F5344CB8AC3E}">
        <p14:creationId xmlns:p14="http://schemas.microsoft.com/office/powerpoint/2010/main" val="813218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01CB05-FB6F-4EDE-9C63-46982196934A}"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647649-13BA-49D0-87E1-307C54D891A9}" type="slidenum">
              <a:rPr lang="en-IN" smtClean="0"/>
              <a:t>‹#›</a:t>
            </a:fld>
            <a:endParaRPr lang="en-IN"/>
          </a:p>
        </p:txBody>
      </p:sp>
    </p:spTree>
    <p:extLst>
      <p:ext uri="{BB962C8B-B14F-4D97-AF65-F5344CB8AC3E}">
        <p14:creationId xmlns:p14="http://schemas.microsoft.com/office/powerpoint/2010/main" val="923771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01CB05-FB6F-4EDE-9C63-46982196934A}"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647649-13BA-49D0-87E1-307C54D891A9}" type="slidenum">
              <a:rPr lang="en-IN" smtClean="0"/>
              <a:t>‹#›</a:t>
            </a:fld>
            <a:endParaRPr lang="en-IN"/>
          </a:p>
        </p:txBody>
      </p:sp>
    </p:spTree>
    <p:extLst>
      <p:ext uri="{BB962C8B-B14F-4D97-AF65-F5344CB8AC3E}">
        <p14:creationId xmlns:p14="http://schemas.microsoft.com/office/powerpoint/2010/main" val="290568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01CB05-FB6F-4EDE-9C63-46982196934A}" type="datetimeFigureOut">
              <a:rPr lang="en-IN" smtClean="0"/>
              <a:t>17-09-2024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647649-13BA-49D0-87E1-307C54D891A9}" type="slidenum">
              <a:rPr lang="en-IN" smtClean="0"/>
              <a:t>‹#›</a:t>
            </a:fld>
            <a:endParaRPr lang="en-IN"/>
          </a:p>
        </p:txBody>
      </p:sp>
    </p:spTree>
    <p:extLst>
      <p:ext uri="{BB962C8B-B14F-4D97-AF65-F5344CB8AC3E}">
        <p14:creationId xmlns:p14="http://schemas.microsoft.com/office/powerpoint/2010/main" val="26058078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kaggle.com/unanimad/us-election-202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jpeg"/></Relationships>
</file>

<file path=ppt/slides/_rels/slide32.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ata.census.gov/table/ACSDP5Y2020.DP05?q=dp&amp;g=010XX00US$05000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6562-DEAD-B5A0-F2E7-F04844EB8249}"/>
              </a:ext>
            </a:extLst>
          </p:cNvPr>
          <p:cNvSpPr>
            <a:spLocks noGrp="1"/>
          </p:cNvSpPr>
          <p:nvPr>
            <p:ph type="ctrTitle"/>
          </p:nvPr>
        </p:nvSpPr>
        <p:spPr/>
        <p:txBody>
          <a:bodyPr>
            <a:normAutofit/>
          </a:bodyPr>
          <a:lstStyle/>
          <a:p>
            <a:br>
              <a:rPr lang="en-IN" sz="1800" b="0" i="0" u="none" strike="noStrike" baseline="0">
                <a:solidFill>
                  <a:srgbClr val="000000"/>
                </a:solidFill>
                <a:latin typeface="Times New Roman" panose="02020603050405020304" pitchFamily="18" charset="0"/>
              </a:rPr>
            </a:br>
            <a:r>
              <a:rPr lang="en-IN" sz="1800" b="0" i="0" u="none" strike="noStrike" baseline="0">
                <a:solidFill>
                  <a:srgbClr val="000000"/>
                </a:solidFill>
                <a:latin typeface="Times New Roman" panose="02020603050405020304" pitchFamily="18" charset="0"/>
              </a:rPr>
              <a:t> </a:t>
            </a:r>
            <a:r>
              <a:rPr lang="en-IN" b="1" i="0" u="none" strike="noStrike" baseline="0">
                <a:solidFill>
                  <a:srgbClr val="000000"/>
                </a:solidFill>
                <a:latin typeface="Times New Roman" panose="02020603050405020304" pitchFamily="18" charset="0"/>
              </a:rPr>
              <a:t>Group Number: 4 </a:t>
            </a:r>
            <a:r>
              <a:rPr lang="en-IN" sz="1800" b="0" i="0" u="none" strike="noStrike" baseline="0">
                <a:solidFill>
                  <a:srgbClr val="000000"/>
                </a:solidFill>
                <a:latin typeface="Times New Roman" panose="02020603050405020304" pitchFamily="18" charset="0"/>
              </a:rPr>
              <a:t>	</a:t>
            </a:r>
            <a:br>
              <a:rPr lang="en-IN" sz="1800" b="0" i="0" u="none" strike="noStrike" baseline="0">
                <a:solidFill>
                  <a:srgbClr val="000000"/>
                </a:solidFill>
                <a:latin typeface="Times New Roman" panose="02020603050405020304" pitchFamily="18" charset="0"/>
              </a:rPr>
            </a:br>
            <a:r>
              <a:rPr lang="fi-FI" sz="1800" b="0" i="0" u="none" strike="noStrike" baseline="0">
                <a:solidFill>
                  <a:srgbClr val="000000"/>
                </a:solidFill>
                <a:latin typeface="Times New Roman" panose="02020603050405020304" pitchFamily="18" charset="0"/>
              </a:rPr>
              <a:t>	</a:t>
            </a:r>
            <a:br>
              <a:rPr lang="fi-FI" sz="1800" b="0" i="0" u="none" strike="noStrike" baseline="0">
                <a:solidFill>
                  <a:srgbClr val="000000"/>
                </a:solidFill>
                <a:latin typeface="Times New Roman" panose="02020603050405020304" pitchFamily="18" charset="0"/>
              </a:rPr>
            </a:br>
            <a:endParaRPr lang="en-IN"/>
          </a:p>
        </p:txBody>
      </p:sp>
      <p:sp>
        <p:nvSpPr>
          <p:cNvPr id="3" name="Subtitle 2">
            <a:extLst>
              <a:ext uri="{FF2B5EF4-FFF2-40B4-BE49-F238E27FC236}">
                <a16:creationId xmlns:a16="http://schemas.microsoft.com/office/drawing/2014/main" id="{8733343C-2829-9825-11A7-ACCF2CC7AE3A}"/>
              </a:ext>
            </a:extLst>
          </p:cNvPr>
          <p:cNvSpPr>
            <a:spLocks noGrp="1"/>
          </p:cNvSpPr>
          <p:nvPr>
            <p:ph type="subTitle" idx="1"/>
          </p:nvPr>
        </p:nvSpPr>
        <p:spPr/>
        <p:txBody>
          <a:bodyPr>
            <a:normAutofit/>
          </a:bodyPr>
          <a:lstStyle/>
          <a:p>
            <a:r>
              <a:rPr lang="en-IN" sz="4000" b="1" i="0">
                <a:effectLst/>
                <a:latin typeface="Times New Roman" panose="02020603050405020304" pitchFamily="18" charset="0"/>
                <a:cs typeface="Times New Roman" panose="02020603050405020304" pitchFamily="18" charset="0"/>
              </a:rPr>
              <a:t>Covid Data Analysis</a:t>
            </a:r>
          </a:p>
          <a:p>
            <a:r>
              <a:rPr lang="en-IN" sz="4000" b="1">
                <a:latin typeface="Times New Roman" panose="02020603050405020304" pitchFamily="18" charset="0"/>
                <a:cs typeface="Times New Roman" panose="02020603050405020304" pitchFamily="18" charset="0"/>
              </a:rPr>
              <a:t>Project Stage 1</a:t>
            </a:r>
            <a:endParaRPr lang="en-IN" sz="4000" b="1" i="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050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D611-3B09-6F4C-1306-0176BD240D19}"/>
              </a:ext>
            </a:extLst>
          </p:cNvPr>
          <p:cNvSpPr>
            <a:spLocks noGrp="1"/>
          </p:cNvSpPr>
          <p:nvPr>
            <p:ph idx="1"/>
          </p:nvPr>
        </p:nvSpPr>
        <p:spPr>
          <a:xfrm>
            <a:off x="727587" y="353960"/>
            <a:ext cx="10756490" cy="6194324"/>
          </a:xfrm>
        </p:spPr>
        <p:txBody>
          <a:bodyPr/>
          <a:lstStyle/>
          <a:p>
            <a:pPr marL="514350" indent="-514350">
              <a:buAutoNum type="arabicPeriod"/>
            </a:pPr>
            <a:r>
              <a:rPr lang="en-IN" sz="2800" u="none" strike="noStrike" baseline="0">
                <a:solidFill>
                  <a:srgbClr val="000000"/>
                </a:solidFill>
                <a:latin typeface="Times New Roman" panose="02020603050405020304" pitchFamily="18" charset="0"/>
                <a:cs typeface="Times New Roman" panose="02020603050405020304" pitchFamily="18" charset="0"/>
              </a:rPr>
              <a:t>Data Cleaning</a:t>
            </a:r>
          </a:p>
          <a:p>
            <a:pPr marL="514350" indent="-514350">
              <a:buAutoNum type="arabicPeriod"/>
            </a:pPr>
            <a:endParaRPr lang="en-IN">
              <a:solidFill>
                <a:srgbClr val="000000"/>
              </a:solidFill>
              <a:latin typeface="Times New Roman" panose="02020603050405020304" pitchFamily="18" charset="0"/>
              <a:cs typeface="Times New Roman" panose="02020603050405020304" pitchFamily="18" charset="0"/>
            </a:endParaRPr>
          </a:p>
          <a:p>
            <a:pPr marL="514350" indent="-514350">
              <a:buAutoNum type="arabicPeriod"/>
            </a:pPr>
            <a:endParaRPr lang="en-IN" sz="28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endParaRPr lang="en-IN">
              <a:solidFill>
                <a:srgbClr val="000000"/>
              </a:solidFill>
              <a:latin typeface="Times New Roman" panose="02020603050405020304" pitchFamily="18" charset="0"/>
              <a:cs typeface="Times New Roman" panose="02020603050405020304" pitchFamily="18" charset="0"/>
            </a:endParaRPr>
          </a:p>
          <a:p>
            <a:pPr marL="0" indent="0">
              <a:buNone/>
            </a:pPr>
            <a:endParaRPr lang="en-IN" sz="500">
              <a:solidFill>
                <a:srgbClr val="000000"/>
              </a:solidFill>
              <a:latin typeface="Times New Roman" panose="02020603050405020304" pitchFamily="18" charset="0"/>
              <a:cs typeface="Times New Roman" panose="02020603050405020304" pitchFamily="18" charset="0"/>
            </a:endParaRPr>
          </a:p>
          <a:p>
            <a:pPr marL="0" indent="0">
              <a:buNone/>
            </a:pPr>
            <a:r>
              <a:rPr lang="en-IN" sz="2800" u="none" strike="noStrike" baseline="0">
                <a:solidFill>
                  <a:srgbClr val="000000"/>
                </a:solidFill>
                <a:latin typeface="Times New Roman" panose="02020603050405020304" pitchFamily="18" charset="0"/>
                <a:cs typeface="Times New Roman" panose="02020603050405020304" pitchFamily="18" charset="0"/>
              </a:rPr>
              <a:t>2. Merging the COVID-19 Data </a:t>
            </a:r>
            <a:endParaRPr lang="en-US" sz="28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r>
              <a:rPr lang="en-IN" sz="2800" u="none" strike="noStrike" baseline="0">
                <a:solidFill>
                  <a:srgbClr val="000000"/>
                </a:solidFill>
                <a:latin typeface="Times New Roman" panose="02020603050405020304" pitchFamily="18" charset="0"/>
                <a:cs typeface="Times New Roman" panose="02020603050405020304" pitchFamily="18" charset="0"/>
              </a:rPr>
              <a:t> </a:t>
            </a:r>
            <a:endParaRPr lang="en-US" sz="280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7F4CFAD-8594-1E84-C830-A2808E4210DD}"/>
              </a:ext>
            </a:extLst>
          </p:cNvPr>
          <p:cNvPicPr>
            <a:picLocks noChangeAspect="1"/>
          </p:cNvPicPr>
          <p:nvPr/>
        </p:nvPicPr>
        <p:blipFill>
          <a:blip r:embed="rId2"/>
          <a:stretch>
            <a:fillRect/>
          </a:stretch>
        </p:blipFill>
        <p:spPr>
          <a:xfrm>
            <a:off x="1100180" y="802567"/>
            <a:ext cx="7075744" cy="1783317"/>
          </a:xfrm>
          <a:prstGeom prst="rect">
            <a:avLst/>
          </a:prstGeom>
        </p:spPr>
      </p:pic>
      <p:pic>
        <p:nvPicPr>
          <p:cNvPr id="11" name="Picture 10">
            <a:extLst>
              <a:ext uri="{FF2B5EF4-FFF2-40B4-BE49-F238E27FC236}">
                <a16:creationId xmlns:a16="http://schemas.microsoft.com/office/drawing/2014/main" id="{B915252C-AAA3-A9BE-057B-140143E44E2E}"/>
              </a:ext>
            </a:extLst>
          </p:cNvPr>
          <p:cNvPicPr>
            <a:picLocks noChangeAspect="1"/>
          </p:cNvPicPr>
          <p:nvPr/>
        </p:nvPicPr>
        <p:blipFill>
          <a:blip r:embed="rId3"/>
          <a:stretch>
            <a:fillRect/>
          </a:stretch>
        </p:blipFill>
        <p:spPr>
          <a:xfrm>
            <a:off x="1100180" y="3034491"/>
            <a:ext cx="8967828" cy="3326061"/>
          </a:xfrm>
          <a:prstGeom prst="rect">
            <a:avLst/>
          </a:prstGeom>
        </p:spPr>
      </p:pic>
    </p:spTree>
    <p:extLst>
      <p:ext uri="{BB962C8B-B14F-4D97-AF65-F5344CB8AC3E}">
        <p14:creationId xmlns:p14="http://schemas.microsoft.com/office/powerpoint/2010/main" val="362900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D611-3B09-6F4C-1306-0176BD240D19}"/>
              </a:ext>
            </a:extLst>
          </p:cNvPr>
          <p:cNvSpPr>
            <a:spLocks noGrp="1"/>
          </p:cNvSpPr>
          <p:nvPr>
            <p:ph idx="1"/>
          </p:nvPr>
        </p:nvSpPr>
        <p:spPr>
          <a:xfrm>
            <a:off x="727587" y="353960"/>
            <a:ext cx="10756490" cy="6194324"/>
          </a:xfrm>
        </p:spPr>
        <p:txBody>
          <a:bodyPr/>
          <a:lstStyle/>
          <a:p>
            <a:pPr marL="0" indent="0">
              <a:buNone/>
            </a:pPr>
            <a:r>
              <a:rPr lang="en-IN">
                <a:solidFill>
                  <a:srgbClr val="000000"/>
                </a:solidFill>
                <a:latin typeface="Times New Roman" panose="02020603050405020304" pitchFamily="18" charset="0"/>
                <a:cs typeface="Times New Roman" panose="02020603050405020304" pitchFamily="18" charset="0"/>
              </a:rPr>
              <a:t>3.</a:t>
            </a:r>
            <a:r>
              <a:rPr lang="en-US" sz="2800" u="none" strike="noStrike" baseline="0">
                <a:solidFill>
                  <a:srgbClr val="000000"/>
                </a:solidFill>
                <a:latin typeface="Times New Roman" panose="02020603050405020304" pitchFamily="18" charset="0"/>
                <a:cs typeface="Times New Roman" panose="02020603050405020304" pitchFamily="18" charset="0"/>
              </a:rPr>
              <a:t> Analyzing COVID-19 Data for 2020 </a:t>
            </a:r>
            <a:endParaRPr lang="en-US" sz="2800">
              <a:solidFill>
                <a:srgbClr val="000000"/>
              </a:solidFill>
              <a:latin typeface="Times New Roman" panose="02020603050405020304" pitchFamily="18" charset="0"/>
              <a:cs typeface="Times New Roman" panose="02020603050405020304" pitchFamily="18" charset="0"/>
            </a:endParaRPr>
          </a:p>
          <a:p>
            <a:pPr marL="0" indent="0">
              <a:buNone/>
            </a:pPr>
            <a:endParaRPr lang="en-IN">
              <a:solidFill>
                <a:srgbClr val="000000"/>
              </a:solidFill>
              <a:latin typeface="Times New Roman" panose="02020603050405020304" pitchFamily="18" charset="0"/>
              <a:cs typeface="Times New Roman" panose="02020603050405020304" pitchFamily="18" charset="0"/>
            </a:endParaRPr>
          </a:p>
          <a:p>
            <a:pPr marL="514350" indent="-514350">
              <a:buAutoNum type="arabicPeriod"/>
            </a:pPr>
            <a:endParaRPr lang="en-IN" sz="28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br>
              <a:rPr lang="en-IN">
                <a:solidFill>
                  <a:srgbClr val="000000"/>
                </a:solidFill>
                <a:latin typeface="Times New Roman" panose="02020603050405020304" pitchFamily="18" charset="0"/>
                <a:cs typeface="Times New Roman" panose="02020603050405020304" pitchFamily="18" charset="0"/>
              </a:rPr>
            </a:br>
            <a:endParaRPr lang="en-IN" sz="500">
              <a:solidFill>
                <a:srgbClr val="000000"/>
              </a:solidFill>
              <a:latin typeface="Times New Roman" panose="02020603050405020304" pitchFamily="18" charset="0"/>
              <a:cs typeface="Times New Roman" panose="02020603050405020304" pitchFamily="18" charset="0"/>
            </a:endParaRPr>
          </a:p>
          <a:p>
            <a:pPr marL="0" indent="0">
              <a:buNone/>
            </a:pPr>
            <a:r>
              <a:rPr lang="en-IN" sz="2800" u="none" strike="noStrike" baseline="0">
                <a:solidFill>
                  <a:srgbClr val="000000"/>
                </a:solidFill>
                <a:latin typeface="Times New Roman" panose="02020603050405020304" pitchFamily="18" charset="0"/>
                <a:cs typeface="Times New Roman" panose="02020603050405020304" pitchFamily="18" charset="0"/>
              </a:rPr>
              <a:t>4. </a:t>
            </a:r>
            <a:r>
              <a:rPr lang="en-US" sz="2800" u="none" strike="noStrike" baseline="0">
                <a:solidFill>
                  <a:srgbClr val="000000"/>
                </a:solidFill>
                <a:latin typeface="Times New Roman" panose="02020603050405020304" pitchFamily="18" charset="0"/>
                <a:cs typeface="Times New Roman" panose="02020603050405020304" pitchFamily="18" charset="0"/>
              </a:rPr>
              <a:t>COVID-19 Trends for the Last Week of 2020 (Arizona) </a:t>
            </a:r>
          </a:p>
          <a:p>
            <a:pPr marL="0" indent="0">
              <a:buNone/>
            </a:pPr>
            <a:endParaRPr lang="en-US" sz="28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r>
              <a:rPr lang="en-IN" sz="2800" u="none" strike="noStrike" baseline="0">
                <a:solidFill>
                  <a:srgbClr val="000000"/>
                </a:solidFill>
                <a:latin typeface="Times New Roman" panose="02020603050405020304" pitchFamily="18" charset="0"/>
                <a:cs typeface="Times New Roman" panose="02020603050405020304" pitchFamily="18" charset="0"/>
              </a:rPr>
              <a:t> </a:t>
            </a:r>
            <a:endParaRPr lang="en-US" sz="280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C709BC-E9CA-DD64-1ECC-67BEDCA48FA3}"/>
              </a:ext>
            </a:extLst>
          </p:cNvPr>
          <p:cNvPicPr>
            <a:picLocks noChangeAspect="1"/>
          </p:cNvPicPr>
          <p:nvPr/>
        </p:nvPicPr>
        <p:blipFill>
          <a:blip r:embed="rId2"/>
          <a:stretch>
            <a:fillRect/>
          </a:stretch>
        </p:blipFill>
        <p:spPr>
          <a:xfrm>
            <a:off x="1280809" y="806245"/>
            <a:ext cx="7617385" cy="1601057"/>
          </a:xfrm>
          <a:prstGeom prst="rect">
            <a:avLst/>
          </a:prstGeom>
        </p:spPr>
      </p:pic>
      <p:pic>
        <p:nvPicPr>
          <p:cNvPr id="5" name="Picture 2">
            <a:extLst>
              <a:ext uri="{FF2B5EF4-FFF2-40B4-BE49-F238E27FC236}">
                <a16:creationId xmlns:a16="http://schemas.microsoft.com/office/drawing/2014/main" id="{A0507E3D-241F-7EC0-3EAB-56F2CDCC2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713" y="2867842"/>
            <a:ext cx="9600945" cy="3877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359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4E5A94B-8368-607A-A164-D950E06C583A}"/>
              </a:ext>
            </a:extLst>
          </p:cNvPr>
          <p:cNvPicPr>
            <a:picLocks noGrp="1" noChangeAspect="1"/>
          </p:cNvPicPr>
          <p:nvPr>
            <p:ph idx="1"/>
          </p:nvPr>
        </p:nvPicPr>
        <p:blipFill>
          <a:blip r:embed="rId2"/>
          <a:stretch>
            <a:fillRect/>
          </a:stretch>
        </p:blipFill>
        <p:spPr>
          <a:xfrm>
            <a:off x="280935" y="498843"/>
            <a:ext cx="8055415" cy="5860313"/>
          </a:xfrm>
          <a:prstGeom prst="rect">
            <a:avLst/>
          </a:prstGeom>
        </p:spPr>
      </p:pic>
      <p:pic>
        <p:nvPicPr>
          <p:cNvPr id="10" name="Picture 9">
            <a:extLst>
              <a:ext uri="{FF2B5EF4-FFF2-40B4-BE49-F238E27FC236}">
                <a16:creationId xmlns:a16="http://schemas.microsoft.com/office/drawing/2014/main" id="{0765FEBE-BB28-1D90-0393-334FA8D10198}"/>
              </a:ext>
            </a:extLst>
          </p:cNvPr>
          <p:cNvPicPr>
            <a:picLocks noChangeAspect="1"/>
          </p:cNvPicPr>
          <p:nvPr/>
        </p:nvPicPr>
        <p:blipFill>
          <a:blip r:embed="rId3"/>
          <a:stretch>
            <a:fillRect/>
          </a:stretch>
        </p:blipFill>
        <p:spPr>
          <a:xfrm>
            <a:off x="8336350" y="498843"/>
            <a:ext cx="2838846" cy="4667901"/>
          </a:xfrm>
          <a:prstGeom prst="rect">
            <a:avLst/>
          </a:prstGeom>
        </p:spPr>
      </p:pic>
    </p:spTree>
    <p:extLst>
      <p:ext uri="{BB962C8B-B14F-4D97-AF65-F5344CB8AC3E}">
        <p14:creationId xmlns:p14="http://schemas.microsoft.com/office/powerpoint/2010/main" val="266547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D611-3B09-6F4C-1306-0176BD240D19}"/>
              </a:ext>
            </a:extLst>
          </p:cNvPr>
          <p:cNvSpPr>
            <a:spLocks noGrp="1"/>
          </p:cNvSpPr>
          <p:nvPr>
            <p:ph idx="1"/>
          </p:nvPr>
        </p:nvSpPr>
        <p:spPr>
          <a:xfrm>
            <a:off x="727587" y="353960"/>
            <a:ext cx="10569678" cy="5053782"/>
          </a:xfrm>
        </p:spPr>
        <p:txBody>
          <a:bodyPr/>
          <a:lstStyle/>
          <a:p>
            <a:pPr marL="0" indent="0">
              <a:buNone/>
            </a:pPr>
            <a:r>
              <a:rPr lang="en-IN">
                <a:solidFill>
                  <a:srgbClr val="000000"/>
                </a:solidFill>
                <a:latin typeface="Times New Roman" panose="02020603050405020304" pitchFamily="18" charset="0"/>
                <a:cs typeface="Times New Roman" panose="02020603050405020304" pitchFamily="18" charset="0"/>
              </a:rPr>
              <a:t>5.</a:t>
            </a:r>
            <a:r>
              <a:rPr lang="en-US" sz="2800" u="none" strike="noStrike" baseline="0">
                <a:solidFill>
                  <a:srgbClr val="000000"/>
                </a:solidFill>
                <a:latin typeface="Times New Roman" panose="02020603050405020304" pitchFamily="18" charset="0"/>
                <a:cs typeface="Times New Roman" panose="02020603050405020304" pitchFamily="18" charset="0"/>
              </a:rPr>
              <a:t> Enrichment Data: ACS Demographic and Housing Estimates</a:t>
            </a:r>
          </a:p>
          <a:p>
            <a:pPr marL="0" indent="0">
              <a:buNone/>
            </a:pPr>
            <a:endParaRPr lang="en-US" sz="2800">
              <a:solidFill>
                <a:srgbClr val="000000"/>
              </a:solidFill>
              <a:latin typeface="Times New Roman" panose="02020603050405020304" pitchFamily="18" charset="0"/>
              <a:cs typeface="Times New Roman" panose="02020603050405020304" pitchFamily="18" charset="0"/>
            </a:endParaRPr>
          </a:p>
          <a:p>
            <a:pPr marL="0" indent="0">
              <a:buNone/>
            </a:pPr>
            <a:endParaRPr lang="en-IN">
              <a:solidFill>
                <a:srgbClr val="000000"/>
              </a:solidFill>
              <a:latin typeface="Times New Roman" panose="02020603050405020304" pitchFamily="18" charset="0"/>
              <a:cs typeface="Times New Roman" panose="02020603050405020304" pitchFamily="18" charset="0"/>
            </a:endParaRPr>
          </a:p>
          <a:p>
            <a:pPr marL="514350" indent="-514350">
              <a:buAutoNum type="arabicPeriod"/>
            </a:pPr>
            <a:endParaRPr lang="en-IN" sz="28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br>
              <a:rPr lang="en-IN">
                <a:solidFill>
                  <a:srgbClr val="000000"/>
                </a:solidFill>
                <a:latin typeface="Times New Roman" panose="02020603050405020304" pitchFamily="18" charset="0"/>
                <a:cs typeface="Times New Roman" panose="02020603050405020304" pitchFamily="18" charset="0"/>
              </a:rPr>
            </a:br>
            <a:endParaRPr lang="en-IN" sz="50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r>
              <a:rPr lang="en-IN" sz="2800" u="none" strike="noStrike" baseline="0">
                <a:solidFill>
                  <a:srgbClr val="000000"/>
                </a:solidFill>
                <a:latin typeface="Times New Roman" panose="02020603050405020304" pitchFamily="18" charset="0"/>
                <a:cs typeface="Times New Roman" panose="02020603050405020304" pitchFamily="18" charset="0"/>
              </a:rPr>
              <a:t> </a:t>
            </a:r>
            <a:endParaRPr lang="en-US" sz="280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F5C3B81-E190-11CF-0197-09C7AF4961ED}"/>
              </a:ext>
            </a:extLst>
          </p:cNvPr>
          <p:cNvPicPr>
            <a:picLocks noChangeAspect="1"/>
          </p:cNvPicPr>
          <p:nvPr/>
        </p:nvPicPr>
        <p:blipFill>
          <a:blip r:embed="rId2"/>
          <a:stretch>
            <a:fillRect/>
          </a:stretch>
        </p:blipFill>
        <p:spPr>
          <a:xfrm>
            <a:off x="1281569" y="903432"/>
            <a:ext cx="6141785" cy="5489715"/>
          </a:xfrm>
          <a:prstGeom prst="rect">
            <a:avLst/>
          </a:prstGeom>
        </p:spPr>
      </p:pic>
    </p:spTree>
    <p:extLst>
      <p:ext uri="{BB962C8B-B14F-4D97-AF65-F5344CB8AC3E}">
        <p14:creationId xmlns:p14="http://schemas.microsoft.com/office/powerpoint/2010/main" val="247828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D611-3B09-6F4C-1306-0176BD240D19}"/>
              </a:ext>
            </a:extLst>
          </p:cNvPr>
          <p:cNvSpPr>
            <a:spLocks noGrp="1"/>
          </p:cNvSpPr>
          <p:nvPr>
            <p:ph idx="1"/>
          </p:nvPr>
        </p:nvSpPr>
        <p:spPr>
          <a:xfrm>
            <a:off x="727587" y="353960"/>
            <a:ext cx="10569678" cy="6125498"/>
          </a:xfrm>
        </p:spPr>
        <p:txBody>
          <a:bodyPr>
            <a:normAutofit/>
          </a:bodyPr>
          <a:lstStyle/>
          <a:p>
            <a:pPr marL="0" indent="0">
              <a:buNone/>
            </a:pPr>
            <a:r>
              <a:rPr lang="en-IN">
                <a:solidFill>
                  <a:srgbClr val="000000"/>
                </a:solidFill>
                <a:latin typeface="Times New Roman" panose="02020603050405020304" pitchFamily="18" charset="0"/>
                <a:cs typeface="Times New Roman" panose="02020603050405020304" pitchFamily="18" charset="0"/>
              </a:rPr>
              <a:t>6.</a:t>
            </a:r>
            <a:r>
              <a:rPr lang="en-US" u="none" strike="noStrike" baseline="0">
                <a:solidFill>
                  <a:srgbClr val="000000"/>
                </a:solidFill>
                <a:latin typeface="Times New Roman" panose="02020603050405020304" pitchFamily="18" charset="0"/>
                <a:cs typeface="Times New Roman" panose="02020603050405020304" pitchFamily="18" charset="0"/>
              </a:rPr>
              <a:t> </a:t>
            </a:r>
            <a:r>
              <a:rPr lang="en-IN" u="none" strike="noStrike" baseline="0">
                <a:solidFill>
                  <a:srgbClr val="000000"/>
                </a:solidFill>
                <a:latin typeface="Times New Roman" panose="02020603050405020304" pitchFamily="18" charset="0"/>
                <a:cs typeface="Times New Roman" panose="02020603050405020304" pitchFamily="18" charset="0"/>
              </a:rPr>
              <a:t>Cleaning ACS Data </a:t>
            </a:r>
            <a:endParaRPr lang="en-US">
              <a:solidFill>
                <a:srgbClr val="000000"/>
              </a:solidFill>
              <a:latin typeface="Times New Roman" panose="02020603050405020304" pitchFamily="18" charset="0"/>
              <a:cs typeface="Times New Roman" panose="02020603050405020304" pitchFamily="18" charset="0"/>
            </a:endParaRPr>
          </a:p>
          <a:p>
            <a:pPr marL="0" indent="0">
              <a:buNone/>
            </a:pPr>
            <a:r>
              <a:rPr lang="en-US" sz="1600" u="none" strike="noStrike" baseline="0">
                <a:solidFill>
                  <a:srgbClr val="000000"/>
                </a:solidFill>
                <a:latin typeface="Times New Roman" panose="02020603050405020304" pitchFamily="18" charset="0"/>
                <a:cs typeface="Times New Roman" panose="02020603050405020304" pitchFamily="18" charset="0"/>
              </a:rPr>
              <a:t>1. Exclusion of Puerto Rico Data:</a:t>
            </a:r>
          </a:p>
          <a:p>
            <a:pPr marL="0" indent="0">
              <a:buNone/>
            </a:pPr>
            <a:r>
              <a:rPr lang="en-US" sz="1600" u="none" strike="noStrike" baseline="0">
                <a:solidFill>
                  <a:srgbClr val="000000"/>
                </a:solidFill>
                <a:latin typeface="Times New Roman" panose="02020603050405020304" pitchFamily="18" charset="0"/>
                <a:cs typeface="Times New Roman" panose="02020603050405020304" pitchFamily="18" charset="0"/>
              </a:rPr>
              <a:t>2. Remove Prefix from 'Geography' Column:</a:t>
            </a:r>
          </a:p>
          <a:p>
            <a:pPr marL="0" indent="0">
              <a:buNone/>
            </a:pPr>
            <a:r>
              <a:rPr lang="en-US" sz="1600" u="none" strike="noStrike" baseline="0">
                <a:solidFill>
                  <a:srgbClr val="000000"/>
                </a:solidFill>
                <a:latin typeface="Times New Roman" panose="02020603050405020304" pitchFamily="18" charset="0"/>
                <a:cs typeface="Times New Roman" panose="02020603050405020304" pitchFamily="18" charset="0"/>
              </a:rPr>
              <a:t>3. Rename the 'Geography' Column to '</a:t>
            </a:r>
            <a:r>
              <a:rPr lang="en-US" sz="1600" u="none" strike="noStrike" baseline="0" err="1">
                <a:solidFill>
                  <a:srgbClr val="000000"/>
                </a:solidFill>
                <a:latin typeface="Times New Roman" panose="02020603050405020304" pitchFamily="18" charset="0"/>
                <a:cs typeface="Times New Roman" panose="02020603050405020304" pitchFamily="18" charset="0"/>
              </a:rPr>
              <a:t>countyFIPS</a:t>
            </a:r>
            <a:r>
              <a:rPr lang="en-US" sz="1600" u="none" strike="noStrike" baseline="0">
                <a:solidFill>
                  <a:srgbClr val="000000"/>
                </a:solidFill>
                <a:latin typeface="Times New Roman" panose="02020603050405020304" pitchFamily="18" charset="0"/>
                <a:cs typeface="Times New Roman" panose="02020603050405020304" pitchFamily="18" charset="0"/>
              </a:rPr>
              <a:t>' Column</a:t>
            </a:r>
          </a:p>
          <a:p>
            <a:pPr marL="0" indent="0">
              <a:buNone/>
            </a:pPr>
            <a:r>
              <a:rPr lang="en-US" sz="1600" u="none" strike="noStrike" baseline="0">
                <a:solidFill>
                  <a:srgbClr val="000000"/>
                </a:solidFill>
                <a:latin typeface="Times New Roman" panose="02020603050405020304" pitchFamily="18" charset="0"/>
                <a:cs typeface="Times New Roman" panose="02020603050405020304" pitchFamily="18" charset="0"/>
              </a:rPr>
              <a:t>4. Change Datatype of '</a:t>
            </a:r>
            <a:r>
              <a:rPr lang="en-US" sz="1600" u="none" strike="noStrike" baseline="0" err="1">
                <a:solidFill>
                  <a:srgbClr val="000000"/>
                </a:solidFill>
                <a:latin typeface="Times New Roman" panose="02020603050405020304" pitchFamily="18" charset="0"/>
                <a:cs typeface="Times New Roman" panose="02020603050405020304" pitchFamily="18" charset="0"/>
              </a:rPr>
              <a:t>countyFIPS</a:t>
            </a:r>
            <a:r>
              <a:rPr lang="en-US" sz="1600" u="none" strike="noStrike" baseline="0">
                <a:solidFill>
                  <a:srgbClr val="000000"/>
                </a:solidFill>
                <a:latin typeface="Times New Roman" panose="02020603050405020304" pitchFamily="18" charset="0"/>
                <a:cs typeface="Times New Roman" panose="02020603050405020304" pitchFamily="18" charset="0"/>
              </a:rPr>
              <a:t>' column</a:t>
            </a:r>
          </a:p>
          <a:p>
            <a:pPr marL="0" indent="0">
              <a:buNone/>
            </a:pPr>
            <a:r>
              <a:rPr lang="en-US" sz="1600" u="none" strike="noStrike" baseline="0">
                <a:solidFill>
                  <a:srgbClr val="000000"/>
                </a:solidFill>
                <a:latin typeface="Times New Roman" panose="02020603050405020304" pitchFamily="18" charset="0"/>
                <a:cs typeface="Times New Roman" panose="02020603050405020304" pitchFamily="18" charset="0"/>
              </a:rPr>
              <a:t>5. Drop the last column </a:t>
            </a:r>
            <a:r>
              <a:rPr lang="en-US" sz="1600" u="none" strike="noStrike" baseline="0" err="1">
                <a:solidFill>
                  <a:srgbClr val="000000"/>
                </a:solidFill>
                <a:latin typeface="Times New Roman" panose="02020603050405020304" pitchFamily="18" charset="0"/>
                <a:cs typeface="Times New Roman" panose="02020603050405020304" pitchFamily="18" charset="0"/>
              </a:rPr>
              <a:t>wich</a:t>
            </a:r>
            <a:r>
              <a:rPr lang="en-US" sz="1600" u="none" strike="noStrike" baseline="0">
                <a:solidFill>
                  <a:srgbClr val="000000"/>
                </a:solidFill>
                <a:latin typeface="Times New Roman" panose="02020603050405020304" pitchFamily="18" charset="0"/>
                <a:cs typeface="Times New Roman" panose="02020603050405020304" pitchFamily="18" charset="0"/>
              </a:rPr>
              <a:t> contain </a:t>
            </a:r>
            <a:r>
              <a:rPr lang="en-US" sz="1600" u="none" strike="noStrike" baseline="0" err="1">
                <a:solidFill>
                  <a:srgbClr val="000000"/>
                </a:solidFill>
                <a:latin typeface="Times New Roman" panose="02020603050405020304" pitchFamily="18" charset="0"/>
                <a:cs typeface="Times New Roman" panose="02020603050405020304" pitchFamily="18" charset="0"/>
              </a:rPr>
              <a:t>NaN</a:t>
            </a:r>
            <a:r>
              <a:rPr lang="en-US" sz="1600" u="none" strike="noStrike" baseline="0">
                <a:solidFill>
                  <a:srgbClr val="000000"/>
                </a:solidFill>
                <a:latin typeface="Times New Roman" panose="02020603050405020304" pitchFamily="18" charset="0"/>
                <a:cs typeface="Times New Roman" panose="02020603050405020304" pitchFamily="18" charset="0"/>
              </a:rPr>
              <a:t> value</a:t>
            </a:r>
          </a:p>
          <a:p>
            <a:pPr marL="0" indent="0">
              <a:buNone/>
            </a:pPr>
            <a:endParaRPr lang="en-US" sz="28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a:solidFill>
                <a:srgbClr val="000000"/>
              </a:solidFill>
              <a:latin typeface="Times New Roman" panose="02020603050405020304" pitchFamily="18" charset="0"/>
              <a:cs typeface="Times New Roman" panose="02020603050405020304" pitchFamily="18" charset="0"/>
            </a:endParaRPr>
          </a:p>
          <a:p>
            <a:pPr marL="0" indent="0">
              <a:buNone/>
            </a:pPr>
            <a:endParaRPr lang="en-IN">
              <a:solidFill>
                <a:srgbClr val="000000"/>
              </a:solidFill>
              <a:latin typeface="Times New Roman" panose="02020603050405020304" pitchFamily="18" charset="0"/>
              <a:cs typeface="Times New Roman" panose="02020603050405020304" pitchFamily="18" charset="0"/>
            </a:endParaRPr>
          </a:p>
          <a:p>
            <a:pPr marL="514350" indent="-514350">
              <a:buAutoNum type="arabicPeriod"/>
            </a:pPr>
            <a:endParaRPr lang="en-IN" sz="28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br>
              <a:rPr lang="en-IN">
                <a:solidFill>
                  <a:srgbClr val="000000"/>
                </a:solidFill>
                <a:latin typeface="Times New Roman" panose="02020603050405020304" pitchFamily="18" charset="0"/>
                <a:cs typeface="Times New Roman" panose="02020603050405020304" pitchFamily="18" charset="0"/>
              </a:rPr>
            </a:br>
            <a:endParaRPr lang="en-IN" sz="50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r>
              <a:rPr lang="en-IN" sz="2800" u="none" strike="noStrike" baseline="0">
                <a:solidFill>
                  <a:srgbClr val="000000"/>
                </a:solidFill>
                <a:latin typeface="Times New Roman" panose="02020603050405020304" pitchFamily="18" charset="0"/>
                <a:cs typeface="Times New Roman" panose="02020603050405020304" pitchFamily="18" charset="0"/>
              </a:rPr>
              <a:t> </a:t>
            </a:r>
            <a:endParaRPr lang="en-US" sz="280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DCCB519-C2EB-1801-9E46-846E9171451C}"/>
              </a:ext>
            </a:extLst>
          </p:cNvPr>
          <p:cNvPicPr>
            <a:picLocks noChangeAspect="1"/>
          </p:cNvPicPr>
          <p:nvPr/>
        </p:nvPicPr>
        <p:blipFill>
          <a:blip r:embed="rId2"/>
          <a:stretch>
            <a:fillRect/>
          </a:stretch>
        </p:blipFill>
        <p:spPr>
          <a:xfrm>
            <a:off x="780197" y="2873592"/>
            <a:ext cx="10517068" cy="2762636"/>
          </a:xfrm>
          <a:prstGeom prst="rect">
            <a:avLst/>
          </a:prstGeom>
        </p:spPr>
      </p:pic>
    </p:spTree>
    <p:extLst>
      <p:ext uri="{BB962C8B-B14F-4D97-AF65-F5344CB8AC3E}">
        <p14:creationId xmlns:p14="http://schemas.microsoft.com/office/powerpoint/2010/main" val="1732929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D611-3B09-6F4C-1306-0176BD240D19}"/>
              </a:ext>
            </a:extLst>
          </p:cNvPr>
          <p:cNvSpPr>
            <a:spLocks noGrp="1"/>
          </p:cNvSpPr>
          <p:nvPr>
            <p:ph idx="1"/>
          </p:nvPr>
        </p:nvSpPr>
        <p:spPr>
          <a:xfrm>
            <a:off x="727587" y="353960"/>
            <a:ext cx="10569678" cy="6125498"/>
          </a:xfrm>
        </p:spPr>
        <p:txBody>
          <a:bodyPr>
            <a:normAutofit/>
          </a:bodyPr>
          <a:lstStyle/>
          <a:p>
            <a:pPr marL="0" indent="0">
              <a:buNone/>
            </a:pPr>
            <a:r>
              <a:rPr lang="en-IN">
                <a:solidFill>
                  <a:srgbClr val="000000"/>
                </a:solidFill>
                <a:latin typeface="Times New Roman" panose="02020603050405020304" pitchFamily="18" charset="0"/>
                <a:cs typeface="Times New Roman" panose="02020603050405020304" pitchFamily="18" charset="0"/>
              </a:rPr>
              <a:t>7.</a:t>
            </a:r>
            <a:r>
              <a:rPr lang="en-US" u="none" strike="noStrike" baseline="0">
                <a:solidFill>
                  <a:srgbClr val="000000"/>
                </a:solidFill>
                <a:latin typeface="Times New Roman" panose="02020603050405020304" pitchFamily="18" charset="0"/>
                <a:cs typeface="Times New Roman" panose="02020603050405020304" pitchFamily="18" charset="0"/>
              </a:rPr>
              <a:t> </a:t>
            </a:r>
            <a:r>
              <a:rPr lang="en-US" sz="2800" u="none" strike="noStrike" baseline="0">
                <a:solidFill>
                  <a:srgbClr val="000000"/>
                </a:solidFill>
                <a:latin typeface="Times New Roman" panose="02020603050405020304" pitchFamily="18" charset="0"/>
                <a:cs typeface="Times New Roman" panose="02020603050405020304" pitchFamily="18" charset="0"/>
              </a:rPr>
              <a:t>Merging the Enriched Dataset </a:t>
            </a:r>
          </a:p>
          <a:p>
            <a:r>
              <a:rPr lang="en-US" sz="1600">
                <a:solidFill>
                  <a:srgbClr val="000000"/>
                </a:solidFill>
                <a:latin typeface="Times New Roman" panose="02020603050405020304" pitchFamily="18" charset="0"/>
                <a:cs typeface="Times New Roman" panose="02020603050405020304" pitchFamily="18" charset="0"/>
              </a:rPr>
              <a:t>After analyzing the two datasets, we perform a merge on the </a:t>
            </a:r>
            <a:r>
              <a:rPr lang="en-US" sz="1600" err="1">
                <a:solidFill>
                  <a:srgbClr val="000000"/>
                </a:solidFill>
                <a:latin typeface="Times New Roman" panose="02020603050405020304" pitchFamily="18" charset="0"/>
                <a:cs typeface="Times New Roman" panose="02020603050405020304" pitchFamily="18" charset="0"/>
              </a:rPr>
              <a:t>countyFIPS</a:t>
            </a:r>
            <a:r>
              <a:rPr lang="en-US" sz="1600">
                <a:solidFill>
                  <a:srgbClr val="000000"/>
                </a:solidFill>
                <a:latin typeface="Times New Roman" panose="02020603050405020304" pitchFamily="18" charset="0"/>
                <a:cs typeface="Times New Roman" panose="02020603050405020304" pitchFamily="18" charset="0"/>
              </a:rPr>
              <a:t> column using an outer join.</a:t>
            </a:r>
          </a:p>
          <a:p>
            <a:r>
              <a:rPr lang="en-US" sz="1600">
                <a:solidFill>
                  <a:srgbClr val="000000"/>
                </a:solidFill>
                <a:latin typeface="Times New Roman" panose="02020603050405020304" pitchFamily="18" charset="0"/>
                <a:cs typeface="Times New Roman" panose="02020603050405020304" pitchFamily="18" charset="0"/>
              </a:rPr>
              <a:t>Reason for Outer Join: An outer join is used to ensure that all records from both datasets are included in the merged result. This is necessary because there are some </a:t>
            </a:r>
            <a:r>
              <a:rPr lang="en-US" sz="1600" err="1">
                <a:solidFill>
                  <a:srgbClr val="000000"/>
                </a:solidFill>
                <a:latin typeface="Times New Roman" panose="02020603050405020304" pitchFamily="18" charset="0"/>
                <a:cs typeface="Times New Roman" panose="02020603050405020304" pitchFamily="18" charset="0"/>
              </a:rPr>
              <a:t>countyFIPS</a:t>
            </a:r>
            <a:r>
              <a:rPr lang="en-US" sz="1600">
                <a:solidFill>
                  <a:srgbClr val="000000"/>
                </a:solidFill>
                <a:latin typeface="Times New Roman" panose="02020603050405020304" pitchFamily="18" charset="0"/>
                <a:cs typeface="Times New Roman" panose="02020603050405020304" pitchFamily="18" charset="0"/>
              </a:rPr>
              <a:t> codes present in the </a:t>
            </a:r>
            <a:r>
              <a:rPr lang="en-US" sz="1600" err="1">
                <a:solidFill>
                  <a:srgbClr val="000000"/>
                </a:solidFill>
                <a:latin typeface="Times New Roman" panose="02020603050405020304" pitchFamily="18" charset="0"/>
                <a:cs typeface="Times New Roman" panose="02020603050405020304" pitchFamily="18" charset="0"/>
              </a:rPr>
              <a:t>ACS_filtered</a:t>
            </a:r>
            <a:r>
              <a:rPr lang="en-US" sz="1600">
                <a:solidFill>
                  <a:srgbClr val="000000"/>
                </a:solidFill>
                <a:latin typeface="Times New Roman" panose="02020603050405020304" pitchFamily="18" charset="0"/>
                <a:cs typeface="Times New Roman" panose="02020603050405020304" pitchFamily="18" charset="0"/>
              </a:rPr>
              <a:t> dataset that are not found in the superdata_2020 dataset. Examples of such </a:t>
            </a:r>
            <a:r>
              <a:rPr lang="en-US" sz="1600" err="1">
                <a:solidFill>
                  <a:srgbClr val="000000"/>
                </a:solidFill>
                <a:latin typeface="Times New Roman" panose="02020603050405020304" pitchFamily="18" charset="0"/>
                <a:cs typeface="Times New Roman" panose="02020603050405020304" pitchFamily="18" charset="0"/>
              </a:rPr>
              <a:t>countyFIPS</a:t>
            </a:r>
            <a:r>
              <a:rPr lang="en-US" sz="1600">
                <a:solidFill>
                  <a:srgbClr val="000000"/>
                </a:solidFill>
                <a:latin typeface="Times New Roman" panose="02020603050405020304" pitchFamily="18" charset="0"/>
                <a:cs typeface="Times New Roman" panose="02020603050405020304" pitchFamily="18" charset="0"/>
              </a:rPr>
              <a:t> codes include 2063, 2066, and 2261.</a:t>
            </a:r>
          </a:p>
          <a:p>
            <a:pPr marL="0" indent="0">
              <a:buNone/>
            </a:pPr>
            <a:endParaRPr lang="en-IN">
              <a:solidFill>
                <a:srgbClr val="000000"/>
              </a:solidFill>
              <a:latin typeface="Times New Roman" panose="02020603050405020304" pitchFamily="18" charset="0"/>
              <a:cs typeface="Times New Roman" panose="02020603050405020304" pitchFamily="18" charset="0"/>
            </a:endParaRPr>
          </a:p>
          <a:p>
            <a:pPr marL="514350" indent="-514350">
              <a:buAutoNum type="arabicPeriod"/>
            </a:pPr>
            <a:endParaRPr lang="en-IN" sz="28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br>
              <a:rPr lang="en-IN">
                <a:solidFill>
                  <a:srgbClr val="000000"/>
                </a:solidFill>
                <a:latin typeface="Times New Roman" panose="02020603050405020304" pitchFamily="18" charset="0"/>
                <a:cs typeface="Times New Roman" panose="02020603050405020304" pitchFamily="18" charset="0"/>
              </a:rPr>
            </a:br>
            <a:endParaRPr lang="en-IN" sz="50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r>
              <a:rPr lang="en-IN" sz="2800" u="none" strike="noStrike" baseline="0">
                <a:solidFill>
                  <a:srgbClr val="000000"/>
                </a:solidFill>
                <a:latin typeface="Times New Roman" panose="02020603050405020304" pitchFamily="18" charset="0"/>
                <a:cs typeface="Times New Roman" panose="02020603050405020304" pitchFamily="18" charset="0"/>
              </a:rPr>
              <a:t> </a:t>
            </a:r>
            <a:endParaRPr lang="en-US" sz="280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567A6D-86AA-7ED8-A996-037E60B243BB}"/>
              </a:ext>
            </a:extLst>
          </p:cNvPr>
          <p:cNvPicPr>
            <a:picLocks noChangeAspect="1"/>
          </p:cNvPicPr>
          <p:nvPr/>
        </p:nvPicPr>
        <p:blipFill>
          <a:blip r:embed="rId2"/>
          <a:stretch>
            <a:fillRect/>
          </a:stretch>
        </p:blipFill>
        <p:spPr>
          <a:xfrm>
            <a:off x="1032578" y="2030904"/>
            <a:ext cx="7698468" cy="4571242"/>
          </a:xfrm>
          <a:prstGeom prst="rect">
            <a:avLst/>
          </a:prstGeom>
        </p:spPr>
      </p:pic>
    </p:spTree>
    <p:extLst>
      <p:ext uri="{BB962C8B-B14F-4D97-AF65-F5344CB8AC3E}">
        <p14:creationId xmlns:p14="http://schemas.microsoft.com/office/powerpoint/2010/main" val="999508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D611-3B09-6F4C-1306-0176BD240D19}"/>
              </a:ext>
            </a:extLst>
          </p:cNvPr>
          <p:cNvSpPr>
            <a:spLocks noGrp="1"/>
          </p:cNvSpPr>
          <p:nvPr>
            <p:ph idx="1"/>
          </p:nvPr>
        </p:nvSpPr>
        <p:spPr>
          <a:xfrm>
            <a:off x="727587" y="353960"/>
            <a:ext cx="10756490" cy="6194324"/>
          </a:xfrm>
        </p:spPr>
        <p:txBody>
          <a:bodyPr>
            <a:normAutofit/>
          </a:bodyPr>
          <a:lstStyle/>
          <a:p>
            <a:pPr marL="0" indent="0">
              <a:buNone/>
            </a:pPr>
            <a:r>
              <a:rPr lang="en-US" sz="2800" u="none" strike="noStrike" baseline="0">
                <a:solidFill>
                  <a:srgbClr val="000000"/>
                </a:solidFill>
                <a:latin typeface="Times New Roman" panose="02020603050405020304" pitchFamily="18" charset="0"/>
                <a:cs typeface="Times New Roman" panose="02020603050405020304" pitchFamily="18" charset="0"/>
              </a:rPr>
              <a:t>8. Enrichment Data's Role in COVID-19 Spread Analysis</a:t>
            </a:r>
            <a:endParaRPr lang="en-IN">
              <a:solidFill>
                <a:srgbClr val="000000"/>
              </a:solidFill>
              <a:latin typeface="Times New Roman" panose="02020603050405020304" pitchFamily="18" charset="0"/>
              <a:cs typeface="Times New Roman" panose="02020603050405020304" pitchFamily="18" charset="0"/>
            </a:endParaRPr>
          </a:p>
          <a:p>
            <a:pPr marL="0" indent="0">
              <a:buNone/>
            </a:pPr>
            <a:endParaRPr lang="en-US" sz="500">
              <a:solidFill>
                <a:srgbClr val="000000"/>
              </a:solidFill>
              <a:latin typeface="Times New Roman" panose="02020603050405020304" pitchFamily="18" charset="0"/>
              <a:cs typeface="Times New Roman" panose="02020603050405020304" pitchFamily="18" charset="0"/>
            </a:endParaRPr>
          </a:p>
          <a:p>
            <a:pPr marL="0" indent="0">
              <a:buNone/>
            </a:pPr>
            <a:r>
              <a:rPr lang="en-US" sz="1600">
                <a:solidFill>
                  <a:srgbClr val="000000"/>
                </a:solidFill>
                <a:latin typeface="Times New Roman" panose="02020603050405020304" pitchFamily="18" charset="0"/>
                <a:cs typeface="Times New Roman" panose="02020603050405020304" pitchFamily="18" charset="0"/>
              </a:rPr>
              <a:t>Demographic factors like population density, age distribution, and socioeconomic conditions can affect the transmission rate and mortality of COVID-19 in a region. For instance:</a:t>
            </a:r>
          </a:p>
          <a:p>
            <a:pPr marL="0" indent="0">
              <a:buNone/>
            </a:pPr>
            <a:r>
              <a:rPr lang="en-US" sz="1600">
                <a:solidFill>
                  <a:srgbClr val="000000"/>
                </a:solidFill>
                <a:latin typeface="Times New Roman" panose="02020603050405020304" pitchFamily="18" charset="0"/>
                <a:cs typeface="Times New Roman" panose="02020603050405020304" pitchFamily="18" charset="0"/>
              </a:rPr>
              <a:t>•</a:t>
            </a:r>
            <a:r>
              <a:rPr lang="en-US" sz="1600" b="1">
                <a:solidFill>
                  <a:srgbClr val="000000"/>
                </a:solidFill>
                <a:latin typeface="Times New Roman" panose="02020603050405020304" pitchFamily="18" charset="0"/>
                <a:cs typeface="Times New Roman" panose="02020603050405020304" pitchFamily="18" charset="0"/>
              </a:rPr>
              <a:t>Population Density and Housing</a:t>
            </a:r>
            <a:r>
              <a:rPr lang="en-US" sz="1600">
                <a:solidFill>
                  <a:srgbClr val="000000"/>
                </a:solidFill>
                <a:latin typeface="Times New Roman" panose="02020603050405020304" pitchFamily="18" charset="0"/>
                <a:cs typeface="Times New Roman" panose="02020603050405020304" pitchFamily="18" charset="0"/>
              </a:rPr>
              <a:t>: The number of housing units, particularly in relation to the population size, can provide insights into population density and crowding, both of which are factors that increase the likelihood of COVID-19 spread.</a:t>
            </a:r>
          </a:p>
          <a:p>
            <a:pPr marL="0" indent="0">
              <a:buNone/>
            </a:pPr>
            <a:r>
              <a:rPr lang="en-US" sz="1600">
                <a:solidFill>
                  <a:srgbClr val="000000"/>
                </a:solidFill>
                <a:latin typeface="Times New Roman" panose="02020603050405020304" pitchFamily="18" charset="0"/>
                <a:cs typeface="Times New Roman" panose="02020603050405020304" pitchFamily="18" charset="0"/>
              </a:rPr>
              <a:t>•</a:t>
            </a:r>
            <a:r>
              <a:rPr lang="en-US" sz="1600" b="1">
                <a:solidFill>
                  <a:srgbClr val="000000"/>
                </a:solidFill>
                <a:latin typeface="Times New Roman" panose="02020603050405020304" pitchFamily="18" charset="0"/>
                <a:cs typeface="Times New Roman" panose="02020603050405020304" pitchFamily="18" charset="0"/>
              </a:rPr>
              <a:t>Age Distribution</a:t>
            </a:r>
            <a:r>
              <a:rPr lang="en-US" sz="1600">
                <a:solidFill>
                  <a:srgbClr val="000000"/>
                </a:solidFill>
                <a:latin typeface="Times New Roman" panose="02020603050405020304" pitchFamily="18" charset="0"/>
                <a:cs typeface="Times New Roman" panose="02020603050405020304" pitchFamily="18" charset="0"/>
              </a:rPr>
              <a:t>: Areas with a higher elderly population might experience higher mortality rates since COVID-19 poses a greater risk to older adults.</a:t>
            </a:r>
          </a:p>
          <a:p>
            <a:pPr marL="0" indent="0">
              <a:buNone/>
            </a:pPr>
            <a:r>
              <a:rPr lang="en-US" sz="1600">
                <a:solidFill>
                  <a:srgbClr val="000000"/>
                </a:solidFill>
                <a:latin typeface="Times New Roman" panose="02020603050405020304" pitchFamily="18" charset="0"/>
                <a:cs typeface="Times New Roman" panose="02020603050405020304" pitchFamily="18" charset="0"/>
              </a:rPr>
              <a:t>•</a:t>
            </a:r>
            <a:r>
              <a:rPr lang="en-US" sz="1600" b="1">
                <a:solidFill>
                  <a:srgbClr val="000000"/>
                </a:solidFill>
                <a:latin typeface="Times New Roman" panose="02020603050405020304" pitchFamily="18" charset="0"/>
                <a:cs typeface="Times New Roman" panose="02020603050405020304" pitchFamily="18" charset="0"/>
              </a:rPr>
              <a:t>Sex Ratios and COVID-19</a:t>
            </a:r>
            <a:r>
              <a:rPr lang="en-US" sz="1600">
                <a:solidFill>
                  <a:srgbClr val="000000"/>
                </a:solidFill>
                <a:latin typeface="Times New Roman" panose="02020603050405020304" pitchFamily="18" charset="0"/>
                <a:cs typeface="Times New Roman" panose="02020603050405020304" pitchFamily="18" charset="0"/>
              </a:rPr>
              <a:t>: The dataset provides information about the sex ratio, which can be used to analyze if certain trends in the virus's transmission. For example, men were initially found to have a higher risk of severe outcomes from COVID-19.</a:t>
            </a:r>
          </a:p>
          <a:p>
            <a:pPr marL="0" indent="0">
              <a:buNone/>
            </a:pPr>
            <a:endParaRPr lang="en-IN" sz="500">
              <a:solidFill>
                <a:srgbClr val="000000"/>
              </a:solidFill>
              <a:latin typeface="Times New Roman" panose="02020603050405020304" pitchFamily="18" charset="0"/>
              <a:cs typeface="Times New Roman" panose="02020603050405020304" pitchFamily="18" charset="0"/>
            </a:endParaRPr>
          </a:p>
          <a:p>
            <a:pPr marL="0" indent="0">
              <a:buNone/>
            </a:pPr>
            <a:r>
              <a:rPr lang="en-IN">
                <a:solidFill>
                  <a:srgbClr val="000000"/>
                </a:solidFill>
                <a:latin typeface="Times New Roman" panose="02020603050405020304" pitchFamily="18" charset="0"/>
                <a:cs typeface="Times New Roman" panose="02020603050405020304" pitchFamily="18" charset="0"/>
              </a:rPr>
              <a:t>9. </a:t>
            </a:r>
            <a:r>
              <a:rPr lang="en-IN" sz="2800" u="none" strike="noStrike" baseline="0">
                <a:solidFill>
                  <a:srgbClr val="000000"/>
                </a:solidFill>
                <a:latin typeface="Times New Roman" panose="02020603050405020304" pitchFamily="18" charset="0"/>
                <a:cs typeface="Times New Roman" panose="02020603050405020304" pitchFamily="18" charset="0"/>
              </a:rPr>
              <a:t>Initial Hypothesis Questions</a:t>
            </a:r>
            <a:endParaRPr lang="en-US" sz="24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endParaRPr lang="en-IN" sz="9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r>
              <a:rPr lang="en-US" sz="1600" i="0" u="none" strike="noStrike" baseline="0">
                <a:solidFill>
                  <a:srgbClr val="000000"/>
                </a:solidFill>
                <a:latin typeface="Times New Roman" panose="02020603050405020304" pitchFamily="18" charset="0"/>
              </a:rPr>
              <a:t>The enriched dataset allows us to pose several hypothesis questions for future analysis: </a:t>
            </a:r>
          </a:p>
          <a:p>
            <a:pPr marL="0" indent="0">
              <a:buNone/>
            </a:pPr>
            <a:r>
              <a:rPr lang="en-US" sz="1600" b="1" i="0" u="none" strike="noStrike" baseline="0">
                <a:solidFill>
                  <a:srgbClr val="000000"/>
                </a:solidFill>
                <a:latin typeface="Times New Roman" panose="02020603050405020304" pitchFamily="18" charset="0"/>
              </a:rPr>
              <a:t>1. Does higher population density correlate with a higher rate of COVID-19 cases? </a:t>
            </a:r>
          </a:p>
          <a:p>
            <a:pPr marL="0" indent="0">
              <a:buNone/>
            </a:pPr>
            <a:r>
              <a:rPr lang="en-US" sz="1600" b="1" i="0" u="none" strike="noStrike" baseline="0">
                <a:solidFill>
                  <a:srgbClr val="000000"/>
                </a:solidFill>
                <a:latin typeface="Times New Roman" panose="02020603050405020304" pitchFamily="18" charset="0"/>
              </a:rPr>
              <a:t>2. Are counties with a larger elderly population experiencing higher COVID-19 death rates? </a:t>
            </a:r>
          </a:p>
          <a:p>
            <a:pPr marL="0" indent="0">
              <a:buNone/>
            </a:pPr>
            <a:r>
              <a:rPr lang="en-US" sz="1600" b="1" i="0" u="none" strike="noStrike" baseline="0">
                <a:solidFill>
                  <a:srgbClr val="000000"/>
                </a:solidFill>
                <a:latin typeface="Times New Roman" panose="02020603050405020304" pitchFamily="18" charset="0"/>
              </a:rPr>
              <a:t>3. Does sex ratio influence the COVID-19 death rate? </a:t>
            </a:r>
            <a:endParaRPr lang="en-US" sz="160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203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C35F-82DB-CFB5-6528-C69EC79633AC}"/>
              </a:ext>
            </a:extLst>
          </p:cNvPr>
          <p:cNvSpPr>
            <a:spLocks noGrp="1"/>
          </p:cNvSpPr>
          <p:nvPr>
            <p:ph type="title"/>
          </p:nvPr>
        </p:nvSpPr>
        <p:spPr>
          <a:xfrm>
            <a:off x="838200" y="365126"/>
            <a:ext cx="10515600" cy="647246"/>
          </a:xfrm>
        </p:spPr>
        <p:txBody>
          <a:bodyPr>
            <a:noAutofit/>
          </a:bodyPr>
          <a:lstStyle/>
          <a:p>
            <a:r>
              <a:rPr lang="en-IN" sz="3600">
                <a:latin typeface="Times New Roman"/>
                <a:cs typeface="Times New Roman"/>
              </a:rPr>
              <a:t>Enrichment Dataset - USA Presidential Elections 2020</a:t>
            </a:r>
          </a:p>
        </p:txBody>
      </p:sp>
      <p:sp>
        <p:nvSpPr>
          <p:cNvPr id="3" name="Content Placeholder 2">
            <a:extLst>
              <a:ext uri="{FF2B5EF4-FFF2-40B4-BE49-F238E27FC236}">
                <a16:creationId xmlns:a16="http://schemas.microsoft.com/office/drawing/2014/main" id="{8F43410D-8D6F-F650-DA15-E9E7FE17843A}"/>
              </a:ext>
            </a:extLst>
          </p:cNvPr>
          <p:cNvSpPr>
            <a:spLocks noGrp="1"/>
          </p:cNvSpPr>
          <p:nvPr>
            <p:ph idx="1"/>
          </p:nvPr>
        </p:nvSpPr>
        <p:spPr>
          <a:xfrm>
            <a:off x="838200" y="1012371"/>
            <a:ext cx="10515600" cy="5594905"/>
          </a:xfrm>
        </p:spPr>
        <p:txBody>
          <a:bodyPr vert="horz" lIns="91440" tIns="45720" rIns="91440" bIns="45720" rtlCol="0" anchor="t">
            <a:normAutofit/>
          </a:bodyPr>
          <a:lstStyle/>
          <a:p>
            <a:pPr marL="0" indent="0">
              <a:buNone/>
            </a:pPr>
            <a:r>
              <a:rPr lang="en-IN" sz="1800" b="1" i="0" u="none" strike="noStrike" baseline="0">
                <a:solidFill>
                  <a:srgbClr val="000000"/>
                </a:solidFill>
                <a:latin typeface="Times New Roman"/>
                <a:cs typeface="Times New Roman"/>
              </a:rPr>
              <a:t>About Dataset: </a:t>
            </a:r>
            <a:endParaRPr lang="en-IN" sz="1800" b="0" i="0" u="none" strike="noStrike" baseline="0">
              <a:solidFill>
                <a:srgbClr val="000000"/>
              </a:solidFill>
              <a:latin typeface="Times New Roman"/>
              <a:cs typeface="Times New Roman"/>
            </a:endParaRPr>
          </a:p>
          <a:p>
            <a:r>
              <a:rPr lang="en-US" sz="1800">
                <a:solidFill>
                  <a:srgbClr val="000000"/>
                </a:solidFill>
                <a:latin typeface="Times New Roman"/>
                <a:cs typeface="Times New Roman"/>
              </a:rPr>
              <a:t>This Enrichment Data set contains detailed USA Presidential Election outcomes for the year 2020.  Over 6 columns with state, </a:t>
            </a:r>
            <a:r>
              <a:rPr lang="en-US" sz="1800" err="1">
                <a:solidFill>
                  <a:srgbClr val="000000"/>
                </a:solidFill>
                <a:latin typeface="Times New Roman"/>
                <a:cs typeface="Times New Roman"/>
              </a:rPr>
              <a:t>county,candiate</a:t>
            </a:r>
            <a:r>
              <a:rPr lang="en-US" sz="1800">
                <a:solidFill>
                  <a:srgbClr val="000000"/>
                </a:solidFill>
                <a:latin typeface="Times New Roman"/>
                <a:cs typeface="Times New Roman"/>
              </a:rPr>
              <a:t>, party, total votes and won (result). The details in the data set helps to </a:t>
            </a:r>
            <a:r>
              <a:rPr lang="en-US" sz="1800" err="1">
                <a:solidFill>
                  <a:srgbClr val="000000"/>
                </a:solidFill>
                <a:latin typeface="Times New Roman"/>
                <a:cs typeface="Times New Roman"/>
              </a:rPr>
              <a:t>analyse</a:t>
            </a:r>
            <a:r>
              <a:rPr lang="en-US" sz="1800">
                <a:solidFill>
                  <a:srgbClr val="000000"/>
                </a:solidFill>
                <a:latin typeface="Times New Roman"/>
                <a:cs typeface="Times New Roman"/>
              </a:rPr>
              <a:t> the correlation between the enrichment data and the super covid19 dataset. 2020 </a:t>
            </a:r>
            <a:r>
              <a:rPr lang="en-US" sz="1800" err="1">
                <a:solidFill>
                  <a:srgbClr val="000000"/>
                </a:solidFill>
                <a:latin typeface="Times New Roman"/>
                <a:cs typeface="Times New Roman"/>
              </a:rPr>
              <a:t>beinga</a:t>
            </a:r>
            <a:r>
              <a:rPr lang="en-US" sz="1800">
                <a:solidFill>
                  <a:srgbClr val="000000"/>
                </a:solidFill>
                <a:latin typeface="Times New Roman"/>
                <a:cs typeface="Times New Roman"/>
              </a:rPr>
              <a:t> crucial year when covid-19 </a:t>
            </a:r>
            <a:r>
              <a:rPr lang="en-US" sz="1800" err="1">
                <a:solidFill>
                  <a:srgbClr val="000000"/>
                </a:solidFill>
                <a:latin typeface="Times New Roman"/>
                <a:cs typeface="Times New Roman"/>
              </a:rPr>
              <a:t>speard</a:t>
            </a:r>
            <a:r>
              <a:rPr lang="en-US" sz="1800">
                <a:solidFill>
                  <a:srgbClr val="000000"/>
                </a:solidFill>
                <a:latin typeface="Times New Roman"/>
                <a:cs typeface="Times New Roman"/>
              </a:rPr>
              <a:t> was high and presidential election was also here.</a:t>
            </a:r>
          </a:p>
          <a:p>
            <a:r>
              <a:rPr lang="en-IN" sz="1800" b="1" i="0" u="none" strike="noStrike" baseline="0">
                <a:solidFill>
                  <a:srgbClr val="000000"/>
                </a:solidFill>
                <a:latin typeface="Times New Roman"/>
                <a:cs typeface="Times New Roman"/>
              </a:rPr>
              <a:t>Source: </a:t>
            </a:r>
            <a:endParaRPr lang="en-IN" sz="1800" b="1">
              <a:solidFill>
                <a:srgbClr val="000000"/>
              </a:solidFill>
              <a:latin typeface="Times New Roman"/>
              <a:cs typeface="Times New Roman"/>
            </a:endParaRPr>
          </a:p>
          <a:p>
            <a:pPr marL="0" indent="0">
              <a:buNone/>
            </a:pPr>
            <a:r>
              <a:rPr lang="en-US" sz="1600" u="sng">
                <a:solidFill>
                  <a:srgbClr val="467885"/>
                </a:solidFill>
                <a:latin typeface="Times New Roman"/>
                <a:cs typeface="Times New Roman"/>
                <a:hlinkClick r:id="rId2"/>
              </a:rPr>
              <a:t>https://www.kaggle.com/unanimad/us-election-2020</a:t>
            </a:r>
            <a:endParaRPr lang="en-US" sz="1600">
              <a:latin typeface="Times New Roman"/>
              <a:cs typeface="Times New Roman"/>
            </a:endParaRPr>
          </a:p>
          <a:p>
            <a:pPr marL="0" indent="0">
              <a:buNone/>
            </a:pPr>
            <a:r>
              <a:rPr lang="en-US" sz="1800" b="1">
                <a:latin typeface="Times New Roman"/>
                <a:cs typeface="Times New Roman"/>
              </a:rPr>
              <a:t>Work: </a:t>
            </a:r>
            <a:endParaRPr lang="en-US">
              <a:latin typeface="Times New Roman"/>
              <a:cs typeface="Times New Roman"/>
            </a:endParaRPr>
          </a:p>
          <a:p>
            <a:pPr marL="342900" indent="-342900">
              <a:buAutoNum type="arabicPeriod"/>
            </a:pPr>
            <a:r>
              <a:rPr lang="en-IN" sz="1600" u="none" strike="noStrike" baseline="0">
                <a:solidFill>
                  <a:srgbClr val="000000"/>
                </a:solidFill>
                <a:latin typeface="Times New Roman"/>
                <a:cs typeface="Times New Roman"/>
              </a:rPr>
              <a:t>Merging </a:t>
            </a:r>
            <a:r>
              <a:rPr lang="en-IN" sz="1600">
                <a:solidFill>
                  <a:srgbClr val="000000"/>
                </a:solidFill>
                <a:latin typeface="Times New Roman"/>
                <a:cs typeface="Times New Roman"/>
              </a:rPr>
              <a:t>the datasets to create Super COVID-19</a:t>
            </a:r>
            <a:r>
              <a:rPr lang="en-IN" sz="1600" u="none" strike="noStrike" baseline="0">
                <a:solidFill>
                  <a:srgbClr val="000000"/>
                </a:solidFill>
                <a:latin typeface="Times New Roman"/>
                <a:cs typeface="Times New Roman"/>
              </a:rPr>
              <a:t> </a:t>
            </a:r>
            <a:r>
              <a:rPr lang="en-IN" sz="1600" err="1">
                <a:solidFill>
                  <a:srgbClr val="000000"/>
                </a:solidFill>
                <a:latin typeface="Times New Roman"/>
                <a:cs typeface="Times New Roman"/>
              </a:rPr>
              <a:t>Dataframe</a:t>
            </a:r>
            <a:r>
              <a:rPr lang="en-IN" sz="1600">
                <a:solidFill>
                  <a:srgbClr val="000000"/>
                </a:solidFill>
                <a:latin typeface="Times New Roman"/>
                <a:cs typeface="Times New Roman"/>
              </a:rPr>
              <a:t>.</a:t>
            </a:r>
          </a:p>
          <a:p>
            <a:pPr marL="342900" indent="-342900">
              <a:buAutoNum type="arabicPeriod"/>
            </a:pPr>
            <a:r>
              <a:rPr lang="en-IN" sz="1600">
                <a:solidFill>
                  <a:srgbClr val="000000"/>
                </a:solidFill>
                <a:latin typeface="Times New Roman"/>
                <a:cs typeface="Times New Roman"/>
              </a:rPr>
              <a:t>Reading</a:t>
            </a:r>
            <a:r>
              <a:rPr lang="en-IN" sz="1600">
                <a:solidFill>
                  <a:srgbClr val="000000"/>
                </a:solidFill>
                <a:latin typeface="Times New Roman"/>
                <a:ea typeface="+mn-lt"/>
                <a:cs typeface="+mn-lt"/>
              </a:rPr>
              <a:t> Enrichment Dataset and Understanding the types of variable present in it.</a:t>
            </a:r>
            <a:endParaRPr lang="en-IN" sz="1600">
              <a:solidFill>
                <a:srgbClr val="000000"/>
              </a:solidFill>
              <a:latin typeface="Times New Roman"/>
              <a:ea typeface="+mn-lt"/>
              <a:cs typeface="Times New Roman"/>
            </a:endParaRPr>
          </a:p>
          <a:p>
            <a:pPr marL="342900" indent="-342900">
              <a:buAutoNum type="arabicPeriod"/>
            </a:pPr>
            <a:r>
              <a:rPr lang="en-IN" sz="1600">
                <a:solidFill>
                  <a:srgbClr val="000000"/>
                </a:solidFill>
                <a:latin typeface="Times New Roman"/>
                <a:ea typeface="+mn-lt"/>
                <a:cs typeface="+mn-lt"/>
              </a:rPr>
              <a:t>Reading the Super Covid 19 </a:t>
            </a:r>
            <a:r>
              <a:rPr lang="en-IN" sz="1600" err="1">
                <a:solidFill>
                  <a:srgbClr val="000000"/>
                </a:solidFill>
                <a:latin typeface="Times New Roman"/>
                <a:ea typeface="+mn-lt"/>
                <a:cs typeface="+mn-lt"/>
              </a:rPr>
              <a:t>Dataframe</a:t>
            </a:r>
            <a:r>
              <a:rPr lang="en-IN" sz="1600">
                <a:solidFill>
                  <a:srgbClr val="000000"/>
                </a:solidFill>
                <a:latin typeface="Times New Roman"/>
                <a:ea typeface="+mn-lt"/>
                <a:cs typeface="+mn-lt"/>
              </a:rPr>
              <a:t> and extracting data generated in the year 2020 from the super covid 19 </a:t>
            </a:r>
            <a:r>
              <a:rPr lang="en-IN" sz="1600" err="1">
                <a:solidFill>
                  <a:srgbClr val="000000"/>
                </a:solidFill>
                <a:latin typeface="Times New Roman"/>
                <a:ea typeface="+mn-lt"/>
                <a:cs typeface="+mn-lt"/>
              </a:rPr>
              <a:t>dataframe</a:t>
            </a:r>
            <a:endParaRPr lang="en-IN" sz="1600">
              <a:solidFill>
                <a:srgbClr val="000000"/>
              </a:solidFill>
              <a:latin typeface="Times New Roman"/>
              <a:ea typeface="+mn-lt"/>
              <a:cs typeface="Times New Roman"/>
            </a:endParaRPr>
          </a:p>
          <a:p>
            <a:pPr marL="342900" indent="-342900">
              <a:buAutoNum type="arabicPeriod"/>
            </a:pPr>
            <a:r>
              <a:rPr lang="en-IN" sz="1600">
                <a:solidFill>
                  <a:srgbClr val="000000"/>
                </a:solidFill>
                <a:latin typeface="Times New Roman"/>
                <a:ea typeface="+mn-lt"/>
                <a:cs typeface="+mn-lt"/>
              </a:rPr>
              <a:t>Merging Enrichment data set with covid-19 data focusing for the year 2020</a:t>
            </a:r>
            <a:endParaRPr lang="en-IN" sz="1600">
              <a:solidFill>
                <a:srgbClr val="000000"/>
              </a:solidFill>
              <a:latin typeface="Times New Roman"/>
              <a:cs typeface="Times New Roman"/>
            </a:endParaRPr>
          </a:p>
          <a:p>
            <a:pPr marL="342900" indent="-342900">
              <a:buAutoNum type="arabicPeriod"/>
            </a:pPr>
            <a:r>
              <a:rPr lang="en-IN" sz="1600">
                <a:solidFill>
                  <a:srgbClr val="000000"/>
                </a:solidFill>
                <a:latin typeface="Times New Roman"/>
                <a:ea typeface="+mn-lt"/>
                <a:cs typeface="+mn-lt"/>
              </a:rPr>
              <a:t>Hypothesis to analyse correlation between the covid 19 dataset and enrichment dataset</a:t>
            </a:r>
            <a:endParaRPr lang="en-IN" sz="1600">
              <a:solidFill>
                <a:srgbClr val="000000"/>
              </a:solidFill>
              <a:latin typeface="Times New Roman"/>
              <a:ea typeface="+mn-lt"/>
              <a:cs typeface="Times New Roman"/>
            </a:endParaRPr>
          </a:p>
          <a:p>
            <a:pPr marL="342900" indent="-342900">
              <a:buAutoNum type="arabicPeriod"/>
            </a:pPr>
            <a:r>
              <a:rPr lang="en-IN" sz="1600">
                <a:solidFill>
                  <a:srgbClr val="000000"/>
                </a:solidFill>
                <a:latin typeface="Times New Roman"/>
                <a:ea typeface="+mn-lt"/>
                <a:cs typeface="+mn-lt"/>
              </a:rPr>
              <a:t> Analysis the trend in Cases data for State North Carolina for the year 2023 and 2020 .</a:t>
            </a:r>
            <a:endParaRPr lang="en-IN">
              <a:solidFill>
                <a:srgbClr val="000000"/>
              </a:solidFill>
              <a:latin typeface="Times New Roman"/>
              <a:ea typeface="+mn-lt"/>
              <a:cs typeface="+mn-lt"/>
            </a:endParaRPr>
          </a:p>
          <a:p>
            <a:pPr marL="342900" indent="-342900">
              <a:buAutoNum type="arabicPeriod"/>
            </a:pPr>
            <a:r>
              <a:rPr lang="en-IN" sz="1600">
                <a:solidFill>
                  <a:srgbClr val="000000"/>
                </a:solidFill>
                <a:latin typeface="Times New Roman"/>
                <a:ea typeface="+mn-lt"/>
                <a:cs typeface="+mn-lt"/>
              </a:rPr>
              <a:t>Analysis the trend in Death data for State North Carolina 2023 and 2020</a:t>
            </a:r>
            <a:endParaRPr lang="en-IN">
              <a:solidFill>
                <a:srgbClr val="000000"/>
              </a:solidFill>
              <a:latin typeface="Times New Roman"/>
              <a:ea typeface="+mn-lt"/>
              <a:cs typeface="+mn-lt"/>
            </a:endParaRPr>
          </a:p>
          <a:p>
            <a:pPr marL="342900" indent="-342900">
              <a:buAutoNum type="arabicPeriod"/>
            </a:pPr>
            <a:r>
              <a:rPr lang="en-IN" sz="1600">
                <a:solidFill>
                  <a:srgbClr val="000000"/>
                </a:solidFill>
                <a:latin typeface="Times New Roman"/>
                <a:ea typeface="+mn-lt"/>
                <a:cs typeface="+mn-lt"/>
              </a:rPr>
              <a:t> Reading Enrichment data set and combining with super covid 19 </a:t>
            </a:r>
            <a:r>
              <a:rPr lang="en-IN" sz="1600" err="1">
                <a:solidFill>
                  <a:srgbClr val="000000"/>
                </a:solidFill>
                <a:latin typeface="Times New Roman"/>
                <a:ea typeface="+mn-lt"/>
                <a:cs typeface="+mn-lt"/>
              </a:rPr>
              <a:t>dataframe</a:t>
            </a:r>
            <a:endParaRPr lang="en-IN">
              <a:latin typeface="Times New Roman"/>
              <a:cs typeface="Times New Roman"/>
            </a:endParaRPr>
          </a:p>
          <a:p>
            <a:pPr marL="342900" indent="-342900">
              <a:buAutoNum type="arabicPeriod"/>
            </a:pPr>
            <a:endParaRPr lang="en-IN" sz="1600">
              <a:solidFill>
                <a:srgbClr val="000000"/>
              </a:solidFill>
              <a:latin typeface="Times New Roman"/>
              <a:ea typeface="+mn-lt"/>
              <a:cs typeface="Times New Roman"/>
            </a:endParaRPr>
          </a:p>
          <a:p>
            <a:pPr marL="342900" indent="-342900">
              <a:buAutoNum type="arabicPeriod"/>
            </a:pPr>
            <a:endParaRPr lang="en-IN" sz="1600">
              <a:solidFill>
                <a:srgbClr val="000000"/>
              </a:solidFill>
              <a:latin typeface="Times New Roman"/>
              <a:cs typeface="Times New Roman"/>
            </a:endParaRPr>
          </a:p>
          <a:p>
            <a:pPr marL="342900" indent="-342900">
              <a:buAutoNum type="arabicPeriod"/>
            </a:pPr>
            <a:endParaRPr lang="en-IN" sz="1600">
              <a:solidFill>
                <a:srgbClr val="000000"/>
              </a:solidFill>
              <a:latin typeface="Times New Roman"/>
              <a:cs typeface="Times New Roman"/>
            </a:endParaRPr>
          </a:p>
          <a:p>
            <a:pPr marL="342900" indent="-342900">
              <a:buAutoNum type="arabicPeriod"/>
            </a:pPr>
            <a:endParaRPr lang="en-IN" sz="1600">
              <a:solidFill>
                <a:srgbClr val="000000"/>
              </a:solidFill>
              <a:latin typeface="Times New Roman"/>
              <a:cs typeface="Times New Roman"/>
            </a:endParaRPr>
          </a:p>
          <a:p>
            <a:pPr marL="342900" indent="-342900">
              <a:buAutoNum type="arabicPeriod"/>
            </a:pPr>
            <a:endParaRPr lang="en-IN" sz="1600" u="none" strike="noStrike" baseline="0">
              <a:solidFill>
                <a:srgbClr val="000000"/>
              </a:solidFill>
              <a:latin typeface="Times New Roman"/>
              <a:cs typeface="Times New Roman"/>
            </a:endParaRPr>
          </a:p>
          <a:p>
            <a:pPr marL="342900" indent="-342900">
              <a:buAutoNum type="arabicPeriod"/>
            </a:pPr>
            <a:endParaRPr lang="en-IN" sz="1600">
              <a:solidFill>
                <a:srgbClr val="000000"/>
              </a:solidFill>
              <a:latin typeface="Times New Roman"/>
              <a:cs typeface="Times New Roman"/>
            </a:endParaRPr>
          </a:p>
        </p:txBody>
      </p:sp>
    </p:spTree>
    <p:extLst>
      <p:ext uri="{BB962C8B-B14F-4D97-AF65-F5344CB8AC3E}">
        <p14:creationId xmlns:p14="http://schemas.microsoft.com/office/powerpoint/2010/main" val="2152622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D611-3B09-6F4C-1306-0176BD240D19}"/>
              </a:ext>
            </a:extLst>
          </p:cNvPr>
          <p:cNvSpPr>
            <a:spLocks noGrp="1"/>
          </p:cNvSpPr>
          <p:nvPr>
            <p:ph idx="1"/>
          </p:nvPr>
        </p:nvSpPr>
        <p:spPr>
          <a:xfrm>
            <a:off x="-4413" y="29960"/>
            <a:ext cx="11488490" cy="6518324"/>
          </a:xfrm>
        </p:spPr>
        <p:txBody>
          <a:bodyPr vert="horz" lIns="91440" tIns="45720" rIns="91440" bIns="45720" rtlCol="0" anchor="t">
            <a:normAutofit/>
          </a:bodyPr>
          <a:lstStyle/>
          <a:p>
            <a:pPr marL="0" indent="0">
              <a:buNone/>
            </a:pPr>
            <a:r>
              <a:rPr lang="en-IN" sz="2400">
                <a:solidFill>
                  <a:srgbClr val="000000"/>
                </a:solidFill>
                <a:latin typeface="Times New Roman"/>
                <a:cs typeface="Times New Roman"/>
              </a:rPr>
              <a:t>2. Reading Enrichment Dataset and Understanding the types of variable present in it.</a:t>
            </a:r>
            <a:endParaRPr lang="en-US"/>
          </a:p>
          <a:p>
            <a:pPr marL="0" indent="0">
              <a:buNone/>
            </a:pPr>
            <a:endParaRPr lang="en-IN" sz="2400">
              <a:latin typeface="Times New Roman"/>
              <a:cs typeface="Times New Roman"/>
            </a:endParaRPr>
          </a:p>
          <a:p>
            <a:pPr marL="0" indent="0">
              <a:buNone/>
            </a:pPr>
            <a:r>
              <a:rPr lang="en-IN" sz="2800" u="none" strike="noStrike" baseline="0">
                <a:solidFill>
                  <a:srgbClr val="000000"/>
                </a:solidFill>
                <a:latin typeface="Times New Roman"/>
                <a:cs typeface="Times New Roman"/>
              </a:rPr>
              <a:t> </a:t>
            </a:r>
            <a:endParaRPr lang="en-US" sz="2800">
              <a:solidFill>
                <a:srgbClr val="000000"/>
              </a:solidFill>
              <a:latin typeface="Times New Roman"/>
              <a:cs typeface="Times New Roman"/>
            </a:endParaRPr>
          </a:p>
          <a:p>
            <a:pPr marL="0" indent="0">
              <a:buNone/>
            </a:pPr>
            <a:endParaRPr lang="en-US" sz="28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50287859-5D43-6AA4-6E01-F39F1EE31B8F}"/>
              </a:ext>
            </a:extLst>
          </p:cNvPr>
          <p:cNvPicPr>
            <a:picLocks noChangeAspect="1"/>
          </p:cNvPicPr>
          <p:nvPr/>
        </p:nvPicPr>
        <p:blipFill>
          <a:blip r:embed="rId2"/>
          <a:stretch>
            <a:fillRect/>
          </a:stretch>
        </p:blipFill>
        <p:spPr>
          <a:xfrm>
            <a:off x="147786" y="472017"/>
            <a:ext cx="7528984" cy="331752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9F4DB384-DD86-1A4A-D10B-38F3E001BF23}"/>
              </a:ext>
            </a:extLst>
          </p:cNvPr>
          <p:cNvPicPr>
            <a:picLocks noChangeAspect="1"/>
          </p:cNvPicPr>
          <p:nvPr/>
        </p:nvPicPr>
        <p:blipFill>
          <a:blip r:embed="rId3"/>
          <a:stretch>
            <a:fillRect/>
          </a:stretch>
        </p:blipFill>
        <p:spPr>
          <a:xfrm>
            <a:off x="7901534" y="473315"/>
            <a:ext cx="3911599" cy="3316816"/>
          </a:xfrm>
          <a:prstGeom prst="rect">
            <a:avLst/>
          </a:prstGeom>
        </p:spPr>
      </p:pic>
      <p:sp>
        <p:nvSpPr>
          <p:cNvPr id="2" name="TextBox 1">
            <a:extLst>
              <a:ext uri="{FF2B5EF4-FFF2-40B4-BE49-F238E27FC236}">
                <a16:creationId xmlns:a16="http://schemas.microsoft.com/office/drawing/2014/main" id="{AAD6812A-1E89-5936-3BAC-385052F8ECA9}"/>
              </a:ext>
            </a:extLst>
          </p:cNvPr>
          <p:cNvSpPr txBox="1"/>
          <p:nvPr/>
        </p:nvSpPr>
        <p:spPr>
          <a:xfrm>
            <a:off x="150000" y="3936000"/>
            <a:ext cx="51120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My enrichment data set has only 3 types of </a:t>
            </a:r>
            <a:r>
              <a:rPr lang="en-US" err="1"/>
              <a:t>vairables</a:t>
            </a:r>
          </a:p>
          <a:p>
            <a:pPr marL="342900" indent="-342900">
              <a:buAutoNum type="arabicPeriod"/>
            </a:pPr>
            <a:r>
              <a:rPr lang="en-US"/>
              <a:t>Object or string  ---&gt; state, county, candidate, party, </a:t>
            </a:r>
          </a:p>
          <a:p>
            <a:pPr marL="342900" indent="-342900">
              <a:buAutoNum type="arabicPeriod"/>
            </a:pPr>
            <a:r>
              <a:rPr lang="en-US"/>
              <a:t>Integer ---&gt; total votes</a:t>
            </a:r>
          </a:p>
          <a:p>
            <a:pPr marL="342900" indent="-342900">
              <a:buAutoNum type="arabicPeriod"/>
            </a:pPr>
            <a:r>
              <a:rPr lang="en-US"/>
              <a:t>Won ---&gt; Boolean</a:t>
            </a:r>
          </a:p>
        </p:txBody>
      </p:sp>
      <p:pic>
        <p:nvPicPr>
          <p:cNvPr id="7" name="Picture 6" descr="A table with text and numbers&#10;&#10;Description automatically generated">
            <a:extLst>
              <a:ext uri="{FF2B5EF4-FFF2-40B4-BE49-F238E27FC236}">
                <a16:creationId xmlns:a16="http://schemas.microsoft.com/office/drawing/2014/main" id="{DCC33DE3-CFA7-C3EF-5D5E-FB110601D691}"/>
              </a:ext>
            </a:extLst>
          </p:cNvPr>
          <p:cNvPicPr>
            <a:picLocks noChangeAspect="1"/>
          </p:cNvPicPr>
          <p:nvPr/>
        </p:nvPicPr>
        <p:blipFill>
          <a:blip r:embed="rId4"/>
          <a:stretch>
            <a:fillRect/>
          </a:stretch>
        </p:blipFill>
        <p:spPr>
          <a:xfrm>
            <a:off x="5040600" y="3935025"/>
            <a:ext cx="7150800" cy="2863950"/>
          </a:xfrm>
          <a:prstGeom prst="rect">
            <a:avLst/>
          </a:prstGeom>
        </p:spPr>
      </p:pic>
    </p:spTree>
    <p:extLst>
      <p:ext uri="{BB962C8B-B14F-4D97-AF65-F5344CB8AC3E}">
        <p14:creationId xmlns:p14="http://schemas.microsoft.com/office/powerpoint/2010/main" val="1098053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BA4CC0B8-AC26-FE22-A9EA-FA17890DE82E}"/>
              </a:ext>
            </a:extLst>
          </p:cNvPr>
          <p:cNvPicPr>
            <a:picLocks noChangeAspect="1"/>
          </p:cNvPicPr>
          <p:nvPr/>
        </p:nvPicPr>
        <p:blipFill>
          <a:blip r:embed="rId2"/>
          <a:stretch>
            <a:fillRect/>
          </a:stretch>
        </p:blipFill>
        <p:spPr>
          <a:xfrm>
            <a:off x="-12778" y="2967535"/>
            <a:ext cx="12170834" cy="3152819"/>
          </a:xfrm>
          <a:prstGeom prst="rect">
            <a:avLst/>
          </a:prstGeom>
        </p:spPr>
      </p:pic>
      <p:sp>
        <p:nvSpPr>
          <p:cNvPr id="3" name="Content Placeholder 2">
            <a:extLst>
              <a:ext uri="{FF2B5EF4-FFF2-40B4-BE49-F238E27FC236}">
                <a16:creationId xmlns:a16="http://schemas.microsoft.com/office/drawing/2014/main" id="{9781D611-3B09-6F4C-1306-0176BD240D19}"/>
              </a:ext>
            </a:extLst>
          </p:cNvPr>
          <p:cNvSpPr>
            <a:spLocks noGrp="1"/>
          </p:cNvSpPr>
          <p:nvPr>
            <p:ph idx="1"/>
          </p:nvPr>
        </p:nvSpPr>
        <p:spPr>
          <a:xfrm>
            <a:off x="7587" y="11960"/>
            <a:ext cx="12148490" cy="6848324"/>
          </a:xfrm>
        </p:spPr>
        <p:txBody>
          <a:bodyPr vert="horz" lIns="91440" tIns="45720" rIns="91440" bIns="45720" rtlCol="0" anchor="t">
            <a:normAutofit/>
          </a:bodyPr>
          <a:lstStyle/>
          <a:p>
            <a:pPr marL="0" indent="0">
              <a:buNone/>
            </a:pPr>
            <a:r>
              <a:rPr lang="en-IN" sz="2400">
                <a:latin typeface="Times New Roman"/>
                <a:cs typeface="Times New Roman"/>
              </a:rPr>
              <a:t>3. Reading the Super Covid 19 </a:t>
            </a:r>
            <a:r>
              <a:rPr lang="en-IN" sz="2400" err="1">
                <a:latin typeface="Times New Roman"/>
                <a:cs typeface="Times New Roman"/>
              </a:rPr>
              <a:t>Dataframe</a:t>
            </a:r>
            <a:r>
              <a:rPr lang="en-IN" sz="2400">
                <a:latin typeface="Times New Roman"/>
                <a:cs typeface="Times New Roman"/>
              </a:rPr>
              <a:t> and extracting data generated in the year 2020 from the super covid 19 </a:t>
            </a:r>
            <a:r>
              <a:rPr lang="en-IN" sz="2400" err="1">
                <a:latin typeface="Times New Roman"/>
                <a:cs typeface="Times New Roman"/>
              </a:rPr>
              <a:t>dataframe</a:t>
            </a:r>
            <a:endParaRPr lang="en-US" sz="2400">
              <a:latin typeface="Times New Roman"/>
              <a:cs typeface="Times New Roman"/>
            </a:endParaRPr>
          </a:p>
          <a:p>
            <a:pPr marL="0" indent="0">
              <a:buNone/>
            </a:pPr>
            <a:endParaRPr lang="en-IN" sz="1000">
              <a:latin typeface="Consolas"/>
              <a:ea typeface="+mn-lt"/>
              <a:cs typeface="+mn-lt"/>
            </a:endParaRPr>
          </a:p>
          <a:p>
            <a:pPr marL="0" indent="0">
              <a:buNone/>
            </a:pPr>
            <a:endParaRPr lang="en-IN" sz="2400">
              <a:latin typeface="Times New Roman"/>
              <a:cs typeface="Times New Roman"/>
            </a:endParaRPr>
          </a:p>
          <a:p>
            <a:pPr marL="0" indent="0">
              <a:buNone/>
            </a:pPr>
            <a:endParaRPr lang="en-US">
              <a:solidFill>
                <a:srgbClr val="000000"/>
              </a:solidFill>
              <a:latin typeface="Times New Roman" panose="02020603050405020304" pitchFamily="18" charset="0"/>
              <a:cs typeface="Times New Roman" panose="02020603050405020304" pitchFamily="18" charset="0"/>
            </a:endParaRPr>
          </a:p>
          <a:p>
            <a:pPr marL="0" indent="0">
              <a:buNone/>
            </a:pPr>
            <a:endParaRPr lang="en-IN">
              <a:solidFill>
                <a:srgbClr val="000000"/>
              </a:solidFill>
              <a:latin typeface="Times New Roman" panose="02020603050405020304" pitchFamily="18" charset="0"/>
              <a:cs typeface="Times New Roman" panose="02020603050405020304" pitchFamily="18" charset="0"/>
            </a:endParaRPr>
          </a:p>
        </p:txBody>
      </p:sp>
      <p:pic>
        <p:nvPicPr>
          <p:cNvPr id="8" name="Picture 7" descr="A screenshot of a computer&#10;&#10;Description automatically generated">
            <a:extLst>
              <a:ext uri="{FF2B5EF4-FFF2-40B4-BE49-F238E27FC236}">
                <a16:creationId xmlns:a16="http://schemas.microsoft.com/office/drawing/2014/main" id="{166FF3C9-C237-9A78-24BC-F1400D9F0DEC}"/>
              </a:ext>
            </a:extLst>
          </p:cNvPr>
          <p:cNvPicPr>
            <a:picLocks noChangeAspect="1"/>
          </p:cNvPicPr>
          <p:nvPr/>
        </p:nvPicPr>
        <p:blipFill>
          <a:blip r:embed="rId3"/>
          <a:stretch>
            <a:fillRect/>
          </a:stretch>
        </p:blipFill>
        <p:spPr>
          <a:xfrm>
            <a:off x="6000" y="764409"/>
            <a:ext cx="12024000" cy="2197183"/>
          </a:xfrm>
          <a:prstGeom prst="rect">
            <a:avLst/>
          </a:prstGeom>
        </p:spPr>
      </p:pic>
      <p:pic>
        <p:nvPicPr>
          <p:cNvPr id="10" name="Picture 9" descr="A close up of text&#10;&#10;Description automatically generated">
            <a:extLst>
              <a:ext uri="{FF2B5EF4-FFF2-40B4-BE49-F238E27FC236}">
                <a16:creationId xmlns:a16="http://schemas.microsoft.com/office/drawing/2014/main" id="{8EAB644B-6FFC-58D2-2140-48DA345FE7F0}"/>
              </a:ext>
            </a:extLst>
          </p:cNvPr>
          <p:cNvPicPr>
            <a:picLocks noChangeAspect="1"/>
          </p:cNvPicPr>
          <p:nvPr/>
        </p:nvPicPr>
        <p:blipFill>
          <a:blip r:embed="rId4"/>
          <a:stretch>
            <a:fillRect/>
          </a:stretch>
        </p:blipFill>
        <p:spPr>
          <a:xfrm>
            <a:off x="-7056" y="5912135"/>
            <a:ext cx="12192000" cy="946286"/>
          </a:xfrm>
          <a:prstGeom prst="rect">
            <a:avLst/>
          </a:prstGeom>
        </p:spPr>
      </p:pic>
    </p:spTree>
    <p:extLst>
      <p:ext uri="{BB962C8B-B14F-4D97-AF65-F5344CB8AC3E}">
        <p14:creationId xmlns:p14="http://schemas.microsoft.com/office/powerpoint/2010/main" val="123211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9CEA-797F-7598-6825-E29A4AECB545}"/>
              </a:ext>
            </a:extLst>
          </p:cNvPr>
          <p:cNvSpPr>
            <a:spLocks noGrp="1"/>
          </p:cNvSpPr>
          <p:nvPr>
            <p:ph type="title"/>
          </p:nvPr>
        </p:nvSpPr>
        <p:spPr>
          <a:xfrm>
            <a:off x="838200" y="2762945"/>
            <a:ext cx="10515600" cy="894840"/>
          </a:xfrm>
        </p:spPr>
        <p:txBody>
          <a:bodyPr>
            <a:normAutofit/>
          </a:bodyPr>
          <a:lstStyle/>
          <a:p>
            <a:r>
              <a:rPr lang="en-IN" sz="2400" b="1">
                <a:latin typeface="Times New Roman" panose="02020603050405020304" pitchFamily="18" charset="0"/>
                <a:cs typeface="Times New Roman" panose="02020603050405020304" pitchFamily="18" charset="0"/>
              </a:rPr>
              <a:t>Datasets and Contributors:</a:t>
            </a:r>
          </a:p>
        </p:txBody>
      </p:sp>
      <p:graphicFrame>
        <p:nvGraphicFramePr>
          <p:cNvPr id="4" name="Content Placeholder 3">
            <a:extLst>
              <a:ext uri="{FF2B5EF4-FFF2-40B4-BE49-F238E27FC236}">
                <a16:creationId xmlns:a16="http://schemas.microsoft.com/office/drawing/2014/main" id="{FF2C43DB-45ED-54C8-1EFE-73148162A907}"/>
              </a:ext>
            </a:extLst>
          </p:cNvPr>
          <p:cNvGraphicFramePr>
            <a:graphicFrameLocks noGrp="1"/>
          </p:cNvGraphicFramePr>
          <p:nvPr>
            <p:ph idx="1"/>
            <p:extLst>
              <p:ext uri="{D42A27DB-BD31-4B8C-83A1-F6EECF244321}">
                <p14:modId xmlns:p14="http://schemas.microsoft.com/office/powerpoint/2010/main" val="2709363540"/>
              </p:ext>
            </p:extLst>
          </p:nvPr>
        </p:nvGraphicFramePr>
        <p:xfrm>
          <a:off x="930377" y="3785604"/>
          <a:ext cx="10331246" cy="1854200"/>
        </p:xfrm>
        <a:graphic>
          <a:graphicData uri="http://schemas.openxmlformats.org/drawingml/2006/table">
            <a:tbl>
              <a:tblPr firstRow="1" bandRow="1">
                <a:tableStyleId>{5C22544A-7EE6-4342-B048-85BDC9FD1C3A}</a:tableStyleId>
              </a:tblPr>
              <a:tblGrid>
                <a:gridCol w="5165623">
                  <a:extLst>
                    <a:ext uri="{9D8B030D-6E8A-4147-A177-3AD203B41FA5}">
                      <a16:colId xmlns:a16="http://schemas.microsoft.com/office/drawing/2014/main" val="650038828"/>
                    </a:ext>
                  </a:extLst>
                </a:gridCol>
                <a:gridCol w="5165623">
                  <a:extLst>
                    <a:ext uri="{9D8B030D-6E8A-4147-A177-3AD203B41FA5}">
                      <a16:colId xmlns:a16="http://schemas.microsoft.com/office/drawing/2014/main" val="1944173558"/>
                    </a:ext>
                  </a:extLst>
                </a:gridCol>
              </a:tblGrid>
              <a:tr h="370840">
                <a:tc>
                  <a:txBody>
                    <a:bodyPr/>
                    <a:lstStyle/>
                    <a:p>
                      <a:r>
                        <a:rPr lang="en-US">
                          <a:latin typeface="Times New Roman" panose="02020603050405020304" pitchFamily="18" charset="0"/>
                          <a:cs typeface="Times New Roman" panose="02020603050405020304" pitchFamily="18" charset="0"/>
                        </a:rPr>
                        <a:t>Group member Name </a:t>
                      </a:r>
                      <a:endParaRPr lang="en-IN">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Dataset Name</a:t>
                      </a:r>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84771491"/>
                  </a:ext>
                </a:extLst>
              </a:tr>
              <a:tr h="370840">
                <a:tc>
                  <a:txBody>
                    <a:bodyPr/>
                    <a:lstStyle/>
                    <a:p>
                      <a:r>
                        <a:rPr lang="en-US" b="1">
                          <a:latin typeface="Times New Roman" panose="02020603050405020304" pitchFamily="18" charset="0"/>
                          <a:cs typeface="Times New Roman" panose="02020603050405020304" pitchFamily="18" charset="0"/>
                        </a:rPr>
                        <a:t>Sakshi Patel</a:t>
                      </a:r>
                      <a:endParaRPr lang="en-IN" b="1">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baseline="0">
                          <a:solidFill>
                            <a:schemeClr val="dk1"/>
                          </a:solidFill>
                          <a:latin typeface="Times New Roman" panose="02020603050405020304" pitchFamily="18" charset="0"/>
                          <a:ea typeface="+mn-ea"/>
                          <a:cs typeface="Times New Roman" panose="02020603050405020304" pitchFamily="18" charset="0"/>
                        </a:rPr>
                        <a:t>Census Demographic ACS 	</a:t>
                      </a:r>
                    </a:p>
                  </a:txBody>
                  <a:tcPr/>
                </a:tc>
                <a:extLst>
                  <a:ext uri="{0D108BD9-81ED-4DB2-BD59-A6C34878D82A}">
                    <a16:rowId xmlns:a16="http://schemas.microsoft.com/office/drawing/2014/main" val="1865472447"/>
                  </a:ext>
                </a:extLst>
              </a:tr>
              <a:tr h="370840">
                <a:tc>
                  <a:txBody>
                    <a:bodyPr/>
                    <a:lstStyle/>
                    <a:p>
                      <a:r>
                        <a:rPr lang="en-IN" sz="1800" b="1" i="0" u="none" strike="noStrike" kern="1200" baseline="0">
                          <a:solidFill>
                            <a:schemeClr val="dk1"/>
                          </a:solidFill>
                          <a:latin typeface="Times New Roman" panose="02020603050405020304" pitchFamily="18" charset="0"/>
                          <a:ea typeface="+mn-ea"/>
                          <a:cs typeface="Times New Roman" panose="02020603050405020304" pitchFamily="18" charset="0"/>
                        </a:rPr>
                        <a:t>Trisha Chandrashekar</a:t>
                      </a:r>
                    </a:p>
                  </a:txBody>
                  <a:tcPr/>
                </a:tc>
                <a:tc>
                  <a:txBody>
                    <a:bodyPr/>
                    <a:lstStyle/>
                    <a:p>
                      <a:r>
                        <a:rPr lang="en-IN" sz="1800" b="0" i="0" u="none" strike="noStrike" kern="1200" baseline="0">
                          <a:solidFill>
                            <a:schemeClr val="dk1"/>
                          </a:solidFill>
                          <a:latin typeface="Times New Roman" panose="02020603050405020304" pitchFamily="18" charset="0"/>
                          <a:ea typeface="+mn-ea"/>
                          <a:cs typeface="Times New Roman" panose="02020603050405020304" pitchFamily="18" charset="0"/>
                        </a:rPr>
                        <a:t>Presidential Election Results 	</a:t>
                      </a:r>
                    </a:p>
                  </a:txBody>
                  <a:tcPr/>
                </a:tc>
                <a:extLst>
                  <a:ext uri="{0D108BD9-81ED-4DB2-BD59-A6C34878D82A}">
                    <a16:rowId xmlns:a16="http://schemas.microsoft.com/office/drawing/2014/main" val="177286539"/>
                  </a:ext>
                </a:extLst>
              </a:tr>
              <a:tr h="370840">
                <a:tc>
                  <a:txBody>
                    <a:bodyPr/>
                    <a:lstStyle/>
                    <a:p>
                      <a:r>
                        <a:rPr lang="en-IN" sz="1800" b="1" i="0" u="none" strike="noStrike" kern="1200" baseline="0" err="1">
                          <a:solidFill>
                            <a:schemeClr val="dk1"/>
                          </a:solidFill>
                          <a:latin typeface="Times New Roman" panose="02020603050405020304" pitchFamily="18" charset="0"/>
                          <a:ea typeface="+mn-ea"/>
                          <a:cs typeface="Times New Roman" panose="02020603050405020304" pitchFamily="18" charset="0"/>
                        </a:rPr>
                        <a:t>Ravya</a:t>
                      </a:r>
                      <a:r>
                        <a:rPr lang="en-IN" sz="1800" b="1" i="0" u="none" strike="noStrike" kern="1200" baseline="0">
                          <a:solidFill>
                            <a:schemeClr val="dk1"/>
                          </a:solidFill>
                          <a:latin typeface="Times New Roman" panose="02020603050405020304" pitchFamily="18" charset="0"/>
                          <a:ea typeface="+mn-ea"/>
                          <a:cs typeface="Times New Roman" panose="02020603050405020304" pitchFamily="18" charset="0"/>
                        </a:rPr>
                        <a:t> </a:t>
                      </a:r>
                      <a:r>
                        <a:rPr lang="en-IN" sz="1800" b="1" i="0" u="none" strike="noStrike" kern="1200" baseline="0" err="1">
                          <a:solidFill>
                            <a:schemeClr val="dk1"/>
                          </a:solidFill>
                          <a:latin typeface="Times New Roman" panose="02020603050405020304" pitchFamily="18" charset="0"/>
                          <a:ea typeface="+mn-ea"/>
                          <a:cs typeface="Times New Roman" panose="02020603050405020304" pitchFamily="18" charset="0"/>
                        </a:rPr>
                        <a:t>Vangaveti</a:t>
                      </a:r>
                      <a:r>
                        <a:rPr lang="en-IN" sz="1800" b="1" i="0" u="none" strike="noStrike" kern="1200" baseline="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kern="1200" baseline="0">
                          <a:solidFill>
                            <a:schemeClr val="dk1"/>
                          </a:solidFill>
                          <a:latin typeface="Times New Roman" panose="02020603050405020304" pitchFamily="18" charset="0"/>
                          <a:ea typeface="+mn-ea"/>
                          <a:cs typeface="Times New Roman" panose="02020603050405020304" pitchFamily="18" charset="0"/>
                        </a:rPr>
                        <a:t>	</a:t>
                      </a:r>
                    </a:p>
                  </a:txBody>
                  <a:tcPr/>
                </a:tc>
                <a:tc>
                  <a:txBody>
                    <a:bodyPr/>
                    <a:lstStyle/>
                    <a:p>
                      <a:r>
                        <a:rPr lang="en-IN" sz="1800" b="0" i="0" u="none" strike="noStrike" kern="1200" baseline="0">
                          <a:solidFill>
                            <a:schemeClr val="dk1"/>
                          </a:solidFill>
                          <a:latin typeface="Times New Roman" panose="02020603050405020304" pitchFamily="18" charset="0"/>
                          <a:ea typeface="+mn-ea"/>
                          <a:cs typeface="Times New Roman" panose="02020603050405020304" pitchFamily="18" charset="0"/>
                        </a:rPr>
                        <a:t>Employment Dataset 	</a:t>
                      </a:r>
                    </a:p>
                  </a:txBody>
                  <a:tcPr/>
                </a:tc>
                <a:extLst>
                  <a:ext uri="{0D108BD9-81ED-4DB2-BD59-A6C34878D82A}">
                    <a16:rowId xmlns:a16="http://schemas.microsoft.com/office/drawing/2014/main" val="1682569902"/>
                  </a:ext>
                </a:extLst>
              </a:tr>
              <a:tr h="370840">
                <a:tc>
                  <a:txBody>
                    <a:bodyPr/>
                    <a:lstStyle/>
                    <a:p>
                      <a:r>
                        <a:rPr lang="fi-FI" sz="1800" b="1" i="0" u="none" strike="noStrike" kern="1200" baseline="0">
                          <a:solidFill>
                            <a:schemeClr val="dk1"/>
                          </a:solidFill>
                          <a:latin typeface="Times New Roman" panose="02020603050405020304" pitchFamily="18" charset="0"/>
                          <a:ea typeface="+mn-ea"/>
                          <a:cs typeface="Times New Roman" panose="02020603050405020304" pitchFamily="18" charset="0"/>
                        </a:rPr>
                        <a:t>Sai Surya Teja Reddy Bommepalli</a:t>
                      </a:r>
                    </a:p>
                  </a:txBody>
                  <a:tcPr/>
                </a:tc>
                <a:tc>
                  <a:txBody>
                    <a:bodyPr/>
                    <a:lstStyle/>
                    <a:p>
                      <a:r>
                        <a:rPr lang="en-US" sz="1800" b="0" i="0" u="none" strike="noStrike" kern="1200" baseline="0">
                          <a:solidFill>
                            <a:schemeClr val="dk1"/>
                          </a:solidFill>
                          <a:latin typeface="Times New Roman" panose="02020603050405020304" pitchFamily="18" charset="0"/>
                          <a:ea typeface="+mn-ea"/>
                          <a:cs typeface="Times New Roman" panose="02020603050405020304" pitchFamily="18" charset="0"/>
                        </a:rPr>
                        <a:t>ACS Social, Economic, and Housing 	</a:t>
                      </a:r>
                    </a:p>
                  </a:txBody>
                  <a:tcPr/>
                </a:tc>
                <a:extLst>
                  <a:ext uri="{0D108BD9-81ED-4DB2-BD59-A6C34878D82A}">
                    <a16:rowId xmlns:a16="http://schemas.microsoft.com/office/drawing/2014/main" val="2832276679"/>
                  </a:ext>
                </a:extLst>
              </a:tr>
            </a:tbl>
          </a:graphicData>
        </a:graphic>
      </p:graphicFrame>
      <p:sp>
        <p:nvSpPr>
          <p:cNvPr id="6" name="TextBox 5">
            <a:extLst>
              <a:ext uri="{FF2B5EF4-FFF2-40B4-BE49-F238E27FC236}">
                <a16:creationId xmlns:a16="http://schemas.microsoft.com/office/drawing/2014/main" id="{3716D66F-DB6E-F352-3890-3A7FB312B8BC}"/>
              </a:ext>
            </a:extLst>
          </p:cNvPr>
          <p:cNvSpPr txBox="1"/>
          <p:nvPr/>
        </p:nvSpPr>
        <p:spPr>
          <a:xfrm>
            <a:off x="838200" y="701891"/>
            <a:ext cx="10515600" cy="1600438"/>
          </a:xfrm>
          <a:prstGeom prst="rect">
            <a:avLst/>
          </a:prstGeom>
          <a:noFill/>
        </p:spPr>
        <p:txBody>
          <a:bodyPr wrap="square">
            <a:spAutoFit/>
          </a:bodyPr>
          <a:lstStyle/>
          <a:p>
            <a:r>
              <a:rPr lang="en-IN" sz="2400" b="1" i="0" u="none" strike="noStrike" baseline="0">
                <a:solidFill>
                  <a:srgbClr val="000000"/>
                </a:solidFill>
                <a:latin typeface="Times New Roman" panose="02020603050405020304" pitchFamily="18" charset="0"/>
              </a:rPr>
              <a:t>Project Overview: </a:t>
            </a:r>
          </a:p>
          <a:p>
            <a:endParaRPr lang="en-IN" sz="2000" b="0" i="0" u="none" strike="noStrike" baseline="0">
              <a:solidFill>
                <a:srgbClr val="000000"/>
              </a:solidFill>
              <a:latin typeface="Times New Roman" panose="02020603050405020304" pitchFamily="18" charset="0"/>
            </a:endParaRPr>
          </a:p>
          <a:p>
            <a:r>
              <a:rPr lang="en-US" sz="1800" b="0" i="0" u="none" strike="noStrike" baseline="0">
                <a:solidFill>
                  <a:srgbClr val="000000"/>
                </a:solidFill>
                <a:latin typeface="Times New Roman" panose="02020603050405020304" pitchFamily="18" charset="0"/>
              </a:rPr>
              <a:t>This project aims to analyze COVID-19 cases and deaths at the county level in the United States. By integrating datasets related to county populations, COVID-19 confirmed cases, and deaths, the analysis attempts to uncover insights into how the virus spread and affected different counties. </a:t>
            </a:r>
            <a:endParaRPr lang="en-IN"/>
          </a:p>
        </p:txBody>
      </p:sp>
    </p:spTree>
    <p:extLst>
      <p:ext uri="{BB962C8B-B14F-4D97-AF65-F5344CB8AC3E}">
        <p14:creationId xmlns:p14="http://schemas.microsoft.com/office/powerpoint/2010/main" val="11750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D611-3B09-6F4C-1306-0176BD240D19}"/>
              </a:ext>
            </a:extLst>
          </p:cNvPr>
          <p:cNvSpPr>
            <a:spLocks noGrp="1"/>
          </p:cNvSpPr>
          <p:nvPr>
            <p:ph idx="1"/>
          </p:nvPr>
        </p:nvSpPr>
        <p:spPr>
          <a:xfrm>
            <a:off x="7587" y="11960"/>
            <a:ext cx="12148490" cy="6848324"/>
          </a:xfrm>
        </p:spPr>
        <p:txBody>
          <a:bodyPr vert="horz" lIns="91440" tIns="45720" rIns="91440" bIns="45720" rtlCol="0" anchor="t">
            <a:normAutofit/>
          </a:bodyPr>
          <a:lstStyle/>
          <a:p>
            <a:pPr marL="0" indent="0">
              <a:buNone/>
            </a:pPr>
            <a:r>
              <a:rPr lang="en-IN" sz="2400">
                <a:latin typeface="Times New Roman"/>
                <a:cs typeface="Times New Roman"/>
              </a:rPr>
              <a:t>3. Merging Enrichment data set with covid-19 data focusing for the year 2020</a:t>
            </a:r>
            <a:endParaRPr lang="en-US" sz="2400">
              <a:latin typeface="Times New Roman"/>
              <a:cs typeface="Times New Roman"/>
            </a:endParaRPr>
          </a:p>
          <a:p>
            <a:pPr>
              <a:buFont typeface="Arial"/>
              <a:buChar char="•"/>
            </a:pPr>
            <a:r>
              <a:rPr lang="en-IN" sz="1600">
                <a:latin typeface="Times New Roman"/>
                <a:ea typeface="+mn-lt"/>
                <a:cs typeface="+mn-lt"/>
              </a:rPr>
              <a:t>Two common variables exist when we are trying merge our enrichment dataset and super covid 19 datasets </a:t>
            </a:r>
            <a:endParaRPr lang="en-IN" sz="1600">
              <a:latin typeface="Times New Roman"/>
              <a:cs typeface="Times New Roman"/>
            </a:endParaRPr>
          </a:p>
          <a:p>
            <a:pPr>
              <a:buFont typeface="Arial"/>
              <a:buChar char="•"/>
            </a:pPr>
            <a:r>
              <a:rPr lang="en-IN" sz="1600">
                <a:latin typeface="Times New Roman"/>
                <a:ea typeface="+mn-lt"/>
                <a:cs typeface="+mn-lt"/>
              </a:rPr>
              <a:t>The variable or columns based on which we are merging our table is </a:t>
            </a:r>
            <a:endParaRPr lang="en-IN" sz="1600">
              <a:latin typeface="Times New Roman"/>
              <a:cs typeface="Times New Roman"/>
            </a:endParaRPr>
          </a:p>
          <a:p>
            <a:pPr indent="0">
              <a:buNone/>
            </a:pPr>
            <a:r>
              <a:rPr lang="en-IN" sz="1600">
                <a:latin typeface="Times New Roman"/>
                <a:ea typeface="+mn-lt"/>
                <a:cs typeface="+mn-lt"/>
              </a:rPr>
              <a:t>o State</a:t>
            </a:r>
            <a:br>
              <a:rPr lang="en-IN" sz="1600">
                <a:latin typeface="Times New Roman"/>
                <a:ea typeface="+mn-lt"/>
                <a:cs typeface="+mn-lt"/>
              </a:rPr>
            </a:br>
            <a:r>
              <a:rPr lang="en-IN" sz="1600">
                <a:latin typeface="Times New Roman"/>
                <a:ea typeface="+mn-lt"/>
                <a:cs typeface="+mn-lt"/>
              </a:rPr>
              <a:t> o County </a:t>
            </a:r>
            <a:endParaRPr lang="en-IN" sz="1600">
              <a:latin typeface="Times New Roman"/>
              <a:cs typeface="Times New Roman"/>
            </a:endParaRPr>
          </a:p>
          <a:p>
            <a:pPr>
              <a:buNone/>
            </a:pPr>
            <a:r>
              <a:rPr lang="en-IN" sz="1600">
                <a:latin typeface="Times New Roman"/>
                <a:ea typeface="+mn-lt"/>
                <a:cs typeface="+mn-lt"/>
              </a:rPr>
              <a:t>• While merging the values of rows present in both the datasets will be matched based on these 2 columns </a:t>
            </a:r>
            <a:endParaRPr lang="en-IN" sz="1600">
              <a:latin typeface="Times New Roman"/>
              <a:cs typeface="Times New Roman"/>
            </a:endParaRPr>
          </a:p>
          <a:p>
            <a:pPr marL="0" indent="0">
              <a:buNone/>
            </a:pPr>
            <a:endParaRPr lang="en-IN" sz="1600">
              <a:latin typeface="Times New Roman"/>
              <a:ea typeface="+mn-lt"/>
              <a:cs typeface="+mn-lt"/>
            </a:endParaRPr>
          </a:p>
          <a:p>
            <a:pPr marL="0" indent="0">
              <a:buNone/>
            </a:pPr>
            <a:endParaRPr lang="en-IN">
              <a:latin typeface="Times New Roman" panose="02020603050405020304" pitchFamily="18" charset="0"/>
              <a:cs typeface="Times New Roman" panose="02020603050405020304" pitchFamily="18" charset="0"/>
            </a:endParaRPr>
          </a:p>
        </p:txBody>
      </p:sp>
      <p:pic>
        <p:nvPicPr>
          <p:cNvPr id="4" name="Picture 3" descr="A screenshot of a computer code&#10;&#10;Description automatically generated">
            <a:extLst>
              <a:ext uri="{FF2B5EF4-FFF2-40B4-BE49-F238E27FC236}">
                <a16:creationId xmlns:a16="http://schemas.microsoft.com/office/drawing/2014/main" id="{85C79625-6C4E-A49F-1420-86D579A2A52A}"/>
              </a:ext>
            </a:extLst>
          </p:cNvPr>
          <p:cNvPicPr>
            <a:picLocks noChangeAspect="1"/>
          </p:cNvPicPr>
          <p:nvPr/>
        </p:nvPicPr>
        <p:blipFill>
          <a:blip r:embed="rId2"/>
          <a:stretch>
            <a:fillRect/>
          </a:stretch>
        </p:blipFill>
        <p:spPr>
          <a:xfrm>
            <a:off x="6473" y="2034928"/>
            <a:ext cx="12156859" cy="1944765"/>
          </a:xfrm>
          <a:prstGeom prst="rect">
            <a:avLst/>
          </a:prstGeom>
        </p:spPr>
      </p:pic>
      <p:pic>
        <p:nvPicPr>
          <p:cNvPr id="5" name="Picture 4" descr="A screenshot of a white and black table&#10;&#10;Description automatically generated">
            <a:extLst>
              <a:ext uri="{FF2B5EF4-FFF2-40B4-BE49-F238E27FC236}">
                <a16:creationId xmlns:a16="http://schemas.microsoft.com/office/drawing/2014/main" id="{188EECD6-319A-17F6-60FC-EDFB55D319EF}"/>
              </a:ext>
            </a:extLst>
          </p:cNvPr>
          <p:cNvPicPr>
            <a:picLocks noChangeAspect="1"/>
          </p:cNvPicPr>
          <p:nvPr/>
        </p:nvPicPr>
        <p:blipFill>
          <a:blip r:embed="rId3"/>
          <a:stretch>
            <a:fillRect/>
          </a:stretch>
        </p:blipFill>
        <p:spPr>
          <a:xfrm>
            <a:off x="5986" y="340311"/>
            <a:ext cx="12157835" cy="6510292"/>
          </a:xfrm>
          <a:prstGeom prst="rect">
            <a:avLst/>
          </a:prstGeom>
        </p:spPr>
      </p:pic>
    </p:spTree>
    <p:extLst>
      <p:ext uri="{BB962C8B-B14F-4D97-AF65-F5344CB8AC3E}">
        <p14:creationId xmlns:p14="http://schemas.microsoft.com/office/powerpoint/2010/main" val="112625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D611-3B09-6F4C-1306-0176BD240D19}"/>
              </a:ext>
            </a:extLst>
          </p:cNvPr>
          <p:cNvSpPr>
            <a:spLocks noGrp="1"/>
          </p:cNvSpPr>
          <p:nvPr>
            <p:ph idx="1"/>
          </p:nvPr>
        </p:nvSpPr>
        <p:spPr>
          <a:xfrm>
            <a:off x="531" y="-2151"/>
            <a:ext cx="12148490" cy="6848324"/>
          </a:xfrm>
        </p:spPr>
        <p:txBody>
          <a:bodyPr vert="horz" lIns="91440" tIns="45720" rIns="91440" bIns="45720" rtlCol="0" anchor="t">
            <a:normAutofit/>
          </a:bodyPr>
          <a:lstStyle/>
          <a:p>
            <a:pPr marL="0" indent="0">
              <a:buNone/>
            </a:pPr>
            <a:r>
              <a:rPr lang="en-IN" sz="2400">
                <a:latin typeface="Times New Roman"/>
                <a:cs typeface="Times New Roman"/>
              </a:rPr>
              <a:t>5. Hypothesis to analyse correlation between the covid 19 dataset and enrichment database</a:t>
            </a:r>
            <a:endParaRPr lang="en-US" sz="2400" err="1"/>
          </a:p>
          <a:p>
            <a:pPr>
              <a:buNone/>
            </a:pPr>
            <a:r>
              <a:rPr lang="en-IN" sz="1600" b="1">
                <a:latin typeface="Times New Roman"/>
                <a:ea typeface="+mn-lt"/>
                <a:cs typeface="+mn-lt"/>
              </a:rPr>
              <a:t>Enrichment datasets help in analysis of covid 19 </a:t>
            </a:r>
            <a:endParaRPr lang="en-IN" sz="1600">
              <a:latin typeface="Times New Roman"/>
              <a:cs typeface="Times New Roman"/>
            </a:endParaRPr>
          </a:p>
          <a:p>
            <a:pPr>
              <a:buNone/>
            </a:pPr>
            <a:r>
              <a:rPr lang="en-IN" sz="1600">
                <a:latin typeface="Times New Roman"/>
                <a:cs typeface="Times New Roman"/>
              </a:rPr>
              <a:t>The election dataset provides us insights on political leanings (e.g., Republican vs. Democratic) may have effected COVID-19 outcomes: </a:t>
            </a:r>
          </a:p>
          <a:p>
            <a:pPr>
              <a:buNone/>
            </a:pPr>
            <a:r>
              <a:rPr lang="en-IN" sz="1600">
                <a:latin typeface="Times New Roman"/>
                <a:cs typeface="Times New Roman"/>
              </a:rPr>
              <a:t>Like Case and Death Rates: like counties with a higher percentage of Republican or Democratic votes might have had different rates of COVID-19 cases or deaths. </a:t>
            </a:r>
          </a:p>
          <a:p>
            <a:pPr>
              <a:buNone/>
            </a:pPr>
            <a:endParaRPr lang="en-IN" sz="1600" b="1">
              <a:latin typeface="Times New Roman"/>
              <a:ea typeface="+mn-lt"/>
              <a:cs typeface="+mn-lt"/>
            </a:endParaRPr>
          </a:p>
          <a:p>
            <a:pPr>
              <a:buNone/>
            </a:pPr>
            <a:endParaRPr lang="en-IN" sz="1600" b="1">
              <a:latin typeface="Times New Roman"/>
              <a:ea typeface="+mn-lt"/>
              <a:cs typeface="+mn-lt"/>
            </a:endParaRPr>
          </a:p>
          <a:p>
            <a:pPr>
              <a:buNone/>
            </a:pPr>
            <a:r>
              <a:rPr lang="en-IN" sz="1600" b="1">
                <a:latin typeface="Times New Roman"/>
                <a:ea typeface="+mn-lt"/>
                <a:cs typeface="+mn-lt"/>
              </a:rPr>
              <a:t>Initial Hypothesis </a:t>
            </a:r>
            <a:endParaRPr lang="en-IN" sz="1600">
              <a:latin typeface="Times New Roman"/>
              <a:cs typeface="Times New Roman"/>
            </a:endParaRPr>
          </a:p>
          <a:p>
            <a:pPr>
              <a:buNone/>
            </a:pPr>
            <a:r>
              <a:rPr lang="en-IN" sz="1600">
                <a:latin typeface="Times New Roman"/>
                <a:cs typeface="Times New Roman"/>
              </a:rPr>
              <a:t>1. We can see if any correlation exists between political affiliation and the spread of Covid-19 cases/deaths like We can see there is any correlating that the counties which </a:t>
            </a:r>
            <a:r>
              <a:rPr lang="en-IN" sz="1600" err="1">
                <a:latin typeface="Times New Roman"/>
                <a:cs typeface="Times New Roman"/>
              </a:rPr>
              <a:t>favored</a:t>
            </a:r>
            <a:r>
              <a:rPr lang="en-IN" sz="1600">
                <a:latin typeface="Times New Roman"/>
                <a:cs typeface="Times New Roman"/>
              </a:rPr>
              <a:t> the Republican candidate having higher COVID-19 case rates or if the Counties which </a:t>
            </a:r>
            <a:r>
              <a:rPr lang="en-IN" sz="1600" err="1">
                <a:latin typeface="Times New Roman"/>
                <a:cs typeface="Times New Roman"/>
              </a:rPr>
              <a:t>favored</a:t>
            </a:r>
            <a:r>
              <a:rPr lang="en-IN" sz="1600">
                <a:latin typeface="Times New Roman"/>
                <a:cs typeface="Times New Roman"/>
              </a:rPr>
              <a:t> the Democratic candidate might have had a lower COVID-19 death rate by which we can see if the covid ruled were adhered to by which group of candidates. </a:t>
            </a:r>
          </a:p>
          <a:p>
            <a:pPr>
              <a:buNone/>
            </a:pPr>
            <a:r>
              <a:rPr lang="en-IN" sz="1600">
                <a:latin typeface="Times New Roman"/>
                <a:cs typeface="Times New Roman"/>
              </a:rPr>
              <a:t>2. If there is any correlation between the victory of a particular candidate and the spread of the covid-19 cases/deaths </a:t>
            </a:r>
          </a:p>
          <a:p>
            <a:pPr>
              <a:buNone/>
            </a:pPr>
            <a:r>
              <a:rPr lang="en-IN" sz="1600">
                <a:latin typeface="Times New Roman"/>
                <a:cs typeface="Times New Roman"/>
              </a:rPr>
              <a:t>3. Also, if any correlation between total votes cast and the COVID 19 cases/deaths like higher population is, is both the votes and cases reported higher?. </a:t>
            </a:r>
          </a:p>
          <a:p>
            <a:pPr>
              <a:buNone/>
            </a:pPr>
            <a:r>
              <a:rPr lang="en-IN" sz="1600">
                <a:latin typeface="Times New Roman"/>
                <a:cs typeface="Times New Roman"/>
              </a:rPr>
              <a:t>I tried to see anything can be done through correlation but don’t get anything much on initial analysis will need </a:t>
            </a:r>
            <a:r>
              <a:rPr lang="en-IN" sz="1600" err="1">
                <a:latin typeface="Times New Roman"/>
                <a:cs typeface="Times New Roman"/>
              </a:rPr>
              <a:t>indepth</a:t>
            </a:r>
            <a:r>
              <a:rPr lang="en-IN" sz="1600">
                <a:latin typeface="Times New Roman"/>
                <a:cs typeface="Times New Roman"/>
              </a:rPr>
              <a:t> analysis </a:t>
            </a:r>
          </a:p>
          <a:p>
            <a:pPr marL="0" indent="0">
              <a:buNone/>
            </a:pPr>
            <a:endParaRPr lang="en-IN" sz="1600">
              <a:latin typeface="Times New Roman"/>
              <a:cs typeface="Times New Roman"/>
            </a:endParaRPr>
          </a:p>
        </p:txBody>
      </p:sp>
      <p:pic>
        <p:nvPicPr>
          <p:cNvPr id="2" name="Picture 1" descr="A red and blue squares with white text&#10;&#10;Description automatically generated">
            <a:extLst>
              <a:ext uri="{FF2B5EF4-FFF2-40B4-BE49-F238E27FC236}">
                <a16:creationId xmlns:a16="http://schemas.microsoft.com/office/drawing/2014/main" id="{E9CCF332-F02D-3224-0DFB-E45196A9484A}"/>
              </a:ext>
            </a:extLst>
          </p:cNvPr>
          <p:cNvPicPr>
            <a:picLocks noChangeAspect="1"/>
          </p:cNvPicPr>
          <p:nvPr/>
        </p:nvPicPr>
        <p:blipFill>
          <a:blip r:embed="rId2"/>
          <a:stretch>
            <a:fillRect/>
          </a:stretch>
        </p:blipFill>
        <p:spPr>
          <a:xfrm>
            <a:off x="14560" y="469248"/>
            <a:ext cx="6680910" cy="6277970"/>
          </a:xfrm>
          <a:prstGeom prst="rect">
            <a:avLst/>
          </a:prstGeom>
        </p:spPr>
      </p:pic>
      <p:sp>
        <p:nvSpPr>
          <p:cNvPr id="6" name="TextBox 5">
            <a:extLst>
              <a:ext uri="{FF2B5EF4-FFF2-40B4-BE49-F238E27FC236}">
                <a16:creationId xmlns:a16="http://schemas.microsoft.com/office/drawing/2014/main" id="{6791FF7B-617D-36D0-F826-653729A0149B}"/>
              </a:ext>
            </a:extLst>
          </p:cNvPr>
          <p:cNvSpPr txBox="1"/>
          <p:nvPr/>
        </p:nvSpPr>
        <p:spPr>
          <a:xfrm>
            <a:off x="6692959" y="5827882"/>
            <a:ext cx="5459766" cy="923330"/>
          </a:xfrm>
          <a:prstGeom prst="rect">
            <a:avLst/>
          </a:prstGeom>
          <a:solidFill>
            <a:schemeClr val="tx2">
              <a:lumMod val="25000"/>
              <a:lumOff val="75000"/>
            </a:schemeClr>
          </a:solidFill>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system-ui"/>
                <a:ea typeface="system-ui"/>
                <a:cs typeface="system-ui"/>
              </a:rPr>
              <a:t>We see a relation between cases and death count but will have to perfrom more in depth analysis to see the correlation proposed in our hypothesis</a:t>
            </a:r>
            <a:endParaRPr lang="en-US"/>
          </a:p>
        </p:txBody>
      </p:sp>
    </p:spTree>
    <p:extLst>
      <p:ext uri="{BB962C8B-B14F-4D97-AF65-F5344CB8AC3E}">
        <p14:creationId xmlns:p14="http://schemas.microsoft.com/office/powerpoint/2010/main" val="190728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D611-3B09-6F4C-1306-0176BD240D19}"/>
              </a:ext>
            </a:extLst>
          </p:cNvPr>
          <p:cNvSpPr>
            <a:spLocks noGrp="1"/>
          </p:cNvSpPr>
          <p:nvPr>
            <p:ph idx="1"/>
          </p:nvPr>
        </p:nvSpPr>
        <p:spPr>
          <a:xfrm>
            <a:off x="531" y="-2151"/>
            <a:ext cx="12148490" cy="6848324"/>
          </a:xfrm>
        </p:spPr>
        <p:txBody>
          <a:bodyPr vert="horz" lIns="91440" tIns="45720" rIns="91440" bIns="45720" rtlCol="0" anchor="t">
            <a:normAutofit/>
          </a:bodyPr>
          <a:lstStyle/>
          <a:p>
            <a:pPr marL="0" indent="0">
              <a:buNone/>
            </a:pPr>
            <a:r>
              <a:rPr lang="en-IN" sz="2400">
                <a:latin typeface="Times New Roman"/>
                <a:cs typeface="Times New Roman"/>
              </a:rPr>
              <a:t>6. Analysis the trend in Cases data for State North Carolina for the year 2023 and 2020 .</a:t>
            </a:r>
          </a:p>
          <a:p>
            <a:pPr>
              <a:buNone/>
            </a:pPr>
            <a:r>
              <a:rPr lang="en-IN" sz="1600" b="1">
                <a:latin typeface="Times New Roman"/>
                <a:cs typeface="Times New Roman"/>
              </a:rPr>
              <a:t>Steps to plot</a:t>
            </a:r>
          </a:p>
          <a:p>
            <a:pPr>
              <a:buNone/>
            </a:pPr>
            <a:endParaRPr lang="en-IN" sz="1600" b="1">
              <a:latin typeface="Times New Roman"/>
              <a:cs typeface="Times New Roman"/>
            </a:endParaRPr>
          </a:p>
        </p:txBody>
      </p:sp>
      <p:pic>
        <p:nvPicPr>
          <p:cNvPr id="5" name="Picture 4" descr="A close-up of a text&#10;&#10;Description automatically generated">
            <a:extLst>
              <a:ext uri="{FF2B5EF4-FFF2-40B4-BE49-F238E27FC236}">
                <a16:creationId xmlns:a16="http://schemas.microsoft.com/office/drawing/2014/main" id="{CF37F254-FEDE-5B0D-5420-C5321274EABD}"/>
              </a:ext>
            </a:extLst>
          </p:cNvPr>
          <p:cNvPicPr>
            <a:picLocks noChangeAspect="1"/>
          </p:cNvPicPr>
          <p:nvPr/>
        </p:nvPicPr>
        <p:blipFill>
          <a:blip r:embed="rId2"/>
          <a:stretch>
            <a:fillRect/>
          </a:stretch>
        </p:blipFill>
        <p:spPr>
          <a:xfrm>
            <a:off x="-42333" y="2871001"/>
            <a:ext cx="12236388" cy="743079"/>
          </a:xfrm>
          <a:prstGeom prst="rect">
            <a:avLst/>
          </a:prstGeom>
        </p:spPr>
      </p:pic>
      <p:pic>
        <p:nvPicPr>
          <p:cNvPr id="8" name="Picture 7" descr="A close-up of a text&#10;&#10;Description automatically generated">
            <a:extLst>
              <a:ext uri="{FF2B5EF4-FFF2-40B4-BE49-F238E27FC236}">
                <a16:creationId xmlns:a16="http://schemas.microsoft.com/office/drawing/2014/main" id="{B6A0C243-7925-2190-A671-070B70902954}"/>
              </a:ext>
            </a:extLst>
          </p:cNvPr>
          <p:cNvPicPr>
            <a:picLocks noChangeAspect="1"/>
          </p:cNvPicPr>
          <p:nvPr/>
        </p:nvPicPr>
        <p:blipFill>
          <a:blip r:embed="rId3"/>
          <a:stretch>
            <a:fillRect/>
          </a:stretch>
        </p:blipFill>
        <p:spPr>
          <a:xfrm>
            <a:off x="-6289" y="4639506"/>
            <a:ext cx="12211974" cy="952500"/>
          </a:xfrm>
          <a:prstGeom prst="rect">
            <a:avLst/>
          </a:prstGeom>
        </p:spPr>
      </p:pic>
      <p:pic>
        <p:nvPicPr>
          <p:cNvPr id="9" name="Picture 8" descr="A close-up of a text&#10;&#10;Description automatically generated">
            <a:extLst>
              <a:ext uri="{FF2B5EF4-FFF2-40B4-BE49-F238E27FC236}">
                <a16:creationId xmlns:a16="http://schemas.microsoft.com/office/drawing/2014/main" id="{95E88DE8-EC16-59B7-E62E-C31A02BBDA86}"/>
              </a:ext>
            </a:extLst>
          </p:cNvPr>
          <p:cNvPicPr>
            <a:picLocks noChangeAspect="1"/>
          </p:cNvPicPr>
          <p:nvPr/>
        </p:nvPicPr>
        <p:blipFill>
          <a:blip r:embed="rId4"/>
          <a:stretch>
            <a:fillRect/>
          </a:stretch>
        </p:blipFill>
        <p:spPr>
          <a:xfrm>
            <a:off x="-36990" y="5723660"/>
            <a:ext cx="12228990" cy="826058"/>
          </a:xfrm>
          <a:prstGeom prst="rect">
            <a:avLst/>
          </a:prstGeom>
        </p:spPr>
      </p:pic>
      <p:pic>
        <p:nvPicPr>
          <p:cNvPr id="12" name="Picture 11" descr="A close-up of a computer screen&#10;&#10;Description automatically generated">
            <a:extLst>
              <a:ext uri="{FF2B5EF4-FFF2-40B4-BE49-F238E27FC236}">
                <a16:creationId xmlns:a16="http://schemas.microsoft.com/office/drawing/2014/main" id="{5BAE10B1-089A-1BF3-80FD-E27C69B00F37}"/>
              </a:ext>
            </a:extLst>
          </p:cNvPr>
          <p:cNvPicPr>
            <a:picLocks noChangeAspect="1"/>
          </p:cNvPicPr>
          <p:nvPr/>
        </p:nvPicPr>
        <p:blipFill>
          <a:blip r:embed="rId5"/>
          <a:stretch>
            <a:fillRect/>
          </a:stretch>
        </p:blipFill>
        <p:spPr>
          <a:xfrm>
            <a:off x="22193" y="1221164"/>
            <a:ext cx="12192000" cy="1545226"/>
          </a:xfrm>
          <a:prstGeom prst="rect">
            <a:avLst/>
          </a:prstGeom>
        </p:spPr>
      </p:pic>
      <p:pic>
        <p:nvPicPr>
          <p:cNvPr id="13" name="Picture 12" descr="A close up of text&#10;&#10;Description automatically generated">
            <a:extLst>
              <a:ext uri="{FF2B5EF4-FFF2-40B4-BE49-F238E27FC236}">
                <a16:creationId xmlns:a16="http://schemas.microsoft.com/office/drawing/2014/main" id="{BBE7E6C0-D381-F29C-0767-1C8A225A9BB1}"/>
              </a:ext>
            </a:extLst>
          </p:cNvPr>
          <p:cNvPicPr>
            <a:picLocks noChangeAspect="1"/>
          </p:cNvPicPr>
          <p:nvPr/>
        </p:nvPicPr>
        <p:blipFill>
          <a:blip r:embed="rId6"/>
          <a:stretch>
            <a:fillRect/>
          </a:stretch>
        </p:blipFill>
        <p:spPr>
          <a:xfrm>
            <a:off x="-7398" y="3743580"/>
            <a:ext cx="12192000" cy="732083"/>
          </a:xfrm>
          <a:prstGeom prst="rect">
            <a:avLst/>
          </a:prstGeom>
        </p:spPr>
      </p:pic>
      <p:pic>
        <p:nvPicPr>
          <p:cNvPr id="14" name="Picture 13" descr="A graph with a line in the middle&#10;&#10;Description automatically generated">
            <a:extLst>
              <a:ext uri="{FF2B5EF4-FFF2-40B4-BE49-F238E27FC236}">
                <a16:creationId xmlns:a16="http://schemas.microsoft.com/office/drawing/2014/main" id="{B69540B9-66FA-C5B3-697A-E956564E6FAE}"/>
              </a:ext>
            </a:extLst>
          </p:cNvPr>
          <p:cNvPicPr>
            <a:picLocks noChangeAspect="1"/>
          </p:cNvPicPr>
          <p:nvPr/>
        </p:nvPicPr>
        <p:blipFill>
          <a:blip r:embed="rId7"/>
          <a:stretch>
            <a:fillRect/>
          </a:stretch>
        </p:blipFill>
        <p:spPr>
          <a:xfrm>
            <a:off x="-41705" y="1942"/>
            <a:ext cx="12126723" cy="6858000"/>
          </a:xfrm>
          <a:prstGeom prst="rect">
            <a:avLst/>
          </a:prstGeom>
        </p:spPr>
      </p:pic>
      <p:pic>
        <p:nvPicPr>
          <p:cNvPr id="15" name="Picture 14" descr="A graph with a line going up&#10;&#10;Description automatically generated">
            <a:extLst>
              <a:ext uri="{FF2B5EF4-FFF2-40B4-BE49-F238E27FC236}">
                <a16:creationId xmlns:a16="http://schemas.microsoft.com/office/drawing/2014/main" id="{0587F4D4-3B7B-E77B-D0A3-24323AAED2A5}"/>
              </a:ext>
            </a:extLst>
          </p:cNvPr>
          <p:cNvPicPr>
            <a:picLocks noChangeAspect="1"/>
          </p:cNvPicPr>
          <p:nvPr/>
        </p:nvPicPr>
        <p:blipFill>
          <a:blip r:embed="rId8"/>
          <a:stretch>
            <a:fillRect/>
          </a:stretch>
        </p:blipFill>
        <p:spPr>
          <a:xfrm>
            <a:off x="-72399" y="0"/>
            <a:ext cx="12174521" cy="6850945"/>
          </a:xfrm>
          <a:prstGeom prst="rect">
            <a:avLst/>
          </a:prstGeom>
        </p:spPr>
      </p:pic>
    </p:spTree>
    <p:extLst>
      <p:ext uri="{BB962C8B-B14F-4D97-AF65-F5344CB8AC3E}">
        <p14:creationId xmlns:p14="http://schemas.microsoft.com/office/powerpoint/2010/main" val="279175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D611-3B09-6F4C-1306-0176BD240D19}"/>
              </a:ext>
            </a:extLst>
          </p:cNvPr>
          <p:cNvSpPr>
            <a:spLocks noGrp="1"/>
          </p:cNvSpPr>
          <p:nvPr>
            <p:ph idx="1"/>
          </p:nvPr>
        </p:nvSpPr>
        <p:spPr>
          <a:xfrm>
            <a:off x="-34747" y="-2151"/>
            <a:ext cx="12148490" cy="6848324"/>
          </a:xfrm>
        </p:spPr>
        <p:txBody>
          <a:bodyPr vert="horz" lIns="91440" tIns="45720" rIns="91440" bIns="45720" rtlCol="0" anchor="t">
            <a:normAutofit/>
          </a:bodyPr>
          <a:lstStyle/>
          <a:p>
            <a:pPr marL="0" indent="0">
              <a:buNone/>
            </a:pPr>
            <a:r>
              <a:rPr lang="en-IN" sz="1600" b="1">
                <a:latin typeface="Times New Roman"/>
                <a:cs typeface="Times New Roman"/>
              </a:rPr>
              <a:t>7. </a:t>
            </a:r>
            <a:r>
              <a:rPr lang="en-IN" sz="2400">
                <a:latin typeface="Times New Roman"/>
                <a:cs typeface="Times New Roman"/>
              </a:rPr>
              <a:t>Analysis the trend in Death data for State North Carolina 2023 and 2020</a:t>
            </a:r>
            <a:endParaRPr lang="en-US" sz="2400">
              <a:latin typeface="Aptos" panose="020B0004020202020204"/>
              <a:cs typeface="Times New Roman"/>
            </a:endParaRPr>
          </a:p>
          <a:p>
            <a:pPr marL="0" indent="0">
              <a:buNone/>
            </a:pPr>
            <a:r>
              <a:rPr lang="en-IN" sz="1600" b="1">
                <a:latin typeface="Times New Roman"/>
                <a:cs typeface="Times New Roman"/>
              </a:rPr>
              <a:t>Steps to plot</a:t>
            </a:r>
            <a:endParaRPr lang="en-US"/>
          </a:p>
          <a:p>
            <a:pPr>
              <a:buNone/>
            </a:pPr>
            <a:endParaRPr lang="en-IN" sz="1600" b="1">
              <a:latin typeface="Times New Roman"/>
              <a:cs typeface="Times New Roman"/>
            </a:endParaRPr>
          </a:p>
        </p:txBody>
      </p:sp>
      <p:pic>
        <p:nvPicPr>
          <p:cNvPr id="2" name="Picture 1" descr="A close-up of a screen&#10;&#10;Description automatically generated">
            <a:extLst>
              <a:ext uri="{FF2B5EF4-FFF2-40B4-BE49-F238E27FC236}">
                <a16:creationId xmlns:a16="http://schemas.microsoft.com/office/drawing/2014/main" id="{FE418844-DEB7-2AFF-32F4-162F136BC6A3}"/>
              </a:ext>
            </a:extLst>
          </p:cNvPr>
          <p:cNvPicPr>
            <a:picLocks noChangeAspect="1"/>
          </p:cNvPicPr>
          <p:nvPr/>
        </p:nvPicPr>
        <p:blipFill>
          <a:blip r:embed="rId2"/>
          <a:stretch>
            <a:fillRect/>
          </a:stretch>
        </p:blipFill>
        <p:spPr>
          <a:xfrm>
            <a:off x="0" y="765954"/>
            <a:ext cx="12192000" cy="1473758"/>
          </a:xfrm>
          <a:prstGeom prst="rect">
            <a:avLst/>
          </a:prstGeom>
        </p:spPr>
      </p:pic>
      <p:pic>
        <p:nvPicPr>
          <p:cNvPr id="4" name="Picture 3" descr="A close up of words&#10;&#10;Description automatically generated">
            <a:extLst>
              <a:ext uri="{FF2B5EF4-FFF2-40B4-BE49-F238E27FC236}">
                <a16:creationId xmlns:a16="http://schemas.microsoft.com/office/drawing/2014/main" id="{000C0994-42B0-3587-5F9D-31D8DBFFCA3A}"/>
              </a:ext>
            </a:extLst>
          </p:cNvPr>
          <p:cNvPicPr>
            <a:picLocks noChangeAspect="1"/>
          </p:cNvPicPr>
          <p:nvPr/>
        </p:nvPicPr>
        <p:blipFill>
          <a:blip r:embed="rId3"/>
          <a:stretch>
            <a:fillRect/>
          </a:stretch>
        </p:blipFill>
        <p:spPr>
          <a:xfrm>
            <a:off x="0" y="2368326"/>
            <a:ext cx="12192000" cy="582553"/>
          </a:xfrm>
          <a:prstGeom prst="rect">
            <a:avLst/>
          </a:prstGeom>
        </p:spPr>
      </p:pic>
      <p:pic>
        <p:nvPicPr>
          <p:cNvPr id="6" name="Picture 5" descr="A close-up of a number&#10;&#10;Description automatically generated">
            <a:extLst>
              <a:ext uri="{FF2B5EF4-FFF2-40B4-BE49-F238E27FC236}">
                <a16:creationId xmlns:a16="http://schemas.microsoft.com/office/drawing/2014/main" id="{E7B3451A-E0B2-3E68-3423-D5D3561807BB}"/>
              </a:ext>
            </a:extLst>
          </p:cNvPr>
          <p:cNvPicPr>
            <a:picLocks noChangeAspect="1"/>
          </p:cNvPicPr>
          <p:nvPr/>
        </p:nvPicPr>
        <p:blipFill>
          <a:blip r:embed="rId4"/>
          <a:stretch>
            <a:fillRect/>
          </a:stretch>
        </p:blipFill>
        <p:spPr>
          <a:xfrm>
            <a:off x="0" y="3059130"/>
            <a:ext cx="12192000" cy="739739"/>
          </a:xfrm>
          <a:prstGeom prst="rect">
            <a:avLst/>
          </a:prstGeom>
        </p:spPr>
      </p:pic>
      <p:pic>
        <p:nvPicPr>
          <p:cNvPr id="12" name="Picture 11" descr="A red and blue text&#10;&#10;Description automatically generated">
            <a:extLst>
              <a:ext uri="{FF2B5EF4-FFF2-40B4-BE49-F238E27FC236}">
                <a16:creationId xmlns:a16="http://schemas.microsoft.com/office/drawing/2014/main" id="{126B8A8F-8B6A-0C0A-D79A-B8F8C622DEB4}"/>
              </a:ext>
            </a:extLst>
          </p:cNvPr>
          <p:cNvPicPr>
            <a:picLocks noChangeAspect="1"/>
          </p:cNvPicPr>
          <p:nvPr/>
        </p:nvPicPr>
        <p:blipFill>
          <a:blip r:embed="rId5"/>
          <a:stretch>
            <a:fillRect/>
          </a:stretch>
        </p:blipFill>
        <p:spPr>
          <a:xfrm>
            <a:off x="0" y="3893737"/>
            <a:ext cx="12192000" cy="693304"/>
          </a:xfrm>
          <a:prstGeom prst="rect">
            <a:avLst/>
          </a:prstGeom>
        </p:spPr>
      </p:pic>
      <p:pic>
        <p:nvPicPr>
          <p:cNvPr id="14" name="Picture 13" descr="A close-up of a text&#10;&#10;Description automatically generated">
            <a:extLst>
              <a:ext uri="{FF2B5EF4-FFF2-40B4-BE49-F238E27FC236}">
                <a16:creationId xmlns:a16="http://schemas.microsoft.com/office/drawing/2014/main" id="{FB53FC4A-8922-BBB0-B107-337D4AF68F66}"/>
              </a:ext>
            </a:extLst>
          </p:cNvPr>
          <p:cNvPicPr>
            <a:picLocks noChangeAspect="1"/>
          </p:cNvPicPr>
          <p:nvPr/>
        </p:nvPicPr>
        <p:blipFill>
          <a:blip r:embed="rId6"/>
          <a:stretch>
            <a:fillRect/>
          </a:stretch>
        </p:blipFill>
        <p:spPr>
          <a:xfrm>
            <a:off x="81379" y="4722550"/>
            <a:ext cx="12192000" cy="845599"/>
          </a:xfrm>
          <a:prstGeom prst="rect">
            <a:avLst/>
          </a:prstGeom>
        </p:spPr>
      </p:pic>
      <p:pic>
        <p:nvPicPr>
          <p:cNvPr id="15" name="Picture 14" descr="A graph of a number of deaths&#10;&#10;Description automatically generated">
            <a:extLst>
              <a:ext uri="{FF2B5EF4-FFF2-40B4-BE49-F238E27FC236}">
                <a16:creationId xmlns:a16="http://schemas.microsoft.com/office/drawing/2014/main" id="{5EB2FAD9-2D02-3719-9C11-4713EE1894EC}"/>
              </a:ext>
            </a:extLst>
          </p:cNvPr>
          <p:cNvPicPr>
            <a:picLocks noChangeAspect="1"/>
          </p:cNvPicPr>
          <p:nvPr/>
        </p:nvPicPr>
        <p:blipFill>
          <a:blip r:embed="rId7"/>
          <a:stretch>
            <a:fillRect/>
          </a:stretch>
        </p:blipFill>
        <p:spPr>
          <a:xfrm>
            <a:off x="-19864" y="-7398"/>
            <a:ext cx="12231727" cy="6858000"/>
          </a:xfrm>
          <a:prstGeom prst="rect">
            <a:avLst/>
          </a:prstGeom>
        </p:spPr>
      </p:pic>
      <p:pic>
        <p:nvPicPr>
          <p:cNvPr id="16" name="Picture 15" descr="A graph with a line going up&#10;&#10;Description automatically generated">
            <a:extLst>
              <a:ext uri="{FF2B5EF4-FFF2-40B4-BE49-F238E27FC236}">
                <a16:creationId xmlns:a16="http://schemas.microsoft.com/office/drawing/2014/main" id="{F6647840-94C5-5FD2-45FA-032431F1DC1B}"/>
              </a:ext>
            </a:extLst>
          </p:cNvPr>
          <p:cNvPicPr>
            <a:picLocks noChangeAspect="1"/>
          </p:cNvPicPr>
          <p:nvPr/>
        </p:nvPicPr>
        <p:blipFill>
          <a:blip r:embed="rId8"/>
          <a:stretch>
            <a:fillRect/>
          </a:stretch>
        </p:blipFill>
        <p:spPr>
          <a:xfrm>
            <a:off x="-29909" y="-7055"/>
            <a:ext cx="12216609" cy="6858000"/>
          </a:xfrm>
          <a:prstGeom prst="rect">
            <a:avLst/>
          </a:prstGeom>
        </p:spPr>
      </p:pic>
    </p:spTree>
    <p:extLst>
      <p:ext uri="{BB962C8B-B14F-4D97-AF65-F5344CB8AC3E}">
        <p14:creationId xmlns:p14="http://schemas.microsoft.com/office/powerpoint/2010/main" val="252451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D611-3B09-6F4C-1306-0176BD240D19}"/>
              </a:ext>
            </a:extLst>
          </p:cNvPr>
          <p:cNvSpPr>
            <a:spLocks noGrp="1"/>
          </p:cNvSpPr>
          <p:nvPr>
            <p:ph idx="1"/>
          </p:nvPr>
        </p:nvSpPr>
        <p:spPr>
          <a:xfrm>
            <a:off x="-4413" y="8794"/>
            <a:ext cx="12186989" cy="6737045"/>
          </a:xfrm>
        </p:spPr>
        <p:txBody>
          <a:bodyPr vert="horz" lIns="91440" tIns="45720" rIns="91440" bIns="45720" rtlCol="0" anchor="t">
            <a:normAutofit/>
          </a:bodyPr>
          <a:lstStyle/>
          <a:p>
            <a:pPr marL="0" indent="0">
              <a:buNone/>
            </a:pPr>
            <a:r>
              <a:rPr lang="en-IN" sz="2400">
                <a:solidFill>
                  <a:srgbClr val="000000"/>
                </a:solidFill>
                <a:latin typeface="Times New Roman"/>
                <a:cs typeface="Times New Roman"/>
              </a:rPr>
              <a:t>8. Reading Enrichment data set and combining with super covid 19 </a:t>
            </a:r>
            <a:r>
              <a:rPr lang="en-IN" sz="2400" err="1">
                <a:solidFill>
                  <a:srgbClr val="000000"/>
                </a:solidFill>
                <a:latin typeface="Times New Roman"/>
                <a:cs typeface="Times New Roman"/>
              </a:rPr>
              <a:t>dataframe</a:t>
            </a:r>
            <a:endParaRPr lang="en-IN" sz="2400">
              <a:solidFill>
                <a:srgbClr val="000000"/>
              </a:solidFill>
              <a:latin typeface="Times New Roman"/>
              <a:cs typeface="Times New Roman"/>
            </a:endParaRPr>
          </a:p>
          <a:p>
            <a:pPr marL="0" indent="0">
              <a:buNone/>
            </a:pPr>
            <a:endParaRPr lang="en-IN" sz="2400">
              <a:latin typeface="Times New Roman"/>
              <a:cs typeface="Times New Roman"/>
            </a:endParaRPr>
          </a:p>
          <a:p>
            <a:pPr marL="0" indent="0">
              <a:buNone/>
            </a:pPr>
            <a:endParaRPr lang="en-IN" sz="2400">
              <a:latin typeface="Times New Roman"/>
              <a:cs typeface="Times New Roman"/>
            </a:endParaRPr>
          </a:p>
          <a:p>
            <a:pPr marL="0" indent="0">
              <a:buNone/>
            </a:pPr>
            <a:r>
              <a:rPr lang="en-IN" sz="2800" u="none" strike="noStrike" baseline="0">
                <a:solidFill>
                  <a:srgbClr val="000000"/>
                </a:solidFill>
                <a:latin typeface="Times New Roman"/>
                <a:cs typeface="Times New Roman"/>
              </a:rPr>
              <a:t> </a:t>
            </a:r>
            <a:endParaRPr lang="en-US" sz="2800">
              <a:solidFill>
                <a:srgbClr val="000000"/>
              </a:solidFill>
              <a:latin typeface="Times New Roman"/>
              <a:cs typeface="Times New Roman"/>
            </a:endParaRPr>
          </a:p>
          <a:p>
            <a:pPr marL="0" indent="0">
              <a:buNone/>
            </a:pPr>
            <a:endParaRPr lang="en-US" sz="280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p:txBody>
      </p:sp>
      <p:pic>
        <p:nvPicPr>
          <p:cNvPr id="6" name="Picture 5" descr="A close-up of a computer code&#10;&#10;Description automatically generated">
            <a:extLst>
              <a:ext uri="{FF2B5EF4-FFF2-40B4-BE49-F238E27FC236}">
                <a16:creationId xmlns:a16="http://schemas.microsoft.com/office/drawing/2014/main" id="{D26EA8B8-DB6B-08A9-7F92-47AAF0BAD3C1}"/>
              </a:ext>
            </a:extLst>
          </p:cNvPr>
          <p:cNvPicPr>
            <a:picLocks noChangeAspect="1"/>
          </p:cNvPicPr>
          <p:nvPr/>
        </p:nvPicPr>
        <p:blipFill>
          <a:blip r:embed="rId2"/>
          <a:stretch>
            <a:fillRect/>
          </a:stretch>
        </p:blipFill>
        <p:spPr>
          <a:xfrm>
            <a:off x="-2822" y="600075"/>
            <a:ext cx="12035366" cy="1803462"/>
          </a:xfrm>
          <a:prstGeom prst="rect">
            <a:avLst/>
          </a:prstGeom>
        </p:spPr>
      </p:pic>
      <p:pic>
        <p:nvPicPr>
          <p:cNvPr id="8" name="Picture 7" descr="A close-up of a sign&#10;&#10;Description automatically generated">
            <a:extLst>
              <a:ext uri="{FF2B5EF4-FFF2-40B4-BE49-F238E27FC236}">
                <a16:creationId xmlns:a16="http://schemas.microsoft.com/office/drawing/2014/main" id="{739AE4D7-4646-6D46-624A-623CA417CBA9}"/>
              </a:ext>
            </a:extLst>
          </p:cNvPr>
          <p:cNvPicPr>
            <a:picLocks noChangeAspect="1"/>
          </p:cNvPicPr>
          <p:nvPr/>
        </p:nvPicPr>
        <p:blipFill>
          <a:blip r:embed="rId3"/>
          <a:stretch>
            <a:fillRect/>
          </a:stretch>
        </p:blipFill>
        <p:spPr>
          <a:xfrm>
            <a:off x="0" y="2578223"/>
            <a:ext cx="12192000" cy="517864"/>
          </a:xfrm>
          <a:prstGeom prst="rect">
            <a:avLst/>
          </a:prstGeom>
        </p:spPr>
      </p:pic>
      <p:pic>
        <p:nvPicPr>
          <p:cNvPr id="9" name="Picture 8" descr="A close-up of a computer screen&#10;&#10;Description automatically generated">
            <a:extLst>
              <a:ext uri="{FF2B5EF4-FFF2-40B4-BE49-F238E27FC236}">
                <a16:creationId xmlns:a16="http://schemas.microsoft.com/office/drawing/2014/main" id="{99EC742D-75A8-CB1D-F3E1-A36D0702FEC0}"/>
              </a:ext>
            </a:extLst>
          </p:cNvPr>
          <p:cNvPicPr>
            <a:picLocks noChangeAspect="1"/>
          </p:cNvPicPr>
          <p:nvPr/>
        </p:nvPicPr>
        <p:blipFill>
          <a:blip r:embed="rId4"/>
          <a:stretch>
            <a:fillRect/>
          </a:stretch>
        </p:blipFill>
        <p:spPr>
          <a:xfrm>
            <a:off x="-11097" y="3255793"/>
            <a:ext cx="12177203" cy="135255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70D7214C-8C9B-C02F-B6F0-15A35DCBA077}"/>
              </a:ext>
            </a:extLst>
          </p:cNvPr>
          <p:cNvPicPr>
            <a:picLocks noChangeAspect="1"/>
          </p:cNvPicPr>
          <p:nvPr/>
        </p:nvPicPr>
        <p:blipFill>
          <a:blip r:embed="rId5"/>
          <a:stretch>
            <a:fillRect/>
          </a:stretch>
        </p:blipFill>
        <p:spPr>
          <a:xfrm>
            <a:off x="0" y="599663"/>
            <a:ext cx="12192000" cy="6243121"/>
          </a:xfrm>
          <a:prstGeom prst="rect">
            <a:avLst/>
          </a:prstGeom>
        </p:spPr>
      </p:pic>
    </p:spTree>
    <p:extLst>
      <p:ext uri="{BB962C8B-B14F-4D97-AF65-F5344CB8AC3E}">
        <p14:creationId xmlns:p14="http://schemas.microsoft.com/office/powerpoint/2010/main" val="105323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46AD2-D48E-CC9E-9096-32107F027AB5}"/>
              </a:ext>
            </a:extLst>
          </p:cNvPr>
          <p:cNvSpPr>
            <a:spLocks noGrp="1"/>
          </p:cNvSpPr>
          <p:nvPr>
            <p:ph type="title"/>
          </p:nvPr>
        </p:nvSpPr>
        <p:spPr/>
        <p:txBody>
          <a:bodyPr/>
          <a:lstStyle/>
          <a:p>
            <a:r>
              <a:rPr lang="en-US"/>
              <a:t>Enrichment Data set- Employment dataset</a:t>
            </a:r>
          </a:p>
        </p:txBody>
      </p:sp>
      <p:sp>
        <p:nvSpPr>
          <p:cNvPr id="3" name="Content Placeholder 2">
            <a:extLst>
              <a:ext uri="{FF2B5EF4-FFF2-40B4-BE49-F238E27FC236}">
                <a16:creationId xmlns:a16="http://schemas.microsoft.com/office/drawing/2014/main" id="{7370350B-BD07-7563-A2D6-F7443854225C}"/>
              </a:ext>
            </a:extLst>
          </p:cNvPr>
          <p:cNvSpPr>
            <a:spLocks noGrp="1"/>
          </p:cNvSpPr>
          <p:nvPr>
            <p:ph idx="1"/>
          </p:nvPr>
        </p:nvSpPr>
        <p:spPr/>
        <p:txBody>
          <a:bodyPr vert="horz" lIns="91440" tIns="45720" rIns="91440" bIns="45720" rtlCol="0" anchor="t">
            <a:normAutofit/>
          </a:bodyPr>
          <a:lstStyle/>
          <a:p>
            <a:r>
              <a:rPr lang="en-US"/>
              <a:t>Employment data set :</a:t>
            </a:r>
          </a:p>
          <a:p>
            <a:pPr marL="0" indent="0">
              <a:buNone/>
            </a:pPr>
            <a:r>
              <a:rPr lang="en-US"/>
              <a:t>    </a:t>
            </a:r>
            <a:r>
              <a:rPr lang="en-US" sz="2400"/>
              <a:t> It has three data sets they are :</a:t>
            </a:r>
          </a:p>
          <a:p>
            <a:pPr marL="0" indent="0">
              <a:buNone/>
            </a:pPr>
            <a:r>
              <a:rPr lang="en-US" sz="2400"/>
              <a:t>            1.County-ests-employment-and-wages</a:t>
            </a:r>
          </a:p>
          <a:p>
            <a:pPr marL="0" indent="0">
              <a:buNone/>
            </a:pPr>
            <a:r>
              <a:rPr lang="en-US" sz="2400"/>
              <a:t>            2.State-ests-employment-and-wages</a:t>
            </a:r>
          </a:p>
          <a:p>
            <a:pPr marL="0" indent="0">
              <a:buNone/>
            </a:pPr>
            <a:r>
              <a:rPr lang="en-US" sz="2400"/>
              <a:t>            3.Top-ten-ests-employment-and-wages</a:t>
            </a:r>
          </a:p>
          <a:p>
            <a:pPr marL="0" indent="0">
              <a:buNone/>
            </a:pPr>
            <a:endParaRPr lang="en-US" sz="2400"/>
          </a:p>
        </p:txBody>
      </p:sp>
    </p:spTree>
    <p:extLst>
      <p:ext uri="{BB962C8B-B14F-4D97-AF65-F5344CB8AC3E}">
        <p14:creationId xmlns:p14="http://schemas.microsoft.com/office/powerpoint/2010/main" val="3941522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4590-B025-CA9D-AD1A-356152030426}"/>
              </a:ext>
            </a:extLst>
          </p:cNvPr>
          <p:cNvSpPr>
            <a:spLocks noGrp="1"/>
          </p:cNvSpPr>
          <p:nvPr>
            <p:ph type="title"/>
          </p:nvPr>
        </p:nvSpPr>
        <p:spPr/>
        <p:txBody>
          <a:bodyPr/>
          <a:lstStyle/>
          <a:p>
            <a:r>
              <a:rPr lang="en-US"/>
              <a:t>Steps followed :</a:t>
            </a:r>
          </a:p>
        </p:txBody>
      </p:sp>
      <p:sp>
        <p:nvSpPr>
          <p:cNvPr id="3" name="Content Placeholder 2">
            <a:extLst>
              <a:ext uri="{FF2B5EF4-FFF2-40B4-BE49-F238E27FC236}">
                <a16:creationId xmlns:a16="http://schemas.microsoft.com/office/drawing/2014/main" id="{D14BC781-6099-4D99-A2BB-092C05D432B6}"/>
              </a:ext>
            </a:extLst>
          </p:cNvPr>
          <p:cNvSpPr>
            <a:spLocks noGrp="1"/>
          </p:cNvSpPr>
          <p:nvPr>
            <p:ph idx="1"/>
          </p:nvPr>
        </p:nvSpPr>
        <p:spPr/>
        <p:txBody>
          <a:bodyPr vert="horz" lIns="91440" tIns="45720" rIns="91440" bIns="45720" rtlCol="0" anchor="t">
            <a:noAutofit/>
          </a:bodyPr>
          <a:lstStyle/>
          <a:p>
            <a:pPr marL="0" indent="0">
              <a:buNone/>
            </a:pPr>
            <a:r>
              <a:rPr lang="en-US" sz="2400"/>
              <a:t>Step 1:</a:t>
            </a:r>
          </a:p>
          <a:p>
            <a:pPr marL="0" indent="0">
              <a:buNone/>
            </a:pPr>
            <a:r>
              <a:rPr lang="en-US" sz="2400"/>
              <a:t>    1.Understanding the above data set</a:t>
            </a:r>
          </a:p>
          <a:p>
            <a:pPr marL="0" indent="0">
              <a:buNone/>
            </a:pPr>
            <a:r>
              <a:rPr lang="en-US" sz="2400"/>
              <a:t>     2.Reading the data set</a:t>
            </a:r>
          </a:p>
          <a:p>
            <a:pPr marL="0" indent="0">
              <a:buNone/>
            </a:pPr>
            <a:r>
              <a:rPr lang="en-US" sz="2400"/>
              <a:t>     3. Printing first five rows of dataset</a:t>
            </a:r>
          </a:p>
          <a:p>
            <a:pPr marL="0" indent="0">
              <a:buNone/>
            </a:pPr>
            <a:r>
              <a:rPr lang="en-US" sz="2400"/>
              <a:t>     </a:t>
            </a:r>
          </a:p>
          <a:p>
            <a:pPr marL="0" indent="0">
              <a:buNone/>
            </a:pPr>
            <a:r>
              <a:rPr lang="en-US" sz="2400"/>
              <a:t>Step 2:</a:t>
            </a:r>
          </a:p>
          <a:p>
            <a:pPr marL="0" indent="0">
              <a:buNone/>
            </a:pPr>
            <a:r>
              <a:rPr lang="en-US" sz="2400"/>
              <a:t>     1. Printing the variable dictionary to understand the variables  present in each column.</a:t>
            </a:r>
          </a:p>
          <a:p>
            <a:pPr marL="0" indent="0">
              <a:buNone/>
            </a:pPr>
            <a:r>
              <a:rPr lang="en-US" sz="2400"/>
              <a:t> Step 3:</a:t>
            </a:r>
          </a:p>
          <a:p>
            <a:pPr marL="0" indent="0">
              <a:buNone/>
            </a:pPr>
            <a:r>
              <a:rPr lang="en-US" sz="2400"/>
              <a:t>     Filtering the data with year 2020.</a:t>
            </a:r>
          </a:p>
          <a:p>
            <a:pPr marL="0" indent="0">
              <a:buNone/>
            </a:pPr>
            <a:endParaRPr lang="en-US" sz="2400"/>
          </a:p>
          <a:p>
            <a:pPr marL="0" indent="0">
              <a:buNone/>
            </a:pPr>
            <a:endParaRPr lang="en-US"/>
          </a:p>
          <a:p>
            <a:pPr marL="0" indent="0">
              <a:buNone/>
            </a:pPr>
            <a:endParaRPr lang="en-US"/>
          </a:p>
        </p:txBody>
      </p:sp>
    </p:spTree>
    <p:extLst>
      <p:ext uri="{BB962C8B-B14F-4D97-AF65-F5344CB8AC3E}">
        <p14:creationId xmlns:p14="http://schemas.microsoft.com/office/powerpoint/2010/main" val="2093382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F7AFF8-8571-9EA7-A867-0DD41897E9BB}"/>
              </a:ext>
            </a:extLst>
          </p:cNvPr>
          <p:cNvSpPr>
            <a:spLocks noGrp="1"/>
          </p:cNvSpPr>
          <p:nvPr>
            <p:ph idx="1"/>
          </p:nvPr>
        </p:nvSpPr>
        <p:spPr>
          <a:xfrm>
            <a:off x="838200" y="589950"/>
            <a:ext cx="10515600" cy="5587013"/>
          </a:xfrm>
        </p:spPr>
        <p:txBody>
          <a:bodyPr vert="horz" lIns="91440" tIns="45720" rIns="91440" bIns="45720" rtlCol="0" anchor="t">
            <a:noAutofit/>
          </a:bodyPr>
          <a:lstStyle/>
          <a:p>
            <a:pPr marL="0" indent="0">
              <a:buNone/>
            </a:pPr>
            <a:r>
              <a:rPr lang="en-US" sz="2400"/>
              <a:t>Step 4:    </a:t>
            </a:r>
            <a:endParaRPr lang="en-US"/>
          </a:p>
          <a:p>
            <a:pPr marL="0" indent="0">
              <a:buNone/>
            </a:pPr>
            <a:r>
              <a:rPr lang="en-US" sz="2400"/>
              <a:t>     Merging Covid 19 data set with our Enrichment dataset which is filtered for the year 2020.</a:t>
            </a:r>
          </a:p>
          <a:p>
            <a:pPr marL="0" indent="0">
              <a:buNone/>
            </a:pPr>
            <a:r>
              <a:rPr lang="en-US" sz="2400"/>
              <a:t>Step 5:</a:t>
            </a:r>
          </a:p>
          <a:p>
            <a:pPr marL="0" indent="0">
              <a:buNone/>
            </a:pPr>
            <a:r>
              <a:rPr lang="en-US" sz="2400"/>
              <a:t>     Saving the final merge dataset as .csv file </a:t>
            </a:r>
          </a:p>
          <a:p>
            <a:pPr marL="0" indent="0">
              <a:buNone/>
            </a:pPr>
            <a:r>
              <a:rPr lang="en-US" sz="2400"/>
              <a:t>Step 6:</a:t>
            </a:r>
          </a:p>
          <a:p>
            <a:pPr marL="0" indent="0">
              <a:buNone/>
            </a:pPr>
            <a:r>
              <a:rPr lang="en-IN" sz="2400">
                <a:latin typeface="Times New Roman"/>
                <a:cs typeface="Times New Roman"/>
              </a:rPr>
              <a:t>    Initial Hypothesis Questions </a:t>
            </a:r>
            <a:endParaRPr lang="en-US" sz="2400">
              <a:latin typeface="Times New Roman"/>
              <a:cs typeface="Times New Roman"/>
            </a:endParaRPr>
          </a:p>
          <a:p>
            <a:pPr marL="0" indent="0">
              <a:buNone/>
            </a:pPr>
            <a:r>
              <a:rPr lang="en-US" sz="2400"/>
              <a:t>Step 7:</a:t>
            </a:r>
          </a:p>
          <a:p>
            <a:pPr marL="0" indent="0">
              <a:buNone/>
            </a:pPr>
            <a:r>
              <a:rPr lang="en-US" sz="2400"/>
              <a:t>     Selecting the state</a:t>
            </a:r>
          </a:p>
          <a:p>
            <a:pPr marL="0" indent="0">
              <a:buNone/>
            </a:pPr>
            <a:r>
              <a:rPr lang="en-US" sz="2400"/>
              <a:t>     Filtering the data for NY</a:t>
            </a:r>
          </a:p>
          <a:p>
            <a:pPr marL="0" indent="0">
              <a:buNone/>
            </a:pPr>
            <a:r>
              <a:rPr lang="en-US" sz="2400"/>
              <a:t>Step 8:</a:t>
            </a:r>
          </a:p>
          <a:p>
            <a:pPr marL="0" indent="0">
              <a:buNone/>
            </a:pPr>
            <a:r>
              <a:rPr lang="en-US" sz="2400"/>
              <a:t>Identifying the last week trend for specified state that we have selected .</a:t>
            </a:r>
          </a:p>
          <a:p>
            <a:pPr marL="0" indent="0">
              <a:buNone/>
            </a:pPr>
            <a:endParaRPr lang="en-US" sz="2400"/>
          </a:p>
          <a:p>
            <a:pPr marL="0" indent="0">
              <a:buNone/>
            </a:pPr>
            <a:endParaRPr lang="en-US"/>
          </a:p>
          <a:p>
            <a:pPr>
              <a:buFont typeface="Arial"/>
              <a:buChar char="•"/>
            </a:pPr>
            <a:endParaRPr lang="en-US" sz="2400"/>
          </a:p>
          <a:p>
            <a:pPr marL="0" indent="0">
              <a:buNone/>
            </a:pPr>
            <a:endParaRPr lang="en-US" sz="1900"/>
          </a:p>
          <a:p>
            <a:endParaRPr lang="en-US"/>
          </a:p>
        </p:txBody>
      </p:sp>
    </p:spTree>
    <p:extLst>
      <p:ext uri="{BB962C8B-B14F-4D97-AF65-F5344CB8AC3E}">
        <p14:creationId xmlns:p14="http://schemas.microsoft.com/office/powerpoint/2010/main" val="3213750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DE818-43F3-873E-46BF-D5D3DB9E1FBD}"/>
              </a:ext>
            </a:extLst>
          </p:cNvPr>
          <p:cNvSpPr>
            <a:spLocks noGrp="1"/>
          </p:cNvSpPr>
          <p:nvPr>
            <p:ph idx="1"/>
          </p:nvPr>
        </p:nvSpPr>
        <p:spPr>
          <a:xfrm>
            <a:off x="4223982" y="3752850"/>
            <a:ext cx="7485413" cy="2452687"/>
          </a:xfrm>
        </p:spPr>
        <p:txBody>
          <a:bodyPr vert="horz" lIns="91440" tIns="45720" rIns="91440" bIns="45720" rtlCol="0" anchor="ctr">
            <a:normAutofit/>
          </a:bodyPr>
          <a:lstStyle/>
          <a:p>
            <a:endParaRPr lang="en-US" sz="1800"/>
          </a:p>
          <a:p>
            <a:endParaRPr lang="en-US" sz="1800"/>
          </a:p>
        </p:txBody>
      </p:sp>
      <p:pic>
        <p:nvPicPr>
          <p:cNvPr id="2" name="Picture 1" descr="A graph of death and death&#10;&#10;Description automatically generated">
            <a:extLst>
              <a:ext uri="{FF2B5EF4-FFF2-40B4-BE49-F238E27FC236}">
                <a16:creationId xmlns:a16="http://schemas.microsoft.com/office/drawing/2014/main" id="{2CA4825A-16E8-EF21-20CC-EC4A7D3F30F5}"/>
              </a:ext>
            </a:extLst>
          </p:cNvPr>
          <p:cNvPicPr>
            <a:picLocks noChangeAspect="1"/>
          </p:cNvPicPr>
          <p:nvPr/>
        </p:nvPicPr>
        <p:blipFill>
          <a:blip r:embed="rId2"/>
          <a:stretch>
            <a:fillRect/>
          </a:stretch>
        </p:blipFill>
        <p:spPr>
          <a:xfrm>
            <a:off x="0" y="536852"/>
            <a:ext cx="12192000" cy="5784295"/>
          </a:xfrm>
          <a:prstGeom prst="rect">
            <a:avLst/>
          </a:prstGeom>
        </p:spPr>
      </p:pic>
    </p:spTree>
    <p:extLst>
      <p:ext uri="{BB962C8B-B14F-4D97-AF65-F5344CB8AC3E}">
        <p14:creationId xmlns:p14="http://schemas.microsoft.com/office/powerpoint/2010/main" val="4245026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75DD-F5E1-ACC0-00F9-9427FBE13929}"/>
              </a:ext>
            </a:extLst>
          </p:cNvPr>
          <p:cNvSpPr>
            <a:spLocks noGrp="1"/>
          </p:cNvSpPr>
          <p:nvPr>
            <p:ph type="title"/>
          </p:nvPr>
        </p:nvSpPr>
        <p:spPr/>
        <p:txBody>
          <a:bodyPr/>
          <a:lstStyle/>
          <a:p>
            <a:r>
              <a:rPr lang="en-IN" sz="2800">
                <a:latin typeface="Times New Roman"/>
                <a:cs typeface="Times New Roman"/>
              </a:rPr>
              <a:t>Initial Hypothesis Questions</a:t>
            </a:r>
            <a:endParaRPr lang="en-US" sz="2800">
              <a:latin typeface="Times New Roman"/>
              <a:cs typeface="Times New Roman"/>
            </a:endParaRPr>
          </a:p>
          <a:p>
            <a:endParaRPr lang="en-US"/>
          </a:p>
        </p:txBody>
      </p:sp>
      <p:sp>
        <p:nvSpPr>
          <p:cNvPr id="6" name="Content Placeholder 5">
            <a:extLst>
              <a:ext uri="{FF2B5EF4-FFF2-40B4-BE49-F238E27FC236}">
                <a16:creationId xmlns:a16="http://schemas.microsoft.com/office/drawing/2014/main" id="{7B41620B-3586-9EE2-A8E3-4BDA372F2224}"/>
              </a:ext>
            </a:extLst>
          </p:cNvPr>
          <p:cNvSpPr>
            <a:spLocks noGrp="1"/>
          </p:cNvSpPr>
          <p:nvPr>
            <p:ph idx="1"/>
          </p:nvPr>
        </p:nvSpPr>
        <p:spPr/>
        <p:txBody>
          <a:bodyPr vert="horz" lIns="91440" tIns="45720" rIns="91440" bIns="45720" rtlCol="0" anchor="t">
            <a:normAutofit fontScale="70000" lnSpcReduction="20000"/>
          </a:bodyPr>
          <a:lstStyle/>
          <a:p>
            <a:r>
              <a:rPr lang="en-US">
                <a:ea typeface="+mn-lt"/>
                <a:cs typeface="+mn-lt"/>
              </a:rPr>
              <a:t>## How did the </a:t>
            </a:r>
            <a:r>
              <a:rPr lang="en-US" err="1">
                <a:ea typeface="+mn-lt"/>
                <a:cs typeface="+mn-lt"/>
              </a:rPr>
              <a:t>emplyoment</a:t>
            </a:r>
            <a:r>
              <a:rPr lang="en-US">
                <a:ea typeface="+mn-lt"/>
                <a:cs typeface="+mn-lt"/>
              </a:rPr>
              <a:t> sector got effected due to Covid19?</a:t>
            </a:r>
            <a:endParaRPr lang="en-US"/>
          </a:p>
          <a:p>
            <a:endParaRPr lang="en-US"/>
          </a:p>
          <a:p>
            <a:r>
              <a:rPr lang="en-US">
                <a:ea typeface="+mn-lt"/>
                <a:cs typeface="+mn-lt"/>
              </a:rPr>
              <a:t>## Did the employment rates  is effected in essential sectors like health </a:t>
            </a:r>
            <a:r>
              <a:rPr lang="en-US" err="1">
                <a:ea typeface="+mn-lt"/>
                <a:cs typeface="+mn-lt"/>
              </a:rPr>
              <a:t>care,regualr</a:t>
            </a:r>
            <a:r>
              <a:rPr lang="en-US">
                <a:ea typeface="+mn-lt"/>
                <a:cs typeface="+mn-lt"/>
              </a:rPr>
              <a:t> services during the pandemic?</a:t>
            </a:r>
            <a:endParaRPr lang="en-US"/>
          </a:p>
          <a:p>
            <a:endParaRPr lang="en-US"/>
          </a:p>
          <a:p>
            <a:r>
              <a:rPr lang="en-US">
                <a:ea typeface="+mn-lt"/>
                <a:cs typeface="+mn-lt"/>
              </a:rPr>
              <a:t>## Did you think the areas with higher employment faced more COVID-19 cases than the areas with lower employment?</a:t>
            </a:r>
            <a:endParaRPr lang="en-US"/>
          </a:p>
          <a:p>
            <a:endParaRPr lang="en-US"/>
          </a:p>
          <a:p>
            <a:r>
              <a:rPr lang="en-US">
                <a:ea typeface="+mn-lt"/>
                <a:cs typeface="+mn-lt"/>
              </a:rPr>
              <a:t>## What is the major factor that effect employment?</a:t>
            </a:r>
            <a:endParaRPr lang="en-US"/>
          </a:p>
          <a:p>
            <a:endParaRPr lang="en-US"/>
          </a:p>
          <a:p>
            <a:r>
              <a:rPr lang="en-US">
                <a:ea typeface="+mn-lt"/>
                <a:cs typeface="+mn-lt"/>
              </a:rPr>
              <a:t>## Is major cities faced more number of covid cases due to employment ,how </a:t>
            </a:r>
            <a:r>
              <a:rPr lang="en-US" err="1">
                <a:ea typeface="+mn-lt"/>
                <a:cs typeface="+mn-lt"/>
              </a:rPr>
              <a:t>expain</a:t>
            </a:r>
            <a:r>
              <a:rPr lang="en-US">
                <a:ea typeface="+mn-lt"/>
                <a:cs typeface="+mn-lt"/>
              </a:rPr>
              <a:t>?</a:t>
            </a:r>
            <a:endParaRPr lang="en-US"/>
          </a:p>
          <a:p>
            <a:endParaRPr lang="en-US"/>
          </a:p>
          <a:p>
            <a:r>
              <a:rPr lang="en-US">
                <a:ea typeface="+mn-lt"/>
                <a:cs typeface="+mn-lt"/>
              </a:rPr>
              <a:t>## Does employment rate effect the economy of  the county?</a:t>
            </a:r>
            <a:endParaRPr lang="en-US"/>
          </a:p>
        </p:txBody>
      </p:sp>
    </p:spTree>
    <p:extLst>
      <p:ext uri="{BB962C8B-B14F-4D97-AF65-F5344CB8AC3E}">
        <p14:creationId xmlns:p14="http://schemas.microsoft.com/office/powerpoint/2010/main" val="105013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2035-E1CA-0634-32D4-7D85DCEB25CF}"/>
              </a:ext>
            </a:extLst>
          </p:cNvPr>
          <p:cNvSpPr>
            <a:spLocks noGrp="1"/>
          </p:cNvSpPr>
          <p:nvPr>
            <p:ph type="title"/>
          </p:nvPr>
        </p:nvSpPr>
        <p:spPr/>
        <p:txBody>
          <a:bodyPr>
            <a:normAutofit/>
          </a:bodyPr>
          <a:lstStyle/>
          <a:p>
            <a:r>
              <a:rPr lang="en-US" sz="3200">
                <a:latin typeface="Times New Roman" panose="02020603050405020304" pitchFamily="18" charset="0"/>
                <a:cs typeface="Times New Roman" panose="02020603050405020304" pitchFamily="18" charset="0"/>
              </a:rPr>
              <a:t>COVID-19 Dataset</a:t>
            </a:r>
            <a:endParaRPr lang="en-IN" sz="32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F15014-56C1-76B7-A4D6-4EA5388DFC30}"/>
              </a:ext>
            </a:extLst>
          </p:cNvPr>
          <p:cNvSpPr>
            <a:spLocks noGrp="1"/>
          </p:cNvSpPr>
          <p:nvPr>
            <p:ph idx="1"/>
          </p:nvPr>
        </p:nvSpPr>
        <p:spPr/>
        <p:txBody>
          <a:bodyPr/>
          <a:lstStyle/>
          <a:p>
            <a:pPr marL="0" indent="0">
              <a:buNone/>
            </a:pPr>
            <a:r>
              <a:rPr lang="en-US" sz="1800" i="0" u="none" strike="noStrike" baseline="0">
                <a:solidFill>
                  <a:srgbClr val="000000"/>
                </a:solidFill>
                <a:latin typeface="Times New Roman" panose="02020603050405020304" pitchFamily="18" charset="0"/>
              </a:rPr>
              <a:t>1. </a:t>
            </a:r>
            <a:r>
              <a:rPr lang="en-US" sz="1800" b="1" i="0" u="none" strike="noStrike" baseline="0">
                <a:solidFill>
                  <a:srgbClr val="000000"/>
                </a:solidFill>
                <a:latin typeface="Times New Roman" panose="02020603050405020304" pitchFamily="18" charset="0"/>
              </a:rPr>
              <a:t>COVID-19 County Population Dataset</a:t>
            </a:r>
            <a:r>
              <a:rPr lang="en-US" sz="1800">
                <a:solidFill>
                  <a:srgbClr val="000000"/>
                </a:solidFill>
                <a:latin typeface="Courier New" panose="02070309020205020404" pitchFamily="49" charset="0"/>
              </a:rPr>
              <a:t>: </a:t>
            </a:r>
          </a:p>
          <a:p>
            <a:pPr marL="0" indent="0">
              <a:buNone/>
            </a:pPr>
            <a:r>
              <a:rPr lang="en-US" sz="1800" b="0" i="0" u="none" strike="noStrike" baseline="0">
                <a:solidFill>
                  <a:srgbClr val="000000"/>
                </a:solidFill>
                <a:latin typeface="Times New Roman" panose="02020603050405020304" pitchFamily="18" charset="0"/>
              </a:rPr>
              <a:t>Provides population data for U.S. counties, essential for calculating case and death rates per 100,000 people. </a:t>
            </a:r>
          </a:p>
          <a:p>
            <a:pPr marL="0" indent="0">
              <a:buNone/>
            </a:pPr>
            <a:r>
              <a:rPr lang="en-US" sz="1800" b="0" i="0" u="none" strike="noStrike" baseline="0">
                <a:solidFill>
                  <a:srgbClr val="000000"/>
                </a:solidFill>
                <a:latin typeface="Times New Roman" panose="02020603050405020304" pitchFamily="18" charset="0"/>
              </a:rPr>
              <a:t>2. </a:t>
            </a:r>
            <a:r>
              <a:rPr lang="en-US" sz="1800" b="1" i="0" u="none" strike="noStrike" baseline="0">
                <a:solidFill>
                  <a:srgbClr val="000000"/>
                </a:solidFill>
                <a:latin typeface="Times New Roman" panose="02020603050405020304" pitchFamily="18" charset="0"/>
              </a:rPr>
              <a:t>COVID-19 Confirmed Cases Dataset: </a:t>
            </a:r>
          </a:p>
          <a:p>
            <a:pPr marL="0" indent="0">
              <a:buNone/>
            </a:pPr>
            <a:r>
              <a:rPr lang="en-US" sz="1800" b="0" i="0" u="none" strike="noStrike" baseline="0">
                <a:solidFill>
                  <a:srgbClr val="000000"/>
                </a:solidFill>
                <a:latin typeface="Times New Roman" panose="02020603050405020304" pitchFamily="18" charset="0"/>
              </a:rPr>
              <a:t>Tracks daily confirmed cases of COVID-19 at the county level. </a:t>
            </a:r>
          </a:p>
          <a:p>
            <a:pPr marL="0" indent="0">
              <a:buNone/>
            </a:pPr>
            <a:r>
              <a:rPr lang="en-US" sz="1800" b="0" i="0" u="none" strike="noStrike" baseline="0">
                <a:solidFill>
                  <a:srgbClr val="000000"/>
                </a:solidFill>
                <a:latin typeface="Times New Roman" panose="02020603050405020304" pitchFamily="18" charset="0"/>
              </a:rPr>
              <a:t>3. </a:t>
            </a:r>
            <a:r>
              <a:rPr lang="en-US" sz="1800" b="1" i="0" u="none" strike="noStrike" baseline="0">
                <a:solidFill>
                  <a:srgbClr val="000000"/>
                </a:solidFill>
                <a:latin typeface="Times New Roman" panose="02020603050405020304" pitchFamily="18" charset="0"/>
              </a:rPr>
              <a:t>COVID-19 Deaths Dataset: </a:t>
            </a:r>
          </a:p>
          <a:p>
            <a:pPr marL="0" indent="0">
              <a:buNone/>
            </a:pPr>
            <a:r>
              <a:rPr lang="en-US" sz="1800" b="0" i="0" u="none" strike="noStrike" baseline="0">
                <a:solidFill>
                  <a:srgbClr val="000000"/>
                </a:solidFill>
                <a:latin typeface="Times New Roman" panose="02020603050405020304" pitchFamily="18" charset="0"/>
              </a:rPr>
              <a:t>Tracks daily COVID-19-related deaths at the county level. </a:t>
            </a:r>
          </a:p>
          <a:p>
            <a:endParaRPr lang="en-IN" sz="1800" b="0" i="0" u="none" strike="noStrike" baseline="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303607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AF7104-5F40-ADE3-A272-3C401AB7F910}"/>
              </a:ext>
            </a:extLst>
          </p:cNvPr>
          <p:cNvSpPr txBox="1"/>
          <p:nvPr/>
        </p:nvSpPr>
        <p:spPr>
          <a:xfrm>
            <a:off x="2021457" y="138023"/>
            <a:ext cx="816346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Times New Roman"/>
                <a:cs typeface="Times New Roman"/>
              </a:rPr>
              <a:t>Analyzing COVID-19 Data with ACS Social, Economic, and Housing</a:t>
            </a:r>
          </a:p>
        </p:txBody>
      </p:sp>
      <p:sp>
        <p:nvSpPr>
          <p:cNvPr id="6" name="TextBox 5">
            <a:extLst>
              <a:ext uri="{FF2B5EF4-FFF2-40B4-BE49-F238E27FC236}">
                <a16:creationId xmlns:a16="http://schemas.microsoft.com/office/drawing/2014/main" id="{89388E7E-44A2-2828-2474-EE9679EBC504}"/>
              </a:ext>
            </a:extLst>
          </p:cNvPr>
          <p:cNvSpPr txBox="1"/>
          <p:nvPr/>
        </p:nvSpPr>
        <p:spPr>
          <a:xfrm>
            <a:off x="741873" y="1719532"/>
            <a:ext cx="11451351" cy="512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a:latin typeface="Times New Roman"/>
                <a:cs typeface="Times New Roman"/>
              </a:rPr>
              <a:t>Housing Data Source:</a:t>
            </a:r>
            <a:endParaRPr lang="en-US">
              <a:latin typeface="Times New Roman"/>
              <a:cs typeface="Times New Roman"/>
            </a:endParaRPr>
          </a:p>
          <a:p>
            <a:pPr>
              <a:buFont typeface=""/>
              <a:buChar char="•"/>
            </a:pPr>
            <a:r>
              <a:rPr lang="en-US" sz="1600" b="1">
                <a:latin typeface="Times New Roman"/>
                <a:cs typeface="Times New Roman"/>
              </a:rPr>
              <a:t>Housing Dataset</a:t>
            </a:r>
            <a:r>
              <a:rPr lang="en-US" sz="1600">
                <a:latin typeface="Times New Roman"/>
                <a:cs typeface="Times New Roman"/>
              </a:rPr>
              <a:t>: Contains various housing metrics for each county, such as median housing prices, total sales, and housing units. This dataset provides insights into the economic and social landscape of each county.</a:t>
            </a:r>
          </a:p>
          <a:p>
            <a:pPr>
              <a:buFont typeface=""/>
              <a:buChar char="•"/>
            </a:pPr>
            <a:endParaRPr lang="en-US" sz="1600">
              <a:latin typeface="Times New Roman"/>
              <a:cs typeface="Times New Roman"/>
            </a:endParaRPr>
          </a:p>
          <a:p>
            <a:r>
              <a:rPr lang="en-US" b="1">
                <a:latin typeface="Times New Roman"/>
                <a:cs typeface="Times New Roman"/>
              </a:rPr>
              <a:t>Source:</a:t>
            </a:r>
          </a:p>
          <a:p>
            <a:endParaRPr lang="en-US" b="1">
              <a:latin typeface="Times New Roman"/>
              <a:cs typeface="Times New Roman"/>
            </a:endParaRPr>
          </a:p>
          <a:p>
            <a:r>
              <a:rPr lang="en-US">
                <a:latin typeface="Times New Roman"/>
                <a:cs typeface="Times New Roman"/>
              </a:rPr>
              <a:t>. </a:t>
            </a:r>
            <a:r>
              <a:rPr lang="en-US" b="1">
                <a:latin typeface="Times New Roman"/>
                <a:cs typeface="Times New Roman"/>
              </a:rPr>
              <a:t>Data Merging Process:</a:t>
            </a:r>
          </a:p>
          <a:p>
            <a:r>
              <a:rPr lang="en-US" b="1">
                <a:latin typeface="Times New Roman"/>
                <a:cs typeface="Times New Roman"/>
              </a:rPr>
              <a:t>Step 1:</a:t>
            </a:r>
            <a:r>
              <a:rPr lang="en-US">
                <a:latin typeface="Times New Roman"/>
                <a:cs typeface="Times New Roman"/>
              </a:rPr>
              <a:t> Merging COVID-19 Datasets</a:t>
            </a:r>
          </a:p>
          <a:p>
            <a:r>
              <a:rPr lang="en-US">
                <a:latin typeface="Times New Roman"/>
                <a:ea typeface="+mn-lt"/>
                <a:cs typeface="+mn-lt"/>
              </a:rPr>
              <a:t>The first step involved merging the three COVID-19 datasets using the</a:t>
            </a:r>
            <a:r>
              <a:rPr lang="en-US" sz="1600">
                <a:latin typeface="Times New Roman"/>
                <a:ea typeface="+mn-lt"/>
                <a:cs typeface="+mn-lt"/>
              </a:rPr>
              <a:t> </a:t>
            </a:r>
            <a:r>
              <a:rPr lang="en-US" sz="1600" err="1">
                <a:latin typeface="Times New Roman"/>
                <a:cs typeface="Times New Roman"/>
              </a:rPr>
              <a:t>countyFIPS</a:t>
            </a:r>
            <a:r>
              <a:rPr lang="en-US" sz="1600">
                <a:latin typeface="Times New Roman"/>
                <a:ea typeface="+mn-lt"/>
                <a:cs typeface="+mn-lt"/>
              </a:rPr>
              <a:t> </a:t>
            </a:r>
            <a:r>
              <a:rPr lang="en-US">
                <a:latin typeface="Times New Roman"/>
                <a:ea typeface="+mn-lt"/>
                <a:cs typeface="+mn-lt"/>
              </a:rPr>
              <a:t>column, a unique identifier for each county in the US.</a:t>
            </a:r>
            <a:endParaRPr lang="en-US">
              <a:latin typeface="Times New Roman"/>
              <a:cs typeface="Times New Roman"/>
            </a:endParaRPr>
          </a:p>
          <a:p>
            <a:r>
              <a:rPr lang="en-US" b="1">
                <a:latin typeface="Times New Roman"/>
                <a:cs typeface="Times New Roman"/>
              </a:rPr>
              <a:t>Process:</a:t>
            </a:r>
            <a:endParaRPr lang="en-US">
              <a:latin typeface="Times New Roman"/>
              <a:cs typeface="Times New Roman"/>
            </a:endParaRPr>
          </a:p>
          <a:p>
            <a:pPr marL="285750" indent="-285750">
              <a:buFont typeface="Arial"/>
              <a:buChar char="•"/>
            </a:pPr>
            <a:r>
              <a:rPr lang="en-US" b="1">
                <a:latin typeface="Times New Roman"/>
                <a:ea typeface="+mn-lt"/>
                <a:cs typeface="+mn-lt"/>
              </a:rPr>
              <a:t>Common Key</a:t>
            </a:r>
            <a:r>
              <a:rPr lang="en-US">
                <a:latin typeface="Times New Roman"/>
                <a:cs typeface="Times New Roman"/>
              </a:rPr>
              <a:t>: The </a:t>
            </a:r>
            <a:r>
              <a:rPr lang="en-US" err="1">
                <a:latin typeface="Times New Roman"/>
                <a:cs typeface="Times New Roman"/>
              </a:rPr>
              <a:t>county_fips</a:t>
            </a:r>
            <a:r>
              <a:rPr lang="en-US">
                <a:latin typeface="Times New Roman"/>
                <a:cs typeface="Times New Roman"/>
              </a:rPr>
              <a:t> column was used as the key for merging.</a:t>
            </a:r>
          </a:p>
          <a:p>
            <a:pPr marL="285750" indent="-285750">
              <a:buFont typeface="Arial"/>
              <a:buChar char="•"/>
            </a:pPr>
            <a:r>
              <a:rPr lang="en-US" b="1">
                <a:latin typeface="Times New Roman"/>
                <a:ea typeface="+mn-lt"/>
                <a:cs typeface="+mn-lt"/>
              </a:rPr>
              <a:t>Datasets Merged</a:t>
            </a:r>
            <a:r>
              <a:rPr lang="en-US">
                <a:latin typeface="Times New Roman"/>
                <a:cs typeface="Times New Roman"/>
              </a:rPr>
              <a:t>: COVID-19 cases, deaths, and population data were merged using the merge() function in pandas.</a:t>
            </a:r>
          </a:p>
          <a:p>
            <a:endParaRPr lang="en-US" b="1">
              <a:latin typeface="Times New Roman"/>
              <a:cs typeface="Times New Roman"/>
            </a:endParaRPr>
          </a:p>
          <a:p>
            <a:r>
              <a:rPr lang="en-US" b="1">
                <a:latin typeface="Times New Roman"/>
                <a:cs typeface="Times New Roman"/>
              </a:rPr>
              <a:t>Step 2: Merging COVID-19 Data with Housing Data:</a:t>
            </a:r>
          </a:p>
          <a:p>
            <a:r>
              <a:rPr lang="en-US">
                <a:latin typeface="Times New Roman"/>
                <a:ea typeface="+mn-lt"/>
                <a:cs typeface="+mn-lt"/>
              </a:rPr>
              <a:t>The merged COVID-19 dataset was then combined with the housing dataset, also using </a:t>
            </a:r>
            <a:r>
              <a:rPr lang="en-US" sz="1000" err="1">
                <a:latin typeface="Times New Roman"/>
                <a:cs typeface="Times New Roman"/>
              </a:rPr>
              <a:t>county_fips</a:t>
            </a:r>
            <a:r>
              <a:rPr lang="en-US">
                <a:latin typeface="Times New Roman"/>
                <a:ea typeface="+mn-lt"/>
                <a:cs typeface="+mn-lt"/>
              </a:rPr>
              <a:t> as the key. This allowed us to enrich the COVID-19 data with socioeconomic factors such as median housing price and total housing sales.</a:t>
            </a:r>
            <a:endParaRPr lang="en-US">
              <a:latin typeface="Times New Roman"/>
            </a:endParaRPr>
          </a:p>
          <a:p>
            <a:endParaRPr lang="en-US" b="1">
              <a:latin typeface="Times New Roman"/>
              <a:cs typeface="Times New Roman"/>
            </a:endParaRPr>
          </a:p>
        </p:txBody>
      </p:sp>
    </p:spTree>
    <p:extLst>
      <p:ext uri="{BB962C8B-B14F-4D97-AF65-F5344CB8AC3E}">
        <p14:creationId xmlns:p14="http://schemas.microsoft.com/office/powerpoint/2010/main" val="4164845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omputer screen shot of a computer code&#10;&#10;Description automatically generated">
            <a:extLst>
              <a:ext uri="{FF2B5EF4-FFF2-40B4-BE49-F238E27FC236}">
                <a16:creationId xmlns:a16="http://schemas.microsoft.com/office/drawing/2014/main" id="{4510A47E-468A-6867-5551-25B9710A523B}"/>
              </a:ext>
            </a:extLst>
          </p:cNvPr>
          <p:cNvPicPr>
            <a:picLocks noChangeAspect="1"/>
          </p:cNvPicPr>
          <p:nvPr/>
        </p:nvPicPr>
        <p:blipFill>
          <a:blip r:embed="rId2"/>
          <a:stretch>
            <a:fillRect/>
          </a:stretch>
        </p:blipFill>
        <p:spPr>
          <a:xfrm>
            <a:off x="318729" y="2894432"/>
            <a:ext cx="9915525" cy="2219325"/>
          </a:xfrm>
          <a:prstGeom prst="rect">
            <a:avLst/>
          </a:prstGeom>
        </p:spPr>
      </p:pic>
      <p:pic>
        <p:nvPicPr>
          <p:cNvPr id="3" name="Picture 2" descr="A computer screen shot of a computer code&#10;&#10;Description automatically generated">
            <a:extLst>
              <a:ext uri="{FF2B5EF4-FFF2-40B4-BE49-F238E27FC236}">
                <a16:creationId xmlns:a16="http://schemas.microsoft.com/office/drawing/2014/main" id="{AEDAFDA0-21D6-8EEF-80BF-B91636F8200A}"/>
              </a:ext>
            </a:extLst>
          </p:cNvPr>
          <p:cNvPicPr>
            <a:picLocks noChangeAspect="1"/>
          </p:cNvPicPr>
          <p:nvPr/>
        </p:nvPicPr>
        <p:blipFill>
          <a:blip r:embed="rId3"/>
          <a:stretch>
            <a:fillRect/>
          </a:stretch>
        </p:blipFill>
        <p:spPr>
          <a:xfrm>
            <a:off x="313876" y="606995"/>
            <a:ext cx="7538588" cy="1762125"/>
          </a:xfrm>
          <a:prstGeom prst="rect">
            <a:avLst/>
          </a:prstGeom>
        </p:spPr>
      </p:pic>
      <p:pic>
        <p:nvPicPr>
          <p:cNvPr id="5" name="Picture 4" descr="A screenshot of a computer code&#10;&#10;Description automatically generated">
            <a:extLst>
              <a:ext uri="{FF2B5EF4-FFF2-40B4-BE49-F238E27FC236}">
                <a16:creationId xmlns:a16="http://schemas.microsoft.com/office/drawing/2014/main" id="{CC1164EF-9B84-FCAD-F171-E15D4DB23698}"/>
              </a:ext>
            </a:extLst>
          </p:cNvPr>
          <p:cNvPicPr>
            <a:picLocks noChangeAspect="1"/>
          </p:cNvPicPr>
          <p:nvPr/>
        </p:nvPicPr>
        <p:blipFill>
          <a:blip r:embed="rId4"/>
          <a:stretch>
            <a:fillRect/>
          </a:stretch>
        </p:blipFill>
        <p:spPr>
          <a:xfrm>
            <a:off x="321244" y="5388544"/>
            <a:ext cx="7667625" cy="1343025"/>
          </a:xfrm>
          <a:prstGeom prst="rect">
            <a:avLst/>
          </a:prstGeom>
        </p:spPr>
      </p:pic>
    </p:spTree>
    <p:extLst>
      <p:ext uri="{BB962C8B-B14F-4D97-AF65-F5344CB8AC3E}">
        <p14:creationId xmlns:p14="http://schemas.microsoft.com/office/powerpoint/2010/main" val="3031868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291EF5FE-3B73-7180-2958-07F4B808CC29}"/>
              </a:ext>
            </a:extLst>
          </p:cNvPr>
          <p:cNvPicPr>
            <a:picLocks noChangeAspect="1"/>
          </p:cNvPicPr>
          <p:nvPr/>
        </p:nvPicPr>
        <p:blipFill>
          <a:blip r:embed="rId2"/>
          <a:stretch>
            <a:fillRect/>
          </a:stretch>
        </p:blipFill>
        <p:spPr>
          <a:xfrm>
            <a:off x="414338" y="2039698"/>
            <a:ext cx="9652419" cy="4820189"/>
          </a:xfrm>
          <a:prstGeom prst="rect">
            <a:avLst/>
          </a:prstGeom>
        </p:spPr>
      </p:pic>
      <p:pic>
        <p:nvPicPr>
          <p:cNvPr id="4" name="Picture 3" descr="A white background with black text&#10;&#10;Description automatically generated">
            <a:extLst>
              <a:ext uri="{FF2B5EF4-FFF2-40B4-BE49-F238E27FC236}">
                <a16:creationId xmlns:a16="http://schemas.microsoft.com/office/drawing/2014/main" id="{7669CA63-5701-C9F8-8662-9C6A601FA04F}"/>
              </a:ext>
            </a:extLst>
          </p:cNvPr>
          <p:cNvPicPr>
            <a:picLocks noChangeAspect="1"/>
          </p:cNvPicPr>
          <p:nvPr/>
        </p:nvPicPr>
        <p:blipFill>
          <a:blip r:embed="rId3"/>
          <a:stretch>
            <a:fillRect/>
          </a:stretch>
        </p:blipFill>
        <p:spPr>
          <a:xfrm>
            <a:off x="419459" y="638355"/>
            <a:ext cx="9944100" cy="1066800"/>
          </a:xfrm>
          <a:prstGeom prst="rect">
            <a:avLst/>
          </a:prstGeom>
        </p:spPr>
      </p:pic>
    </p:spTree>
    <p:extLst>
      <p:ext uri="{BB962C8B-B14F-4D97-AF65-F5344CB8AC3E}">
        <p14:creationId xmlns:p14="http://schemas.microsoft.com/office/powerpoint/2010/main" val="3895997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a blue line and orange line&#10;&#10;Description automatically generated">
            <a:extLst>
              <a:ext uri="{FF2B5EF4-FFF2-40B4-BE49-F238E27FC236}">
                <a16:creationId xmlns:a16="http://schemas.microsoft.com/office/drawing/2014/main" id="{42D8E0D4-39BA-4352-67A2-8576D5FCADB5}"/>
              </a:ext>
            </a:extLst>
          </p:cNvPr>
          <p:cNvPicPr>
            <a:picLocks noChangeAspect="1"/>
          </p:cNvPicPr>
          <p:nvPr/>
        </p:nvPicPr>
        <p:blipFill>
          <a:blip r:embed="rId2"/>
          <a:stretch>
            <a:fillRect/>
          </a:stretch>
        </p:blipFill>
        <p:spPr>
          <a:xfrm>
            <a:off x="669952" y="289255"/>
            <a:ext cx="8743950" cy="4352925"/>
          </a:xfrm>
          <a:prstGeom prst="rect">
            <a:avLst/>
          </a:prstGeom>
        </p:spPr>
      </p:pic>
      <p:sp>
        <p:nvSpPr>
          <p:cNvPr id="3" name="TextBox 2">
            <a:extLst>
              <a:ext uri="{FF2B5EF4-FFF2-40B4-BE49-F238E27FC236}">
                <a16:creationId xmlns:a16="http://schemas.microsoft.com/office/drawing/2014/main" id="{69A5FEBC-4425-3F90-D048-626088060E84}"/>
              </a:ext>
            </a:extLst>
          </p:cNvPr>
          <p:cNvSpPr txBox="1"/>
          <p:nvPr/>
        </p:nvSpPr>
        <p:spPr>
          <a:xfrm>
            <a:off x="554966" y="5256362"/>
            <a:ext cx="11096977"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a:latin typeface="Times New Roman"/>
                <a:cs typeface="Times New Roman"/>
              </a:rPr>
              <a:t>Hypothesis:</a:t>
            </a:r>
            <a:endParaRPr lang="en-US" b="1">
              <a:latin typeface="Times New Roman"/>
              <a:cs typeface="Times New Roman"/>
            </a:endParaRPr>
          </a:p>
          <a:p>
            <a:pPr algn="just"/>
            <a:r>
              <a:rPr lang="en-US">
                <a:latin typeface="Times New Roman"/>
                <a:cs typeface="Times New Roman"/>
              </a:rPr>
              <a:t>What are the trends in COVID-19 cases over time?</a:t>
            </a:r>
            <a:endParaRPr lang="en-US"/>
          </a:p>
          <a:p>
            <a:pPr algn="just"/>
            <a:r>
              <a:rPr lang="en-US">
                <a:latin typeface="Times New Roman"/>
                <a:cs typeface="Times New Roman"/>
              </a:rPr>
              <a:t>Study the relationship between housing characteristics (e.g., prices, sales) and COVID-19 cases and deaths?</a:t>
            </a:r>
          </a:p>
          <a:p>
            <a:pPr marL="228600" indent="-228600" algn="just"/>
            <a:r>
              <a:rPr lang="en-US">
                <a:latin typeface="Times New Roman"/>
                <a:cs typeface="Times New Roman"/>
              </a:rPr>
              <a:t>Pose and test hypotheses about how socioeconomic factors might influence the spread of the pandemic ?</a:t>
            </a:r>
          </a:p>
        </p:txBody>
      </p:sp>
    </p:spTree>
    <p:extLst>
      <p:ext uri="{BB962C8B-B14F-4D97-AF65-F5344CB8AC3E}">
        <p14:creationId xmlns:p14="http://schemas.microsoft.com/office/powerpoint/2010/main" val="131941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8C6D-AE6E-8C9E-3F81-F7888D6301E8}"/>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Steps in COVID-19 Data Integration:</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FC766C-5361-18A8-3969-0B36FA37EA0D}"/>
              </a:ext>
            </a:extLst>
          </p:cNvPr>
          <p:cNvSpPr>
            <a:spLocks noGrp="1"/>
          </p:cNvSpPr>
          <p:nvPr>
            <p:ph idx="1"/>
          </p:nvPr>
        </p:nvSpPr>
        <p:spPr/>
        <p:txBody>
          <a:bodyPr/>
          <a:lstStyle/>
          <a:p>
            <a:pPr marL="514350" indent="-514350">
              <a:buAutoNum type="arabicPeriod"/>
            </a:pPr>
            <a:r>
              <a:rPr lang="en-US">
                <a:latin typeface="Times New Roman" panose="02020603050405020304" pitchFamily="18" charset="0"/>
                <a:cs typeface="Times New Roman" panose="02020603050405020304" pitchFamily="18" charset="0"/>
              </a:rPr>
              <a:t>Reading and Displaying COVID-19 Datasets</a:t>
            </a:r>
          </a:p>
          <a:p>
            <a:pPr marL="514350" indent="-514350">
              <a:buAutoNum type="arabicPeriod"/>
            </a:pPr>
            <a:r>
              <a:rPr lang="en-US">
                <a:latin typeface="Times New Roman" panose="02020603050405020304" pitchFamily="18" charset="0"/>
                <a:cs typeface="Times New Roman" panose="02020603050405020304" pitchFamily="18" charset="0"/>
              </a:rPr>
              <a:t>Understanding Key Variables and Data Types</a:t>
            </a:r>
          </a:p>
          <a:p>
            <a:pPr marL="514350" indent="-514350">
              <a:buAutoNum type="arabicPeriod"/>
            </a:pPr>
            <a:r>
              <a:rPr lang="en-IN">
                <a:latin typeface="Times New Roman" panose="02020603050405020304" pitchFamily="18" charset="0"/>
                <a:cs typeface="Times New Roman" panose="02020603050405020304" pitchFamily="18" charset="0"/>
              </a:rPr>
              <a:t>Merging the Datasets</a:t>
            </a:r>
          </a:p>
          <a:p>
            <a:pPr marL="514350" indent="-514350">
              <a:buAutoNum type="arabicPeriod"/>
            </a:pPr>
            <a:r>
              <a:rPr lang="en-IN">
                <a:latin typeface="Times New Roman" panose="02020603050405020304" pitchFamily="18" charset="0"/>
                <a:cs typeface="Times New Roman" panose="02020603050405020304" pitchFamily="18" charset="0"/>
              </a:rPr>
              <a:t>Final Super COVID-19 </a:t>
            </a:r>
            <a:r>
              <a:rPr lang="en-IN" err="1">
                <a:latin typeface="Times New Roman" panose="02020603050405020304" pitchFamily="18" charset="0"/>
                <a:cs typeface="Times New Roman" panose="02020603050405020304" pitchFamily="18" charset="0"/>
              </a:rPr>
              <a:t>dataframe</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80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4F264-C78E-5FDF-D8B2-D218BC7BF2FF}"/>
              </a:ext>
            </a:extLst>
          </p:cNvPr>
          <p:cNvSpPr>
            <a:spLocks noGrp="1"/>
          </p:cNvSpPr>
          <p:nvPr>
            <p:ph idx="1"/>
          </p:nvPr>
        </p:nvSpPr>
        <p:spPr>
          <a:xfrm>
            <a:off x="838200" y="457200"/>
            <a:ext cx="10515600" cy="5894613"/>
          </a:xfrm>
        </p:spPr>
        <p:txBody>
          <a:bodyPr/>
          <a:lstStyle/>
          <a:p>
            <a:pPr marL="0" indent="0">
              <a:buNone/>
            </a:pPr>
            <a:r>
              <a:rPr lang="en-US" sz="2600">
                <a:latin typeface="Times New Roman" panose="02020603050405020304" pitchFamily="18" charset="0"/>
                <a:cs typeface="Times New Roman" panose="02020603050405020304" pitchFamily="18" charset="0"/>
              </a:rPr>
              <a:t>1. Read and display COVID-19 Datasets:</a:t>
            </a:r>
            <a:r>
              <a:rPr lang="en-IN" sz="2600" b="0" i="0" u="none" strike="noStrike" baseline="0">
                <a:solidFill>
                  <a:srgbClr val="000000"/>
                </a:solidFill>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Imported and reviewed COVID-19 population, confirmed cases, and deaths datasets using Python’s Pandas library.</a:t>
            </a:r>
            <a:endParaRPr lang="en-US" sz="2400" b="0" i="0" u="none" strike="noStrike" baseline="0">
              <a:solidFill>
                <a:srgbClr val="000000"/>
              </a:solidFill>
              <a:latin typeface="Times New Roman" panose="02020603050405020304" pitchFamily="18" charset="0"/>
              <a:cs typeface="Times New Roman" panose="02020603050405020304" pitchFamily="18" charset="0"/>
            </a:endParaRPr>
          </a:p>
          <a:p>
            <a:endParaRPr lang="en-IN" sz="1800" b="0" i="0" u="none" strike="noStrike" baseline="0">
              <a:solidFill>
                <a:srgbClr val="000000"/>
              </a:solidFill>
              <a:latin typeface="Times New Roman" panose="02020603050405020304" pitchFamily="18" charset="0"/>
            </a:endParaRPr>
          </a:p>
          <a:p>
            <a:pPr marL="0" indent="0">
              <a:buNone/>
            </a:pPr>
            <a:endParaRPr lang="en-US"/>
          </a:p>
        </p:txBody>
      </p:sp>
      <p:pic>
        <p:nvPicPr>
          <p:cNvPr id="11" name="Picture 10">
            <a:extLst>
              <a:ext uri="{FF2B5EF4-FFF2-40B4-BE49-F238E27FC236}">
                <a16:creationId xmlns:a16="http://schemas.microsoft.com/office/drawing/2014/main" id="{DD0EB8DF-6106-42E9-63CA-BEC58E8BD832}"/>
              </a:ext>
            </a:extLst>
          </p:cNvPr>
          <p:cNvPicPr>
            <a:picLocks noChangeAspect="1"/>
          </p:cNvPicPr>
          <p:nvPr/>
        </p:nvPicPr>
        <p:blipFill>
          <a:blip r:embed="rId2"/>
          <a:stretch>
            <a:fillRect/>
          </a:stretch>
        </p:blipFill>
        <p:spPr>
          <a:xfrm>
            <a:off x="1465551" y="2085360"/>
            <a:ext cx="7498836" cy="4413923"/>
          </a:xfrm>
          <a:prstGeom prst="rect">
            <a:avLst/>
          </a:prstGeom>
        </p:spPr>
      </p:pic>
      <p:pic>
        <p:nvPicPr>
          <p:cNvPr id="13" name="Picture 12">
            <a:extLst>
              <a:ext uri="{FF2B5EF4-FFF2-40B4-BE49-F238E27FC236}">
                <a16:creationId xmlns:a16="http://schemas.microsoft.com/office/drawing/2014/main" id="{16EA3FE1-B17F-0376-DE5E-56BE6DF47642}"/>
              </a:ext>
            </a:extLst>
          </p:cNvPr>
          <p:cNvPicPr>
            <a:picLocks noChangeAspect="1"/>
          </p:cNvPicPr>
          <p:nvPr/>
        </p:nvPicPr>
        <p:blipFill>
          <a:blip r:embed="rId3"/>
          <a:stretch>
            <a:fillRect/>
          </a:stretch>
        </p:blipFill>
        <p:spPr>
          <a:xfrm>
            <a:off x="1587768" y="1370885"/>
            <a:ext cx="2648320" cy="714475"/>
          </a:xfrm>
          <a:prstGeom prst="rect">
            <a:avLst/>
          </a:prstGeom>
        </p:spPr>
      </p:pic>
    </p:spTree>
    <p:extLst>
      <p:ext uri="{BB962C8B-B14F-4D97-AF65-F5344CB8AC3E}">
        <p14:creationId xmlns:p14="http://schemas.microsoft.com/office/powerpoint/2010/main" val="30434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4F264-C78E-5FDF-D8B2-D218BC7BF2FF}"/>
              </a:ext>
            </a:extLst>
          </p:cNvPr>
          <p:cNvSpPr>
            <a:spLocks noGrp="1"/>
          </p:cNvSpPr>
          <p:nvPr>
            <p:ph idx="1"/>
          </p:nvPr>
        </p:nvSpPr>
        <p:spPr>
          <a:xfrm>
            <a:off x="838200" y="457200"/>
            <a:ext cx="10515600" cy="6120581"/>
          </a:xfrm>
        </p:spPr>
        <p:txBody>
          <a:bodyPr>
            <a:normAutofit fontScale="92500" lnSpcReduction="10000"/>
          </a:bodyPr>
          <a:lstStyle/>
          <a:p>
            <a:pPr marL="0" indent="0">
              <a:buNone/>
            </a:pPr>
            <a:r>
              <a:rPr lang="en-US">
                <a:latin typeface="Times New Roman" panose="02020603050405020304" pitchFamily="18" charset="0"/>
                <a:cs typeface="Times New Roman" panose="02020603050405020304" pitchFamily="18" charset="0"/>
              </a:rPr>
              <a:t>2. Understand the variables and its datatype in COVID-19 dataset:</a:t>
            </a:r>
          </a:p>
          <a:p>
            <a:pPr marL="0" indent="0">
              <a:buNone/>
            </a:pPr>
            <a:endParaRPr lang="en-US" sz="1100">
              <a:latin typeface="Times New Roman" panose="02020603050405020304" pitchFamily="18" charset="0"/>
              <a:cs typeface="Times New Roman" panose="02020603050405020304" pitchFamily="18" charset="0"/>
            </a:endParaRPr>
          </a:p>
          <a:p>
            <a:pPr marL="0" indent="0">
              <a:buNone/>
            </a:pPr>
            <a:r>
              <a:rPr lang="en-US" sz="1800" b="1" i="0" u="none" strike="noStrike" baseline="0">
                <a:solidFill>
                  <a:srgbClr val="000000"/>
                </a:solidFill>
                <a:latin typeface="Times New Roman" panose="02020603050405020304" pitchFamily="18" charset="0"/>
                <a:cs typeface="Times New Roman" panose="02020603050405020304" pitchFamily="18" charset="0"/>
              </a:rPr>
              <a:t>1. </a:t>
            </a:r>
            <a:r>
              <a:rPr lang="en-US" sz="1800" b="1" i="0" u="sng" strike="noStrike" baseline="0">
                <a:solidFill>
                  <a:srgbClr val="000000"/>
                </a:solidFill>
                <a:latin typeface="Times New Roman" panose="02020603050405020304" pitchFamily="18" charset="0"/>
                <a:cs typeface="Times New Roman" panose="02020603050405020304" pitchFamily="18" charset="0"/>
              </a:rPr>
              <a:t>COVID-19 County Population Dataset</a:t>
            </a:r>
            <a:r>
              <a:rPr lang="en-US" sz="1800" b="1" i="0" u="none" strike="noStrike" baseline="0">
                <a:solidFill>
                  <a:srgbClr val="000000"/>
                </a:solidFill>
                <a:latin typeface="Times New Roman" panose="02020603050405020304" pitchFamily="18" charset="0"/>
                <a:cs typeface="Times New Roman" panose="02020603050405020304" pitchFamily="18" charset="0"/>
              </a:rPr>
              <a:t>:</a:t>
            </a:r>
          </a:p>
          <a:p>
            <a:r>
              <a:rPr lang="en-US" sz="1400" b="1" i="0" u="none" strike="noStrike" baseline="0">
                <a:solidFill>
                  <a:srgbClr val="000000"/>
                </a:solidFill>
                <a:latin typeface="Times New Roman" panose="02020603050405020304" pitchFamily="18" charset="0"/>
                <a:cs typeface="Times New Roman" panose="02020603050405020304" pitchFamily="18" charset="0"/>
              </a:rPr>
              <a:t>FIPS Code (County Identifier): </a:t>
            </a:r>
            <a:r>
              <a:rPr lang="en-US" sz="1400" b="0" i="0" u="none" strike="noStrike" baseline="0">
                <a:solidFill>
                  <a:srgbClr val="000000"/>
                </a:solidFill>
                <a:latin typeface="Times New Roman" panose="02020603050405020304" pitchFamily="18" charset="0"/>
                <a:cs typeface="Times New Roman" panose="02020603050405020304" pitchFamily="18" charset="0"/>
              </a:rPr>
              <a:t>This is a unique numeric identifier for each county. It can be represented as an </a:t>
            </a:r>
            <a:r>
              <a:rPr lang="en-US" sz="1400" b="1" i="0" u="none" strike="noStrike" baseline="0">
                <a:solidFill>
                  <a:srgbClr val="000000"/>
                </a:solidFill>
                <a:latin typeface="Times New Roman" panose="02020603050405020304" pitchFamily="18" charset="0"/>
                <a:cs typeface="Times New Roman" panose="02020603050405020304" pitchFamily="18" charset="0"/>
              </a:rPr>
              <a:t>integer </a:t>
            </a:r>
            <a:r>
              <a:rPr lang="en-US" sz="1400" b="0" i="0" u="none" strike="noStrike" baseline="0">
                <a:solidFill>
                  <a:srgbClr val="000000"/>
                </a:solidFill>
                <a:latin typeface="Times New Roman" panose="02020603050405020304" pitchFamily="18" charset="0"/>
                <a:cs typeface="Times New Roman" panose="02020603050405020304" pitchFamily="18" charset="0"/>
              </a:rPr>
              <a:t>or </a:t>
            </a:r>
            <a:r>
              <a:rPr lang="en-US" sz="1400" b="1" i="0" u="none" strike="noStrike" baseline="0">
                <a:solidFill>
                  <a:srgbClr val="000000"/>
                </a:solidFill>
                <a:latin typeface="Times New Roman" panose="02020603050405020304" pitchFamily="18" charset="0"/>
                <a:cs typeface="Times New Roman" panose="02020603050405020304" pitchFamily="18" charset="0"/>
              </a:rPr>
              <a:t>string </a:t>
            </a:r>
            <a:r>
              <a:rPr lang="en-US" sz="1400" b="0" i="0" u="none" strike="noStrike" baseline="0">
                <a:solidFill>
                  <a:srgbClr val="000000"/>
                </a:solidFill>
                <a:latin typeface="Times New Roman" panose="02020603050405020304" pitchFamily="18" charset="0"/>
                <a:cs typeface="Times New Roman" panose="02020603050405020304" pitchFamily="18" charset="0"/>
              </a:rPr>
              <a:t>depending on formatting needs.  </a:t>
            </a:r>
            <a:r>
              <a:rPr lang="en-US" sz="1400" b="1" i="0" u="none" strike="noStrike" baseline="0">
                <a:solidFill>
                  <a:srgbClr val="000000"/>
                </a:solidFill>
                <a:latin typeface="Times New Roman" panose="02020603050405020304" pitchFamily="18" charset="0"/>
                <a:cs typeface="Times New Roman" panose="02020603050405020304" pitchFamily="18" charset="0"/>
              </a:rPr>
              <a:t>Data Type: </a:t>
            </a:r>
            <a:r>
              <a:rPr lang="en-US" sz="1400" b="0" i="0" u="none" strike="noStrike" baseline="0">
                <a:solidFill>
                  <a:srgbClr val="000000"/>
                </a:solidFill>
                <a:latin typeface="Times New Roman" panose="02020603050405020304" pitchFamily="18" charset="0"/>
                <a:cs typeface="Times New Roman" panose="02020603050405020304" pitchFamily="18" charset="0"/>
              </a:rPr>
              <a:t>Integer or String </a:t>
            </a:r>
          </a:p>
          <a:p>
            <a:r>
              <a:rPr lang="en-US" sz="1400" b="1" i="0" u="none" strike="noStrike" baseline="0">
                <a:solidFill>
                  <a:srgbClr val="000000"/>
                </a:solidFill>
                <a:latin typeface="Times New Roman" panose="02020603050405020304" pitchFamily="18" charset="0"/>
                <a:cs typeface="Times New Roman" panose="02020603050405020304" pitchFamily="18" charset="0"/>
              </a:rPr>
              <a:t>County Name: </a:t>
            </a:r>
            <a:r>
              <a:rPr lang="en-US" sz="1400" b="0" i="0" u="none" strike="noStrike" baseline="0">
                <a:solidFill>
                  <a:srgbClr val="000000"/>
                </a:solidFill>
                <a:latin typeface="Times New Roman" panose="02020603050405020304" pitchFamily="18" charset="0"/>
                <a:cs typeface="Times New Roman" panose="02020603050405020304" pitchFamily="18" charset="0"/>
              </a:rPr>
              <a:t>The name of the county. </a:t>
            </a:r>
            <a:r>
              <a:rPr lang="en-US" sz="1400" b="1" i="0" u="none" strike="noStrike" baseline="0">
                <a:solidFill>
                  <a:srgbClr val="000000"/>
                </a:solidFill>
                <a:latin typeface="Times New Roman" panose="02020603050405020304" pitchFamily="18" charset="0"/>
                <a:cs typeface="Times New Roman" panose="02020603050405020304" pitchFamily="18" charset="0"/>
              </a:rPr>
              <a:t>Data Type: </a:t>
            </a:r>
            <a:r>
              <a:rPr lang="en-US" sz="1400" b="0" i="0" u="none" strike="noStrike" baseline="0">
                <a:solidFill>
                  <a:srgbClr val="000000"/>
                </a:solidFill>
                <a:latin typeface="Times New Roman" panose="02020603050405020304" pitchFamily="18" charset="0"/>
                <a:cs typeface="Times New Roman" panose="02020603050405020304" pitchFamily="18" charset="0"/>
              </a:rPr>
              <a:t>String </a:t>
            </a:r>
          </a:p>
          <a:p>
            <a:r>
              <a:rPr lang="en-US" sz="1400" b="1" i="0" u="none" strike="noStrike" baseline="0">
                <a:solidFill>
                  <a:srgbClr val="000000"/>
                </a:solidFill>
                <a:latin typeface="Times New Roman" panose="02020603050405020304" pitchFamily="18" charset="0"/>
                <a:cs typeface="Times New Roman" panose="02020603050405020304" pitchFamily="18" charset="0"/>
              </a:rPr>
              <a:t>State Name/Code: </a:t>
            </a:r>
            <a:r>
              <a:rPr lang="en-US" sz="1400" b="0" i="0" u="none" strike="noStrike" baseline="0">
                <a:solidFill>
                  <a:srgbClr val="000000"/>
                </a:solidFill>
                <a:latin typeface="Times New Roman" panose="02020603050405020304" pitchFamily="18" charset="0"/>
                <a:cs typeface="Times New Roman" panose="02020603050405020304" pitchFamily="18" charset="0"/>
              </a:rPr>
              <a:t>The name or two-letter code of the state. </a:t>
            </a:r>
            <a:r>
              <a:rPr lang="en-US" sz="1400" b="1" i="0" u="none" strike="noStrike" baseline="0">
                <a:solidFill>
                  <a:srgbClr val="000000"/>
                </a:solidFill>
                <a:latin typeface="Times New Roman" panose="02020603050405020304" pitchFamily="18" charset="0"/>
                <a:cs typeface="Times New Roman" panose="02020603050405020304" pitchFamily="18" charset="0"/>
              </a:rPr>
              <a:t>Data Type: </a:t>
            </a:r>
            <a:r>
              <a:rPr lang="en-US" sz="1400" b="0" i="0" u="none" strike="noStrike" baseline="0">
                <a:solidFill>
                  <a:srgbClr val="000000"/>
                </a:solidFill>
                <a:latin typeface="Times New Roman" panose="02020603050405020304" pitchFamily="18" charset="0"/>
                <a:cs typeface="Times New Roman" panose="02020603050405020304" pitchFamily="18" charset="0"/>
              </a:rPr>
              <a:t>String </a:t>
            </a:r>
          </a:p>
          <a:p>
            <a:r>
              <a:rPr lang="en-US" sz="1400" b="1" i="0" u="none" strike="noStrike" baseline="0">
                <a:solidFill>
                  <a:srgbClr val="000000"/>
                </a:solidFill>
                <a:latin typeface="Times New Roman" panose="02020603050405020304" pitchFamily="18" charset="0"/>
                <a:cs typeface="Times New Roman" panose="02020603050405020304" pitchFamily="18" charset="0"/>
              </a:rPr>
              <a:t>Population: </a:t>
            </a:r>
            <a:r>
              <a:rPr lang="en-US" sz="1400" b="0" i="0" u="none" strike="noStrike" baseline="0">
                <a:solidFill>
                  <a:srgbClr val="000000"/>
                </a:solidFill>
                <a:latin typeface="Times New Roman" panose="02020603050405020304" pitchFamily="18" charset="0"/>
                <a:cs typeface="Times New Roman" panose="02020603050405020304" pitchFamily="18" charset="0"/>
              </a:rPr>
              <a:t>The total population of the county. </a:t>
            </a:r>
            <a:r>
              <a:rPr lang="en-US" sz="1400" b="1" i="0" u="none" strike="noStrike" baseline="0">
                <a:solidFill>
                  <a:srgbClr val="000000"/>
                </a:solidFill>
                <a:latin typeface="Times New Roman" panose="02020603050405020304" pitchFamily="18" charset="0"/>
                <a:cs typeface="Times New Roman" panose="02020603050405020304" pitchFamily="18" charset="0"/>
              </a:rPr>
              <a:t>Data Type: </a:t>
            </a:r>
            <a:r>
              <a:rPr lang="en-US" sz="1400" b="0" i="0" u="none" strike="noStrike" baseline="0">
                <a:solidFill>
                  <a:srgbClr val="000000"/>
                </a:solidFill>
                <a:latin typeface="Times New Roman" panose="02020603050405020304" pitchFamily="18" charset="0"/>
                <a:cs typeface="Times New Roman" panose="02020603050405020304" pitchFamily="18" charset="0"/>
              </a:rPr>
              <a:t>Integer </a:t>
            </a:r>
          </a:p>
          <a:p>
            <a:pPr marL="0" indent="0">
              <a:buNone/>
            </a:pPr>
            <a:r>
              <a:rPr lang="en-US" sz="1800" b="1" i="0" u="none" strike="noStrike" baseline="0">
                <a:solidFill>
                  <a:srgbClr val="000000"/>
                </a:solidFill>
                <a:latin typeface="Times New Roman" panose="02020603050405020304" pitchFamily="18" charset="0"/>
                <a:cs typeface="Times New Roman" panose="02020603050405020304" pitchFamily="18" charset="0"/>
              </a:rPr>
              <a:t>2. </a:t>
            </a:r>
            <a:r>
              <a:rPr lang="en-US" sz="1800" b="1" i="0" u="sng" strike="noStrike" baseline="0">
                <a:solidFill>
                  <a:srgbClr val="000000"/>
                </a:solidFill>
                <a:latin typeface="Times New Roman" panose="02020603050405020304" pitchFamily="18" charset="0"/>
                <a:cs typeface="Times New Roman" panose="02020603050405020304" pitchFamily="18" charset="0"/>
              </a:rPr>
              <a:t>COVID-19 Confirmed Cases Dataset</a:t>
            </a:r>
            <a:r>
              <a:rPr lang="en-US" sz="1800" b="1" i="0" u="none" strike="noStrike" baseline="0">
                <a:solidFill>
                  <a:srgbClr val="000000"/>
                </a:solidFill>
                <a:latin typeface="Times New Roman" panose="02020603050405020304" pitchFamily="18" charset="0"/>
                <a:cs typeface="Times New Roman" panose="02020603050405020304" pitchFamily="18" charset="0"/>
              </a:rPr>
              <a:t>:</a:t>
            </a:r>
            <a:endParaRPr lang="en-US" sz="1800" b="0" i="0" u="none" strike="noStrike" baseline="0">
              <a:solidFill>
                <a:srgbClr val="000000"/>
              </a:solidFill>
              <a:latin typeface="Times New Roman" panose="02020603050405020304" pitchFamily="18" charset="0"/>
              <a:cs typeface="Times New Roman" panose="02020603050405020304" pitchFamily="18" charset="0"/>
            </a:endParaRPr>
          </a:p>
          <a:p>
            <a:r>
              <a:rPr lang="en-US" sz="1400" b="1" i="0" u="none" strike="noStrike" baseline="0">
                <a:solidFill>
                  <a:srgbClr val="000000"/>
                </a:solidFill>
                <a:latin typeface="Times New Roman" panose="02020603050405020304" pitchFamily="18" charset="0"/>
                <a:cs typeface="Times New Roman" panose="02020603050405020304" pitchFamily="18" charset="0"/>
              </a:rPr>
              <a:t>FIPS Code (County Identifier): </a:t>
            </a:r>
            <a:r>
              <a:rPr lang="en-US" sz="1400" b="0" i="0" u="none" strike="noStrike" baseline="0">
                <a:solidFill>
                  <a:srgbClr val="000000"/>
                </a:solidFill>
                <a:latin typeface="Times New Roman" panose="02020603050405020304" pitchFamily="18" charset="0"/>
                <a:cs typeface="Times New Roman" panose="02020603050405020304" pitchFamily="18" charset="0"/>
              </a:rPr>
              <a:t>Numeric code for each county. </a:t>
            </a:r>
            <a:r>
              <a:rPr lang="en-US" sz="1400" b="1" i="0" u="none" strike="noStrike" baseline="0">
                <a:solidFill>
                  <a:srgbClr val="000000"/>
                </a:solidFill>
                <a:latin typeface="Times New Roman" panose="02020603050405020304" pitchFamily="18" charset="0"/>
                <a:cs typeface="Times New Roman" panose="02020603050405020304" pitchFamily="18" charset="0"/>
              </a:rPr>
              <a:t>Data Type: </a:t>
            </a:r>
            <a:r>
              <a:rPr lang="en-US" sz="1400" b="0" i="0" u="none" strike="noStrike" baseline="0">
                <a:solidFill>
                  <a:srgbClr val="000000"/>
                </a:solidFill>
                <a:latin typeface="Times New Roman" panose="02020603050405020304" pitchFamily="18" charset="0"/>
                <a:cs typeface="Times New Roman" panose="02020603050405020304" pitchFamily="18" charset="0"/>
              </a:rPr>
              <a:t>Integer or String </a:t>
            </a:r>
          </a:p>
          <a:p>
            <a:r>
              <a:rPr lang="en-US" sz="1400" b="1" i="0" u="none" strike="noStrike" baseline="0">
                <a:solidFill>
                  <a:srgbClr val="000000"/>
                </a:solidFill>
                <a:latin typeface="Times New Roman" panose="02020603050405020304" pitchFamily="18" charset="0"/>
                <a:cs typeface="Times New Roman" panose="02020603050405020304" pitchFamily="18" charset="0"/>
              </a:rPr>
              <a:t>County Name: </a:t>
            </a:r>
            <a:r>
              <a:rPr lang="en-US" sz="1400" b="0" i="0" u="none" strike="noStrike" baseline="0">
                <a:solidFill>
                  <a:srgbClr val="000000"/>
                </a:solidFill>
                <a:latin typeface="Times New Roman" panose="02020603050405020304" pitchFamily="18" charset="0"/>
                <a:cs typeface="Times New Roman" panose="02020603050405020304" pitchFamily="18" charset="0"/>
              </a:rPr>
              <a:t>The name of the county. </a:t>
            </a:r>
            <a:r>
              <a:rPr lang="en-US" sz="1400" b="1" i="0" u="none" strike="noStrike" baseline="0">
                <a:solidFill>
                  <a:srgbClr val="000000"/>
                </a:solidFill>
                <a:latin typeface="Times New Roman" panose="02020603050405020304" pitchFamily="18" charset="0"/>
                <a:cs typeface="Times New Roman" panose="02020603050405020304" pitchFamily="18" charset="0"/>
              </a:rPr>
              <a:t>Data Type: </a:t>
            </a:r>
            <a:r>
              <a:rPr lang="en-US" sz="1400" b="0" i="0" u="none" strike="noStrike" baseline="0">
                <a:solidFill>
                  <a:srgbClr val="000000"/>
                </a:solidFill>
                <a:latin typeface="Times New Roman" panose="02020603050405020304" pitchFamily="18" charset="0"/>
                <a:cs typeface="Times New Roman" panose="02020603050405020304" pitchFamily="18" charset="0"/>
              </a:rPr>
              <a:t>String </a:t>
            </a:r>
          </a:p>
          <a:p>
            <a:r>
              <a:rPr lang="en-US" sz="1400" b="1" i="0" u="none" strike="noStrike" baseline="0">
                <a:solidFill>
                  <a:srgbClr val="000000"/>
                </a:solidFill>
                <a:latin typeface="Times New Roman" panose="02020603050405020304" pitchFamily="18" charset="0"/>
                <a:cs typeface="Times New Roman" panose="02020603050405020304" pitchFamily="18" charset="0"/>
              </a:rPr>
              <a:t>State Name/Code: </a:t>
            </a:r>
            <a:r>
              <a:rPr lang="en-US" sz="1400" b="0" i="0" u="none" strike="noStrike" baseline="0">
                <a:solidFill>
                  <a:srgbClr val="000000"/>
                </a:solidFill>
                <a:latin typeface="Times New Roman" panose="02020603050405020304" pitchFamily="18" charset="0"/>
                <a:cs typeface="Times New Roman" panose="02020603050405020304" pitchFamily="18" charset="0"/>
              </a:rPr>
              <a:t>The name or two-letter code of the state. </a:t>
            </a:r>
            <a:r>
              <a:rPr lang="en-US" sz="1400" b="1" i="0" u="none" strike="noStrike" baseline="0">
                <a:solidFill>
                  <a:srgbClr val="000000"/>
                </a:solidFill>
                <a:latin typeface="Times New Roman" panose="02020603050405020304" pitchFamily="18" charset="0"/>
                <a:cs typeface="Times New Roman" panose="02020603050405020304" pitchFamily="18" charset="0"/>
              </a:rPr>
              <a:t>Data Type: </a:t>
            </a:r>
            <a:r>
              <a:rPr lang="en-US" sz="1400" b="0" i="0" u="none" strike="noStrike" baseline="0">
                <a:solidFill>
                  <a:srgbClr val="000000"/>
                </a:solidFill>
                <a:latin typeface="Times New Roman" panose="02020603050405020304" pitchFamily="18" charset="0"/>
                <a:cs typeface="Times New Roman" panose="02020603050405020304" pitchFamily="18" charset="0"/>
              </a:rPr>
              <a:t>String </a:t>
            </a:r>
          </a:p>
          <a:p>
            <a:r>
              <a:rPr lang="en-US" sz="1400" b="1" i="0" u="none" strike="noStrike" baseline="0">
                <a:solidFill>
                  <a:srgbClr val="000000"/>
                </a:solidFill>
                <a:latin typeface="Times New Roman" panose="02020603050405020304" pitchFamily="18" charset="0"/>
                <a:cs typeface="Times New Roman" panose="02020603050405020304" pitchFamily="18" charset="0"/>
              </a:rPr>
              <a:t>Date: </a:t>
            </a:r>
            <a:r>
              <a:rPr lang="en-US" sz="1400" b="0" i="0" u="none" strike="noStrike" baseline="0">
                <a:solidFill>
                  <a:srgbClr val="000000"/>
                </a:solidFill>
                <a:latin typeface="Times New Roman" panose="02020603050405020304" pitchFamily="18" charset="0"/>
                <a:cs typeface="Times New Roman" panose="02020603050405020304" pitchFamily="18" charset="0"/>
              </a:rPr>
              <a:t>The date when the cases were recorded. </a:t>
            </a:r>
            <a:r>
              <a:rPr lang="en-US" sz="1400" b="1" i="0" u="none" strike="noStrike" baseline="0">
                <a:solidFill>
                  <a:srgbClr val="000000"/>
                </a:solidFill>
                <a:latin typeface="Times New Roman" panose="02020603050405020304" pitchFamily="18" charset="0"/>
                <a:cs typeface="Times New Roman" panose="02020603050405020304" pitchFamily="18" charset="0"/>
              </a:rPr>
              <a:t>Data Type: </a:t>
            </a:r>
            <a:r>
              <a:rPr lang="en-US" sz="1400" b="0" i="0" u="none" strike="noStrike" baseline="0">
                <a:solidFill>
                  <a:srgbClr val="000000"/>
                </a:solidFill>
                <a:latin typeface="Times New Roman" panose="02020603050405020304" pitchFamily="18" charset="0"/>
                <a:cs typeface="Times New Roman" panose="02020603050405020304" pitchFamily="18" charset="0"/>
              </a:rPr>
              <a:t>Date or String (Date format: YYYY-MM-DD) </a:t>
            </a:r>
          </a:p>
          <a:p>
            <a:r>
              <a:rPr lang="en-US" sz="1400" b="1" i="0" u="none" strike="noStrike" baseline="0">
                <a:solidFill>
                  <a:srgbClr val="000000"/>
                </a:solidFill>
                <a:latin typeface="Times New Roman" panose="02020603050405020304" pitchFamily="18" charset="0"/>
                <a:cs typeface="Times New Roman" panose="02020603050405020304" pitchFamily="18" charset="0"/>
              </a:rPr>
              <a:t>Confirmed Cases: </a:t>
            </a:r>
            <a:r>
              <a:rPr lang="en-US" sz="1400" b="0" i="0" u="none" strike="noStrike" baseline="0">
                <a:solidFill>
                  <a:srgbClr val="000000"/>
                </a:solidFill>
                <a:latin typeface="Times New Roman" panose="02020603050405020304" pitchFamily="18" charset="0"/>
                <a:cs typeface="Times New Roman" panose="02020603050405020304" pitchFamily="18" charset="0"/>
              </a:rPr>
              <a:t>The number of confirmed COVID-19 cases. </a:t>
            </a:r>
            <a:r>
              <a:rPr lang="en-US" sz="1400" b="1" i="0" u="none" strike="noStrike" baseline="0">
                <a:solidFill>
                  <a:srgbClr val="000000"/>
                </a:solidFill>
                <a:latin typeface="Times New Roman" panose="02020603050405020304" pitchFamily="18" charset="0"/>
                <a:cs typeface="Times New Roman" panose="02020603050405020304" pitchFamily="18" charset="0"/>
              </a:rPr>
              <a:t>Data Type: </a:t>
            </a:r>
            <a:r>
              <a:rPr lang="en-US" sz="1400" b="0" i="0" u="none" strike="noStrike" baseline="0">
                <a:solidFill>
                  <a:srgbClr val="000000"/>
                </a:solidFill>
                <a:latin typeface="Times New Roman" panose="02020603050405020304" pitchFamily="18" charset="0"/>
                <a:cs typeface="Times New Roman" panose="02020603050405020304" pitchFamily="18" charset="0"/>
              </a:rPr>
              <a:t>Integer </a:t>
            </a:r>
          </a:p>
          <a:p>
            <a:pPr marL="0" indent="0">
              <a:buNone/>
            </a:pPr>
            <a:r>
              <a:rPr lang="en-IN" sz="1800" b="1" i="0" u="none" strike="noStrike" baseline="0">
                <a:solidFill>
                  <a:srgbClr val="000000"/>
                </a:solidFill>
                <a:latin typeface="Times New Roman" panose="02020603050405020304" pitchFamily="18" charset="0"/>
                <a:cs typeface="Times New Roman" panose="02020603050405020304" pitchFamily="18" charset="0"/>
              </a:rPr>
              <a:t>3. </a:t>
            </a:r>
            <a:r>
              <a:rPr lang="en-IN" sz="1800" b="1" i="0" u="sng" strike="noStrike" baseline="0">
                <a:solidFill>
                  <a:srgbClr val="000000"/>
                </a:solidFill>
                <a:latin typeface="Times New Roman" panose="02020603050405020304" pitchFamily="18" charset="0"/>
                <a:cs typeface="Times New Roman" panose="02020603050405020304" pitchFamily="18" charset="0"/>
              </a:rPr>
              <a:t>COVID-19 Deaths Dataset</a:t>
            </a:r>
            <a:r>
              <a:rPr lang="en-IN" sz="1800" b="1" i="0" u="none" strike="noStrike" baseline="0">
                <a:solidFill>
                  <a:srgbClr val="000000"/>
                </a:solidFill>
                <a:latin typeface="Times New Roman" panose="02020603050405020304" pitchFamily="18" charset="0"/>
                <a:cs typeface="Times New Roman" panose="02020603050405020304" pitchFamily="18" charset="0"/>
              </a:rPr>
              <a:t>:</a:t>
            </a:r>
          </a:p>
          <a:p>
            <a:r>
              <a:rPr lang="en-US" sz="1400" b="1" i="0" u="none" strike="noStrike" baseline="0">
                <a:solidFill>
                  <a:srgbClr val="000000"/>
                </a:solidFill>
                <a:latin typeface="Times New Roman" panose="02020603050405020304" pitchFamily="18" charset="0"/>
                <a:cs typeface="Times New Roman" panose="02020603050405020304" pitchFamily="18" charset="0"/>
              </a:rPr>
              <a:t>FIPS Code (County Identifier): </a:t>
            </a:r>
            <a:r>
              <a:rPr lang="en-US" sz="1400" b="0" i="0" u="none" strike="noStrike" baseline="0">
                <a:solidFill>
                  <a:srgbClr val="000000"/>
                </a:solidFill>
                <a:latin typeface="Times New Roman" panose="02020603050405020304" pitchFamily="18" charset="0"/>
                <a:cs typeface="Times New Roman" panose="02020603050405020304" pitchFamily="18" charset="0"/>
              </a:rPr>
              <a:t>Numeric code for each county. </a:t>
            </a:r>
            <a:r>
              <a:rPr lang="en-US" sz="1400" b="1" i="0" u="none" strike="noStrike" baseline="0">
                <a:solidFill>
                  <a:srgbClr val="000000"/>
                </a:solidFill>
                <a:latin typeface="Times New Roman" panose="02020603050405020304" pitchFamily="18" charset="0"/>
                <a:cs typeface="Times New Roman" panose="02020603050405020304" pitchFamily="18" charset="0"/>
              </a:rPr>
              <a:t>Data Type: </a:t>
            </a:r>
            <a:r>
              <a:rPr lang="en-US" sz="1400" b="0" i="0" u="none" strike="noStrike" baseline="0">
                <a:solidFill>
                  <a:srgbClr val="000000"/>
                </a:solidFill>
                <a:latin typeface="Times New Roman" panose="02020603050405020304" pitchFamily="18" charset="0"/>
                <a:cs typeface="Times New Roman" panose="02020603050405020304" pitchFamily="18" charset="0"/>
              </a:rPr>
              <a:t>Integer or String </a:t>
            </a:r>
          </a:p>
          <a:p>
            <a:r>
              <a:rPr lang="en-US" sz="1400" b="1" i="0" u="none" strike="noStrike" baseline="0">
                <a:solidFill>
                  <a:srgbClr val="000000"/>
                </a:solidFill>
                <a:latin typeface="Times New Roman" panose="02020603050405020304" pitchFamily="18" charset="0"/>
                <a:cs typeface="Times New Roman" panose="02020603050405020304" pitchFamily="18" charset="0"/>
              </a:rPr>
              <a:t>County Name: </a:t>
            </a:r>
            <a:r>
              <a:rPr lang="en-US" sz="1400" b="0" i="0" u="none" strike="noStrike" baseline="0">
                <a:solidFill>
                  <a:srgbClr val="000000"/>
                </a:solidFill>
                <a:latin typeface="Times New Roman" panose="02020603050405020304" pitchFamily="18" charset="0"/>
                <a:cs typeface="Times New Roman" panose="02020603050405020304" pitchFamily="18" charset="0"/>
              </a:rPr>
              <a:t>The name of the county.</a:t>
            </a:r>
            <a:r>
              <a:rPr lang="en-US" sz="1400">
                <a:solidFill>
                  <a:srgbClr val="000000"/>
                </a:solidFill>
                <a:latin typeface="Times New Roman" panose="02020603050405020304" pitchFamily="18" charset="0"/>
                <a:cs typeface="Times New Roman" panose="02020603050405020304" pitchFamily="18" charset="0"/>
              </a:rPr>
              <a:t> </a:t>
            </a:r>
            <a:r>
              <a:rPr lang="en-US" sz="1400" b="1" i="0" u="none" strike="noStrike" baseline="0">
                <a:solidFill>
                  <a:srgbClr val="000000"/>
                </a:solidFill>
                <a:latin typeface="Times New Roman" panose="02020603050405020304" pitchFamily="18" charset="0"/>
                <a:cs typeface="Times New Roman" panose="02020603050405020304" pitchFamily="18" charset="0"/>
              </a:rPr>
              <a:t>Data Type: </a:t>
            </a:r>
            <a:r>
              <a:rPr lang="en-US" sz="1400" b="0" i="0" u="none" strike="noStrike" baseline="0">
                <a:solidFill>
                  <a:srgbClr val="000000"/>
                </a:solidFill>
                <a:latin typeface="Times New Roman" panose="02020603050405020304" pitchFamily="18" charset="0"/>
                <a:cs typeface="Times New Roman" panose="02020603050405020304" pitchFamily="18" charset="0"/>
              </a:rPr>
              <a:t>String </a:t>
            </a:r>
          </a:p>
          <a:p>
            <a:r>
              <a:rPr lang="en-US" sz="1400" b="1" i="0" u="none" strike="noStrike" baseline="0">
                <a:solidFill>
                  <a:srgbClr val="000000"/>
                </a:solidFill>
                <a:latin typeface="Times New Roman" panose="02020603050405020304" pitchFamily="18" charset="0"/>
                <a:cs typeface="Times New Roman" panose="02020603050405020304" pitchFamily="18" charset="0"/>
              </a:rPr>
              <a:t>State Name/Code: </a:t>
            </a:r>
            <a:r>
              <a:rPr lang="en-US" sz="1400" b="0" i="0" u="none" strike="noStrike" baseline="0">
                <a:solidFill>
                  <a:srgbClr val="000000"/>
                </a:solidFill>
                <a:latin typeface="Times New Roman" panose="02020603050405020304" pitchFamily="18" charset="0"/>
                <a:cs typeface="Times New Roman" panose="02020603050405020304" pitchFamily="18" charset="0"/>
              </a:rPr>
              <a:t>The name or two-letter code of the state. </a:t>
            </a:r>
            <a:r>
              <a:rPr lang="en-US" sz="1400" b="1" i="0" u="none" strike="noStrike" baseline="0">
                <a:solidFill>
                  <a:srgbClr val="000000"/>
                </a:solidFill>
                <a:latin typeface="Times New Roman" panose="02020603050405020304" pitchFamily="18" charset="0"/>
                <a:cs typeface="Times New Roman" panose="02020603050405020304" pitchFamily="18" charset="0"/>
              </a:rPr>
              <a:t>Data Type: </a:t>
            </a:r>
            <a:r>
              <a:rPr lang="en-US" sz="1400" b="0" i="0" u="none" strike="noStrike" baseline="0">
                <a:solidFill>
                  <a:srgbClr val="000000"/>
                </a:solidFill>
                <a:latin typeface="Times New Roman" panose="02020603050405020304" pitchFamily="18" charset="0"/>
                <a:cs typeface="Times New Roman" panose="02020603050405020304" pitchFamily="18" charset="0"/>
              </a:rPr>
              <a:t>String </a:t>
            </a:r>
          </a:p>
          <a:p>
            <a:r>
              <a:rPr lang="en-US" sz="1400" b="1" i="0" u="none" strike="noStrike" baseline="0">
                <a:solidFill>
                  <a:srgbClr val="000000"/>
                </a:solidFill>
                <a:latin typeface="Times New Roman" panose="02020603050405020304" pitchFamily="18" charset="0"/>
                <a:cs typeface="Times New Roman" panose="02020603050405020304" pitchFamily="18" charset="0"/>
              </a:rPr>
              <a:t>Date: </a:t>
            </a:r>
            <a:r>
              <a:rPr lang="en-US" sz="1400" b="0" i="0" u="none" strike="noStrike" baseline="0">
                <a:solidFill>
                  <a:srgbClr val="000000"/>
                </a:solidFill>
                <a:latin typeface="Times New Roman" panose="02020603050405020304" pitchFamily="18" charset="0"/>
                <a:cs typeface="Times New Roman" panose="02020603050405020304" pitchFamily="18" charset="0"/>
              </a:rPr>
              <a:t>The date when deaths were recorded. </a:t>
            </a:r>
            <a:r>
              <a:rPr lang="en-US" sz="1400" b="1" i="0" u="none" strike="noStrike" baseline="0">
                <a:solidFill>
                  <a:srgbClr val="000000"/>
                </a:solidFill>
                <a:latin typeface="Times New Roman" panose="02020603050405020304" pitchFamily="18" charset="0"/>
                <a:cs typeface="Times New Roman" panose="02020603050405020304" pitchFamily="18" charset="0"/>
              </a:rPr>
              <a:t>Data Type: </a:t>
            </a:r>
            <a:r>
              <a:rPr lang="en-US" sz="1400" b="0" i="0" u="none" strike="noStrike" baseline="0">
                <a:solidFill>
                  <a:srgbClr val="000000"/>
                </a:solidFill>
                <a:latin typeface="Times New Roman" panose="02020603050405020304" pitchFamily="18" charset="0"/>
                <a:cs typeface="Times New Roman" panose="02020603050405020304" pitchFamily="18" charset="0"/>
              </a:rPr>
              <a:t>Date or String (Date format: YYYY-MM-DD) </a:t>
            </a:r>
          </a:p>
          <a:p>
            <a:r>
              <a:rPr lang="en-US" sz="1400" b="1" i="0" u="none" strike="noStrike" baseline="0">
                <a:solidFill>
                  <a:srgbClr val="000000"/>
                </a:solidFill>
                <a:latin typeface="Times New Roman" panose="02020603050405020304" pitchFamily="18" charset="0"/>
                <a:cs typeface="Times New Roman" panose="02020603050405020304" pitchFamily="18" charset="0"/>
              </a:rPr>
              <a:t>Deaths: </a:t>
            </a:r>
            <a:r>
              <a:rPr lang="en-US" sz="1400" b="0" i="0" u="none" strike="noStrike" baseline="0">
                <a:solidFill>
                  <a:srgbClr val="000000"/>
                </a:solidFill>
                <a:latin typeface="Times New Roman" panose="02020603050405020304" pitchFamily="18" charset="0"/>
                <a:cs typeface="Times New Roman" panose="02020603050405020304" pitchFamily="18" charset="0"/>
              </a:rPr>
              <a:t>The number of COVID-19-related deaths. </a:t>
            </a:r>
            <a:r>
              <a:rPr lang="en-US" sz="1400" b="1" i="0" u="none" strike="noStrike" baseline="0">
                <a:solidFill>
                  <a:srgbClr val="000000"/>
                </a:solidFill>
                <a:latin typeface="Times New Roman" panose="02020603050405020304" pitchFamily="18" charset="0"/>
                <a:cs typeface="Times New Roman" panose="02020603050405020304" pitchFamily="18" charset="0"/>
              </a:rPr>
              <a:t>Data Type: </a:t>
            </a:r>
            <a:r>
              <a:rPr lang="en-US" sz="1400" b="0" i="0" u="none" strike="noStrike" baseline="0">
                <a:solidFill>
                  <a:srgbClr val="000000"/>
                </a:solidFill>
                <a:latin typeface="Times New Roman" panose="02020603050405020304" pitchFamily="18" charset="0"/>
                <a:cs typeface="Times New Roman" panose="02020603050405020304" pitchFamily="18" charset="0"/>
              </a:rPr>
              <a:t>Integer </a:t>
            </a:r>
          </a:p>
          <a:p>
            <a:endParaRPr lang="en-IN" sz="1800" b="0" i="0" u="none" strike="noStrike" baseline="0">
              <a:solidFill>
                <a:srgbClr val="000000"/>
              </a:solidFill>
              <a:latin typeface="Times New Roman" panose="02020603050405020304" pitchFamily="18" charset="0"/>
              <a:cs typeface="Times New Roman" panose="02020603050405020304" pitchFamily="18" charset="0"/>
            </a:endParaRPr>
          </a:p>
          <a:p>
            <a:endParaRPr lang="en-IN" sz="1800" b="0" i="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endParaRPr lang="en-US" sz="1200" b="0" i="0" u="none" strike="noStrike" baseline="0">
              <a:solidFill>
                <a:srgbClr val="000000"/>
              </a:solidFill>
              <a:latin typeface="Times New Roman" panose="02020603050405020304" pitchFamily="18" charset="0"/>
              <a:cs typeface="Times New Roman" panose="02020603050405020304" pitchFamily="18" charset="0"/>
            </a:endParaRPr>
          </a:p>
          <a:p>
            <a:endParaRPr lang="en-IN" sz="1800" b="0" i="0" u="none" strike="noStrike" baseline="0">
              <a:solidFill>
                <a:srgbClr val="000000"/>
              </a:solidFill>
              <a:latin typeface="Times New Roman" panose="02020603050405020304" pitchFamily="18" charset="0"/>
              <a:cs typeface="Times New Roman" panose="02020603050405020304" pitchFamily="18" charset="0"/>
            </a:endParaRPr>
          </a:p>
          <a:p>
            <a:pPr marL="342900" indent="-342900">
              <a:buAutoNum type="arabicPeriod"/>
            </a:pPr>
            <a:endParaRPr lang="en-IN" sz="1800" b="0" i="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09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4F264-C78E-5FDF-D8B2-D218BC7BF2FF}"/>
              </a:ext>
            </a:extLst>
          </p:cNvPr>
          <p:cNvSpPr>
            <a:spLocks noGrp="1"/>
          </p:cNvSpPr>
          <p:nvPr>
            <p:ph idx="1"/>
          </p:nvPr>
        </p:nvSpPr>
        <p:spPr>
          <a:xfrm>
            <a:off x="838200" y="457200"/>
            <a:ext cx="10515600" cy="6120581"/>
          </a:xfrm>
        </p:spPr>
        <p:txBody>
          <a:bodyPr>
            <a:normAutofit/>
          </a:bodyPr>
          <a:lstStyle/>
          <a:p>
            <a:pPr marL="0" indent="0">
              <a:buNone/>
            </a:pPr>
            <a:r>
              <a:rPr lang="en-US">
                <a:latin typeface="Times New Roman" panose="02020603050405020304" pitchFamily="18" charset="0"/>
                <a:cs typeface="Times New Roman" panose="02020603050405020304" pitchFamily="18" charset="0"/>
              </a:rPr>
              <a:t>3. </a:t>
            </a:r>
            <a:r>
              <a:rPr lang="en-IN">
                <a:latin typeface="Times New Roman" panose="02020603050405020304" pitchFamily="18" charset="0"/>
                <a:cs typeface="Times New Roman" panose="02020603050405020304" pitchFamily="18" charset="0"/>
              </a:rPr>
              <a:t>Merging COVID-19 dataset</a:t>
            </a:r>
          </a:p>
          <a:p>
            <a:pPr marL="0" indent="0">
              <a:buNone/>
            </a:pPr>
            <a:r>
              <a:rPr lang="en-US" sz="1600">
                <a:latin typeface="Times New Roman" panose="02020603050405020304" pitchFamily="18" charset="0"/>
                <a:cs typeface="Times New Roman" panose="02020603050405020304" pitchFamily="18" charset="0"/>
              </a:rPr>
              <a:t>After understanding the structure of the datasets, we merged them based on the </a:t>
            </a:r>
            <a:r>
              <a:rPr lang="en-US" sz="1600" b="1">
                <a:latin typeface="Times New Roman" panose="02020603050405020304" pitchFamily="18" charset="0"/>
                <a:cs typeface="Times New Roman" panose="02020603050405020304" pitchFamily="18" charset="0"/>
              </a:rPr>
              <a:t>FIPS code</a:t>
            </a:r>
            <a:r>
              <a:rPr lang="en-US" sz="1600">
                <a:latin typeface="Times New Roman" panose="02020603050405020304" pitchFamily="18" charset="0"/>
                <a:cs typeface="Times New Roman" panose="02020603050405020304" pitchFamily="18" charset="0"/>
              </a:rPr>
              <a:t> and </a:t>
            </a:r>
            <a:r>
              <a:rPr lang="en-US" sz="1600" b="1">
                <a:latin typeface="Times New Roman" panose="02020603050405020304" pitchFamily="18" charset="0"/>
                <a:cs typeface="Times New Roman" panose="02020603050405020304" pitchFamily="18" charset="0"/>
              </a:rPr>
              <a:t>state name</a:t>
            </a:r>
            <a:r>
              <a:rPr lang="en-US" sz="1600">
                <a:latin typeface="Times New Roman" panose="02020603050405020304" pitchFamily="18" charset="0"/>
                <a:cs typeface="Times New Roman" panose="02020603050405020304" pitchFamily="18" charset="0"/>
              </a:rPr>
              <a:t>. This process involved using an inner join to create a consolidated "Super COVID-19" </a:t>
            </a:r>
            <a:r>
              <a:rPr lang="en-US" sz="1600" err="1">
                <a:latin typeface="Times New Roman" panose="02020603050405020304" pitchFamily="18" charset="0"/>
                <a:cs typeface="Times New Roman" panose="02020603050405020304" pitchFamily="18" charset="0"/>
              </a:rPr>
              <a:t>dataframe</a:t>
            </a:r>
            <a:r>
              <a:rPr lang="en-US" sz="1600">
                <a:latin typeface="Times New Roman" panose="02020603050405020304" pitchFamily="18" charset="0"/>
                <a:cs typeface="Times New Roman" panose="02020603050405020304" pitchFamily="18" charset="0"/>
              </a:rPr>
              <a:t> that contains information from all three datasets.</a:t>
            </a:r>
            <a:endParaRPr lang="en-US" sz="1600" b="0" i="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endParaRPr lang="en-IN" sz="1800" b="0" i="0" u="none" strike="noStrike" baseline="0">
              <a:solidFill>
                <a:srgbClr val="000000"/>
              </a:solidFill>
              <a:latin typeface="Times New Roman" panose="02020603050405020304" pitchFamily="18" charset="0"/>
              <a:cs typeface="Times New Roman" panose="02020603050405020304" pitchFamily="18" charset="0"/>
            </a:endParaRPr>
          </a:p>
          <a:p>
            <a:pPr marL="342900" indent="-342900">
              <a:buAutoNum type="arabicPeriod"/>
            </a:pPr>
            <a:endParaRPr lang="en-IN" sz="1800" b="0" i="0" u="none" strike="noStrike" baseline="0">
              <a:solidFill>
                <a:srgbClr val="000000"/>
              </a:solidFill>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D28B619-F728-E9BE-EF83-EB2E65722F6C}"/>
              </a:ext>
            </a:extLst>
          </p:cNvPr>
          <p:cNvPicPr>
            <a:picLocks noChangeAspect="1"/>
          </p:cNvPicPr>
          <p:nvPr/>
        </p:nvPicPr>
        <p:blipFill>
          <a:blip r:embed="rId2"/>
          <a:stretch>
            <a:fillRect/>
          </a:stretch>
        </p:blipFill>
        <p:spPr>
          <a:xfrm>
            <a:off x="838200" y="1650988"/>
            <a:ext cx="6427838" cy="3936693"/>
          </a:xfrm>
          <a:prstGeom prst="rect">
            <a:avLst/>
          </a:prstGeom>
        </p:spPr>
      </p:pic>
      <p:pic>
        <p:nvPicPr>
          <p:cNvPr id="9" name="Picture 8">
            <a:extLst>
              <a:ext uri="{FF2B5EF4-FFF2-40B4-BE49-F238E27FC236}">
                <a16:creationId xmlns:a16="http://schemas.microsoft.com/office/drawing/2014/main" id="{C5C9E5AC-00C7-08A1-DA8F-9BBE84BD7A56}"/>
              </a:ext>
            </a:extLst>
          </p:cNvPr>
          <p:cNvPicPr>
            <a:picLocks noChangeAspect="1"/>
          </p:cNvPicPr>
          <p:nvPr/>
        </p:nvPicPr>
        <p:blipFill>
          <a:blip r:embed="rId3"/>
          <a:stretch>
            <a:fillRect/>
          </a:stretch>
        </p:blipFill>
        <p:spPr>
          <a:xfrm>
            <a:off x="838200" y="5587681"/>
            <a:ext cx="3183194" cy="817701"/>
          </a:xfrm>
          <a:prstGeom prst="rect">
            <a:avLst/>
          </a:prstGeom>
        </p:spPr>
      </p:pic>
    </p:spTree>
    <p:extLst>
      <p:ext uri="{BB962C8B-B14F-4D97-AF65-F5344CB8AC3E}">
        <p14:creationId xmlns:p14="http://schemas.microsoft.com/office/powerpoint/2010/main" val="2958686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4F264-C78E-5FDF-D8B2-D218BC7BF2FF}"/>
              </a:ext>
            </a:extLst>
          </p:cNvPr>
          <p:cNvSpPr>
            <a:spLocks noGrp="1"/>
          </p:cNvSpPr>
          <p:nvPr>
            <p:ph idx="1"/>
          </p:nvPr>
        </p:nvSpPr>
        <p:spPr>
          <a:xfrm>
            <a:off x="838200" y="457200"/>
            <a:ext cx="10515600" cy="6120581"/>
          </a:xfrm>
        </p:spPr>
        <p:txBody>
          <a:bodyPr>
            <a:normAutofit/>
          </a:bodyPr>
          <a:lstStyle/>
          <a:p>
            <a:pPr marL="0" indent="0">
              <a:buNone/>
            </a:pPr>
            <a:r>
              <a:rPr lang="en-US">
                <a:latin typeface="Times New Roman" panose="02020603050405020304" pitchFamily="18" charset="0"/>
                <a:cs typeface="Times New Roman" panose="02020603050405020304" pitchFamily="18" charset="0"/>
              </a:rPr>
              <a:t>4. </a:t>
            </a:r>
            <a:r>
              <a:rPr lang="en-IN">
                <a:latin typeface="Times New Roman" panose="02020603050405020304" pitchFamily="18" charset="0"/>
                <a:cs typeface="Times New Roman" panose="02020603050405020304" pitchFamily="18" charset="0"/>
              </a:rPr>
              <a:t>Final Super COVID-19 </a:t>
            </a:r>
            <a:r>
              <a:rPr lang="en-IN" err="1">
                <a:latin typeface="Times New Roman" panose="02020603050405020304" pitchFamily="18" charset="0"/>
                <a:cs typeface="Times New Roman" panose="02020603050405020304" pitchFamily="18" charset="0"/>
              </a:rPr>
              <a:t>dataframe</a:t>
            </a:r>
            <a:endParaRPr lang="en-IN">
              <a:latin typeface="Times New Roman" panose="02020603050405020304" pitchFamily="18" charset="0"/>
              <a:cs typeface="Times New Roman" panose="02020603050405020304" pitchFamily="18" charset="0"/>
            </a:endParaRPr>
          </a:p>
          <a:p>
            <a:pPr marL="0" indent="0">
              <a:buNone/>
            </a:pPr>
            <a:endParaRPr lang="en-US" sz="16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555C379-E0B2-66A0-1F30-C2156035DAC2}"/>
              </a:ext>
            </a:extLst>
          </p:cNvPr>
          <p:cNvPicPr>
            <a:picLocks noChangeAspect="1"/>
          </p:cNvPicPr>
          <p:nvPr/>
        </p:nvPicPr>
        <p:blipFill>
          <a:blip r:embed="rId2"/>
          <a:stretch>
            <a:fillRect/>
          </a:stretch>
        </p:blipFill>
        <p:spPr>
          <a:xfrm>
            <a:off x="1303989" y="1157188"/>
            <a:ext cx="6811326" cy="3639058"/>
          </a:xfrm>
          <a:prstGeom prst="rect">
            <a:avLst/>
          </a:prstGeom>
        </p:spPr>
      </p:pic>
    </p:spTree>
    <p:extLst>
      <p:ext uri="{BB962C8B-B14F-4D97-AF65-F5344CB8AC3E}">
        <p14:creationId xmlns:p14="http://schemas.microsoft.com/office/powerpoint/2010/main" val="1041857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C35F-82DB-CFB5-6528-C69EC79633AC}"/>
              </a:ext>
            </a:extLst>
          </p:cNvPr>
          <p:cNvSpPr>
            <a:spLocks noGrp="1"/>
          </p:cNvSpPr>
          <p:nvPr>
            <p:ph type="title"/>
          </p:nvPr>
        </p:nvSpPr>
        <p:spPr>
          <a:xfrm>
            <a:off x="838200" y="365126"/>
            <a:ext cx="10515600" cy="647246"/>
          </a:xfrm>
        </p:spPr>
        <p:txBody>
          <a:bodyPr>
            <a:noAutofit/>
          </a:bodyPr>
          <a:lstStyle/>
          <a:p>
            <a:pPr algn="l"/>
            <a:r>
              <a:rPr lang="en-IN" sz="3600" b="0" i="0" u="none" strike="noStrike" baseline="0">
                <a:solidFill>
                  <a:srgbClr val="000000"/>
                </a:solidFill>
                <a:latin typeface="Times New Roman" panose="02020603050405020304" pitchFamily="18" charset="0"/>
              </a:rPr>
              <a:t>Census Demographic ACS </a:t>
            </a:r>
            <a:endParaRPr lang="en-IN" sz="7200"/>
          </a:p>
        </p:txBody>
      </p:sp>
      <p:sp>
        <p:nvSpPr>
          <p:cNvPr id="3" name="Content Placeholder 2">
            <a:extLst>
              <a:ext uri="{FF2B5EF4-FFF2-40B4-BE49-F238E27FC236}">
                <a16:creationId xmlns:a16="http://schemas.microsoft.com/office/drawing/2014/main" id="{8F43410D-8D6F-F650-DA15-E9E7FE17843A}"/>
              </a:ext>
            </a:extLst>
          </p:cNvPr>
          <p:cNvSpPr>
            <a:spLocks noGrp="1"/>
          </p:cNvSpPr>
          <p:nvPr>
            <p:ph idx="1"/>
          </p:nvPr>
        </p:nvSpPr>
        <p:spPr>
          <a:xfrm>
            <a:off x="838200" y="1012371"/>
            <a:ext cx="10515600" cy="5594905"/>
          </a:xfrm>
        </p:spPr>
        <p:txBody>
          <a:bodyPr>
            <a:normAutofit/>
          </a:bodyPr>
          <a:lstStyle/>
          <a:p>
            <a:pPr marL="0" indent="0">
              <a:buNone/>
            </a:pPr>
            <a:r>
              <a:rPr lang="en-IN" sz="1800" b="1" i="0" u="none" strike="noStrike" baseline="0">
                <a:solidFill>
                  <a:srgbClr val="000000"/>
                </a:solidFill>
                <a:latin typeface="Times New Roman" panose="02020603050405020304" pitchFamily="18" charset="0"/>
              </a:rPr>
              <a:t>About Dataset: </a:t>
            </a:r>
            <a:endParaRPr lang="en-IN" sz="1800" b="0" i="0" u="none" strike="noStrike" baseline="0">
              <a:solidFill>
                <a:srgbClr val="000000"/>
              </a:solidFill>
              <a:latin typeface="Times New Roman" panose="02020603050405020304" pitchFamily="18" charset="0"/>
            </a:endParaRPr>
          </a:p>
          <a:p>
            <a:r>
              <a:rPr lang="en-US" sz="1800" b="0" i="0" u="none" strike="noStrike" baseline="0">
                <a:solidFill>
                  <a:srgbClr val="000000"/>
                </a:solidFill>
                <a:latin typeface="Times New Roman" panose="02020603050405020304" pitchFamily="18" charset="0"/>
              </a:rPr>
              <a:t>This is American Community Survey (ACS) produces population, demographic and housing unit estimates for 2020. The 2020 Census provides the official counts of the population and housing units for the counties </a:t>
            </a:r>
          </a:p>
          <a:p>
            <a:pPr marL="0" indent="0">
              <a:buNone/>
            </a:pPr>
            <a:r>
              <a:rPr lang="en-IN" sz="1800" b="1" i="0" u="none" strike="noStrike" baseline="0">
                <a:solidFill>
                  <a:srgbClr val="000000"/>
                </a:solidFill>
                <a:latin typeface="Times New Roman" panose="02020603050405020304" pitchFamily="18" charset="0"/>
              </a:rPr>
              <a:t>Source: </a:t>
            </a:r>
            <a:endParaRPr lang="en-IN" sz="1800">
              <a:solidFill>
                <a:srgbClr val="000000"/>
              </a:solidFill>
              <a:latin typeface="Times New Roman" panose="02020603050405020304" pitchFamily="18" charset="0"/>
            </a:endParaRPr>
          </a:p>
          <a:p>
            <a:pPr marL="0" indent="0">
              <a:buNone/>
            </a:pPr>
            <a:r>
              <a:rPr lang="en-US" sz="1800" b="0" i="0" u="none" strike="noStrike" baseline="0">
                <a:solidFill>
                  <a:srgbClr val="467885"/>
                </a:solidFill>
                <a:latin typeface="Times New Roman" panose="02020603050405020304" pitchFamily="18" charset="0"/>
                <a:hlinkClick r:id="rId2"/>
              </a:rPr>
              <a:t>U.S. Census Bureau, 2016-2020 American Community Survey 5-Year Estimates </a:t>
            </a:r>
            <a:endParaRPr lang="en-US" sz="1800" b="0" i="0" u="none" strike="noStrike" baseline="0">
              <a:solidFill>
                <a:srgbClr val="467885"/>
              </a:solidFill>
              <a:latin typeface="Times New Roman" panose="02020603050405020304" pitchFamily="18" charset="0"/>
            </a:endParaRPr>
          </a:p>
          <a:p>
            <a:pPr marL="0" indent="0">
              <a:buNone/>
            </a:pPr>
            <a:r>
              <a:rPr lang="en-US" sz="1800" b="1">
                <a:latin typeface="Times New Roman" panose="02020603050405020304" pitchFamily="18" charset="0"/>
              </a:rPr>
              <a:t>Work: </a:t>
            </a:r>
          </a:p>
          <a:p>
            <a:pPr marL="342900" indent="-342900">
              <a:buAutoNum type="arabicPeriod"/>
            </a:pPr>
            <a:r>
              <a:rPr lang="en-IN" sz="1600" u="none" strike="noStrike" baseline="0">
                <a:solidFill>
                  <a:srgbClr val="000000"/>
                </a:solidFill>
                <a:latin typeface="Times New Roman" panose="02020603050405020304" pitchFamily="18" charset="0"/>
                <a:cs typeface="Times New Roman" panose="02020603050405020304" pitchFamily="18" charset="0"/>
              </a:rPr>
              <a:t>Data Cleaning </a:t>
            </a:r>
            <a:endParaRPr lang="en-US" sz="1600">
              <a:solidFill>
                <a:srgbClr val="000000"/>
              </a:solidFill>
              <a:latin typeface="Times New Roman" panose="02020603050405020304" pitchFamily="18" charset="0"/>
              <a:cs typeface="Times New Roman" panose="02020603050405020304" pitchFamily="18" charset="0"/>
            </a:endParaRPr>
          </a:p>
          <a:p>
            <a:pPr marL="342900" indent="-342900">
              <a:buAutoNum type="arabicPeriod"/>
            </a:pPr>
            <a:r>
              <a:rPr lang="en-IN" sz="1600" u="none" strike="noStrike" baseline="0">
                <a:solidFill>
                  <a:srgbClr val="000000"/>
                </a:solidFill>
                <a:latin typeface="Times New Roman" panose="02020603050405020304" pitchFamily="18" charset="0"/>
                <a:cs typeface="Times New Roman" panose="02020603050405020304" pitchFamily="18" charset="0"/>
              </a:rPr>
              <a:t>Merging the COVID-19 Data </a:t>
            </a:r>
            <a:endParaRPr lang="en-US" sz="1600" u="none" strike="noStrike" baseline="0">
              <a:solidFill>
                <a:srgbClr val="000000"/>
              </a:solidFill>
              <a:latin typeface="Times New Roman" panose="02020603050405020304" pitchFamily="18" charset="0"/>
              <a:cs typeface="Times New Roman" panose="02020603050405020304" pitchFamily="18" charset="0"/>
            </a:endParaRPr>
          </a:p>
          <a:p>
            <a:pPr marL="342900" indent="-342900">
              <a:buAutoNum type="arabicPeriod"/>
            </a:pPr>
            <a:r>
              <a:rPr lang="en-US" sz="1600" u="none" strike="noStrike" baseline="0">
                <a:solidFill>
                  <a:srgbClr val="000000"/>
                </a:solidFill>
                <a:latin typeface="Times New Roman" panose="02020603050405020304" pitchFamily="18" charset="0"/>
                <a:cs typeface="Times New Roman" panose="02020603050405020304" pitchFamily="18" charset="0"/>
              </a:rPr>
              <a:t>Analyzing COVID-19 Data for 2020 </a:t>
            </a:r>
            <a:endParaRPr lang="en-US" sz="1600">
              <a:solidFill>
                <a:srgbClr val="000000"/>
              </a:solidFill>
              <a:latin typeface="Times New Roman" panose="02020603050405020304" pitchFamily="18" charset="0"/>
              <a:cs typeface="Times New Roman" panose="02020603050405020304" pitchFamily="18" charset="0"/>
            </a:endParaRPr>
          </a:p>
          <a:p>
            <a:pPr marL="342900" indent="-342900">
              <a:buAutoNum type="arabicPeriod"/>
            </a:pPr>
            <a:r>
              <a:rPr lang="en-US" sz="1600" u="none" strike="noStrike" baseline="0">
                <a:solidFill>
                  <a:srgbClr val="000000"/>
                </a:solidFill>
                <a:latin typeface="Times New Roman" panose="02020603050405020304" pitchFamily="18" charset="0"/>
                <a:cs typeface="Times New Roman" panose="02020603050405020304" pitchFamily="18" charset="0"/>
              </a:rPr>
              <a:t>COVID-19 Trends for the Last Week of 2020 (Arizona) </a:t>
            </a:r>
          </a:p>
          <a:p>
            <a:pPr marL="342900" indent="-342900">
              <a:buAutoNum type="arabicPeriod"/>
            </a:pPr>
            <a:r>
              <a:rPr lang="en-US" sz="1600" u="none" strike="noStrike" baseline="0">
                <a:solidFill>
                  <a:srgbClr val="000000"/>
                </a:solidFill>
                <a:latin typeface="Times New Roman" panose="02020603050405020304" pitchFamily="18" charset="0"/>
                <a:cs typeface="Times New Roman" panose="02020603050405020304" pitchFamily="18" charset="0"/>
              </a:rPr>
              <a:t>Enrichment Data: ACS Demographic and Housing Estimates</a:t>
            </a:r>
          </a:p>
          <a:p>
            <a:pPr marL="342900" indent="-342900">
              <a:buAutoNum type="arabicPeriod"/>
            </a:pPr>
            <a:r>
              <a:rPr lang="en-IN" sz="1600" u="none" strike="noStrike" baseline="0">
                <a:solidFill>
                  <a:srgbClr val="000000"/>
                </a:solidFill>
                <a:latin typeface="Times New Roman" panose="02020603050405020304" pitchFamily="18" charset="0"/>
                <a:cs typeface="Times New Roman" panose="02020603050405020304" pitchFamily="18" charset="0"/>
              </a:rPr>
              <a:t>Cleaning ACS Data </a:t>
            </a:r>
            <a:endParaRPr lang="en-US" sz="1600">
              <a:solidFill>
                <a:srgbClr val="000000"/>
              </a:solidFill>
              <a:latin typeface="Times New Roman" panose="02020603050405020304" pitchFamily="18" charset="0"/>
              <a:cs typeface="Times New Roman" panose="02020603050405020304" pitchFamily="18" charset="0"/>
            </a:endParaRPr>
          </a:p>
          <a:p>
            <a:pPr marL="342900" indent="-342900">
              <a:buAutoNum type="arabicPeriod"/>
            </a:pPr>
            <a:r>
              <a:rPr lang="en-US" sz="1600" u="none" strike="noStrike" baseline="0">
                <a:solidFill>
                  <a:srgbClr val="000000"/>
                </a:solidFill>
                <a:latin typeface="Times New Roman" panose="02020603050405020304" pitchFamily="18" charset="0"/>
                <a:cs typeface="Times New Roman" panose="02020603050405020304" pitchFamily="18" charset="0"/>
              </a:rPr>
              <a:t>Merging the Enriched Dataset </a:t>
            </a:r>
          </a:p>
          <a:p>
            <a:pPr marL="342900" indent="-342900">
              <a:buAutoNum type="arabicPeriod"/>
            </a:pPr>
            <a:r>
              <a:rPr lang="en-US" sz="1600" u="none" strike="noStrike" baseline="0">
                <a:solidFill>
                  <a:srgbClr val="000000"/>
                </a:solidFill>
                <a:latin typeface="Times New Roman" panose="02020603050405020304" pitchFamily="18" charset="0"/>
                <a:cs typeface="Times New Roman" panose="02020603050405020304" pitchFamily="18" charset="0"/>
              </a:rPr>
              <a:t>Enrichment Data's Role in COVID-19 Spread Analysis </a:t>
            </a:r>
          </a:p>
          <a:p>
            <a:pPr marL="342900" indent="-342900">
              <a:buAutoNum type="arabicPeriod"/>
            </a:pPr>
            <a:r>
              <a:rPr lang="en-IN" sz="1600" u="none" strike="noStrike" baseline="0">
                <a:solidFill>
                  <a:srgbClr val="000000"/>
                </a:solidFill>
                <a:latin typeface="Times New Roman" panose="02020603050405020304" pitchFamily="18" charset="0"/>
                <a:cs typeface="Times New Roman" panose="02020603050405020304" pitchFamily="18" charset="0"/>
              </a:rPr>
              <a:t>Initial Hypothesis Questions</a:t>
            </a:r>
            <a:endParaRPr lang="en-US" sz="1600" u="none" strike="noStrike" baseline="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9030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docMetadata/LabelInfo.xml><?xml version="1.0" encoding="utf-8"?>
<clbl:labelList xmlns:clbl="http://schemas.microsoft.com/office/2020/mipLabelMetadata">
  <clbl:label id="{a2761ec8-7198-4440-bea0-e9dd2af28b51}" enabled="1" method="Standard" siteId="{73e15cf5-5dbb-46af-a862-753916269d73}" removed="0"/>
</clbl:labelList>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  Group Number: 4     </vt:lpstr>
      <vt:lpstr>Datasets and Contributors:</vt:lpstr>
      <vt:lpstr>COVID-19 Dataset</vt:lpstr>
      <vt:lpstr>Steps in COVID-19 Data Integration:</vt:lpstr>
      <vt:lpstr>PowerPoint Presentation</vt:lpstr>
      <vt:lpstr>PowerPoint Presentation</vt:lpstr>
      <vt:lpstr>PowerPoint Presentation</vt:lpstr>
      <vt:lpstr>PowerPoint Presentation</vt:lpstr>
      <vt:lpstr>Census Demographic ACS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Enrichment Dataset - USA Presidential Elections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Enrichment Data set- Employment dataset</vt:lpstr>
      <vt:lpstr>Steps followed :</vt:lpstr>
      <vt:lpstr>PowerPoint Presentation</vt:lpstr>
      <vt:lpstr>PowerPoint Presentation</vt:lpstr>
      <vt:lpstr>Initial Hypothesis Questions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Patel</dc:creator>
  <cp:revision>9</cp:revision>
  <dcterms:created xsi:type="dcterms:W3CDTF">2024-09-15T17:00:21Z</dcterms:created>
  <dcterms:modified xsi:type="dcterms:W3CDTF">2024-09-17T16:43:50Z</dcterms:modified>
</cp:coreProperties>
</file>