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0" r:id="rId6"/>
    <p:sldId id="268" r:id="rId7"/>
    <p:sldId id="260" r:id="rId8"/>
    <p:sldId id="261" r:id="rId9"/>
    <p:sldId id="262" r:id="rId10"/>
    <p:sldId id="263" r:id="rId11"/>
    <p:sldId id="265" r:id="rId12"/>
    <p:sldId id="266" r:id="rId13"/>
    <p:sldId id="269" r:id="rId14"/>
    <p:sldId id="272" r:id="rId15"/>
    <p:sldId id="264"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C85-3DDF-43AA-AEBF-02306F12CBF1}"/>
              </a:ext>
            </a:extLst>
          </p:cNvPr>
          <p:cNvSpPr>
            <a:spLocks noGrp="1"/>
          </p:cNvSpPr>
          <p:nvPr>
            <p:ph type="ctrTitle"/>
          </p:nvPr>
        </p:nvSpPr>
        <p:spPr>
          <a:xfrm>
            <a:off x="619988" y="691937"/>
            <a:ext cx="10640387" cy="1804781"/>
          </a:xfrm>
        </p:spPr>
        <p:txBody>
          <a:bodyPr/>
          <a:lstStyle/>
          <a:p>
            <a:pPr algn="ctr"/>
            <a:r>
              <a:rPr lang="en-IN" sz="3200" dirty="0"/>
              <a:t>A </a:t>
            </a:r>
            <a:br>
              <a:rPr lang="en-IN" sz="3200" dirty="0"/>
            </a:br>
            <a:r>
              <a:rPr lang="en-IN" sz="3200" dirty="0"/>
              <a:t>MINI PROJECT </a:t>
            </a:r>
            <a:br>
              <a:rPr lang="en-IN" sz="3200" dirty="0"/>
            </a:br>
            <a:r>
              <a:rPr lang="en-IN" sz="3200" dirty="0"/>
              <a:t>ON</a:t>
            </a:r>
            <a:br>
              <a:rPr lang="en-IN" sz="3200" dirty="0"/>
            </a:br>
            <a:r>
              <a:rPr lang="en-IN" sz="3200" dirty="0"/>
              <a:t>RESTAURANT MANAGEMENT SYSTEM</a:t>
            </a:r>
            <a:endParaRPr lang="en-US" sz="3200" dirty="0"/>
          </a:p>
        </p:txBody>
      </p:sp>
      <p:sp>
        <p:nvSpPr>
          <p:cNvPr id="3" name="Subtitle 2">
            <a:extLst>
              <a:ext uri="{FF2B5EF4-FFF2-40B4-BE49-F238E27FC236}">
                <a16:creationId xmlns:a16="http://schemas.microsoft.com/office/drawing/2014/main" id="{7898566F-2F70-413E-93AF-2CC53C14D8C5}"/>
              </a:ext>
            </a:extLst>
          </p:cNvPr>
          <p:cNvSpPr>
            <a:spLocks noGrp="1"/>
          </p:cNvSpPr>
          <p:nvPr>
            <p:ph type="subTitle" idx="1"/>
          </p:nvPr>
        </p:nvSpPr>
        <p:spPr>
          <a:xfrm>
            <a:off x="996052" y="2644586"/>
            <a:ext cx="2563710" cy="1098766"/>
          </a:xfrm>
        </p:spPr>
        <p:txBody>
          <a:bodyPr>
            <a:normAutofit fontScale="77500" lnSpcReduction="20000"/>
          </a:bodyPr>
          <a:lstStyle/>
          <a:p>
            <a:r>
              <a:rPr lang="en-IN" sz="2600" dirty="0">
                <a:solidFill>
                  <a:schemeClr val="accent2"/>
                </a:solidFill>
                <a:latin typeface="Abadi" panose="020B0604020104020204" pitchFamily="34" charset="0"/>
              </a:rPr>
              <a:t>Submitted by</a:t>
            </a:r>
          </a:p>
          <a:p>
            <a:r>
              <a:rPr lang="en-IN" sz="2600" b="1" dirty="0">
                <a:solidFill>
                  <a:schemeClr val="tx2">
                    <a:lumMod val="20000"/>
                    <a:lumOff val="80000"/>
                  </a:schemeClr>
                </a:solidFill>
                <a:latin typeface="Abadi" panose="020B0604020104020204" pitchFamily="34" charset="0"/>
              </a:rPr>
              <a:t>SAKSHI JADHAV (36) </a:t>
            </a:r>
          </a:p>
          <a:p>
            <a:r>
              <a:rPr lang="en-IN" sz="2600" b="1" dirty="0">
                <a:solidFill>
                  <a:schemeClr val="tx2">
                    <a:lumMod val="20000"/>
                    <a:lumOff val="80000"/>
                  </a:schemeClr>
                </a:solidFill>
                <a:latin typeface="Abadi" panose="020B0604020104020204" pitchFamily="34" charset="0"/>
              </a:rPr>
              <a:t>PRANALI KAPSE (25)</a:t>
            </a:r>
            <a:endParaRPr lang="en-US" sz="2600" b="1" dirty="0">
              <a:solidFill>
                <a:schemeClr val="tx2">
                  <a:lumMod val="20000"/>
                  <a:lumOff val="80000"/>
                </a:schemeClr>
              </a:solidFill>
              <a:latin typeface="Abadi" panose="020B0604020104020204" pitchFamily="34" charset="0"/>
            </a:endParaRPr>
          </a:p>
        </p:txBody>
      </p:sp>
      <p:sp>
        <p:nvSpPr>
          <p:cNvPr id="4" name="TextBox 3">
            <a:extLst>
              <a:ext uri="{FF2B5EF4-FFF2-40B4-BE49-F238E27FC236}">
                <a16:creationId xmlns:a16="http://schemas.microsoft.com/office/drawing/2014/main" id="{10E9F7B2-BAC3-4537-B490-3F6DB3D1DE62}"/>
              </a:ext>
            </a:extLst>
          </p:cNvPr>
          <p:cNvSpPr txBox="1"/>
          <p:nvPr/>
        </p:nvSpPr>
        <p:spPr>
          <a:xfrm>
            <a:off x="8090011" y="2644586"/>
            <a:ext cx="4698305" cy="677108"/>
          </a:xfrm>
          <a:prstGeom prst="rect">
            <a:avLst/>
          </a:prstGeom>
          <a:noFill/>
        </p:spPr>
        <p:txBody>
          <a:bodyPr wrap="square" rtlCol="0">
            <a:spAutoFit/>
          </a:bodyPr>
          <a:lstStyle/>
          <a:p>
            <a:pPr algn="l"/>
            <a:r>
              <a:rPr lang="en-IN" sz="2000" dirty="0">
                <a:solidFill>
                  <a:schemeClr val="accent2"/>
                </a:solidFill>
                <a:latin typeface="Abadi" panose="020B0604020104020204" pitchFamily="34" charset="0"/>
              </a:rPr>
              <a:t>UNDER THE GUIDANCE OF</a:t>
            </a:r>
          </a:p>
          <a:p>
            <a:pPr algn="l"/>
            <a:endParaRPr lang="en-US" dirty="0">
              <a:solidFill>
                <a:schemeClr val="tx2">
                  <a:lumMod val="20000"/>
                  <a:lumOff val="80000"/>
                </a:schemeClr>
              </a:solidFill>
            </a:endParaRPr>
          </a:p>
        </p:txBody>
      </p:sp>
      <p:sp>
        <p:nvSpPr>
          <p:cNvPr id="5" name="TextBox 4">
            <a:extLst>
              <a:ext uri="{FF2B5EF4-FFF2-40B4-BE49-F238E27FC236}">
                <a16:creationId xmlns:a16="http://schemas.microsoft.com/office/drawing/2014/main" id="{80E5AC30-01C5-4813-B585-2EC159A5C5FE}"/>
              </a:ext>
            </a:extLst>
          </p:cNvPr>
          <p:cNvSpPr txBox="1"/>
          <p:nvPr/>
        </p:nvSpPr>
        <p:spPr>
          <a:xfrm>
            <a:off x="8187327" y="3058770"/>
            <a:ext cx="2945469" cy="369332"/>
          </a:xfrm>
          <a:prstGeom prst="rect">
            <a:avLst/>
          </a:prstGeom>
          <a:noFill/>
        </p:spPr>
        <p:txBody>
          <a:bodyPr wrap="square" rtlCol="0">
            <a:spAutoFit/>
          </a:bodyPr>
          <a:lstStyle/>
          <a:p>
            <a:pPr algn="l"/>
            <a:r>
              <a:rPr lang="en-IN" b="1" dirty="0" err="1">
                <a:solidFill>
                  <a:schemeClr val="tx2">
                    <a:lumMod val="20000"/>
                    <a:lumOff val="80000"/>
                  </a:schemeClr>
                </a:solidFill>
                <a:latin typeface="+mj-lt"/>
                <a:cs typeface="Aldhabi" pitchFamily="2" charset="-78"/>
              </a:rPr>
              <a:t>Prof.</a:t>
            </a:r>
            <a:r>
              <a:rPr lang="en-IN" b="1" dirty="0">
                <a:solidFill>
                  <a:schemeClr val="tx2">
                    <a:lumMod val="20000"/>
                    <a:lumOff val="80000"/>
                  </a:schemeClr>
                </a:solidFill>
                <a:latin typeface="+mj-lt"/>
                <a:cs typeface="Aldhabi" pitchFamily="2" charset="-78"/>
              </a:rPr>
              <a:t> MITRAKSHI PATIL</a:t>
            </a:r>
            <a:endParaRPr lang="en-US" b="1" dirty="0">
              <a:solidFill>
                <a:schemeClr val="tx2">
                  <a:lumMod val="20000"/>
                  <a:lumOff val="80000"/>
                </a:schemeClr>
              </a:solidFill>
              <a:latin typeface="+mj-lt"/>
              <a:cs typeface="Aldhabi" pitchFamily="2" charset="-78"/>
            </a:endParaRPr>
          </a:p>
        </p:txBody>
      </p:sp>
      <p:pic>
        <p:nvPicPr>
          <p:cNvPr id="6" name="Picture 6">
            <a:extLst>
              <a:ext uri="{FF2B5EF4-FFF2-40B4-BE49-F238E27FC236}">
                <a16:creationId xmlns:a16="http://schemas.microsoft.com/office/drawing/2014/main" id="{A5D1BFA8-1B1F-4F5B-8A32-D01B0FABD878}"/>
              </a:ext>
            </a:extLst>
          </p:cNvPr>
          <p:cNvPicPr>
            <a:picLocks noChangeAspect="1"/>
          </p:cNvPicPr>
          <p:nvPr/>
        </p:nvPicPr>
        <p:blipFill>
          <a:blip r:embed="rId2"/>
          <a:stretch>
            <a:fillRect/>
          </a:stretch>
        </p:blipFill>
        <p:spPr>
          <a:xfrm>
            <a:off x="5349631" y="4018597"/>
            <a:ext cx="1181100" cy="823678"/>
          </a:xfrm>
          <a:prstGeom prst="rect">
            <a:avLst/>
          </a:prstGeom>
        </p:spPr>
      </p:pic>
      <p:sp>
        <p:nvSpPr>
          <p:cNvPr id="7" name="TextBox 6">
            <a:extLst>
              <a:ext uri="{FF2B5EF4-FFF2-40B4-BE49-F238E27FC236}">
                <a16:creationId xmlns:a16="http://schemas.microsoft.com/office/drawing/2014/main" id="{23026620-FEE6-41E5-AD2F-60E908B4A7C7}"/>
              </a:ext>
            </a:extLst>
          </p:cNvPr>
          <p:cNvSpPr txBox="1"/>
          <p:nvPr/>
        </p:nvSpPr>
        <p:spPr>
          <a:xfrm>
            <a:off x="2963971" y="3684060"/>
            <a:ext cx="6264058" cy="369332"/>
          </a:xfrm>
          <a:prstGeom prst="rect">
            <a:avLst/>
          </a:prstGeom>
          <a:noFill/>
        </p:spPr>
        <p:txBody>
          <a:bodyPr wrap="square" rtlCol="0">
            <a:spAutoFit/>
          </a:bodyPr>
          <a:lstStyle/>
          <a:p>
            <a:pPr algn="l"/>
            <a:r>
              <a:rPr lang="en-IN" dirty="0">
                <a:solidFill>
                  <a:schemeClr val="bg1"/>
                </a:solidFill>
              </a:rPr>
              <a:t>Department Of Computer Science and Engineering</a:t>
            </a:r>
            <a:endParaRPr lang="en-US" dirty="0">
              <a:solidFill>
                <a:schemeClr val="bg1"/>
              </a:solidFill>
            </a:endParaRPr>
          </a:p>
        </p:txBody>
      </p:sp>
      <p:sp>
        <p:nvSpPr>
          <p:cNvPr id="8" name="TextBox 7">
            <a:extLst>
              <a:ext uri="{FF2B5EF4-FFF2-40B4-BE49-F238E27FC236}">
                <a16:creationId xmlns:a16="http://schemas.microsoft.com/office/drawing/2014/main" id="{83E23214-5E12-43A5-9706-061054F5AF33}"/>
              </a:ext>
            </a:extLst>
          </p:cNvPr>
          <p:cNvSpPr txBox="1"/>
          <p:nvPr/>
        </p:nvSpPr>
        <p:spPr>
          <a:xfrm>
            <a:off x="1810793" y="4856810"/>
            <a:ext cx="8570413" cy="1477328"/>
          </a:xfrm>
          <a:prstGeom prst="rect">
            <a:avLst/>
          </a:prstGeom>
          <a:noFill/>
        </p:spPr>
        <p:txBody>
          <a:bodyPr wrap="square" rtlCol="0">
            <a:spAutoFit/>
          </a:bodyPr>
          <a:lstStyle/>
          <a:p>
            <a:pPr algn="ctr"/>
            <a:r>
              <a:rPr lang="en-IN" dirty="0" err="1">
                <a:solidFill>
                  <a:schemeClr val="bg1"/>
                </a:solidFill>
              </a:rPr>
              <a:t>Saraswati</a:t>
            </a:r>
            <a:r>
              <a:rPr lang="en-IN" dirty="0">
                <a:solidFill>
                  <a:schemeClr val="bg1"/>
                </a:solidFill>
              </a:rPr>
              <a:t> Education Society’s </a:t>
            </a:r>
          </a:p>
          <a:p>
            <a:pPr algn="ctr"/>
            <a:r>
              <a:rPr lang="en-IN" b="1" dirty="0">
                <a:solidFill>
                  <a:schemeClr val="bg1"/>
                </a:solidFill>
              </a:rPr>
              <a:t>SARASWATI COLLEGE OF ENGINEERING</a:t>
            </a:r>
          </a:p>
          <a:p>
            <a:pPr algn="ctr"/>
            <a:r>
              <a:rPr lang="en-IN" dirty="0">
                <a:solidFill>
                  <a:schemeClr val="bg1"/>
                </a:solidFill>
              </a:rPr>
              <a:t>Kharghar, Navi Mumbai</a:t>
            </a:r>
          </a:p>
          <a:p>
            <a:pPr algn="ctr"/>
            <a:r>
              <a:rPr lang="en-IN" dirty="0">
                <a:solidFill>
                  <a:schemeClr val="bg1"/>
                </a:solidFill>
              </a:rPr>
              <a:t>(Affiliated to University Of Mumbai)</a:t>
            </a:r>
          </a:p>
          <a:p>
            <a:pPr algn="ctr"/>
            <a:r>
              <a:rPr lang="en-IN" dirty="0">
                <a:solidFill>
                  <a:schemeClr val="bg1"/>
                </a:solidFill>
              </a:rPr>
              <a:t>Academic Year : 2021-22</a:t>
            </a:r>
            <a:endParaRPr lang="en-US" dirty="0">
              <a:solidFill>
                <a:schemeClr val="bg1"/>
              </a:solidFill>
            </a:endParaRPr>
          </a:p>
        </p:txBody>
      </p:sp>
    </p:spTree>
    <p:extLst>
      <p:ext uri="{BB962C8B-B14F-4D97-AF65-F5344CB8AC3E}">
        <p14:creationId xmlns:p14="http://schemas.microsoft.com/office/powerpoint/2010/main" val="22048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99F2-0B3A-4615-B850-9BA67CC00CBB}"/>
              </a:ext>
            </a:extLst>
          </p:cNvPr>
          <p:cNvSpPr>
            <a:spLocks noGrp="1"/>
          </p:cNvSpPr>
          <p:nvPr>
            <p:ph type="ctrTitle"/>
          </p:nvPr>
        </p:nvSpPr>
        <p:spPr>
          <a:xfrm>
            <a:off x="3707084" y="605424"/>
            <a:ext cx="7117442" cy="723378"/>
          </a:xfrm>
        </p:spPr>
        <p:txBody>
          <a:bodyPr/>
          <a:lstStyle/>
          <a:p>
            <a:r>
              <a:rPr lang="en-IN" dirty="0"/>
              <a:t>                                   SNAPSHOTS</a:t>
            </a:r>
            <a:endParaRPr lang="en-US" dirty="0"/>
          </a:p>
        </p:txBody>
      </p:sp>
      <p:pic>
        <p:nvPicPr>
          <p:cNvPr id="4" name="Picture 4">
            <a:extLst>
              <a:ext uri="{FF2B5EF4-FFF2-40B4-BE49-F238E27FC236}">
                <a16:creationId xmlns:a16="http://schemas.microsoft.com/office/drawing/2014/main" id="{F7F2F0FF-628E-4659-9575-647FB4C23F19}"/>
              </a:ext>
            </a:extLst>
          </p:cNvPr>
          <p:cNvPicPr>
            <a:picLocks noGrp="1" noChangeAspect="1"/>
          </p:cNvPicPr>
          <p:nvPr>
            <p:ph idx="4294967295"/>
          </p:nvPr>
        </p:nvPicPr>
        <p:blipFill>
          <a:blip r:embed="rId2"/>
          <a:stretch>
            <a:fillRect/>
          </a:stretch>
        </p:blipFill>
        <p:spPr>
          <a:xfrm>
            <a:off x="1709281" y="2041069"/>
            <a:ext cx="8534400" cy="4240212"/>
          </a:xfrm>
        </p:spPr>
      </p:pic>
      <p:sp>
        <p:nvSpPr>
          <p:cNvPr id="6" name="TextBox 5">
            <a:extLst>
              <a:ext uri="{FF2B5EF4-FFF2-40B4-BE49-F238E27FC236}">
                <a16:creationId xmlns:a16="http://schemas.microsoft.com/office/drawing/2014/main" id="{F79F5380-782B-493A-BC5D-10A3C9313572}"/>
              </a:ext>
            </a:extLst>
          </p:cNvPr>
          <p:cNvSpPr txBox="1"/>
          <p:nvPr/>
        </p:nvSpPr>
        <p:spPr>
          <a:xfrm>
            <a:off x="4463964" y="1484880"/>
            <a:ext cx="2307920" cy="461665"/>
          </a:xfrm>
          <a:prstGeom prst="rect">
            <a:avLst/>
          </a:prstGeom>
          <a:noFill/>
        </p:spPr>
        <p:txBody>
          <a:bodyPr wrap="square" rtlCol="0">
            <a:spAutoFit/>
          </a:bodyPr>
          <a:lstStyle/>
          <a:p>
            <a:pPr algn="l"/>
            <a:r>
              <a:rPr lang="en-IN" sz="2400" b="1" dirty="0">
                <a:solidFill>
                  <a:schemeClr val="tx2">
                    <a:lumMod val="20000"/>
                    <a:lumOff val="80000"/>
                  </a:schemeClr>
                </a:solidFill>
              </a:rPr>
              <a:t>Main Window</a:t>
            </a:r>
            <a:endParaRPr lang="en-US" sz="2400" b="1" dirty="0">
              <a:solidFill>
                <a:schemeClr val="tx2">
                  <a:lumMod val="20000"/>
                  <a:lumOff val="80000"/>
                </a:schemeClr>
              </a:solidFill>
            </a:endParaRPr>
          </a:p>
        </p:txBody>
      </p:sp>
    </p:spTree>
    <p:extLst>
      <p:ext uri="{BB962C8B-B14F-4D97-AF65-F5344CB8AC3E}">
        <p14:creationId xmlns:p14="http://schemas.microsoft.com/office/powerpoint/2010/main" val="379843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FA36FE7-E0BD-4660-9B3D-8E63D389B23B}"/>
              </a:ext>
            </a:extLst>
          </p:cNvPr>
          <p:cNvSpPr>
            <a:spLocks noGrp="1"/>
          </p:cNvSpPr>
          <p:nvPr>
            <p:ph type="ctrTitle"/>
          </p:nvPr>
        </p:nvSpPr>
        <p:spPr/>
        <p:txBody>
          <a:bodyPr/>
          <a:lstStyle/>
          <a:p>
            <a:endParaRPr lang="en-US"/>
          </a:p>
        </p:txBody>
      </p:sp>
      <p:sp>
        <p:nvSpPr>
          <p:cNvPr id="15" name="Subtitle 14">
            <a:extLst>
              <a:ext uri="{FF2B5EF4-FFF2-40B4-BE49-F238E27FC236}">
                <a16:creationId xmlns:a16="http://schemas.microsoft.com/office/drawing/2014/main" id="{77B5191D-9201-4DFC-B1E0-615C8E680E27}"/>
              </a:ext>
            </a:extLst>
          </p:cNvPr>
          <p:cNvSpPr>
            <a:spLocks noGrp="1"/>
          </p:cNvSpPr>
          <p:nvPr>
            <p:ph type="subTitle" idx="1"/>
          </p:nvPr>
        </p:nvSpPr>
        <p:spPr/>
        <p:txBody>
          <a:bodyPr/>
          <a:lstStyle/>
          <a:p>
            <a:endParaRPr lang="en-US"/>
          </a:p>
        </p:txBody>
      </p:sp>
      <p:pic>
        <p:nvPicPr>
          <p:cNvPr id="13" name="Picture 13">
            <a:extLst>
              <a:ext uri="{FF2B5EF4-FFF2-40B4-BE49-F238E27FC236}">
                <a16:creationId xmlns:a16="http://schemas.microsoft.com/office/drawing/2014/main" id="{F916E0CF-5208-4CD7-9E70-C5CA712B3E2C}"/>
              </a:ext>
            </a:extLst>
          </p:cNvPr>
          <p:cNvPicPr>
            <a:picLocks noGrp="1" noChangeAspect="1"/>
          </p:cNvPicPr>
          <p:nvPr>
            <p:ph idx="4294967295"/>
          </p:nvPr>
        </p:nvPicPr>
        <p:blipFill>
          <a:blip r:embed="rId2"/>
          <a:stretch>
            <a:fillRect/>
          </a:stretch>
        </p:blipFill>
        <p:spPr>
          <a:xfrm>
            <a:off x="1154955" y="1219200"/>
            <a:ext cx="8937625" cy="4997276"/>
          </a:xfrm>
        </p:spPr>
      </p:pic>
      <p:sp>
        <p:nvSpPr>
          <p:cNvPr id="16" name="TextBox 15">
            <a:extLst>
              <a:ext uri="{FF2B5EF4-FFF2-40B4-BE49-F238E27FC236}">
                <a16:creationId xmlns:a16="http://schemas.microsoft.com/office/drawing/2014/main" id="{61432278-E53A-48D3-AF4F-342B9FE47F0F}"/>
              </a:ext>
            </a:extLst>
          </p:cNvPr>
          <p:cNvSpPr txBox="1"/>
          <p:nvPr/>
        </p:nvSpPr>
        <p:spPr>
          <a:xfrm>
            <a:off x="4761456" y="641525"/>
            <a:ext cx="2297482" cy="461665"/>
          </a:xfrm>
          <a:prstGeom prst="rect">
            <a:avLst/>
          </a:prstGeom>
          <a:noFill/>
        </p:spPr>
        <p:txBody>
          <a:bodyPr wrap="square" rtlCol="0">
            <a:spAutoFit/>
          </a:bodyPr>
          <a:lstStyle/>
          <a:p>
            <a:pPr algn="l"/>
            <a:r>
              <a:rPr lang="en-IN" sz="2400" b="1" dirty="0">
                <a:solidFill>
                  <a:schemeClr val="tx2">
                    <a:lumMod val="20000"/>
                    <a:lumOff val="80000"/>
                  </a:schemeClr>
                </a:solidFill>
              </a:rPr>
              <a:t>Order Food</a:t>
            </a:r>
            <a:endParaRPr lang="en-US" sz="2400" b="1" dirty="0">
              <a:solidFill>
                <a:schemeClr val="tx2">
                  <a:lumMod val="20000"/>
                  <a:lumOff val="80000"/>
                </a:schemeClr>
              </a:solidFill>
            </a:endParaRPr>
          </a:p>
        </p:txBody>
      </p:sp>
    </p:spTree>
    <p:extLst>
      <p:ext uri="{BB962C8B-B14F-4D97-AF65-F5344CB8AC3E}">
        <p14:creationId xmlns:p14="http://schemas.microsoft.com/office/powerpoint/2010/main" val="341549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97DA025-191B-4B57-942A-184428456C3D}"/>
              </a:ext>
            </a:extLst>
          </p:cNvPr>
          <p:cNvPicPr>
            <a:picLocks noChangeAspect="1"/>
          </p:cNvPicPr>
          <p:nvPr/>
        </p:nvPicPr>
        <p:blipFill>
          <a:blip r:embed="rId2"/>
          <a:stretch>
            <a:fillRect/>
          </a:stretch>
        </p:blipFill>
        <p:spPr>
          <a:xfrm>
            <a:off x="3793037" y="1213458"/>
            <a:ext cx="4605925" cy="4945171"/>
          </a:xfrm>
          <a:prstGeom prst="rect">
            <a:avLst/>
          </a:prstGeom>
        </p:spPr>
      </p:pic>
      <p:sp>
        <p:nvSpPr>
          <p:cNvPr id="11" name="TextBox 10">
            <a:extLst>
              <a:ext uri="{FF2B5EF4-FFF2-40B4-BE49-F238E27FC236}">
                <a16:creationId xmlns:a16="http://schemas.microsoft.com/office/drawing/2014/main" id="{C2CF5E1F-3F45-43E3-8AFC-E35366E99D05}"/>
              </a:ext>
            </a:extLst>
          </p:cNvPr>
          <p:cNvSpPr txBox="1"/>
          <p:nvPr/>
        </p:nvSpPr>
        <p:spPr>
          <a:xfrm>
            <a:off x="5390366" y="699371"/>
            <a:ext cx="1828800" cy="461665"/>
          </a:xfrm>
          <a:prstGeom prst="rect">
            <a:avLst/>
          </a:prstGeom>
          <a:noFill/>
        </p:spPr>
        <p:txBody>
          <a:bodyPr wrap="square" rtlCol="0">
            <a:spAutoFit/>
          </a:bodyPr>
          <a:lstStyle/>
          <a:p>
            <a:pPr algn="l"/>
            <a:r>
              <a:rPr lang="en-IN" sz="2400" b="1" dirty="0">
                <a:solidFill>
                  <a:schemeClr val="tx2">
                    <a:lumMod val="20000"/>
                    <a:lumOff val="80000"/>
                  </a:schemeClr>
                </a:solidFill>
              </a:rPr>
              <a:t>Invoice</a:t>
            </a:r>
            <a:endParaRPr lang="en-US" sz="2400" b="1" dirty="0">
              <a:solidFill>
                <a:schemeClr val="tx2">
                  <a:lumMod val="20000"/>
                  <a:lumOff val="80000"/>
                </a:schemeClr>
              </a:solidFill>
            </a:endParaRPr>
          </a:p>
        </p:txBody>
      </p:sp>
    </p:spTree>
    <p:extLst>
      <p:ext uri="{BB962C8B-B14F-4D97-AF65-F5344CB8AC3E}">
        <p14:creationId xmlns:p14="http://schemas.microsoft.com/office/powerpoint/2010/main" val="118455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2A660D3-4B69-46B0-9B19-5CAB71AD729E}"/>
              </a:ext>
            </a:extLst>
          </p:cNvPr>
          <p:cNvPicPr>
            <a:picLocks noChangeAspect="1"/>
          </p:cNvPicPr>
          <p:nvPr/>
        </p:nvPicPr>
        <p:blipFill>
          <a:blip r:embed="rId2"/>
          <a:stretch>
            <a:fillRect/>
          </a:stretch>
        </p:blipFill>
        <p:spPr>
          <a:xfrm>
            <a:off x="3849144" y="2792260"/>
            <a:ext cx="3744760" cy="1396130"/>
          </a:xfrm>
          <a:prstGeom prst="rect">
            <a:avLst/>
          </a:prstGeom>
        </p:spPr>
      </p:pic>
      <p:sp>
        <p:nvSpPr>
          <p:cNvPr id="5" name="TextBox 4">
            <a:extLst>
              <a:ext uri="{FF2B5EF4-FFF2-40B4-BE49-F238E27FC236}">
                <a16:creationId xmlns:a16="http://schemas.microsoft.com/office/drawing/2014/main" id="{B4FAD5B2-476F-4C95-983E-A6337818AD91}"/>
              </a:ext>
            </a:extLst>
          </p:cNvPr>
          <p:cNvSpPr txBox="1"/>
          <p:nvPr/>
        </p:nvSpPr>
        <p:spPr>
          <a:xfrm>
            <a:off x="4050343" y="1093942"/>
            <a:ext cx="3386986" cy="461665"/>
          </a:xfrm>
          <a:prstGeom prst="rect">
            <a:avLst/>
          </a:prstGeom>
          <a:noFill/>
        </p:spPr>
        <p:txBody>
          <a:bodyPr wrap="square" rtlCol="0">
            <a:spAutoFit/>
          </a:bodyPr>
          <a:lstStyle/>
          <a:p>
            <a:pPr algn="l"/>
            <a:r>
              <a:rPr lang="en-IN" sz="2400" b="1" dirty="0">
                <a:solidFill>
                  <a:schemeClr val="tx2">
                    <a:lumMod val="20000"/>
                    <a:lumOff val="80000"/>
                  </a:schemeClr>
                </a:solidFill>
              </a:rPr>
              <a:t>Confirmation for EXIT</a:t>
            </a:r>
            <a:endParaRPr lang="en-US" sz="2400" b="1" dirty="0">
              <a:solidFill>
                <a:schemeClr val="tx2">
                  <a:lumMod val="20000"/>
                  <a:lumOff val="80000"/>
                </a:schemeClr>
              </a:solidFill>
            </a:endParaRPr>
          </a:p>
        </p:txBody>
      </p:sp>
    </p:spTree>
    <p:extLst>
      <p:ext uri="{BB962C8B-B14F-4D97-AF65-F5344CB8AC3E}">
        <p14:creationId xmlns:p14="http://schemas.microsoft.com/office/powerpoint/2010/main" val="124785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011E-A6F9-4671-B619-4A6AC3E57B44}"/>
              </a:ext>
            </a:extLst>
          </p:cNvPr>
          <p:cNvSpPr>
            <a:spLocks noGrp="1"/>
          </p:cNvSpPr>
          <p:nvPr>
            <p:ph type="title"/>
          </p:nvPr>
        </p:nvSpPr>
        <p:spPr/>
        <p:txBody>
          <a:bodyPr/>
          <a:lstStyle/>
          <a:p>
            <a:r>
              <a:rPr lang="en-IN" dirty="0"/>
              <a:t>            FUTURE MODIFICATIONS</a:t>
            </a:r>
            <a:endParaRPr lang="en-US" dirty="0"/>
          </a:p>
        </p:txBody>
      </p:sp>
      <p:sp>
        <p:nvSpPr>
          <p:cNvPr id="3" name="Content Placeholder 2">
            <a:extLst>
              <a:ext uri="{FF2B5EF4-FFF2-40B4-BE49-F238E27FC236}">
                <a16:creationId xmlns:a16="http://schemas.microsoft.com/office/drawing/2014/main" id="{52AE3209-D05D-4FB0-ABCC-5E80C73F4249}"/>
              </a:ext>
            </a:extLst>
          </p:cNvPr>
          <p:cNvSpPr>
            <a:spLocks noGrp="1"/>
          </p:cNvSpPr>
          <p:nvPr>
            <p:ph idx="1"/>
          </p:nvPr>
        </p:nvSpPr>
        <p:spPr/>
        <p:txBody>
          <a:bodyPr/>
          <a:lstStyle/>
          <a:p>
            <a:pPr marL="0" indent="0">
              <a:buNone/>
            </a:pPr>
            <a:r>
              <a:rPr lang="en-IN" dirty="0"/>
              <a:t>In future the project may contain some modifications few are mentioned :</a:t>
            </a:r>
          </a:p>
          <a:p>
            <a:r>
              <a:rPr lang="en-IN" dirty="0"/>
              <a:t>Customer Interface</a:t>
            </a:r>
          </a:p>
          <a:p>
            <a:r>
              <a:rPr lang="en-IN" dirty="0"/>
              <a:t>Tracking order</a:t>
            </a:r>
          </a:p>
          <a:p>
            <a:r>
              <a:rPr lang="en-IN" dirty="0"/>
              <a:t>Taking orders from third party applications such as </a:t>
            </a:r>
            <a:r>
              <a:rPr lang="en-IN" dirty="0" err="1"/>
              <a:t>Swiggy</a:t>
            </a:r>
            <a:r>
              <a:rPr lang="en-IN" dirty="0"/>
              <a:t>, Zomato, etc.</a:t>
            </a:r>
          </a:p>
          <a:p>
            <a:r>
              <a:rPr lang="en-IN" dirty="0"/>
              <a:t>Online Payment system</a:t>
            </a:r>
          </a:p>
          <a:p>
            <a:r>
              <a:rPr lang="en-IN" dirty="0"/>
              <a:t>Cloud Integration </a:t>
            </a:r>
            <a:endParaRPr lang="en-US" dirty="0"/>
          </a:p>
        </p:txBody>
      </p:sp>
    </p:spTree>
    <p:extLst>
      <p:ext uri="{BB962C8B-B14F-4D97-AF65-F5344CB8AC3E}">
        <p14:creationId xmlns:p14="http://schemas.microsoft.com/office/powerpoint/2010/main" val="231574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2207-F111-479E-A7B4-971C2B81A3B5}"/>
              </a:ext>
            </a:extLst>
          </p:cNvPr>
          <p:cNvSpPr>
            <a:spLocks noGrp="1"/>
          </p:cNvSpPr>
          <p:nvPr>
            <p:ph type="title"/>
          </p:nvPr>
        </p:nvSpPr>
        <p:spPr/>
        <p:txBody>
          <a:bodyPr/>
          <a:lstStyle/>
          <a:p>
            <a:r>
              <a:rPr lang="en-IN" dirty="0"/>
              <a:t>                   CONCLUSION</a:t>
            </a:r>
            <a:endParaRPr lang="en-US" dirty="0"/>
          </a:p>
        </p:txBody>
      </p:sp>
      <p:sp>
        <p:nvSpPr>
          <p:cNvPr id="3" name="Content Placeholder 2">
            <a:extLst>
              <a:ext uri="{FF2B5EF4-FFF2-40B4-BE49-F238E27FC236}">
                <a16:creationId xmlns:a16="http://schemas.microsoft.com/office/drawing/2014/main" id="{01D31EFE-A094-4B68-B01D-AA989EBE0901}"/>
              </a:ext>
            </a:extLst>
          </p:cNvPr>
          <p:cNvSpPr>
            <a:spLocks noGrp="1"/>
          </p:cNvSpPr>
          <p:nvPr>
            <p:ph idx="1"/>
          </p:nvPr>
        </p:nvSpPr>
        <p:spPr/>
        <p:txBody>
          <a:bodyPr/>
          <a:lstStyle/>
          <a:p>
            <a:r>
              <a:rPr lang="en-US" dirty="0"/>
              <a:t>The outcome of all the time hard work is here. We have a system which takes the necessary choice of the customers according to the filter like category of the food</a:t>
            </a:r>
            <a:r>
              <a:rPr lang="en-IN" dirty="0"/>
              <a:t> </a:t>
            </a:r>
            <a:r>
              <a:rPr lang="en-US" dirty="0"/>
              <a:t>.</a:t>
            </a:r>
            <a:r>
              <a:rPr lang="en-IN" dirty="0"/>
              <a:t> </a:t>
            </a:r>
            <a:r>
              <a:rPr lang="en-US" dirty="0"/>
              <a:t>This is achieved through an easy to use graphical interface menu options. The users can add any number of items to the cart from any of the available food Categories.</a:t>
            </a:r>
            <a:endParaRPr lang="en-IN" dirty="0"/>
          </a:p>
          <a:p>
            <a:r>
              <a:rPr lang="en-US" dirty="0"/>
              <a:t>Customer according to the choice pay bill via cash or debit card or credit card method. Hence all the process works perfect, full filling of demand.</a:t>
            </a:r>
          </a:p>
        </p:txBody>
      </p:sp>
    </p:spTree>
    <p:extLst>
      <p:ext uri="{BB962C8B-B14F-4D97-AF65-F5344CB8AC3E}">
        <p14:creationId xmlns:p14="http://schemas.microsoft.com/office/powerpoint/2010/main" val="181808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00BC-9907-44A6-B447-583413684B11}"/>
              </a:ext>
            </a:extLst>
          </p:cNvPr>
          <p:cNvSpPr>
            <a:spLocks noGrp="1"/>
          </p:cNvSpPr>
          <p:nvPr>
            <p:ph type="title"/>
          </p:nvPr>
        </p:nvSpPr>
        <p:spPr/>
        <p:txBody>
          <a:bodyPr/>
          <a:lstStyle/>
          <a:p>
            <a:r>
              <a:rPr lang="en-IN" dirty="0"/>
              <a:t>                      REFERENCE</a:t>
            </a:r>
            <a:endParaRPr lang="en-US" dirty="0"/>
          </a:p>
        </p:txBody>
      </p:sp>
      <p:sp>
        <p:nvSpPr>
          <p:cNvPr id="3" name="Content Placeholder 2">
            <a:extLst>
              <a:ext uri="{FF2B5EF4-FFF2-40B4-BE49-F238E27FC236}">
                <a16:creationId xmlns:a16="http://schemas.microsoft.com/office/drawing/2014/main" id="{61BD0A50-F156-4968-B82D-18936EE15355}"/>
              </a:ext>
            </a:extLst>
          </p:cNvPr>
          <p:cNvSpPr>
            <a:spLocks noGrp="1"/>
          </p:cNvSpPr>
          <p:nvPr>
            <p:ph idx="1"/>
          </p:nvPr>
        </p:nvSpPr>
        <p:spPr/>
        <p:txBody>
          <a:bodyPr/>
          <a:lstStyle/>
          <a:p>
            <a:r>
              <a:rPr lang="en-IN" dirty="0" err="1"/>
              <a:t>Github</a:t>
            </a:r>
            <a:endParaRPr lang="en-IN" dirty="0"/>
          </a:p>
          <a:p>
            <a:r>
              <a:rPr lang="en-IN" dirty="0"/>
              <a:t>JAVA The Complete Reference (Seventh Edition)</a:t>
            </a:r>
          </a:p>
          <a:p>
            <a:r>
              <a:rPr lang="en-IN" dirty="0"/>
              <a:t>Stackoverflow.com</a:t>
            </a:r>
            <a:endParaRPr lang="en-US" dirty="0"/>
          </a:p>
        </p:txBody>
      </p:sp>
    </p:spTree>
    <p:extLst>
      <p:ext uri="{BB962C8B-B14F-4D97-AF65-F5344CB8AC3E}">
        <p14:creationId xmlns:p14="http://schemas.microsoft.com/office/powerpoint/2010/main" val="396928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B42A-B577-4B58-90B9-AEA5754C0827}"/>
              </a:ext>
            </a:extLst>
          </p:cNvPr>
          <p:cNvSpPr>
            <a:spLocks noGrp="1"/>
          </p:cNvSpPr>
          <p:nvPr>
            <p:ph type="ctrTitle"/>
          </p:nvPr>
        </p:nvSpPr>
        <p:spPr/>
        <p:txBody>
          <a:bodyPr anchor="ctr"/>
          <a:lstStyle/>
          <a:p>
            <a:r>
              <a:rPr lang="en-IN" b="1" dirty="0">
                <a:latin typeface="Abadi" panose="020B0604020104020204" pitchFamily="34" charset="0"/>
                <a:ea typeface="Biome" panose="020B0502040204020203" pitchFamily="34" charset="0"/>
                <a:cs typeface="Biome" panose="020B0502040204020203" pitchFamily="34" charset="0"/>
              </a:rPr>
              <a:t>              THANK YOU</a:t>
            </a:r>
            <a:endParaRPr lang="en-US" b="1" dirty="0">
              <a:latin typeface="Abadi" panose="020B0604020104020204" pitchFamily="34" charset="0"/>
              <a:ea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3054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9813-6854-4816-B1E9-AABC77D50AB4}"/>
              </a:ext>
            </a:extLst>
          </p:cNvPr>
          <p:cNvSpPr>
            <a:spLocks noGrp="1"/>
          </p:cNvSpPr>
          <p:nvPr>
            <p:ph type="title"/>
          </p:nvPr>
        </p:nvSpPr>
        <p:spPr/>
        <p:txBody>
          <a:bodyPr/>
          <a:lstStyle/>
          <a:p>
            <a:r>
              <a:rPr lang="en-IN" dirty="0"/>
              <a:t>ROADMAP</a:t>
            </a:r>
            <a:endParaRPr lang="en-US" dirty="0"/>
          </a:p>
        </p:txBody>
      </p:sp>
      <p:sp>
        <p:nvSpPr>
          <p:cNvPr id="3" name="Content Placeholder 2">
            <a:extLst>
              <a:ext uri="{FF2B5EF4-FFF2-40B4-BE49-F238E27FC236}">
                <a16:creationId xmlns:a16="http://schemas.microsoft.com/office/drawing/2014/main" id="{E6C3AD86-B96B-44A9-AF78-DE28387059D5}"/>
              </a:ext>
            </a:extLst>
          </p:cNvPr>
          <p:cNvSpPr>
            <a:spLocks noGrp="1"/>
          </p:cNvSpPr>
          <p:nvPr>
            <p:ph idx="1"/>
          </p:nvPr>
        </p:nvSpPr>
        <p:spPr>
          <a:xfrm>
            <a:off x="907043" y="2468032"/>
            <a:ext cx="8825659" cy="3416300"/>
          </a:xfrm>
        </p:spPr>
        <p:txBody>
          <a:bodyPr>
            <a:normAutofit fontScale="85000" lnSpcReduction="20000"/>
          </a:bodyPr>
          <a:lstStyle/>
          <a:p>
            <a:r>
              <a:rPr lang="en-IN" dirty="0"/>
              <a:t>INTRODUCTION</a:t>
            </a:r>
          </a:p>
          <a:p>
            <a:r>
              <a:rPr lang="en-IN" dirty="0"/>
              <a:t>PROBLEM STATEMENT</a:t>
            </a:r>
          </a:p>
          <a:p>
            <a:r>
              <a:rPr lang="en-IN" dirty="0"/>
              <a:t>OBJECTIVE</a:t>
            </a:r>
          </a:p>
          <a:p>
            <a:r>
              <a:rPr lang="en-IN" dirty="0"/>
              <a:t>SOFTWARE REQUIRED</a:t>
            </a:r>
          </a:p>
          <a:p>
            <a:r>
              <a:rPr lang="en-IN" dirty="0"/>
              <a:t>ALGORITHM</a:t>
            </a:r>
          </a:p>
          <a:p>
            <a:r>
              <a:rPr lang="en-IN" dirty="0"/>
              <a:t>FLOWCHART</a:t>
            </a:r>
          </a:p>
          <a:p>
            <a:r>
              <a:rPr lang="en-IN" dirty="0"/>
              <a:t>BLOCK DIAGRAM</a:t>
            </a:r>
          </a:p>
          <a:p>
            <a:r>
              <a:rPr lang="en-IN" dirty="0"/>
              <a:t>SNAPSHOTS</a:t>
            </a:r>
          </a:p>
          <a:p>
            <a:r>
              <a:rPr lang="en-IN" dirty="0"/>
              <a:t>FUTURE MODIFICATIONS</a:t>
            </a:r>
          </a:p>
          <a:p>
            <a:r>
              <a:rPr lang="en-IN" dirty="0"/>
              <a:t>CONCLUSION</a:t>
            </a:r>
          </a:p>
          <a:p>
            <a:r>
              <a:rPr lang="en-IN" dirty="0"/>
              <a:t>REFERENCE</a:t>
            </a:r>
            <a:endParaRPr lang="en-US" dirty="0"/>
          </a:p>
        </p:txBody>
      </p:sp>
    </p:spTree>
    <p:extLst>
      <p:ext uri="{BB962C8B-B14F-4D97-AF65-F5344CB8AC3E}">
        <p14:creationId xmlns:p14="http://schemas.microsoft.com/office/powerpoint/2010/main" val="1456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996-0442-4055-AC3E-9129465377A6}"/>
              </a:ext>
            </a:extLst>
          </p:cNvPr>
          <p:cNvSpPr>
            <a:spLocks noGrp="1"/>
          </p:cNvSpPr>
          <p:nvPr>
            <p:ph type="title"/>
          </p:nvPr>
        </p:nvSpPr>
        <p:spPr/>
        <p:txBody>
          <a:bodyPr/>
          <a:lstStyle/>
          <a:p>
            <a:r>
              <a:rPr lang="en-IN" dirty="0"/>
              <a:t>               INTRODUCTION</a:t>
            </a:r>
            <a:endParaRPr lang="en-US" dirty="0"/>
          </a:p>
        </p:txBody>
      </p:sp>
      <p:sp>
        <p:nvSpPr>
          <p:cNvPr id="3" name="Content Placeholder 2">
            <a:extLst>
              <a:ext uri="{FF2B5EF4-FFF2-40B4-BE49-F238E27FC236}">
                <a16:creationId xmlns:a16="http://schemas.microsoft.com/office/drawing/2014/main" id="{B32F5467-C5CA-4155-BF99-82FA7FD18E55}"/>
              </a:ext>
            </a:extLst>
          </p:cNvPr>
          <p:cNvSpPr>
            <a:spLocks noGrp="1"/>
          </p:cNvSpPr>
          <p:nvPr>
            <p:ph idx="1"/>
          </p:nvPr>
        </p:nvSpPr>
        <p:spPr/>
        <p:txBody>
          <a:bodyPr/>
          <a:lstStyle/>
          <a:p>
            <a:endParaRPr lang="en-IN" b="0" i="0" dirty="0">
              <a:solidFill>
                <a:srgbClr val="3B3835"/>
              </a:solidFill>
              <a:effectLst/>
              <a:latin typeface="HelveticaNeue-Light"/>
            </a:endParaRPr>
          </a:p>
          <a:p>
            <a:r>
              <a:rPr lang="en-IN" dirty="0"/>
              <a:t>The project “RESTAURANT MANAGEMENT SYSTEM” is software for monitoring and controlling the transactions in the restaurant.</a:t>
            </a:r>
          </a:p>
          <a:p>
            <a:r>
              <a:rPr lang="en-IN" dirty="0"/>
              <a:t>Restaurant Management System is a window application designed to help users maintain and organize restaurant. The system processes the transactions and resulting data. Reports will be generated from these data which help the manager to make appropriate business decisions for restaurant.</a:t>
            </a:r>
            <a:br>
              <a:rPr lang="en-IN" dirty="0"/>
            </a:br>
            <a:endParaRPr lang="en-US" dirty="0"/>
          </a:p>
        </p:txBody>
      </p:sp>
    </p:spTree>
    <p:extLst>
      <p:ext uri="{BB962C8B-B14F-4D97-AF65-F5344CB8AC3E}">
        <p14:creationId xmlns:p14="http://schemas.microsoft.com/office/powerpoint/2010/main" val="402431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B54D-1513-48C6-98E6-EB5E4C382AF1}"/>
              </a:ext>
            </a:extLst>
          </p:cNvPr>
          <p:cNvSpPr>
            <a:spLocks noGrp="1"/>
          </p:cNvSpPr>
          <p:nvPr>
            <p:ph type="title"/>
          </p:nvPr>
        </p:nvSpPr>
        <p:spPr/>
        <p:txBody>
          <a:bodyPr/>
          <a:lstStyle/>
          <a:p>
            <a:r>
              <a:rPr lang="en-IN" dirty="0"/>
              <a:t>                PROBLEM STATEMENT</a:t>
            </a:r>
            <a:endParaRPr lang="en-US" dirty="0"/>
          </a:p>
        </p:txBody>
      </p:sp>
      <p:sp>
        <p:nvSpPr>
          <p:cNvPr id="3" name="Content Placeholder 2">
            <a:extLst>
              <a:ext uri="{FF2B5EF4-FFF2-40B4-BE49-F238E27FC236}">
                <a16:creationId xmlns:a16="http://schemas.microsoft.com/office/drawing/2014/main" id="{E9552D53-65C2-4D06-82A9-2128617BE5C8}"/>
              </a:ext>
            </a:extLst>
          </p:cNvPr>
          <p:cNvSpPr>
            <a:spLocks noGrp="1"/>
          </p:cNvSpPr>
          <p:nvPr>
            <p:ph idx="1"/>
          </p:nvPr>
        </p:nvSpPr>
        <p:spPr>
          <a:xfrm>
            <a:off x="1154954" y="2603500"/>
            <a:ext cx="8825659" cy="3607322"/>
          </a:xfrm>
        </p:spPr>
        <p:txBody>
          <a:bodyPr>
            <a:normAutofit/>
          </a:bodyPr>
          <a:lstStyle/>
          <a:p>
            <a:r>
              <a:rPr lang="en-IN" b="0" i="0" dirty="0">
                <a:solidFill>
                  <a:srgbClr val="000000"/>
                </a:solidFill>
                <a:effectLst/>
                <a:latin typeface="Raleway" pitchFamily="2" charset="0"/>
              </a:rPr>
              <a:t>Restaurant Management system</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this system basically runs between customers and management in a restaurant</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The customer interacts with generally one waiter and places their order</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while the waiter takes multiple customers in a day</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Once the order is prepared the runner uses the invoice to serve the food</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The waiter usually asks again if the customers want to order anything more</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this process can go on till the customer decides he does not want any more food</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The order is essentially the bill generated in the end by the restaurant for the customer</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Now we know the customer</a:t>
            </a:r>
            <a:r>
              <a:rPr lang="en-IN" b="0" i="0" dirty="0">
                <a:solidFill>
                  <a:srgbClr val="000000"/>
                </a:solidFill>
                <a:effectLst/>
                <a:latin typeface="Arial" panose="020B0604020202020204" pitchFamily="34" charset="0"/>
              </a:rPr>
              <a:t>,</a:t>
            </a:r>
            <a:r>
              <a:rPr lang="en-IN" b="0" i="0" dirty="0">
                <a:solidFill>
                  <a:srgbClr val="000000"/>
                </a:solidFill>
                <a:effectLst/>
                <a:latin typeface="Raleway" pitchFamily="2" charset="0"/>
              </a:rPr>
              <a:t> waiter and invoice will be present in the order table.</a:t>
            </a:r>
            <a:endParaRPr lang="en-US" dirty="0"/>
          </a:p>
        </p:txBody>
      </p:sp>
    </p:spTree>
    <p:extLst>
      <p:ext uri="{BB962C8B-B14F-4D97-AF65-F5344CB8AC3E}">
        <p14:creationId xmlns:p14="http://schemas.microsoft.com/office/powerpoint/2010/main" val="50101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5622-8611-4FC4-AA90-55192492AACD}"/>
              </a:ext>
            </a:extLst>
          </p:cNvPr>
          <p:cNvSpPr>
            <a:spLocks noGrp="1"/>
          </p:cNvSpPr>
          <p:nvPr>
            <p:ph type="title"/>
          </p:nvPr>
        </p:nvSpPr>
        <p:spPr/>
        <p:txBody>
          <a:bodyPr/>
          <a:lstStyle/>
          <a:p>
            <a:r>
              <a:rPr lang="en-IN" dirty="0"/>
              <a:t>                     OBJECTIVE</a:t>
            </a:r>
            <a:endParaRPr lang="en-US" dirty="0"/>
          </a:p>
        </p:txBody>
      </p:sp>
      <p:sp>
        <p:nvSpPr>
          <p:cNvPr id="3" name="Content Placeholder 2">
            <a:extLst>
              <a:ext uri="{FF2B5EF4-FFF2-40B4-BE49-F238E27FC236}">
                <a16:creationId xmlns:a16="http://schemas.microsoft.com/office/drawing/2014/main" id="{73655B50-BF93-4955-8161-0FB9E12E23BD}"/>
              </a:ext>
            </a:extLst>
          </p:cNvPr>
          <p:cNvSpPr>
            <a:spLocks noGrp="1"/>
          </p:cNvSpPr>
          <p:nvPr>
            <p:ph idx="1"/>
          </p:nvPr>
        </p:nvSpPr>
        <p:spPr/>
        <p:txBody>
          <a:bodyPr/>
          <a:lstStyle/>
          <a:p>
            <a:pPr marL="0" indent="0">
              <a:buNone/>
            </a:pPr>
            <a:r>
              <a:rPr lang="en-IN" dirty="0"/>
              <a:t>Based on the problems stated above, the objectives of the project are :</a:t>
            </a:r>
          </a:p>
          <a:p>
            <a:r>
              <a:rPr lang="en-IN" dirty="0"/>
              <a:t>To develop ordering and reservation system in restaurants.</a:t>
            </a:r>
          </a:p>
          <a:p>
            <a:r>
              <a:rPr lang="en-IN" dirty="0"/>
              <a:t>To develop use interface for online restaurant management system</a:t>
            </a:r>
          </a:p>
          <a:p>
            <a:r>
              <a:rPr lang="en-IN" dirty="0"/>
              <a:t>To provide online menu information for customer as well as for the manager.</a:t>
            </a:r>
          </a:p>
          <a:p>
            <a:endParaRPr lang="en-US" dirty="0"/>
          </a:p>
        </p:txBody>
      </p:sp>
    </p:spTree>
    <p:extLst>
      <p:ext uri="{BB962C8B-B14F-4D97-AF65-F5344CB8AC3E}">
        <p14:creationId xmlns:p14="http://schemas.microsoft.com/office/powerpoint/2010/main" val="17484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0EF5-BC10-47ED-BEED-7AD921839272}"/>
              </a:ext>
            </a:extLst>
          </p:cNvPr>
          <p:cNvSpPr>
            <a:spLocks noGrp="1"/>
          </p:cNvSpPr>
          <p:nvPr>
            <p:ph type="title"/>
          </p:nvPr>
        </p:nvSpPr>
        <p:spPr/>
        <p:txBody>
          <a:bodyPr/>
          <a:lstStyle/>
          <a:p>
            <a:r>
              <a:rPr lang="en-IN" dirty="0"/>
              <a:t>               SOFTWARE REQUIRED </a:t>
            </a:r>
            <a:endParaRPr lang="en-US" dirty="0"/>
          </a:p>
        </p:txBody>
      </p:sp>
      <p:sp>
        <p:nvSpPr>
          <p:cNvPr id="3" name="Content Placeholder 2">
            <a:extLst>
              <a:ext uri="{FF2B5EF4-FFF2-40B4-BE49-F238E27FC236}">
                <a16:creationId xmlns:a16="http://schemas.microsoft.com/office/drawing/2014/main" id="{AC0BE634-5985-4824-9FB0-81913BB76410}"/>
              </a:ext>
            </a:extLst>
          </p:cNvPr>
          <p:cNvSpPr>
            <a:spLocks noGrp="1"/>
          </p:cNvSpPr>
          <p:nvPr>
            <p:ph idx="1"/>
          </p:nvPr>
        </p:nvSpPr>
        <p:spPr/>
        <p:txBody>
          <a:bodyPr/>
          <a:lstStyle/>
          <a:p>
            <a:r>
              <a:rPr lang="en-IN" dirty="0"/>
              <a:t>NETBEANSE IDE 8.2</a:t>
            </a:r>
            <a:endParaRPr lang="en-US" dirty="0"/>
          </a:p>
          <a:p>
            <a:endParaRPr lang="en-US" dirty="0"/>
          </a:p>
        </p:txBody>
      </p:sp>
    </p:spTree>
    <p:extLst>
      <p:ext uri="{BB962C8B-B14F-4D97-AF65-F5344CB8AC3E}">
        <p14:creationId xmlns:p14="http://schemas.microsoft.com/office/powerpoint/2010/main" val="11235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52EC-E458-4A32-B72E-7D7FB2BF64FB}"/>
              </a:ext>
            </a:extLst>
          </p:cNvPr>
          <p:cNvSpPr>
            <a:spLocks noGrp="1"/>
          </p:cNvSpPr>
          <p:nvPr>
            <p:ph type="title"/>
          </p:nvPr>
        </p:nvSpPr>
        <p:spPr/>
        <p:txBody>
          <a:bodyPr/>
          <a:lstStyle/>
          <a:p>
            <a:r>
              <a:rPr lang="en-IN" dirty="0"/>
              <a:t>                      ALGORITHM</a:t>
            </a:r>
            <a:endParaRPr lang="en-US" dirty="0"/>
          </a:p>
        </p:txBody>
      </p:sp>
      <p:sp>
        <p:nvSpPr>
          <p:cNvPr id="3" name="Content Placeholder 2">
            <a:extLst>
              <a:ext uri="{FF2B5EF4-FFF2-40B4-BE49-F238E27FC236}">
                <a16:creationId xmlns:a16="http://schemas.microsoft.com/office/drawing/2014/main" id="{5EDF8F6E-5468-4103-948D-C2F14CCCC368}"/>
              </a:ext>
            </a:extLst>
          </p:cNvPr>
          <p:cNvSpPr>
            <a:spLocks noGrp="1"/>
          </p:cNvSpPr>
          <p:nvPr>
            <p:ph idx="1"/>
          </p:nvPr>
        </p:nvSpPr>
        <p:spPr/>
        <p:txBody>
          <a:bodyPr/>
          <a:lstStyle/>
          <a:p>
            <a:pPr marL="0" indent="0">
              <a:buNone/>
            </a:pPr>
            <a:r>
              <a:rPr lang="en-IN" b="1" dirty="0"/>
              <a:t>STEP 1 :  </a:t>
            </a:r>
            <a:r>
              <a:rPr lang="en-IN" dirty="0"/>
              <a:t>Start</a:t>
            </a:r>
          </a:p>
          <a:p>
            <a:pPr marL="0" indent="0">
              <a:buNone/>
            </a:pPr>
            <a:r>
              <a:rPr lang="en-IN" b="1" dirty="0"/>
              <a:t>STEP 2 : </a:t>
            </a:r>
            <a:r>
              <a:rPr lang="en-IN" dirty="0"/>
              <a:t> Receive the data</a:t>
            </a:r>
          </a:p>
          <a:p>
            <a:pPr marL="0" indent="0">
              <a:buNone/>
            </a:pPr>
            <a:r>
              <a:rPr lang="en-IN" b="1" dirty="0"/>
              <a:t>STEP 3 : </a:t>
            </a:r>
          </a:p>
        </p:txBody>
      </p:sp>
    </p:spTree>
    <p:extLst>
      <p:ext uri="{BB962C8B-B14F-4D97-AF65-F5344CB8AC3E}">
        <p14:creationId xmlns:p14="http://schemas.microsoft.com/office/powerpoint/2010/main" val="10751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4094-D25F-4846-8BC7-807AA1D5FE56}"/>
              </a:ext>
            </a:extLst>
          </p:cNvPr>
          <p:cNvSpPr>
            <a:spLocks noGrp="1"/>
          </p:cNvSpPr>
          <p:nvPr>
            <p:ph type="title"/>
          </p:nvPr>
        </p:nvSpPr>
        <p:spPr/>
        <p:txBody>
          <a:bodyPr/>
          <a:lstStyle/>
          <a:p>
            <a:r>
              <a:rPr lang="en-IN" dirty="0"/>
              <a:t>                    FLOWCHART</a:t>
            </a:r>
            <a:endParaRPr lang="en-US" dirty="0"/>
          </a:p>
        </p:txBody>
      </p:sp>
      <p:sp>
        <p:nvSpPr>
          <p:cNvPr id="3" name="Content Placeholder 2">
            <a:extLst>
              <a:ext uri="{FF2B5EF4-FFF2-40B4-BE49-F238E27FC236}">
                <a16:creationId xmlns:a16="http://schemas.microsoft.com/office/drawing/2014/main" id="{B57F7F6C-294A-4BD4-9F34-FF3C7DB16D6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01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A62F-E9BE-4B4E-90B4-690DC1C3BF1E}"/>
              </a:ext>
            </a:extLst>
          </p:cNvPr>
          <p:cNvSpPr>
            <a:spLocks noGrp="1"/>
          </p:cNvSpPr>
          <p:nvPr>
            <p:ph type="ctrTitle"/>
          </p:nvPr>
        </p:nvSpPr>
        <p:spPr>
          <a:xfrm>
            <a:off x="2746046" y="604277"/>
            <a:ext cx="6699908" cy="870767"/>
          </a:xfrm>
        </p:spPr>
        <p:txBody>
          <a:bodyPr/>
          <a:lstStyle/>
          <a:p>
            <a:r>
              <a:rPr lang="en-IN" dirty="0"/>
              <a:t> BLOCK DIAGRAM</a:t>
            </a:r>
            <a:endParaRPr lang="en-US" dirty="0"/>
          </a:p>
        </p:txBody>
      </p:sp>
      <p:pic>
        <p:nvPicPr>
          <p:cNvPr id="4" name="Picture 4">
            <a:extLst>
              <a:ext uri="{FF2B5EF4-FFF2-40B4-BE49-F238E27FC236}">
                <a16:creationId xmlns:a16="http://schemas.microsoft.com/office/drawing/2014/main" id="{97B8BDC3-8D32-40AA-BCAB-EBD8FA8BBD61}"/>
              </a:ext>
            </a:extLst>
          </p:cNvPr>
          <p:cNvPicPr>
            <a:picLocks noGrp="1" noChangeAspect="1"/>
          </p:cNvPicPr>
          <p:nvPr>
            <p:ph idx="4294967295"/>
          </p:nvPr>
        </p:nvPicPr>
        <p:blipFill>
          <a:blip r:embed="rId2"/>
          <a:stretch>
            <a:fillRect/>
          </a:stretch>
        </p:blipFill>
        <p:spPr>
          <a:xfrm>
            <a:off x="2135981" y="1631015"/>
            <a:ext cx="7920038" cy="4292600"/>
          </a:xfrm>
        </p:spPr>
      </p:pic>
    </p:spTree>
    <p:extLst>
      <p:ext uri="{BB962C8B-B14F-4D97-AF65-F5344CB8AC3E}">
        <p14:creationId xmlns:p14="http://schemas.microsoft.com/office/powerpoint/2010/main" val="29577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TF10001029</vt:lpstr>
      <vt:lpstr>A  MINI PROJECT  ON RESTAURANT MANAGEMENT SYSTEM</vt:lpstr>
      <vt:lpstr>ROADMAP</vt:lpstr>
      <vt:lpstr>               INTRODUCTION</vt:lpstr>
      <vt:lpstr>                PROBLEM STATEMENT</vt:lpstr>
      <vt:lpstr>                     OBJECTIVE</vt:lpstr>
      <vt:lpstr>               SOFTWARE REQUIRED </vt:lpstr>
      <vt:lpstr>                      ALGORITHM</vt:lpstr>
      <vt:lpstr>                    FLOWCHART</vt:lpstr>
      <vt:lpstr> BLOCK DIAGRAM</vt:lpstr>
      <vt:lpstr>                                   SNAPSHOTS</vt:lpstr>
      <vt:lpstr>PowerPoint Presentation</vt:lpstr>
      <vt:lpstr>PowerPoint Presentation</vt:lpstr>
      <vt:lpstr>PowerPoint Presentation</vt:lpstr>
      <vt:lpstr>            FUTURE MODIFICATIONS</vt:lpstr>
      <vt:lpstr>                   CONCLUSION</vt:lpstr>
      <vt:lpstr>                      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ON RESTAURANT MANAGEMENT SYSTEM</dc:title>
  <dc:creator>Sakshi Jadhav</dc:creator>
  <cp:lastModifiedBy>Sakshi Jadhav</cp:lastModifiedBy>
  <cp:revision>2</cp:revision>
  <dcterms:created xsi:type="dcterms:W3CDTF">2021-11-27T15:27:30Z</dcterms:created>
  <dcterms:modified xsi:type="dcterms:W3CDTF">2021-11-28T02:35:05Z</dcterms:modified>
</cp:coreProperties>
</file>