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handoutMasterIdLst>
    <p:handoutMasterId r:id="rId12"/>
  </p:handoutMasterIdLst>
  <p:sldIdLst>
    <p:sldId id="256" r:id="rId2"/>
    <p:sldId id="257" r:id="rId3"/>
    <p:sldId id="259" r:id="rId4"/>
    <p:sldId id="261" r:id="rId5"/>
    <p:sldId id="263" r:id="rId6"/>
    <p:sldId id="264" r:id="rId7"/>
    <p:sldId id="270" r:id="rId8"/>
    <p:sldId id="267"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25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C5AEE-965C-3FFE-5880-B4950D6800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BB39B201-9307-5DCD-9F73-A33C5AFC9F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5251F5-672B-4843-8A5E-FE04BE1EBB14}" type="datetimeFigureOut">
              <a:rPr lang="en-IN" smtClean="0"/>
              <a:t>13-05-2024</a:t>
            </a:fld>
            <a:endParaRPr lang="en-IN"/>
          </a:p>
        </p:txBody>
      </p:sp>
      <p:sp>
        <p:nvSpPr>
          <p:cNvPr id="4" name="Footer Placeholder 3">
            <a:extLst>
              <a:ext uri="{FF2B5EF4-FFF2-40B4-BE49-F238E27FC236}">
                <a16:creationId xmlns:a16="http://schemas.microsoft.com/office/drawing/2014/main" id="{01CA1CA5-3BB5-83B5-4621-C639B705E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56B2767-1583-7ADE-2C32-9A96B44D0C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D6889B-531A-407D-977C-753217B48B02}" type="slidenum">
              <a:rPr lang="en-IN" smtClean="0"/>
              <a:t>‹#›</a:t>
            </a:fld>
            <a:endParaRPr lang="en-IN"/>
          </a:p>
        </p:txBody>
      </p:sp>
    </p:spTree>
    <p:extLst>
      <p:ext uri="{BB962C8B-B14F-4D97-AF65-F5344CB8AC3E}">
        <p14:creationId xmlns:p14="http://schemas.microsoft.com/office/powerpoint/2010/main" val="23155180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A5D2A0-A667-4CA6-B696-351FA0372210}" type="datetimeFigureOut">
              <a:rPr lang="en-IN" smtClean="0"/>
              <a:t>13-05-2024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72042E-29CC-42F5-9B91-CE93F2B708A8}" type="slidenum">
              <a:rPr lang="en-IN" smtClean="0"/>
              <a:t>‹#›</a:t>
            </a:fld>
            <a:endParaRPr lang="en-IN"/>
          </a:p>
        </p:txBody>
      </p:sp>
    </p:spTree>
    <p:extLst>
      <p:ext uri="{BB962C8B-B14F-4D97-AF65-F5344CB8AC3E}">
        <p14:creationId xmlns:p14="http://schemas.microsoft.com/office/powerpoint/2010/main" val="17685700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172042E-29CC-42F5-9B91-CE93F2B708A8}" type="slidenum">
              <a:rPr lang="en-IN" smtClean="0"/>
              <a:t>2</a:t>
            </a:fld>
            <a:endParaRPr lang="en-IN"/>
          </a:p>
        </p:txBody>
      </p:sp>
    </p:spTree>
    <p:extLst>
      <p:ext uri="{BB962C8B-B14F-4D97-AF65-F5344CB8AC3E}">
        <p14:creationId xmlns:p14="http://schemas.microsoft.com/office/powerpoint/2010/main" val="3684059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172042E-29CC-42F5-9B91-CE93F2B708A8}" type="slidenum">
              <a:rPr lang="en-IN" smtClean="0"/>
              <a:t>3</a:t>
            </a:fld>
            <a:endParaRPr lang="en-IN"/>
          </a:p>
        </p:txBody>
      </p:sp>
    </p:spTree>
    <p:extLst>
      <p:ext uri="{BB962C8B-B14F-4D97-AF65-F5344CB8AC3E}">
        <p14:creationId xmlns:p14="http://schemas.microsoft.com/office/powerpoint/2010/main" val="3691731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172042E-29CC-42F5-9B91-CE93F2B708A8}" type="slidenum">
              <a:rPr lang="en-IN" smtClean="0"/>
              <a:t>4</a:t>
            </a:fld>
            <a:endParaRPr lang="en-IN"/>
          </a:p>
        </p:txBody>
      </p:sp>
    </p:spTree>
    <p:extLst>
      <p:ext uri="{BB962C8B-B14F-4D97-AF65-F5344CB8AC3E}">
        <p14:creationId xmlns:p14="http://schemas.microsoft.com/office/powerpoint/2010/main" val="2498861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97AC8-1044-DF5A-65D3-BF466A6A13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23C4B0-3FB3-A786-F100-AD3217D024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155249E-97D4-F553-7DE5-C77CA7DC7C2B}"/>
              </a:ext>
            </a:extLst>
          </p:cNvPr>
          <p:cNvSpPr>
            <a:spLocks noGrp="1"/>
          </p:cNvSpPr>
          <p:nvPr>
            <p:ph type="dt" sz="half" idx="10"/>
          </p:nvPr>
        </p:nvSpPr>
        <p:spPr/>
        <p:txBody>
          <a:bodyPr/>
          <a:lstStyle/>
          <a:p>
            <a:fld id="{C6AB1176-2A63-4488-9609-5C2E34CC2814}" type="datetime1">
              <a:rPr lang="en-IN" smtClean="0"/>
              <a:t>13-05-2024</a:t>
            </a:fld>
            <a:endParaRPr lang="en-IN"/>
          </a:p>
        </p:txBody>
      </p:sp>
      <p:sp>
        <p:nvSpPr>
          <p:cNvPr id="5" name="Footer Placeholder 4">
            <a:extLst>
              <a:ext uri="{FF2B5EF4-FFF2-40B4-BE49-F238E27FC236}">
                <a16:creationId xmlns:a16="http://schemas.microsoft.com/office/drawing/2014/main" id="{621D714E-6366-0C01-3D05-ECA8B1A5424F}"/>
              </a:ext>
            </a:extLst>
          </p:cNvPr>
          <p:cNvSpPr>
            <a:spLocks noGrp="1"/>
          </p:cNvSpPr>
          <p:nvPr>
            <p:ph type="ftr" sz="quarter" idx="11"/>
          </p:nvPr>
        </p:nvSpPr>
        <p:spPr/>
        <p:txBody>
          <a:bodyPr/>
          <a:lstStyle/>
          <a:p>
            <a:r>
              <a:rPr lang="pl-PL"/>
              <a:t>IIT MADRAS: MA5990 M.Tech Project</a:t>
            </a:r>
            <a:endParaRPr lang="en-IN"/>
          </a:p>
        </p:txBody>
      </p:sp>
      <p:sp>
        <p:nvSpPr>
          <p:cNvPr id="6" name="Slide Number Placeholder 5">
            <a:extLst>
              <a:ext uri="{FF2B5EF4-FFF2-40B4-BE49-F238E27FC236}">
                <a16:creationId xmlns:a16="http://schemas.microsoft.com/office/drawing/2014/main" id="{EBDCBC13-3003-8344-4C50-EE71DD27F7F4}"/>
              </a:ext>
            </a:extLst>
          </p:cNvPr>
          <p:cNvSpPr>
            <a:spLocks noGrp="1"/>
          </p:cNvSpPr>
          <p:nvPr>
            <p:ph type="sldNum" sz="quarter" idx="12"/>
          </p:nvPr>
        </p:nvSpPr>
        <p:spPr/>
        <p:txBody>
          <a:bodyPr/>
          <a:lstStyle/>
          <a:p>
            <a:fld id="{32BD8055-DCA0-49EA-B85F-0C756BF5FC34}" type="slidenum">
              <a:rPr lang="en-IN" smtClean="0"/>
              <a:t>‹#›</a:t>
            </a:fld>
            <a:endParaRPr lang="en-IN"/>
          </a:p>
        </p:txBody>
      </p:sp>
    </p:spTree>
    <p:extLst>
      <p:ext uri="{BB962C8B-B14F-4D97-AF65-F5344CB8AC3E}">
        <p14:creationId xmlns:p14="http://schemas.microsoft.com/office/powerpoint/2010/main" val="89171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167C5-D521-EA84-7DDA-93391C27169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EDA922-E996-0964-EF58-A3FAB149F8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1D5890-60D7-AB08-1A2B-C9B9EE0EDA5D}"/>
              </a:ext>
            </a:extLst>
          </p:cNvPr>
          <p:cNvSpPr>
            <a:spLocks noGrp="1"/>
          </p:cNvSpPr>
          <p:nvPr>
            <p:ph type="dt" sz="half" idx="10"/>
          </p:nvPr>
        </p:nvSpPr>
        <p:spPr/>
        <p:txBody>
          <a:bodyPr/>
          <a:lstStyle/>
          <a:p>
            <a:fld id="{681186C2-56F1-4E55-89CD-FF346EC7428B}" type="datetime1">
              <a:rPr lang="en-IN" smtClean="0"/>
              <a:t>13-05-2024</a:t>
            </a:fld>
            <a:endParaRPr lang="en-IN"/>
          </a:p>
        </p:txBody>
      </p:sp>
      <p:sp>
        <p:nvSpPr>
          <p:cNvPr id="5" name="Footer Placeholder 4">
            <a:extLst>
              <a:ext uri="{FF2B5EF4-FFF2-40B4-BE49-F238E27FC236}">
                <a16:creationId xmlns:a16="http://schemas.microsoft.com/office/drawing/2014/main" id="{B996E65A-CAA1-E69B-0B00-253BD4F7CC6A}"/>
              </a:ext>
            </a:extLst>
          </p:cNvPr>
          <p:cNvSpPr>
            <a:spLocks noGrp="1"/>
          </p:cNvSpPr>
          <p:nvPr>
            <p:ph type="ftr" sz="quarter" idx="11"/>
          </p:nvPr>
        </p:nvSpPr>
        <p:spPr/>
        <p:txBody>
          <a:bodyPr/>
          <a:lstStyle/>
          <a:p>
            <a:r>
              <a:rPr lang="pl-PL"/>
              <a:t>IIT MADRAS: MA5990 M.Tech Project</a:t>
            </a:r>
            <a:endParaRPr lang="en-IN"/>
          </a:p>
        </p:txBody>
      </p:sp>
      <p:sp>
        <p:nvSpPr>
          <p:cNvPr id="6" name="Slide Number Placeholder 5">
            <a:extLst>
              <a:ext uri="{FF2B5EF4-FFF2-40B4-BE49-F238E27FC236}">
                <a16:creationId xmlns:a16="http://schemas.microsoft.com/office/drawing/2014/main" id="{EF8BAB47-F4F8-39E8-8426-129CBF5A515C}"/>
              </a:ext>
            </a:extLst>
          </p:cNvPr>
          <p:cNvSpPr>
            <a:spLocks noGrp="1"/>
          </p:cNvSpPr>
          <p:nvPr>
            <p:ph type="sldNum" sz="quarter" idx="12"/>
          </p:nvPr>
        </p:nvSpPr>
        <p:spPr/>
        <p:txBody>
          <a:bodyPr/>
          <a:lstStyle/>
          <a:p>
            <a:fld id="{32BD8055-DCA0-49EA-B85F-0C756BF5FC34}" type="slidenum">
              <a:rPr lang="en-IN" smtClean="0"/>
              <a:t>‹#›</a:t>
            </a:fld>
            <a:endParaRPr lang="en-IN"/>
          </a:p>
        </p:txBody>
      </p:sp>
    </p:spTree>
    <p:extLst>
      <p:ext uri="{BB962C8B-B14F-4D97-AF65-F5344CB8AC3E}">
        <p14:creationId xmlns:p14="http://schemas.microsoft.com/office/powerpoint/2010/main" val="4000402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C8F92B-F9CC-DD36-8B53-8EB704843D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398404-6D78-D4E4-8697-C206FAEE7E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7D5554-70FC-BB9E-AB88-841B3746F4AE}"/>
              </a:ext>
            </a:extLst>
          </p:cNvPr>
          <p:cNvSpPr>
            <a:spLocks noGrp="1"/>
          </p:cNvSpPr>
          <p:nvPr>
            <p:ph type="dt" sz="half" idx="10"/>
          </p:nvPr>
        </p:nvSpPr>
        <p:spPr/>
        <p:txBody>
          <a:bodyPr/>
          <a:lstStyle/>
          <a:p>
            <a:fld id="{EC93CFAB-8B75-4ECD-B98E-EB0D1B2D907C}" type="datetime1">
              <a:rPr lang="en-IN" smtClean="0"/>
              <a:t>13-05-2024</a:t>
            </a:fld>
            <a:endParaRPr lang="en-IN"/>
          </a:p>
        </p:txBody>
      </p:sp>
      <p:sp>
        <p:nvSpPr>
          <p:cNvPr id="5" name="Footer Placeholder 4">
            <a:extLst>
              <a:ext uri="{FF2B5EF4-FFF2-40B4-BE49-F238E27FC236}">
                <a16:creationId xmlns:a16="http://schemas.microsoft.com/office/drawing/2014/main" id="{8F9A16CD-13A8-5515-A298-17D1C2CB5238}"/>
              </a:ext>
            </a:extLst>
          </p:cNvPr>
          <p:cNvSpPr>
            <a:spLocks noGrp="1"/>
          </p:cNvSpPr>
          <p:nvPr>
            <p:ph type="ftr" sz="quarter" idx="11"/>
          </p:nvPr>
        </p:nvSpPr>
        <p:spPr/>
        <p:txBody>
          <a:bodyPr/>
          <a:lstStyle/>
          <a:p>
            <a:r>
              <a:rPr lang="pl-PL"/>
              <a:t>IIT MADRAS: MA5990 M.Tech Project</a:t>
            </a:r>
            <a:endParaRPr lang="en-IN"/>
          </a:p>
        </p:txBody>
      </p:sp>
      <p:sp>
        <p:nvSpPr>
          <p:cNvPr id="6" name="Slide Number Placeholder 5">
            <a:extLst>
              <a:ext uri="{FF2B5EF4-FFF2-40B4-BE49-F238E27FC236}">
                <a16:creationId xmlns:a16="http://schemas.microsoft.com/office/drawing/2014/main" id="{40AA43C0-974B-4312-0E2F-630711AB0E9D}"/>
              </a:ext>
            </a:extLst>
          </p:cNvPr>
          <p:cNvSpPr>
            <a:spLocks noGrp="1"/>
          </p:cNvSpPr>
          <p:nvPr>
            <p:ph type="sldNum" sz="quarter" idx="12"/>
          </p:nvPr>
        </p:nvSpPr>
        <p:spPr/>
        <p:txBody>
          <a:bodyPr/>
          <a:lstStyle/>
          <a:p>
            <a:fld id="{32BD8055-DCA0-49EA-B85F-0C756BF5FC34}" type="slidenum">
              <a:rPr lang="en-IN" smtClean="0"/>
              <a:t>‹#›</a:t>
            </a:fld>
            <a:endParaRPr lang="en-IN"/>
          </a:p>
        </p:txBody>
      </p:sp>
    </p:spTree>
    <p:extLst>
      <p:ext uri="{BB962C8B-B14F-4D97-AF65-F5344CB8AC3E}">
        <p14:creationId xmlns:p14="http://schemas.microsoft.com/office/powerpoint/2010/main" val="406631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E5D92-0994-B708-B254-632A622BBA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A2C075-C55B-75FF-CC5A-5A6DED6D2B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39C309-E19A-7FFB-4A8F-A7964B4DD843}"/>
              </a:ext>
            </a:extLst>
          </p:cNvPr>
          <p:cNvSpPr>
            <a:spLocks noGrp="1"/>
          </p:cNvSpPr>
          <p:nvPr>
            <p:ph type="dt" sz="half" idx="10"/>
          </p:nvPr>
        </p:nvSpPr>
        <p:spPr/>
        <p:txBody>
          <a:bodyPr/>
          <a:lstStyle/>
          <a:p>
            <a:fld id="{B110BB29-D0CE-4AEA-868B-510DF72F445B}" type="datetime1">
              <a:rPr lang="en-IN" smtClean="0"/>
              <a:t>13-05-2024</a:t>
            </a:fld>
            <a:endParaRPr lang="en-IN"/>
          </a:p>
        </p:txBody>
      </p:sp>
      <p:sp>
        <p:nvSpPr>
          <p:cNvPr id="5" name="Footer Placeholder 4">
            <a:extLst>
              <a:ext uri="{FF2B5EF4-FFF2-40B4-BE49-F238E27FC236}">
                <a16:creationId xmlns:a16="http://schemas.microsoft.com/office/drawing/2014/main" id="{7EB3A1D5-DD81-50C4-135D-55AE968CAD17}"/>
              </a:ext>
            </a:extLst>
          </p:cNvPr>
          <p:cNvSpPr>
            <a:spLocks noGrp="1"/>
          </p:cNvSpPr>
          <p:nvPr>
            <p:ph type="ftr" sz="quarter" idx="11"/>
          </p:nvPr>
        </p:nvSpPr>
        <p:spPr/>
        <p:txBody>
          <a:bodyPr/>
          <a:lstStyle/>
          <a:p>
            <a:r>
              <a:rPr lang="pl-PL"/>
              <a:t>IIT MADRAS: MA5990 M.Tech Project</a:t>
            </a:r>
            <a:endParaRPr lang="en-IN"/>
          </a:p>
        </p:txBody>
      </p:sp>
      <p:sp>
        <p:nvSpPr>
          <p:cNvPr id="6" name="Slide Number Placeholder 5">
            <a:extLst>
              <a:ext uri="{FF2B5EF4-FFF2-40B4-BE49-F238E27FC236}">
                <a16:creationId xmlns:a16="http://schemas.microsoft.com/office/drawing/2014/main" id="{E795F7D0-9CB6-84A8-6EA8-9BE9FC54C832}"/>
              </a:ext>
            </a:extLst>
          </p:cNvPr>
          <p:cNvSpPr>
            <a:spLocks noGrp="1"/>
          </p:cNvSpPr>
          <p:nvPr>
            <p:ph type="sldNum" sz="quarter" idx="12"/>
          </p:nvPr>
        </p:nvSpPr>
        <p:spPr/>
        <p:txBody>
          <a:bodyPr/>
          <a:lstStyle/>
          <a:p>
            <a:fld id="{32BD8055-DCA0-49EA-B85F-0C756BF5FC34}" type="slidenum">
              <a:rPr lang="en-IN" smtClean="0"/>
              <a:t>‹#›</a:t>
            </a:fld>
            <a:endParaRPr lang="en-IN"/>
          </a:p>
        </p:txBody>
      </p:sp>
    </p:spTree>
    <p:extLst>
      <p:ext uri="{BB962C8B-B14F-4D97-AF65-F5344CB8AC3E}">
        <p14:creationId xmlns:p14="http://schemas.microsoft.com/office/powerpoint/2010/main" val="2947417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1A3CF-F266-1702-9EB9-B67F320C18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550543-8200-1FAC-CF6A-18B26ECF10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AE3600-54F1-2486-A900-AE8E294EE1EB}"/>
              </a:ext>
            </a:extLst>
          </p:cNvPr>
          <p:cNvSpPr>
            <a:spLocks noGrp="1"/>
          </p:cNvSpPr>
          <p:nvPr>
            <p:ph type="dt" sz="half" idx="10"/>
          </p:nvPr>
        </p:nvSpPr>
        <p:spPr/>
        <p:txBody>
          <a:bodyPr/>
          <a:lstStyle/>
          <a:p>
            <a:fld id="{D21640AF-F6EB-406E-A77A-72423AF5640E}" type="datetime1">
              <a:rPr lang="en-IN" smtClean="0"/>
              <a:t>13-05-2024</a:t>
            </a:fld>
            <a:endParaRPr lang="en-IN"/>
          </a:p>
        </p:txBody>
      </p:sp>
      <p:sp>
        <p:nvSpPr>
          <p:cNvPr id="5" name="Footer Placeholder 4">
            <a:extLst>
              <a:ext uri="{FF2B5EF4-FFF2-40B4-BE49-F238E27FC236}">
                <a16:creationId xmlns:a16="http://schemas.microsoft.com/office/drawing/2014/main" id="{03F626EE-0026-B923-5F71-7712B8490CD1}"/>
              </a:ext>
            </a:extLst>
          </p:cNvPr>
          <p:cNvSpPr>
            <a:spLocks noGrp="1"/>
          </p:cNvSpPr>
          <p:nvPr>
            <p:ph type="ftr" sz="quarter" idx="11"/>
          </p:nvPr>
        </p:nvSpPr>
        <p:spPr/>
        <p:txBody>
          <a:bodyPr/>
          <a:lstStyle/>
          <a:p>
            <a:r>
              <a:rPr lang="pl-PL"/>
              <a:t>IIT MADRAS: MA5990 M.Tech Project</a:t>
            </a:r>
            <a:endParaRPr lang="en-IN"/>
          </a:p>
        </p:txBody>
      </p:sp>
      <p:sp>
        <p:nvSpPr>
          <p:cNvPr id="6" name="Slide Number Placeholder 5">
            <a:extLst>
              <a:ext uri="{FF2B5EF4-FFF2-40B4-BE49-F238E27FC236}">
                <a16:creationId xmlns:a16="http://schemas.microsoft.com/office/drawing/2014/main" id="{B925F7BD-F8D2-C928-2B7F-3FE9EB23ABC3}"/>
              </a:ext>
            </a:extLst>
          </p:cNvPr>
          <p:cNvSpPr>
            <a:spLocks noGrp="1"/>
          </p:cNvSpPr>
          <p:nvPr>
            <p:ph type="sldNum" sz="quarter" idx="12"/>
          </p:nvPr>
        </p:nvSpPr>
        <p:spPr/>
        <p:txBody>
          <a:bodyPr/>
          <a:lstStyle/>
          <a:p>
            <a:fld id="{32BD8055-DCA0-49EA-B85F-0C756BF5FC34}" type="slidenum">
              <a:rPr lang="en-IN" smtClean="0"/>
              <a:t>‹#›</a:t>
            </a:fld>
            <a:endParaRPr lang="en-IN"/>
          </a:p>
        </p:txBody>
      </p:sp>
    </p:spTree>
    <p:extLst>
      <p:ext uri="{BB962C8B-B14F-4D97-AF65-F5344CB8AC3E}">
        <p14:creationId xmlns:p14="http://schemas.microsoft.com/office/powerpoint/2010/main" val="988735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7A94D-6005-3904-4733-DE17005B8B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931E81-BB63-8FD3-1A45-F4CFD49BDF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40F51E4-4917-A27A-213B-31DFB56A4B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9D3A196-A9EA-092C-1916-0D8AA2480A17}"/>
              </a:ext>
            </a:extLst>
          </p:cNvPr>
          <p:cNvSpPr>
            <a:spLocks noGrp="1"/>
          </p:cNvSpPr>
          <p:nvPr>
            <p:ph type="dt" sz="half" idx="10"/>
          </p:nvPr>
        </p:nvSpPr>
        <p:spPr/>
        <p:txBody>
          <a:bodyPr/>
          <a:lstStyle/>
          <a:p>
            <a:fld id="{AF23D88D-CF20-4FFE-A2C5-83089464FC97}" type="datetime1">
              <a:rPr lang="en-IN" smtClean="0"/>
              <a:t>13-05-2024</a:t>
            </a:fld>
            <a:endParaRPr lang="en-IN"/>
          </a:p>
        </p:txBody>
      </p:sp>
      <p:sp>
        <p:nvSpPr>
          <p:cNvPr id="6" name="Footer Placeholder 5">
            <a:extLst>
              <a:ext uri="{FF2B5EF4-FFF2-40B4-BE49-F238E27FC236}">
                <a16:creationId xmlns:a16="http://schemas.microsoft.com/office/drawing/2014/main" id="{F495F4DC-E350-606B-4840-3FD5E9EB1952}"/>
              </a:ext>
            </a:extLst>
          </p:cNvPr>
          <p:cNvSpPr>
            <a:spLocks noGrp="1"/>
          </p:cNvSpPr>
          <p:nvPr>
            <p:ph type="ftr" sz="quarter" idx="11"/>
          </p:nvPr>
        </p:nvSpPr>
        <p:spPr/>
        <p:txBody>
          <a:bodyPr/>
          <a:lstStyle/>
          <a:p>
            <a:r>
              <a:rPr lang="pl-PL"/>
              <a:t>IIT MADRAS: MA5990 M.Tech Project</a:t>
            </a:r>
            <a:endParaRPr lang="en-IN"/>
          </a:p>
        </p:txBody>
      </p:sp>
      <p:sp>
        <p:nvSpPr>
          <p:cNvPr id="7" name="Slide Number Placeholder 6">
            <a:extLst>
              <a:ext uri="{FF2B5EF4-FFF2-40B4-BE49-F238E27FC236}">
                <a16:creationId xmlns:a16="http://schemas.microsoft.com/office/drawing/2014/main" id="{CD02A7F3-9555-4AE0-073D-5B2293130B6C}"/>
              </a:ext>
            </a:extLst>
          </p:cNvPr>
          <p:cNvSpPr>
            <a:spLocks noGrp="1"/>
          </p:cNvSpPr>
          <p:nvPr>
            <p:ph type="sldNum" sz="quarter" idx="12"/>
          </p:nvPr>
        </p:nvSpPr>
        <p:spPr/>
        <p:txBody>
          <a:bodyPr/>
          <a:lstStyle/>
          <a:p>
            <a:fld id="{32BD8055-DCA0-49EA-B85F-0C756BF5FC34}" type="slidenum">
              <a:rPr lang="en-IN" smtClean="0"/>
              <a:t>‹#›</a:t>
            </a:fld>
            <a:endParaRPr lang="en-IN"/>
          </a:p>
        </p:txBody>
      </p:sp>
    </p:spTree>
    <p:extLst>
      <p:ext uri="{BB962C8B-B14F-4D97-AF65-F5344CB8AC3E}">
        <p14:creationId xmlns:p14="http://schemas.microsoft.com/office/powerpoint/2010/main" val="3140580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930D2-804D-8385-A4B9-A07903FBB7B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1EA9E3-1B1D-7A40-090F-94D1377301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19ABB7-2FB9-37D0-6035-998AA6B79C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C06243-5395-6C7A-E309-1790C452DD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63AB82-373A-41C5-7999-AE2A58F179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AF2FFDE-13B7-463B-7DE9-FBB702F5310E}"/>
              </a:ext>
            </a:extLst>
          </p:cNvPr>
          <p:cNvSpPr>
            <a:spLocks noGrp="1"/>
          </p:cNvSpPr>
          <p:nvPr>
            <p:ph type="dt" sz="half" idx="10"/>
          </p:nvPr>
        </p:nvSpPr>
        <p:spPr/>
        <p:txBody>
          <a:bodyPr/>
          <a:lstStyle/>
          <a:p>
            <a:fld id="{70DF3A89-9CDB-486E-951C-7399A968E5A1}" type="datetime1">
              <a:rPr lang="en-IN" smtClean="0"/>
              <a:t>13-05-2024</a:t>
            </a:fld>
            <a:endParaRPr lang="en-IN"/>
          </a:p>
        </p:txBody>
      </p:sp>
      <p:sp>
        <p:nvSpPr>
          <p:cNvPr id="8" name="Footer Placeholder 7">
            <a:extLst>
              <a:ext uri="{FF2B5EF4-FFF2-40B4-BE49-F238E27FC236}">
                <a16:creationId xmlns:a16="http://schemas.microsoft.com/office/drawing/2014/main" id="{0DB3D292-22EA-A43F-02C1-736E39223429}"/>
              </a:ext>
            </a:extLst>
          </p:cNvPr>
          <p:cNvSpPr>
            <a:spLocks noGrp="1"/>
          </p:cNvSpPr>
          <p:nvPr>
            <p:ph type="ftr" sz="quarter" idx="11"/>
          </p:nvPr>
        </p:nvSpPr>
        <p:spPr/>
        <p:txBody>
          <a:bodyPr/>
          <a:lstStyle/>
          <a:p>
            <a:r>
              <a:rPr lang="pl-PL"/>
              <a:t>IIT MADRAS: MA5990 M.Tech Project</a:t>
            </a:r>
            <a:endParaRPr lang="en-IN"/>
          </a:p>
        </p:txBody>
      </p:sp>
      <p:sp>
        <p:nvSpPr>
          <p:cNvPr id="9" name="Slide Number Placeholder 8">
            <a:extLst>
              <a:ext uri="{FF2B5EF4-FFF2-40B4-BE49-F238E27FC236}">
                <a16:creationId xmlns:a16="http://schemas.microsoft.com/office/drawing/2014/main" id="{CC85AE26-136F-A9F6-6903-62FC61C24E2F}"/>
              </a:ext>
            </a:extLst>
          </p:cNvPr>
          <p:cNvSpPr>
            <a:spLocks noGrp="1"/>
          </p:cNvSpPr>
          <p:nvPr>
            <p:ph type="sldNum" sz="quarter" idx="12"/>
          </p:nvPr>
        </p:nvSpPr>
        <p:spPr/>
        <p:txBody>
          <a:bodyPr/>
          <a:lstStyle/>
          <a:p>
            <a:fld id="{32BD8055-DCA0-49EA-B85F-0C756BF5FC34}" type="slidenum">
              <a:rPr lang="en-IN" smtClean="0"/>
              <a:t>‹#›</a:t>
            </a:fld>
            <a:endParaRPr lang="en-IN"/>
          </a:p>
        </p:txBody>
      </p:sp>
    </p:spTree>
    <p:extLst>
      <p:ext uri="{BB962C8B-B14F-4D97-AF65-F5344CB8AC3E}">
        <p14:creationId xmlns:p14="http://schemas.microsoft.com/office/powerpoint/2010/main" val="1300378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868C-AAD7-8107-0D8E-13B587773E5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1AEE6D8-6EBD-3414-D0E8-ADC8340FDF09}"/>
              </a:ext>
            </a:extLst>
          </p:cNvPr>
          <p:cNvSpPr>
            <a:spLocks noGrp="1"/>
          </p:cNvSpPr>
          <p:nvPr>
            <p:ph type="dt" sz="half" idx="10"/>
          </p:nvPr>
        </p:nvSpPr>
        <p:spPr/>
        <p:txBody>
          <a:bodyPr/>
          <a:lstStyle/>
          <a:p>
            <a:fld id="{FA576632-FF89-4E33-BE72-907F32DA1295}" type="datetime1">
              <a:rPr lang="en-IN" smtClean="0"/>
              <a:t>13-05-2024</a:t>
            </a:fld>
            <a:endParaRPr lang="en-IN"/>
          </a:p>
        </p:txBody>
      </p:sp>
      <p:sp>
        <p:nvSpPr>
          <p:cNvPr id="4" name="Footer Placeholder 3">
            <a:extLst>
              <a:ext uri="{FF2B5EF4-FFF2-40B4-BE49-F238E27FC236}">
                <a16:creationId xmlns:a16="http://schemas.microsoft.com/office/drawing/2014/main" id="{DB9F94C6-A0A4-84C2-CF38-9201D18D9C8D}"/>
              </a:ext>
            </a:extLst>
          </p:cNvPr>
          <p:cNvSpPr>
            <a:spLocks noGrp="1"/>
          </p:cNvSpPr>
          <p:nvPr>
            <p:ph type="ftr" sz="quarter" idx="11"/>
          </p:nvPr>
        </p:nvSpPr>
        <p:spPr/>
        <p:txBody>
          <a:bodyPr/>
          <a:lstStyle/>
          <a:p>
            <a:r>
              <a:rPr lang="pl-PL"/>
              <a:t>IIT MADRAS: MA5990 M.Tech Project</a:t>
            </a:r>
            <a:endParaRPr lang="en-IN"/>
          </a:p>
        </p:txBody>
      </p:sp>
      <p:sp>
        <p:nvSpPr>
          <p:cNvPr id="5" name="Slide Number Placeholder 4">
            <a:extLst>
              <a:ext uri="{FF2B5EF4-FFF2-40B4-BE49-F238E27FC236}">
                <a16:creationId xmlns:a16="http://schemas.microsoft.com/office/drawing/2014/main" id="{030F42E7-6A52-5EBC-D963-F168F3901F32}"/>
              </a:ext>
            </a:extLst>
          </p:cNvPr>
          <p:cNvSpPr>
            <a:spLocks noGrp="1"/>
          </p:cNvSpPr>
          <p:nvPr>
            <p:ph type="sldNum" sz="quarter" idx="12"/>
          </p:nvPr>
        </p:nvSpPr>
        <p:spPr/>
        <p:txBody>
          <a:bodyPr/>
          <a:lstStyle/>
          <a:p>
            <a:fld id="{32BD8055-DCA0-49EA-B85F-0C756BF5FC34}" type="slidenum">
              <a:rPr lang="en-IN" smtClean="0"/>
              <a:t>‹#›</a:t>
            </a:fld>
            <a:endParaRPr lang="en-IN"/>
          </a:p>
        </p:txBody>
      </p:sp>
    </p:spTree>
    <p:extLst>
      <p:ext uri="{BB962C8B-B14F-4D97-AF65-F5344CB8AC3E}">
        <p14:creationId xmlns:p14="http://schemas.microsoft.com/office/powerpoint/2010/main" val="213916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EA6283-C272-BFF3-DC4C-4485B9659F9E}"/>
              </a:ext>
            </a:extLst>
          </p:cNvPr>
          <p:cNvSpPr>
            <a:spLocks noGrp="1"/>
          </p:cNvSpPr>
          <p:nvPr>
            <p:ph type="dt" sz="half" idx="10"/>
          </p:nvPr>
        </p:nvSpPr>
        <p:spPr/>
        <p:txBody>
          <a:bodyPr/>
          <a:lstStyle/>
          <a:p>
            <a:fld id="{95E126F6-5C7C-4E6B-8A96-6FFC5CB52438}" type="datetime1">
              <a:rPr lang="en-IN" smtClean="0"/>
              <a:t>13-05-2024</a:t>
            </a:fld>
            <a:endParaRPr lang="en-IN"/>
          </a:p>
        </p:txBody>
      </p:sp>
      <p:sp>
        <p:nvSpPr>
          <p:cNvPr id="3" name="Footer Placeholder 2">
            <a:extLst>
              <a:ext uri="{FF2B5EF4-FFF2-40B4-BE49-F238E27FC236}">
                <a16:creationId xmlns:a16="http://schemas.microsoft.com/office/drawing/2014/main" id="{6A468CF3-E14A-D076-848B-59E06B61E7B5}"/>
              </a:ext>
            </a:extLst>
          </p:cNvPr>
          <p:cNvSpPr>
            <a:spLocks noGrp="1"/>
          </p:cNvSpPr>
          <p:nvPr>
            <p:ph type="ftr" sz="quarter" idx="11"/>
          </p:nvPr>
        </p:nvSpPr>
        <p:spPr/>
        <p:txBody>
          <a:bodyPr/>
          <a:lstStyle/>
          <a:p>
            <a:r>
              <a:rPr lang="pl-PL"/>
              <a:t>IIT MADRAS: MA5990 M.Tech Project</a:t>
            </a:r>
            <a:endParaRPr lang="en-IN"/>
          </a:p>
        </p:txBody>
      </p:sp>
      <p:sp>
        <p:nvSpPr>
          <p:cNvPr id="4" name="Slide Number Placeholder 3">
            <a:extLst>
              <a:ext uri="{FF2B5EF4-FFF2-40B4-BE49-F238E27FC236}">
                <a16:creationId xmlns:a16="http://schemas.microsoft.com/office/drawing/2014/main" id="{F2118FEB-3D9F-96A4-ECEE-CF45CE451B3C}"/>
              </a:ext>
            </a:extLst>
          </p:cNvPr>
          <p:cNvSpPr>
            <a:spLocks noGrp="1"/>
          </p:cNvSpPr>
          <p:nvPr>
            <p:ph type="sldNum" sz="quarter" idx="12"/>
          </p:nvPr>
        </p:nvSpPr>
        <p:spPr/>
        <p:txBody>
          <a:bodyPr/>
          <a:lstStyle/>
          <a:p>
            <a:fld id="{32BD8055-DCA0-49EA-B85F-0C756BF5FC34}" type="slidenum">
              <a:rPr lang="en-IN" smtClean="0"/>
              <a:t>‹#›</a:t>
            </a:fld>
            <a:endParaRPr lang="en-IN"/>
          </a:p>
        </p:txBody>
      </p:sp>
    </p:spTree>
    <p:extLst>
      <p:ext uri="{BB962C8B-B14F-4D97-AF65-F5344CB8AC3E}">
        <p14:creationId xmlns:p14="http://schemas.microsoft.com/office/powerpoint/2010/main" val="948274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CC530-7F1D-9B02-F0A4-0A98751386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5E46978-F279-F58A-ABBF-422F2619E3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9F2E61-4E93-30A6-2AD9-AE9E2E94E0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8243C-DFC9-C84D-8EDF-3A2BA64DAE98}"/>
              </a:ext>
            </a:extLst>
          </p:cNvPr>
          <p:cNvSpPr>
            <a:spLocks noGrp="1"/>
          </p:cNvSpPr>
          <p:nvPr>
            <p:ph type="dt" sz="half" idx="10"/>
          </p:nvPr>
        </p:nvSpPr>
        <p:spPr/>
        <p:txBody>
          <a:bodyPr/>
          <a:lstStyle/>
          <a:p>
            <a:fld id="{B227AA46-E5DC-4EFC-8E36-8A88CF3F1276}" type="datetime1">
              <a:rPr lang="en-IN" smtClean="0"/>
              <a:t>13-05-2024</a:t>
            </a:fld>
            <a:endParaRPr lang="en-IN"/>
          </a:p>
        </p:txBody>
      </p:sp>
      <p:sp>
        <p:nvSpPr>
          <p:cNvPr id="6" name="Footer Placeholder 5">
            <a:extLst>
              <a:ext uri="{FF2B5EF4-FFF2-40B4-BE49-F238E27FC236}">
                <a16:creationId xmlns:a16="http://schemas.microsoft.com/office/drawing/2014/main" id="{CCB5067A-C0B7-31FC-CED0-62A2B210F951}"/>
              </a:ext>
            </a:extLst>
          </p:cNvPr>
          <p:cNvSpPr>
            <a:spLocks noGrp="1"/>
          </p:cNvSpPr>
          <p:nvPr>
            <p:ph type="ftr" sz="quarter" idx="11"/>
          </p:nvPr>
        </p:nvSpPr>
        <p:spPr/>
        <p:txBody>
          <a:bodyPr/>
          <a:lstStyle/>
          <a:p>
            <a:r>
              <a:rPr lang="pl-PL"/>
              <a:t>IIT MADRAS: MA5990 M.Tech Project</a:t>
            </a:r>
            <a:endParaRPr lang="en-IN"/>
          </a:p>
        </p:txBody>
      </p:sp>
      <p:sp>
        <p:nvSpPr>
          <p:cNvPr id="7" name="Slide Number Placeholder 6">
            <a:extLst>
              <a:ext uri="{FF2B5EF4-FFF2-40B4-BE49-F238E27FC236}">
                <a16:creationId xmlns:a16="http://schemas.microsoft.com/office/drawing/2014/main" id="{256F63AB-E214-E69F-5037-0389A02A75D6}"/>
              </a:ext>
            </a:extLst>
          </p:cNvPr>
          <p:cNvSpPr>
            <a:spLocks noGrp="1"/>
          </p:cNvSpPr>
          <p:nvPr>
            <p:ph type="sldNum" sz="quarter" idx="12"/>
          </p:nvPr>
        </p:nvSpPr>
        <p:spPr/>
        <p:txBody>
          <a:bodyPr/>
          <a:lstStyle/>
          <a:p>
            <a:fld id="{32BD8055-DCA0-49EA-B85F-0C756BF5FC34}" type="slidenum">
              <a:rPr lang="en-IN" smtClean="0"/>
              <a:t>‹#›</a:t>
            </a:fld>
            <a:endParaRPr lang="en-IN"/>
          </a:p>
        </p:txBody>
      </p:sp>
    </p:spTree>
    <p:extLst>
      <p:ext uri="{BB962C8B-B14F-4D97-AF65-F5344CB8AC3E}">
        <p14:creationId xmlns:p14="http://schemas.microsoft.com/office/powerpoint/2010/main" val="1301296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3247-4EB3-6138-9FC1-4CB9C9A694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E411739-AC68-5792-72A6-0F5BBD400E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328D10B-6E45-9A8B-47D0-61CF84E12A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49BAD6-8DE6-26BC-3718-0132E4CBA727}"/>
              </a:ext>
            </a:extLst>
          </p:cNvPr>
          <p:cNvSpPr>
            <a:spLocks noGrp="1"/>
          </p:cNvSpPr>
          <p:nvPr>
            <p:ph type="dt" sz="half" idx="10"/>
          </p:nvPr>
        </p:nvSpPr>
        <p:spPr/>
        <p:txBody>
          <a:bodyPr/>
          <a:lstStyle/>
          <a:p>
            <a:fld id="{BC029D2E-D79A-4043-8FCE-F6178B26CC26}" type="datetime1">
              <a:rPr lang="en-IN" smtClean="0"/>
              <a:t>13-05-2024</a:t>
            </a:fld>
            <a:endParaRPr lang="en-IN"/>
          </a:p>
        </p:txBody>
      </p:sp>
      <p:sp>
        <p:nvSpPr>
          <p:cNvPr id="6" name="Footer Placeholder 5">
            <a:extLst>
              <a:ext uri="{FF2B5EF4-FFF2-40B4-BE49-F238E27FC236}">
                <a16:creationId xmlns:a16="http://schemas.microsoft.com/office/drawing/2014/main" id="{E90F6C51-36AD-2A5D-E4ED-88BB3BDAF430}"/>
              </a:ext>
            </a:extLst>
          </p:cNvPr>
          <p:cNvSpPr>
            <a:spLocks noGrp="1"/>
          </p:cNvSpPr>
          <p:nvPr>
            <p:ph type="ftr" sz="quarter" idx="11"/>
          </p:nvPr>
        </p:nvSpPr>
        <p:spPr/>
        <p:txBody>
          <a:bodyPr/>
          <a:lstStyle/>
          <a:p>
            <a:r>
              <a:rPr lang="pl-PL"/>
              <a:t>IIT MADRAS: MA5990 M.Tech Project</a:t>
            </a:r>
            <a:endParaRPr lang="en-IN"/>
          </a:p>
        </p:txBody>
      </p:sp>
      <p:sp>
        <p:nvSpPr>
          <p:cNvPr id="7" name="Slide Number Placeholder 6">
            <a:extLst>
              <a:ext uri="{FF2B5EF4-FFF2-40B4-BE49-F238E27FC236}">
                <a16:creationId xmlns:a16="http://schemas.microsoft.com/office/drawing/2014/main" id="{9F646A5B-2579-0EBD-E897-A120ECDAF75A}"/>
              </a:ext>
            </a:extLst>
          </p:cNvPr>
          <p:cNvSpPr>
            <a:spLocks noGrp="1"/>
          </p:cNvSpPr>
          <p:nvPr>
            <p:ph type="sldNum" sz="quarter" idx="12"/>
          </p:nvPr>
        </p:nvSpPr>
        <p:spPr/>
        <p:txBody>
          <a:bodyPr/>
          <a:lstStyle/>
          <a:p>
            <a:fld id="{32BD8055-DCA0-49EA-B85F-0C756BF5FC34}" type="slidenum">
              <a:rPr lang="en-IN" smtClean="0"/>
              <a:t>‹#›</a:t>
            </a:fld>
            <a:endParaRPr lang="en-IN"/>
          </a:p>
        </p:txBody>
      </p:sp>
    </p:spTree>
    <p:extLst>
      <p:ext uri="{BB962C8B-B14F-4D97-AF65-F5344CB8AC3E}">
        <p14:creationId xmlns:p14="http://schemas.microsoft.com/office/powerpoint/2010/main" val="3547655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EE75E1-5CC4-8371-AF5B-2598044D75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9803F1-5BB8-2DCA-06C2-235B351CBD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50AABC-FB9B-CC69-2A02-C31C7D551F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330DA9-F1FD-4D03-9575-35DA62009790}" type="datetime1">
              <a:rPr lang="en-IN" smtClean="0"/>
              <a:t>13-05-2024</a:t>
            </a:fld>
            <a:endParaRPr lang="en-IN"/>
          </a:p>
        </p:txBody>
      </p:sp>
      <p:sp>
        <p:nvSpPr>
          <p:cNvPr id="5" name="Footer Placeholder 4">
            <a:extLst>
              <a:ext uri="{FF2B5EF4-FFF2-40B4-BE49-F238E27FC236}">
                <a16:creationId xmlns:a16="http://schemas.microsoft.com/office/drawing/2014/main" id="{632937DA-5401-0BA4-96A8-8EDD82BE8D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l-PL"/>
              <a:t>IIT MADRAS: MA5990 M.Tech Project</a:t>
            </a:r>
            <a:endParaRPr lang="en-IN"/>
          </a:p>
        </p:txBody>
      </p:sp>
      <p:sp>
        <p:nvSpPr>
          <p:cNvPr id="6" name="Slide Number Placeholder 5">
            <a:extLst>
              <a:ext uri="{FF2B5EF4-FFF2-40B4-BE49-F238E27FC236}">
                <a16:creationId xmlns:a16="http://schemas.microsoft.com/office/drawing/2014/main" id="{F6552F6B-49E2-E8CB-B8B0-4629293FD4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BD8055-DCA0-49EA-B85F-0C756BF5FC34}" type="slidenum">
              <a:rPr lang="en-IN" smtClean="0"/>
              <a:t>‹#›</a:t>
            </a:fld>
            <a:endParaRPr lang="en-IN"/>
          </a:p>
        </p:txBody>
      </p:sp>
    </p:spTree>
    <p:extLst>
      <p:ext uri="{BB962C8B-B14F-4D97-AF65-F5344CB8AC3E}">
        <p14:creationId xmlns:p14="http://schemas.microsoft.com/office/powerpoint/2010/main" val="668606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DC1B-40BE-12F3-E3F4-01EEEA6F294E}"/>
              </a:ext>
            </a:extLst>
          </p:cNvPr>
          <p:cNvSpPr>
            <a:spLocks noGrp="1"/>
          </p:cNvSpPr>
          <p:nvPr>
            <p:ph type="ctrTitle"/>
          </p:nvPr>
        </p:nvSpPr>
        <p:spPr>
          <a:xfrm>
            <a:off x="1524000" y="177800"/>
            <a:ext cx="9144000" cy="2387600"/>
          </a:xfrm>
        </p:spPr>
        <p:txBody>
          <a:bodyPr>
            <a:normAutofit fontScale="90000"/>
          </a:bodyPr>
          <a:lstStyle/>
          <a:p>
            <a:r>
              <a:rPr lang="en-US" b="1" dirty="0"/>
              <a:t>CHATBOT BASED ON RETRIVEL AUGUMENT GENERATION</a:t>
            </a:r>
            <a:endParaRPr lang="en-IN" b="1" dirty="0"/>
          </a:p>
        </p:txBody>
      </p:sp>
      <p:sp>
        <p:nvSpPr>
          <p:cNvPr id="3" name="Subtitle 2">
            <a:extLst>
              <a:ext uri="{FF2B5EF4-FFF2-40B4-BE49-F238E27FC236}">
                <a16:creationId xmlns:a16="http://schemas.microsoft.com/office/drawing/2014/main" id="{159E67CB-F2EA-A9BE-3054-68DF3666EB13}"/>
              </a:ext>
            </a:extLst>
          </p:cNvPr>
          <p:cNvSpPr>
            <a:spLocks noGrp="1"/>
          </p:cNvSpPr>
          <p:nvPr>
            <p:ph type="subTitle" idx="1"/>
          </p:nvPr>
        </p:nvSpPr>
        <p:spPr>
          <a:xfrm>
            <a:off x="1524000" y="2794000"/>
            <a:ext cx="9144000" cy="2174240"/>
          </a:xfrm>
        </p:spPr>
        <p:txBody>
          <a:bodyPr>
            <a:normAutofit lnSpcReduction="10000"/>
          </a:bodyPr>
          <a:lstStyle/>
          <a:p>
            <a:r>
              <a:rPr lang="en-IN" dirty="0">
                <a:highlight>
                  <a:srgbClr val="FFFFFF"/>
                </a:highlight>
                <a:latin typeface="Arial" panose="020B0604020202020204" pitchFamily="34" charset="0"/>
              </a:rPr>
              <a:t>VIDIPT VASHIST</a:t>
            </a:r>
          </a:p>
          <a:p>
            <a:r>
              <a:rPr lang="en-IN" dirty="0">
                <a:highlight>
                  <a:srgbClr val="FFFFFF"/>
                </a:highlight>
                <a:latin typeface="Arial" panose="020B0604020202020204" pitchFamily="34" charset="0"/>
              </a:rPr>
              <a:t>(MA22M025)</a:t>
            </a:r>
          </a:p>
          <a:p>
            <a:r>
              <a:rPr lang="en-US" dirty="0"/>
              <a:t>Indian Institute of Technology Madras </a:t>
            </a:r>
          </a:p>
          <a:p>
            <a:r>
              <a:rPr lang="en-US" dirty="0"/>
              <a:t>Department of Mathematics </a:t>
            </a:r>
          </a:p>
          <a:p>
            <a:r>
              <a:rPr lang="en-US" dirty="0"/>
              <a:t>MA5990 M.Tech Project </a:t>
            </a:r>
            <a:endParaRPr lang="en-IN" dirty="0"/>
          </a:p>
        </p:txBody>
      </p:sp>
      <p:pic>
        <p:nvPicPr>
          <p:cNvPr id="9" name="Picture 8">
            <a:extLst>
              <a:ext uri="{FF2B5EF4-FFF2-40B4-BE49-F238E27FC236}">
                <a16:creationId xmlns:a16="http://schemas.microsoft.com/office/drawing/2014/main" id="{FA667FCD-8BE6-7E6D-6A67-E1021FD61F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1300" y="5130800"/>
            <a:ext cx="1549400" cy="1549400"/>
          </a:xfrm>
          <a:prstGeom prst="rect">
            <a:avLst/>
          </a:prstGeom>
        </p:spPr>
      </p:pic>
    </p:spTree>
    <p:extLst>
      <p:ext uri="{BB962C8B-B14F-4D97-AF65-F5344CB8AC3E}">
        <p14:creationId xmlns:p14="http://schemas.microsoft.com/office/powerpoint/2010/main" val="42280354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0045-8B2E-A94E-88B1-037EBEABEFF3}"/>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7C5728B0-6FAE-18E2-F64C-17BB34997189}"/>
              </a:ext>
            </a:extLst>
          </p:cNvPr>
          <p:cNvSpPr>
            <a:spLocks noGrp="1"/>
          </p:cNvSpPr>
          <p:nvPr>
            <p:ph idx="1"/>
          </p:nvPr>
        </p:nvSpPr>
        <p:spPr/>
        <p:txBody>
          <a:bodyPr>
            <a:normAutofit fontScale="92500" lnSpcReduction="20000"/>
          </a:bodyPr>
          <a:lstStyle/>
          <a:p>
            <a:pPr marL="514350" indent="-514350">
              <a:buFont typeface="+mj-lt"/>
              <a:buAutoNum type="arabicPeriod"/>
            </a:pPr>
            <a:r>
              <a:rPr lang="en-IN" b="1" dirty="0">
                <a:latin typeface="Times New Roman" panose="02020603050405020304" pitchFamily="18" charset="0"/>
                <a:cs typeface="Times New Roman" panose="02020603050405020304" pitchFamily="18" charset="0"/>
              </a:rPr>
              <a:t>INTRODUCTION</a:t>
            </a:r>
          </a:p>
          <a:p>
            <a:pPr marL="971550" lvl="1" indent="-514350">
              <a:buFont typeface="+mj-lt"/>
              <a:buAutoNum type="arabicPeriod"/>
            </a:pPr>
            <a:r>
              <a:rPr lang="en-IN" dirty="0">
                <a:latin typeface="Times New Roman" panose="02020603050405020304" pitchFamily="18" charset="0"/>
                <a:cs typeface="Times New Roman" panose="02020603050405020304" pitchFamily="18" charset="0"/>
              </a:rPr>
              <a:t>RETRIVAL AUGUMENT GENERATION</a:t>
            </a:r>
          </a:p>
          <a:p>
            <a:pPr marL="971550" lvl="1" indent="-514350">
              <a:buFont typeface="+mj-lt"/>
              <a:buAutoNum type="arabicPeriod"/>
            </a:pPr>
            <a:r>
              <a:rPr lang="en-IN" dirty="0">
                <a:latin typeface="Times New Roman" panose="02020603050405020304" pitchFamily="18" charset="0"/>
                <a:cs typeface="Times New Roman" panose="02020603050405020304" pitchFamily="18" charset="0"/>
              </a:rPr>
              <a:t>BENEFITS </a:t>
            </a:r>
          </a:p>
          <a:p>
            <a:pPr marL="514350" indent="-514350">
              <a:buFont typeface="+mj-lt"/>
              <a:buAutoNum type="arabicPeriod"/>
            </a:pPr>
            <a:r>
              <a:rPr lang="en-IN" b="1" dirty="0">
                <a:latin typeface="Times New Roman" panose="02020603050405020304" pitchFamily="18" charset="0"/>
                <a:cs typeface="Times New Roman" panose="02020603050405020304" pitchFamily="18" charset="0"/>
              </a:rPr>
              <a:t>PROBLEM STATEMENT</a:t>
            </a:r>
          </a:p>
          <a:p>
            <a:pPr marL="971550" lvl="1" indent="-514350">
              <a:buFont typeface="+mj-lt"/>
              <a:buAutoNum type="arabicPeriod"/>
            </a:pPr>
            <a:r>
              <a:rPr lang="en-IN" dirty="0">
                <a:latin typeface="Times New Roman" panose="02020603050405020304" pitchFamily="18" charset="0"/>
                <a:cs typeface="Times New Roman" panose="02020603050405020304" pitchFamily="18" charset="0"/>
              </a:rPr>
              <a:t>INTERNAL DOCUMENT RAG SYSTEM</a:t>
            </a:r>
          </a:p>
          <a:p>
            <a:pPr marL="971550" lvl="1" indent="-514350">
              <a:buFont typeface="+mj-lt"/>
              <a:buAutoNum type="arabicPeriod"/>
            </a:pPr>
            <a:r>
              <a:rPr lang="en-IN" dirty="0">
                <a:latin typeface="Times New Roman" panose="02020603050405020304" pitchFamily="18" charset="0"/>
                <a:cs typeface="Times New Roman" panose="02020603050405020304" pitchFamily="18" charset="0"/>
              </a:rPr>
              <a:t>WEB SEARCH RAG SYSTEM</a:t>
            </a:r>
          </a:p>
          <a:p>
            <a:pPr marL="514350" indent="-514350">
              <a:buFont typeface="+mj-lt"/>
              <a:buAutoNum type="arabicPeriod"/>
            </a:pPr>
            <a:r>
              <a:rPr lang="en-IN" b="1" dirty="0">
                <a:latin typeface="Times New Roman" panose="02020603050405020304" pitchFamily="18" charset="0"/>
                <a:cs typeface="Times New Roman" panose="02020603050405020304" pitchFamily="18" charset="0"/>
              </a:rPr>
              <a:t>METHODLOGY</a:t>
            </a:r>
          </a:p>
          <a:p>
            <a:pPr marL="971550" lvl="1" indent="-514350">
              <a:buFont typeface="+mj-lt"/>
              <a:buAutoNum type="arabicPeriod"/>
            </a:pPr>
            <a:r>
              <a:rPr lang="en-IN" dirty="0">
                <a:latin typeface="Times New Roman" panose="02020603050405020304" pitchFamily="18" charset="0"/>
                <a:cs typeface="Times New Roman" panose="02020603050405020304" pitchFamily="18" charset="0"/>
              </a:rPr>
              <a:t>HIGH LEVEL TECHNICAL FLOW</a:t>
            </a:r>
          </a:p>
          <a:p>
            <a:pPr marL="971550" lvl="1" indent="-514350">
              <a:buFont typeface="+mj-lt"/>
              <a:buAutoNum type="arabicPeriod"/>
            </a:pPr>
            <a:r>
              <a:rPr lang="en-IN" dirty="0">
                <a:latin typeface="Times New Roman" panose="02020603050405020304" pitchFamily="18" charset="0"/>
                <a:cs typeface="Times New Roman" panose="02020603050405020304" pitchFamily="18" charset="0"/>
              </a:rPr>
              <a:t>ARCHITECTURE</a:t>
            </a:r>
          </a:p>
          <a:p>
            <a:pPr marL="514350" indent="-514350">
              <a:buFont typeface="+mj-lt"/>
              <a:buAutoNum type="arabicPeriod"/>
            </a:pPr>
            <a:r>
              <a:rPr lang="en-IN" b="1" dirty="0">
                <a:latin typeface="Times New Roman" panose="02020603050405020304" pitchFamily="18" charset="0"/>
                <a:cs typeface="Times New Roman" panose="02020603050405020304" pitchFamily="18" charset="0"/>
              </a:rPr>
              <a:t>LIVE DEMO</a:t>
            </a:r>
          </a:p>
          <a:p>
            <a:pPr marL="971550" lvl="1" indent="-514350">
              <a:buFont typeface="+mj-lt"/>
              <a:buAutoNum type="arabicPeriod"/>
            </a:pPr>
            <a:r>
              <a:rPr lang="en-IN" dirty="0">
                <a:latin typeface="Times New Roman" panose="02020603050405020304" pitchFamily="18" charset="0"/>
                <a:cs typeface="Times New Roman" panose="02020603050405020304" pitchFamily="18" charset="0"/>
              </a:rPr>
              <a:t>USE CASES</a:t>
            </a:r>
          </a:p>
          <a:p>
            <a:pPr marL="514350" indent="-514350">
              <a:buFont typeface="+mj-lt"/>
              <a:buAutoNum type="arabicPeriod"/>
            </a:pPr>
            <a:r>
              <a:rPr lang="en-IN" b="1" dirty="0">
                <a:latin typeface="Times New Roman" panose="02020603050405020304" pitchFamily="18" charset="0"/>
                <a:cs typeface="Times New Roman" panose="02020603050405020304" pitchFamily="18" charset="0"/>
              </a:rPr>
              <a:t>FUTURE SCOPE</a:t>
            </a:r>
          </a:p>
        </p:txBody>
      </p:sp>
      <p:cxnSp>
        <p:nvCxnSpPr>
          <p:cNvPr id="5" name="Straight Connector 4">
            <a:extLst>
              <a:ext uri="{FF2B5EF4-FFF2-40B4-BE49-F238E27FC236}">
                <a16:creationId xmlns:a16="http://schemas.microsoft.com/office/drawing/2014/main" id="{D7ACAC3F-2F74-B0B9-BACB-EAB95C1A99BA}"/>
              </a:ext>
            </a:extLst>
          </p:cNvPr>
          <p:cNvCxnSpPr/>
          <p:nvPr/>
        </p:nvCxnSpPr>
        <p:spPr>
          <a:xfrm>
            <a:off x="838200" y="1493520"/>
            <a:ext cx="10642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AC6667A-21DC-6369-7BA6-3B28A067DB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3800" y="5956300"/>
            <a:ext cx="774700" cy="774700"/>
          </a:xfrm>
          <a:prstGeom prst="rect">
            <a:avLst/>
          </a:prstGeom>
        </p:spPr>
      </p:pic>
      <p:sp>
        <p:nvSpPr>
          <p:cNvPr id="7" name="Footer Placeholder 6">
            <a:extLst>
              <a:ext uri="{FF2B5EF4-FFF2-40B4-BE49-F238E27FC236}">
                <a16:creationId xmlns:a16="http://schemas.microsoft.com/office/drawing/2014/main" id="{0F77AD06-0B51-E519-EAA0-182DFD0FA669}"/>
              </a:ext>
            </a:extLst>
          </p:cNvPr>
          <p:cNvSpPr>
            <a:spLocks noGrp="1"/>
          </p:cNvSpPr>
          <p:nvPr>
            <p:ph type="ftr" sz="quarter" idx="11"/>
          </p:nvPr>
        </p:nvSpPr>
        <p:spPr/>
        <p:txBody>
          <a:bodyPr/>
          <a:lstStyle/>
          <a:p>
            <a:r>
              <a:rPr lang="pl-PL"/>
              <a:t>IIT MADRAS: MA5990 M.Tech Project</a:t>
            </a:r>
            <a:endParaRPr lang="en-IN"/>
          </a:p>
        </p:txBody>
      </p:sp>
      <p:sp>
        <p:nvSpPr>
          <p:cNvPr id="8" name="Slide Number Placeholder 7">
            <a:extLst>
              <a:ext uri="{FF2B5EF4-FFF2-40B4-BE49-F238E27FC236}">
                <a16:creationId xmlns:a16="http://schemas.microsoft.com/office/drawing/2014/main" id="{8168A48D-1006-3081-D4FF-F026EA1480F4}"/>
              </a:ext>
            </a:extLst>
          </p:cNvPr>
          <p:cNvSpPr>
            <a:spLocks noGrp="1"/>
          </p:cNvSpPr>
          <p:nvPr>
            <p:ph type="sldNum" sz="quarter" idx="12"/>
          </p:nvPr>
        </p:nvSpPr>
        <p:spPr/>
        <p:txBody>
          <a:bodyPr/>
          <a:lstStyle/>
          <a:p>
            <a:fld id="{32BD8055-DCA0-49EA-B85F-0C756BF5FC34}" type="slidenum">
              <a:rPr lang="en-IN" smtClean="0"/>
              <a:t>2</a:t>
            </a:fld>
            <a:endParaRPr lang="en-IN"/>
          </a:p>
        </p:txBody>
      </p:sp>
    </p:spTree>
    <p:extLst>
      <p:ext uri="{BB962C8B-B14F-4D97-AF65-F5344CB8AC3E}">
        <p14:creationId xmlns:p14="http://schemas.microsoft.com/office/powerpoint/2010/main" val="25813332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2629FE1-A3F4-8783-02B0-0E1C3C40A326}"/>
              </a:ext>
            </a:extLst>
          </p:cNvPr>
          <p:cNvPicPr>
            <a:picLocks noChangeAspect="1"/>
          </p:cNvPicPr>
          <p:nvPr/>
        </p:nvPicPr>
        <p:blipFill>
          <a:blip r:embed="rId3"/>
          <a:stretch>
            <a:fillRect/>
          </a:stretch>
        </p:blipFill>
        <p:spPr>
          <a:xfrm>
            <a:off x="7048900" y="2965791"/>
            <a:ext cx="3834870" cy="3587968"/>
          </a:xfrm>
          <a:prstGeom prst="rect">
            <a:avLst/>
          </a:prstGeom>
        </p:spPr>
      </p:pic>
      <p:sp>
        <p:nvSpPr>
          <p:cNvPr id="3" name="Title 2">
            <a:extLst>
              <a:ext uri="{FF2B5EF4-FFF2-40B4-BE49-F238E27FC236}">
                <a16:creationId xmlns:a16="http://schemas.microsoft.com/office/drawing/2014/main" id="{5A52ECD8-EFF2-B22D-A095-FADBB5F2B3C3}"/>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1929EFE-358A-FF9B-D862-E9C404581124}"/>
              </a:ext>
            </a:extLst>
          </p:cNvPr>
          <p:cNvPicPr>
            <a:picLocks noChangeAspect="1"/>
          </p:cNvPicPr>
          <p:nvPr/>
        </p:nvPicPr>
        <p:blipFill>
          <a:blip r:embed="rId4"/>
          <a:stretch>
            <a:fillRect/>
          </a:stretch>
        </p:blipFill>
        <p:spPr>
          <a:xfrm>
            <a:off x="939799" y="3105195"/>
            <a:ext cx="5257801" cy="2779562"/>
          </a:xfrm>
          <a:prstGeom prst="rect">
            <a:avLst/>
          </a:prstGeom>
        </p:spPr>
      </p:pic>
      <p:sp>
        <p:nvSpPr>
          <p:cNvPr id="2" name="Content Placeholder 1">
            <a:extLst>
              <a:ext uri="{FF2B5EF4-FFF2-40B4-BE49-F238E27FC236}">
                <a16:creationId xmlns:a16="http://schemas.microsoft.com/office/drawing/2014/main" id="{53D38CA7-D13E-C3D9-D22B-559496C8091E}"/>
              </a:ext>
            </a:extLst>
          </p:cNvPr>
          <p:cNvSpPr>
            <a:spLocks noGrp="1"/>
          </p:cNvSpPr>
          <p:nvPr>
            <p:ph idx="1"/>
          </p:nvPr>
        </p:nvSpPr>
        <p:spPr>
          <a:xfrm>
            <a:off x="838200" y="1681247"/>
            <a:ext cx="10515600" cy="837364"/>
          </a:xfrm>
        </p:spPr>
        <p:txBody>
          <a:bodyPr>
            <a:noAutofit/>
          </a:bodyPr>
          <a:lstStyle/>
          <a:p>
            <a:pPr marL="0" indent="0" algn="just">
              <a:buNone/>
            </a:pPr>
            <a:r>
              <a:rPr lang="en-IN" sz="1600" b="1" dirty="0">
                <a:solidFill>
                  <a:schemeClr val="tx1"/>
                </a:solidFill>
                <a:ea typeface="Calibri" panose="020F0502020204030204" pitchFamily="34" charset="0"/>
                <a:cs typeface="Times New Roman" panose="02020603050405020304" pitchFamily="18" charset="0"/>
              </a:rPr>
              <a:t>RETRIVEL AUGUMENT GENERATION, </a:t>
            </a:r>
            <a:r>
              <a:rPr lang="en-US" sz="1600" i="1" dirty="0">
                <a:latin typeface="Times New Roman" panose="02020603050405020304" pitchFamily="18" charset="0"/>
                <a:cs typeface="Times New Roman" panose="02020603050405020304" pitchFamily="18" charset="0"/>
              </a:rPr>
              <a:t>is a groundbreaking paradigm in natural language processing that combines the strengths of retrieval-based and generation-based approaches. This innovative framework combines the best aspects of different methodologies to achieve impressive results in a wide range of NLP tasks.</a:t>
            </a:r>
            <a:endParaRPr lang="en-IN" sz="1600" i="1"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5D61758-4CF3-BCBE-2D04-E863AF61A305}"/>
              </a:ext>
            </a:extLst>
          </p:cNvPr>
          <p:cNvSpPr txBox="1"/>
          <p:nvPr/>
        </p:nvSpPr>
        <p:spPr>
          <a:xfrm>
            <a:off x="851301" y="2056920"/>
            <a:ext cx="5706979" cy="1261884"/>
          </a:xfrm>
          <a:prstGeom prst="rect">
            <a:avLst/>
          </a:prstGeom>
          <a:noFill/>
        </p:spPr>
        <p:txBody>
          <a:bodyPr wrap="square">
            <a:spAutoFit/>
          </a:bodyPr>
          <a:lstStyle/>
          <a:p>
            <a:pPr algn="ctr">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endParaRPr lang="en-GB"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GB" sz="1400" b="1" dirty="0">
                <a:effectLst/>
                <a:latin typeface="Times New Roman" panose="02020603050405020304" pitchFamily="18" charset="0"/>
                <a:ea typeface="Calibri" panose="020F0502020204030204" pitchFamily="34" charset="0"/>
                <a:cs typeface="Times New Roman" panose="02020603050405020304" pitchFamily="18" charset="0"/>
              </a:rPr>
              <a:t>TECHNICAL OVERVIEW </a:t>
            </a:r>
          </a:p>
          <a:p>
            <a:pPr algn="just">
              <a:spcAft>
                <a:spcPts val="800"/>
              </a:spcAft>
            </a:pPr>
            <a:endParaRPr lang="en-GB" sz="1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E3621B7A-EC25-5788-AC41-F9E88CC66C5B}"/>
              </a:ext>
            </a:extLst>
          </p:cNvPr>
          <p:cNvSpPr txBox="1"/>
          <p:nvPr/>
        </p:nvSpPr>
        <p:spPr>
          <a:xfrm>
            <a:off x="6532078" y="2658014"/>
            <a:ext cx="4808621" cy="307777"/>
          </a:xfrm>
          <a:prstGeom prst="rect">
            <a:avLst/>
          </a:prstGeom>
          <a:noFill/>
        </p:spPr>
        <p:txBody>
          <a:bodyPr wrap="square">
            <a:spAutoFit/>
          </a:bodyPr>
          <a:lstStyle/>
          <a:p>
            <a:pPr algn="just"/>
            <a:r>
              <a:rPr lang="en-IN" sz="1400" b="1" dirty="0">
                <a:latin typeface="Times New Roman" panose="02020603050405020304" pitchFamily="18" charset="0"/>
                <a:cs typeface="Times New Roman" panose="02020603050405020304" pitchFamily="18" charset="0"/>
              </a:rPr>
              <a:t>BENEFITS FOR RAG</a:t>
            </a:r>
            <a:endParaRPr lang="en-IN" sz="1400" b="1" dirty="0">
              <a:solidFill>
                <a:srgbClr val="212529"/>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C868D483-03FB-F55E-F02D-29F246BA8BC2}"/>
              </a:ext>
            </a:extLst>
          </p:cNvPr>
          <p:cNvSpPr txBox="1"/>
          <p:nvPr/>
        </p:nvSpPr>
        <p:spPr>
          <a:xfrm>
            <a:off x="449179" y="5752625"/>
            <a:ext cx="6096000" cy="338554"/>
          </a:xfrm>
          <a:prstGeom prst="rect">
            <a:avLst/>
          </a:prstGeom>
          <a:noFill/>
        </p:spPr>
        <p:txBody>
          <a:bodyPr wrap="square">
            <a:spAutoFit/>
          </a:bodyPr>
          <a:lstStyle/>
          <a:p>
            <a:pPr algn="ctr"/>
            <a:r>
              <a:rPr lang="en-IN" sz="1600" dirty="0">
                <a:latin typeface="Times New Roman" panose="02020603050405020304" pitchFamily="18" charset="0"/>
                <a:cs typeface="Times New Roman" panose="02020603050405020304" pitchFamily="18" charset="0"/>
              </a:rPr>
              <a:t>Core Idea: Retriever + Generation </a:t>
            </a:r>
          </a:p>
        </p:txBody>
      </p:sp>
      <p:cxnSp>
        <p:nvCxnSpPr>
          <p:cNvPr id="14" name="Straight Connector 13">
            <a:extLst>
              <a:ext uri="{FF2B5EF4-FFF2-40B4-BE49-F238E27FC236}">
                <a16:creationId xmlns:a16="http://schemas.microsoft.com/office/drawing/2014/main" id="{9CFDAD2A-34A8-F7A6-F5CB-2B99FD267C49}"/>
              </a:ext>
            </a:extLst>
          </p:cNvPr>
          <p:cNvCxnSpPr/>
          <p:nvPr/>
        </p:nvCxnSpPr>
        <p:spPr>
          <a:xfrm>
            <a:off x="838200" y="1493520"/>
            <a:ext cx="10642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529465D-622F-E8DD-0312-F8B14444D5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3800" y="5956300"/>
            <a:ext cx="774700" cy="774700"/>
          </a:xfrm>
          <a:prstGeom prst="rect">
            <a:avLst/>
          </a:prstGeom>
        </p:spPr>
      </p:pic>
      <p:sp>
        <p:nvSpPr>
          <p:cNvPr id="16" name="Footer Placeholder 15">
            <a:extLst>
              <a:ext uri="{FF2B5EF4-FFF2-40B4-BE49-F238E27FC236}">
                <a16:creationId xmlns:a16="http://schemas.microsoft.com/office/drawing/2014/main" id="{3CCADBEC-D588-E7B4-E20A-6012811097CA}"/>
              </a:ext>
            </a:extLst>
          </p:cNvPr>
          <p:cNvSpPr>
            <a:spLocks noGrp="1"/>
          </p:cNvSpPr>
          <p:nvPr>
            <p:ph type="ftr" sz="quarter" idx="11"/>
          </p:nvPr>
        </p:nvSpPr>
        <p:spPr/>
        <p:txBody>
          <a:bodyPr/>
          <a:lstStyle/>
          <a:p>
            <a:r>
              <a:rPr lang="pl-PL"/>
              <a:t>IIT MADRAS: MA5990 M.Tech Project</a:t>
            </a:r>
            <a:endParaRPr lang="en-IN"/>
          </a:p>
        </p:txBody>
      </p:sp>
      <p:sp>
        <p:nvSpPr>
          <p:cNvPr id="17" name="Slide Number Placeholder 16">
            <a:extLst>
              <a:ext uri="{FF2B5EF4-FFF2-40B4-BE49-F238E27FC236}">
                <a16:creationId xmlns:a16="http://schemas.microsoft.com/office/drawing/2014/main" id="{D8DB2010-DFEF-F99C-6846-19F988EC409F}"/>
              </a:ext>
            </a:extLst>
          </p:cNvPr>
          <p:cNvSpPr>
            <a:spLocks noGrp="1"/>
          </p:cNvSpPr>
          <p:nvPr>
            <p:ph type="sldNum" sz="quarter" idx="12"/>
          </p:nvPr>
        </p:nvSpPr>
        <p:spPr/>
        <p:txBody>
          <a:bodyPr/>
          <a:lstStyle/>
          <a:p>
            <a:fld id="{32BD8055-DCA0-49EA-B85F-0C756BF5FC34}" type="slidenum">
              <a:rPr lang="en-IN" smtClean="0"/>
              <a:t>3</a:t>
            </a:fld>
            <a:endParaRPr lang="en-IN"/>
          </a:p>
        </p:txBody>
      </p:sp>
    </p:spTree>
    <p:extLst>
      <p:ext uri="{BB962C8B-B14F-4D97-AF65-F5344CB8AC3E}">
        <p14:creationId xmlns:p14="http://schemas.microsoft.com/office/powerpoint/2010/main" val="226588939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52ECD8-EFF2-B22D-A095-FADBB5F2B3C3}"/>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PROBLEM STATMENT</a:t>
            </a:r>
            <a:endParaRPr lang="en-IN" dirty="0">
              <a:latin typeface="Times New Roman" panose="02020603050405020304" pitchFamily="18" charset="0"/>
              <a:cs typeface="Times New Roman" panose="02020603050405020304" pitchFamily="18" charset="0"/>
            </a:endParaRPr>
          </a:p>
        </p:txBody>
      </p:sp>
      <p:sp>
        <p:nvSpPr>
          <p:cNvPr id="12" name="Text Placeholder 11">
            <a:extLst>
              <a:ext uri="{FF2B5EF4-FFF2-40B4-BE49-F238E27FC236}">
                <a16:creationId xmlns:a16="http://schemas.microsoft.com/office/drawing/2014/main" id="{A6AFAF39-3138-358D-595D-658BF69A5688}"/>
              </a:ext>
            </a:extLst>
          </p:cNvPr>
          <p:cNvSpPr>
            <a:spLocks noGrp="1"/>
          </p:cNvSpPr>
          <p:nvPr>
            <p:ph type="body" idx="1"/>
          </p:nvPr>
        </p:nvSpPr>
        <p:spPr>
          <a:xfrm>
            <a:off x="839788" y="2135742"/>
            <a:ext cx="5157787" cy="566817"/>
          </a:xfrm>
        </p:spPr>
        <p:txBody>
          <a:bodyPr>
            <a:noAutofit/>
          </a:bodyPr>
          <a:lstStyle/>
          <a:p>
            <a:r>
              <a:rPr lang="en-IN" sz="1800" dirty="0"/>
              <a:t>INTERNAL DOCUMENT RAG SYSTEM</a:t>
            </a:r>
          </a:p>
        </p:txBody>
      </p:sp>
      <p:sp>
        <p:nvSpPr>
          <p:cNvPr id="14" name="Content Placeholder 13">
            <a:extLst>
              <a:ext uri="{FF2B5EF4-FFF2-40B4-BE49-F238E27FC236}">
                <a16:creationId xmlns:a16="http://schemas.microsoft.com/office/drawing/2014/main" id="{69CDA0A8-4FF4-6851-E701-EB553D9A2C1C}"/>
              </a:ext>
            </a:extLst>
          </p:cNvPr>
          <p:cNvSpPr>
            <a:spLocks noGrp="1"/>
          </p:cNvSpPr>
          <p:nvPr>
            <p:ph sz="half" idx="2"/>
          </p:nvPr>
        </p:nvSpPr>
        <p:spPr/>
        <p:txBody>
          <a:bodyPr>
            <a:normAutofit/>
          </a:bodyPr>
          <a:lstStyle/>
          <a:p>
            <a:pPr marL="0" indent="0" algn="just">
              <a:buNone/>
            </a:pPr>
            <a:endParaRPr lang="en-US" sz="1800" b="1" i="1" dirty="0">
              <a:latin typeface="Times New Roman" panose="02020603050405020304" pitchFamily="18" charset="0"/>
              <a:cs typeface="Times New Roman" panose="02020603050405020304" pitchFamily="18" charset="0"/>
            </a:endParaRPr>
          </a:p>
          <a:p>
            <a:pPr marL="0" indent="0" algn="just">
              <a:buNone/>
            </a:pPr>
            <a:r>
              <a:rPr lang="en-US" sz="1800" b="1" i="1" dirty="0">
                <a:latin typeface="Times New Roman" panose="02020603050405020304" pitchFamily="18" charset="0"/>
                <a:cs typeface="Times New Roman" panose="02020603050405020304" pitchFamily="18" charset="0"/>
              </a:rPr>
              <a:t>MOTIVATION: </a:t>
            </a:r>
            <a:r>
              <a:rPr lang="en-US" sz="1800" dirty="0">
                <a:latin typeface="Times New Roman" panose="02020603050405020304" pitchFamily="18" charset="0"/>
                <a:cs typeface="Times New Roman" panose="02020603050405020304" pitchFamily="18" charset="0"/>
              </a:rPr>
              <a:t>Extracting information from private PDF files can pose significant challenges for organizations, leading to complexity and inefficiency in their data extraction processes. This challenge impedes their capacity to effectively utilize internal knowledge, resulting in missed chances for improved customer interactions and a competitive advantage in the market</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GOAL: </a:t>
            </a:r>
            <a:r>
              <a:rPr lang="en-US" sz="1800" dirty="0">
                <a:latin typeface="Times New Roman" panose="02020603050405020304" pitchFamily="18" charset="0"/>
                <a:cs typeface="Times New Roman" panose="02020603050405020304" pitchFamily="18" charset="0"/>
              </a:rPr>
              <a:t>to create a reliable and open-source system that can efficiently extract information from private PDF files</a:t>
            </a: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16" name="Content Placeholder 15">
            <a:extLst>
              <a:ext uri="{FF2B5EF4-FFF2-40B4-BE49-F238E27FC236}">
                <a16:creationId xmlns:a16="http://schemas.microsoft.com/office/drawing/2014/main" id="{6AF23D78-7456-B540-3889-8C40E59FB725}"/>
              </a:ext>
            </a:extLst>
          </p:cNvPr>
          <p:cNvSpPr>
            <a:spLocks noGrp="1"/>
          </p:cNvSpPr>
          <p:nvPr>
            <p:ph sz="quarter" idx="4"/>
          </p:nvPr>
        </p:nvSpPr>
        <p:spPr/>
        <p:txBody>
          <a:bodyPr>
            <a:normAutofit/>
          </a:body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MOTIVATION: </a:t>
            </a:r>
            <a:r>
              <a:rPr lang="en-US" sz="1800" dirty="0">
                <a:latin typeface="Times New Roman" panose="02020603050405020304" pitchFamily="18" charset="0"/>
                <a:cs typeface="Times New Roman" panose="02020603050405020304" pitchFamily="18" charset="0"/>
              </a:rPr>
              <a:t>Navigating the vast expanse of the internet can be quite the challenge when it comes to finding relevant and accurate information in a timely manner. While search engines have become essential for finding information, many users struggle to refine their search queries for more accurate results. </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GOAL: </a:t>
            </a:r>
            <a:r>
              <a:rPr lang="en-US" sz="1800" dirty="0">
                <a:latin typeface="Times New Roman" panose="02020603050405020304" pitchFamily="18" charset="0"/>
                <a:cs typeface="Times New Roman" panose="02020603050405020304" pitchFamily="18" charset="0"/>
              </a:rPr>
              <a:t>to develop a user-friendly web application that utilizes web scraping techniques to gather relevant data from online sources.</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68502B3-18C5-51D5-C452-763A367C01F3}"/>
              </a:ext>
            </a:extLst>
          </p:cNvPr>
          <p:cNvSpPr txBox="1"/>
          <p:nvPr/>
        </p:nvSpPr>
        <p:spPr>
          <a:xfrm>
            <a:off x="836612" y="1692036"/>
            <a:ext cx="1026668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main goal of this project is to achieve two things:</a:t>
            </a:r>
            <a:endParaRPr lang="en-IN" dirty="0">
              <a:latin typeface="Times New Roman" panose="02020603050405020304" pitchFamily="18" charset="0"/>
              <a:cs typeface="Times New Roman" panose="02020603050405020304" pitchFamily="18" charset="0"/>
            </a:endParaRPr>
          </a:p>
        </p:txBody>
      </p:sp>
      <p:sp>
        <p:nvSpPr>
          <p:cNvPr id="17" name="Text Placeholder 11">
            <a:extLst>
              <a:ext uri="{FF2B5EF4-FFF2-40B4-BE49-F238E27FC236}">
                <a16:creationId xmlns:a16="http://schemas.microsoft.com/office/drawing/2014/main" id="{748C1BC5-DE60-99DF-5146-1735B4339288}"/>
              </a:ext>
            </a:extLst>
          </p:cNvPr>
          <p:cNvSpPr txBox="1">
            <a:spLocks/>
          </p:cNvSpPr>
          <p:nvPr/>
        </p:nvSpPr>
        <p:spPr>
          <a:xfrm>
            <a:off x="6172200" y="2116217"/>
            <a:ext cx="5157787" cy="566817"/>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sz="1800" dirty="0"/>
              <a:t>WEB SEARCH RAG SYSTEM</a:t>
            </a:r>
          </a:p>
        </p:txBody>
      </p:sp>
      <p:cxnSp>
        <p:nvCxnSpPr>
          <p:cNvPr id="18" name="Straight Connector 17">
            <a:extLst>
              <a:ext uri="{FF2B5EF4-FFF2-40B4-BE49-F238E27FC236}">
                <a16:creationId xmlns:a16="http://schemas.microsoft.com/office/drawing/2014/main" id="{99688940-500C-7985-6C19-1FD573C9AFBE}"/>
              </a:ext>
            </a:extLst>
          </p:cNvPr>
          <p:cNvCxnSpPr/>
          <p:nvPr/>
        </p:nvCxnSpPr>
        <p:spPr>
          <a:xfrm>
            <a:off x="838200" y="1493520"/>
            <a:ext cx="10642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9249FAD8-7302-EAEC-9C1B-87CBEE7326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3800" y="5956300"/>
            <a:ext cx="774700" cy="774700"/>
          </a:xfrm>
          <a:prstGeom prst="rect">
            <a:avLst/>
          </a:prstGeom>
        </p:spPr>
      </p:pic>
      <p:sp>
        <p:nvSpPr>
          <p:cNvPr id="20" name="Footer Placeholder 19">
            <a:extLst>
              <a:ext uri="{FF2B5EF4-FFF2-40B4-BE49-F238E27FC236}">
                <a16:creationId xmlns:a16="http://schemas.microsoft.com/office/drawing/2014/main" id="{2818F419-5677-BF52-83E9-E7D0F6E07784}"/>
              </a:ext>
            </a:extLst>
          </p:cNvPr>
          <p:cNvSpPr>
            <a:spLocks noGrp="1"/>
          </p:cNvSpPr>
          <p:nvPr>
            <p:ph type="ftr" sz="quarter" idx="11"/>
          </p:nvPr>
        </p:nvSpPr>
        <p:spPr/>
        <p:txBody>
          <a:bodyPr/>
          <a:lstStyle/>
          <a:p>
            <a:r>
              <a:rPr lang="pl-PL"/>
              <a:t>IIT MADRAS: MA5990 M.Tech Project</a:t>
            </a:r>
            <a:endParaRPr lang="en-IN"/>
          </a:p>
        </p:txBody>
      </p:sp>
      <p:sp>
        <p:nvSpPr>
          <p:cNvPr id="21" name="Slide Number Placeholder 20">
            <a:extLst>
              <a:ext uri="{FF2B5EF4-FFF2-40B4-BE49-F238E27FC236}">
                <a16:creationId xmlns:a16="http://schemas.microsoft.com/office/drawing/2014/main" id="{1CA31DCB-5773-5256-9EDA-E1D974AFBEBE}"/>
              </a:ext>
            </a:extLst>
          </p:cNvPr>
          <p:cNvSpPr>
            <a:spLocks noGrp="1"/>
          </p:cNvSpPr>
          <p:nvPr>
            <p:ph type="sldNum" sz="quarter" idx="12"/>
          </p:nvPr>
        </p:nvSpPr>
        <p:spPr/>
        <p:txBody>
          <a:bodyPr/>
          <a:lstStyle/>
          <a:p>
            <a:fld id="{32BD8055-DCA0-49EA-B85F-0C756BF5FC34}" type="slidenum">
              <a:rPr lang="en-IN" smtClean="0"/>
              <a:t>4</a:t>
            </a:fld>
            <a:endParaRPr lang="en-IN"/>
          </a:p>
        </p:txBody>
      </p:sp>
    </p:spTree>
    <p:extLst>
      <p:ext uri="{BB962C8B-B14F-4D97-AF65-F5344CB8AC3E}">
        <p14:creationId xmlns:p14="http://schemas.microsoft.com/office/powerpoint/2010/main" val="2008260933"/>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4FE655-3D49-E012-3924-E5E497E6843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METHODLOGY</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CF16C39-4BD4-B771-106C-0BDE17F8F8FE}"/>
              </a:ext>
            </a:extLst>
          </p:cNvPr>
          <p:cNvPicPr>
            <a:picLocks noChangeAspect="1"/>
          </p:cNvPicPr>
          <p:nvPr/>
        </p:nvPicPr>
        <p:blipFill>
          <a:blip r:embed="rId2"/>
          <a:stretch>
            <a:fillRect/>
          </a:stretch>
        </p:blipFill>
        <p:spPr>
          <a:xfrm>
            <a:off x="632692" y="2043496"/>
            <a:ext cx="5839184" cy="3986637"/>
          </a:xfrm>
          <a:prstGeom prst="rect">
            <a:avLst/>
          </a:prstGeom>
        </p:spPr>
      </p:pic>
      <p:sp>
        <p:nvSpPr>
          <p:cNvPr id="6" name="Content Placeholder 13">
            <a:extLst>
              <a:ext uri="{FF2B5EF4-FFF2-40B4-BE49-F238E27FC236}">
                <a16:creationId xmlns:a16="http://schemas.microsoft.com/office/drawing/2014/main" id="{EF0E2F85-891E-EE3E-3FCB-9751B4C7E336}"/>
              </a:ext>
            </a:extLst>
          </p:cNvPr>
          <p:cNvSpPr txBox="1">
            <a:spLocks/>
          </p:cNvSpPr>
          <p:nvPr/>
        </p:nvSpPr>
        <p:spPr>
          <a:xfrm>
            <a:off x="6580188" y="2054992"/>
            <a:ext cx="5157787"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US" sz="1800" b="1" i="1"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IN" sz="1800" b="1" dirty="0">
                <a:cs typeface="Times New Roman" panose="02020603050405020304" pitchFamily="18" charset="0"/>
              </a:rPr>
              <a:t>HIGH LEVEL TECHNICAL FLOW: </a:t>
            </a:r>
            <a:r>
              <a:rPr lang="en-IN" sz="1800" dirty="0">
                <a:cs typeface="Times New Roman" panose="02020603050405020304" pitchFamily="18" charset="0"/>
              </a:rPr>
              <a:t>for showcasing technology frame work used for project,</a:t>
            </a:r>
          </a:p>
          <a:p>
            <a:pPr marL="0" indent="0">
              <a:buFont typeface="Arial" panose="020B0604020202020204" pitchFamily="34" charset="0"/>
              <a:buNone/>
            </a:pPr>
            <a:endParaRPr lang="en-IN" sz="1800" dirty="0">
              <a:cs typeface="Times New Roman" panose="02020603050405020304" pitchFamily="18" charset="0"/>
            </a:endParaRPr>
          </a:p>
          <a:p>
            <a:pPr marL="0" indent="0">
              <a:buFont typeface="Arial" panose="020B0604020202020204" pitchFamily="34" charset="0"/>
              <a:buNone/>
            </a:pPr>
            <a:r>
              <a:rPr lang="en-IN" sz="1800" b="1" dirty="0">
                <a:cs typeface="Times New Roman" panose="02020603050405020304" pitchFamily="18" charset="0"/>
              </a:rPr>
              <a:t>Document Ingestion: </a:t>
            </a:r>
            <a:r>
              <a:rPr lang="en-IN" sz="1800" dirty="0">
                <a:cs typeface="Times New Roman" panose="02020603050405020304" pitchFamily="18" charset="0"/>
              </a:rPr>
              <a:t>Llama Index</a:t>
            </a:r>
            <a:endParaRPr lang="en-IN" sz="1800" b="1" dirty="0">
              <a:cs typeface="Times New Roman" panose="02020603050405020304" pitchFamily="18" charset="0"/>
            </a:endParaRPr>
          </a:p>
          <a:p>
            <a:pPr marL="0" indent="0">
              <a:buFont typeface="Arial" panose="020B0604020202020204" pitchFamily="34" charset="0"/>
              <a:buNone/>
            </a:pPr>
            <a:r>
              <a:rPr lang="en-IN" sz="1800" b="1" dirty="0">
                <a:cs typeface="Times New Roman" panose="02020603050405020304" pitchFamily="18" charset="0"/>
              </a:rPr>
              <a:t>Creating Embedding: </a:t>
            </a:r>
            <a:r>
              <a:rPr lang="en-IN" sz="1800" dirty="0"/>
              <a:t>all-MiniLM-L6-v2 Architecture</a:t>
            </a:r>
            <a:endParaRPr lang="en-IN" sz="1800" b="1" dirty="0">
              <a:cs typeface="Times New Roman" panose="02020603050405020304" pitchFamily="18" charset="0"/>
            </a:endParaRPr>
          </a:p>
          <a:p>
            <a:pPr marL="0" indent="0">
              <a:buFont typeface="Arial" panose="020B0604020202020204" pitchFamily="34" charset="0"/>
              <a:buNone/>
            </a:pPr>
            <a:r>
              <a:rPr lang="en-IN" sz="1800" b="1" dirty="0">
                <a:cs typeface="Times New Roman" panose="02020603050405020304" pitchFamily="18" charset="0"/>
              </a:rPr>
              <a:t>Vector Database: </a:t>
            </a:r>
            <a:r>
              <a:rPr lang="en-IN" sz="1800" dirty="0">
                <a:cs typeface="Times New Roman" panose="02020603050405020304" pitchFamily="18" charset="0"/>
              </a:rPr>
              <a:t>Chroma DB</a:t>
            </a:r>
            <a:endParaRPr lang="en-IN" sz="1800" b="1" dirty="0">
              <a:cs typeface="Times New Roman" panose="02020603050405020304" pitchFamily="18" charset="0"/>
            </a:endParaRPr>
          </a:p>
          <a:p>
            <a:pPr marL="0" indent="0">
              <a:buFont typeface="Arial" panose="020B0604020202020204" pitchFamily="34" charset="0"/>
              <a:buNone/>
            </a:pPr>
            <a:r>
              <a:rPr lang="en-IN" sz="1800" b="1" dirty="0">
                <a:cs typeface="Times New Roman" panose="02020603050405020304" pitchFamily="18" charset="0"/>
              </a:rPr>
              <a:t>Generator: </a:t>
            </a:r>
            <a:r>
              <a:rPr lang="en-IN" sz="1800" dirty="0">
                <a:cs typeface="Times New Roman" panose="02020603050405020304" pitchFamily="18" charset="0"/>
              </a:rPr>
              <a:t>Mistral-7B-Instruct-v0.2</a:t>
            </a:r>
          </a:p>
          <a:p>
            <a:pPr marL="0" indent="0">
              <a:buFont typeface="Arial" panose="020B0604020202020204" pitchFamily="34" charset="0"/>
              <a:buNone/>
            </a:pPr>
            <a:r>
              <a:rPr lang="en-IN" sz="1800" b="1" dirty="0">
                <a:cs typeface="Times New Roman" panose="02020603050405020304" pitchFamily="18" charset="0"/>
              </a:rPr>
              <a:t>Support framework: </a:t>
            </a:r>
            <a:r>
              <a:rPr lang="en-IN" sz="1800" dirty="0">
                <a:cs typeface="Times New Roman" panose="02020603050405020304" pitchFamily="18" charset="0"/>
              </a:rPr>
              <a:t>Langchain</a:t>
            </a:r>
            <a:endParaRPr lang="en-IN" sz="1800" b="1" dirty="0">
              <a:cs typeface="Times New Roman" panose="02020603050405020304" pitchFamily="18" charset="0"/>
            </a:endParaRPr>
          </a:p>
        </p:txBody>
      </p:sp>
      <p:cxnSp>
        <p:nvCxnSpPr>
          <p:cNvPr id="7" name="Straight Connector 6">
            <a:extLst>
              <a:ext uri="{FF2B5EF4-FFF2-40B4-BE49-F238E27FC236}">
                <a16:creationId xmlns:a16="http://schemas.microsoft.com/office/drawing/2014/main" id="{7E3D523A-11BC-12A7-EE25-5B00FF9F9A54}"/>
              </a:ext>
            </a:extLst>
          </p:cNvPr>
          <p:cNvCxnSpPr/>
          <p:nvPr/>
        </p:nvCxnSpPr>
        <p:spPr>
          <a:xfrm>
            <a:off x="838200" y="1493520"/>
            <a:ext cx="10642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803ECE33-A943-5EB2-1205-54358E3663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3800" y="5956300"/>
            <a:ext cx="774700" cy="774700"/>
          </a:xfrm>
          <a:prstGeom prst="rect">
            <a:avLst/>
          </a:prstGeom>
        </p:spPr>
      </p:pic>
      <p:sp>
        <p:nvSpPr>
          <p:cNvPr id="11" name="Footer Placeholder 10">
            <a:extLst>
              <a:ext uri="{FF2B5EF4-FFF2-40B4-BE49-F238E27FC236}">
                <a16:creationId xmlns:a16="http://schemas.microsoft.com/office/drawing/2014/main" id="{0565C24B-8921-0432-5E18-E05160628F8A}"/>
              </a:ext>
            </a:extLst>
          </p:cNvPr>
          <p:cNvSpPr>
            <a:spLocks noGrp="1"/>
          </p:cNvSpPr>
          <p:nvPr>
            <p:ph type="ftr" sz="quarter" idx="11"/>
          </p:nvPr>
        </p:nvSpPr>
        <p:spPr/>
        <p:txBody>
          <a:bodyPr/>
          <a:lstStyle/>
          <a:p>
            <a:r>
              <a:rPr lang="pl-PL"/>
              <a:t>IIT MADRAS: MA5990 M.Tech Project</a:t>
            </a:r>
            <a:endParaRPr lang="en-IN"/>
          </a:p>
        </p:txBody>
      </p:sp>
      <p:sp>
        <p:nvSpPr>
          <p:cNvPr id="12" name="Slide Number Placeholder 11">
            <a:extLst>
              <a:ext uri="{FF2B5EF4-FFF2-40B4-BE49-F238E27FC236}">
                <a16:creationId xmlns:a16="http://schemas.microsoft.com/office/drawing/2014/main" id="{7EF517B6-9943-8614-4A49-550FFB10A764}"/>
              </a:ext>
            </a:extLst>
          </p:cNvPr>
          <p:cNvSpPr>
            <a:spLocks noGrp="1"/>
          </p:cNvSpPr>
          <p:nvPr>
            <p:ph type="sldNum" sz="quarter" idx="12"/>
          </p:nvPr>
        </p:nvSpPr>
        <p:spPr/>
        <p:txBody>
          <a:bodyPr/>
          <a:lstStyle/>
          <a:p>
            <a:fld id="{32BD8055-DCA0-49EA-B85F-0C756BF5FC34}" type="slidenum">
              <a:rPr lang="en-IN" smtClean="0"/>
              <a:t>5</a:t>
            </a:fld>
            <a:endParaRPr lang="en-IN"/>
          </a:p>
        </p:txBody>
      </p:sp>
    </p:spTree>
    <p:extLst>
      <p:ext uri="{BB962C8B-B14F-4D97-AF65-F5344CB8AC3E}">
        <p14:creationId xmlns:p14="http://schemas.microsoft.com/office/powerpoint/2010/main" val="3991058734"/>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4FE655-3D49-E012-3924-E5E497E6843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METHODLOGY</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E9104F7-050F-AE3E-07DD-E982FE7C7D65}"/>
              </a:ext>
            </a:extLst>
          </p:cNvPr>
          <p:cNvPicPr>
            <a:picLocks noChangeAspect="1"/>
          </p:cNvPicPr>
          <p:nvPr/>
        </p:nvPicPr>
        <p:blipFill>
          <a:blip r:embed="rId2"/>
          <a:stretch>
            <a:fillRect/>
          </a:stretch>
        </p:blipFill>
        <p:spPr>
          <a:xfrm>
            <a:off x="0" y="1690688"/>
            <a:ext cx="12192000" cy="4031618"/>
          </a:xfrm>
          <a:prstGeom prst="rect">
            <a:avLst/>
          </a:prstGeom>
        </p:spPr>
      </p:pic>
      <p:sp>
        <p:nvSpPr>
          <p:cNvPr id="7" name="TextBox 6">
            <a:extLst>
              <a:ext uri="{FF2B5EF4-FFF2-40B4-BE49-F238E27FC236}">
                <a16:creationId xmlns:a16="http://schemas.microsoft.com/office/drawing/2014/main" id="{3C247D1E-6073-E110-208D-26D36B790385}"/>
              </a:ext>
            </a:extLst>
          </p:cNvPr>
          <p:cNvSpPr txBox="1"/>
          <p:nvPr/>
        </p:nvSpPr>
        <p:spPr>
          <a:xfrm>
            <a:off x="3048000" y="5895026"/>
            <a:ext cx="6096000" cy="369332"/>
          </a:xfrm>
          <a:prstGeom prst="rect">
            <a:avLst/>
          </a:prstGeom>
          <a:noFill/>
        </p:spPr>
        <p:txBody>
          <a:bodyPr wrap="square">
            <a:spAutoFit/>
          </a:bodyPr>
          <a:lstStyle/>
          <a:p>
            <a:pPr algn="ctr"/>
            <a:r>
              <a:rPr lang="en-IN" dirty="0">
                <a:latin typeface="Times New Roman" panose="02020603050405020304" pitchFamily="18" charset="0"/>
                <a:cs typeface="Times New Roman" panose="02020603050405020304" pitchFamily="18" charset="0"/>
              </a:rPr>
              <a:t>Custom Architecture for RAG system</a:t>
            </a:r>
          </a:p>
        </p:txBody>
      </p:sp>
      <p:cxnSp>
        <p:nvCxnSpPr>
          <p:cNvPr id="8" name="Straight Connector 7">
            <a:extLst>
              <a:ext uri="{FF2B5EF4-FFF2-40B4-BE49-F238E27FC236}">
                <a16:creationId xmlns:a16="http://schemas.microsoft.com/office/drawing/2014/main" id="{AC666576-0E6D-7E83-8D77-1F0310FD2C9C}"/>
              </a:ext>
            </a:extLst>
          </p:cNvPr>
          <p:cNvCxnSpPr/>
          <p:nvPr/>
        </p:nvCxnSpPr>
        <p:spPr>
          <a:xfrm>
            <a:off x="838200" y="1493520"/>
            <a:ext cx="10642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CD0AEDC-782F-45AB-75D8-C26B0CBA84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3800" y="5956300"/>
            <a:ext cx="774700" cy="774700"/>
          </a:xfrm>
          <a:prstGeom prst="rect">
            <a:avLst/>
          </a:prstGeom>
        </p:spPr>
      </p:pic>
      <p:sp>
        <p:nvSpPr>
          <p:cNvPr id="10" name="Footer Placeholder 9">
            <a:extLst>
              <a:ext uri="{FF2B5EF4-FFF2-40B4-BE49-F238E27FC236}">
                <a16:creationId xmlns:a16="http://schemas.microsoft.com/office/drawing/2014/main" id="{46C21362-CBE8-D10B-7EFC-79886C3ED715}"/>
              </a:ext>
            </a:extLst>
          </p:cNvPr>
          <p:cNvSpPr>
            <a:spLocks noGrp="1"/>
          </p:cNvSpPr>
          <p:nvPr>
            <p:ph type="ftr" sz="quarter" idx="11"/>
          </p:nvPr>
        </p:nvSpPr>
        <p:spPr/>
        <p:txBody>
          <a:bodyPr/>
          <a:lstStyle/>
          <a:p>
            <a:r>
              <a:rPr lang="pl-PL"/>
              <a:t>IIT MADRAS: MA5990 M.Tech Project</a:t>
            </a:r>
            <a:endParaRPr lang="en-IN"/>
          </a:p>
        </p:txBody>
      </p:sp>
      <p:sp>
        <p:nvSpPr>
          <p:cNvPr id="11" name="Slide Number Placeholder 10">
            <a:extLst>
              <a:ext uri="{FF2B5EF4-FFF2-40B4-BE49-F238E27FC236}">
                <a16:creationId xmlns:a16="http://schemas.microsoft.com/office/drawing/2014/main" id="{33F0B603-65D9-A35F-EDAB-E5E6B145B795}"/>
              </a:ext>
            </a:extLst>
          </p:cNvPr>
          <p:cNvSpPr>
            <a:spLocks noGrp="1"/>
          </p:cNvSpPr>
          <p:nvPr>
            <p:ph type="sldNum" sz="quarter" idx="12"/>
          </p:nvPr>
        </p:nvSpPr>
        <p:spPr/>
        <p:txBody>
          <a:bodyPr/>
          <a:lstStyle/>
          <a:p>
            <a:fld id="{32BD8055-DCA0-49EA-B85F-0C756BF5FC34}" type="slidenum">
              <a:rPr lang="en-IN" smtClean="0"/>
              <a:t>6</a:t>
            </a:fld>
            <a:endParaRPr lang="en-IN"/>
          </a:p>
        </p:txBody>
      </p:sp>
    </p:spTree>
    <p:extLst>
      <p:ext uri="{BB962C8B-B14F-4D97-AF65-F5344CB8AC3E}">
        <p14:creationId xmlns:p14="http://schemas.microsoft.com/office/powerpoint/2010/main" val="530266075"/>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607A6F-6D35-F564-9DE6-888E17E25F59}"/>
              </a:ext>
            </a:extLst>
          </p:cNvPr>
          <p:cNvSpPr txBox="1"/>
          <p:nvPr/>
        </p:nvSpPr>
        <p:spPr>
          <a:xfrm>
            <a:off x="3274142" y="2367171"/>
            <a:ext cx="6017342" cy="2123658"/>
          </a:xfrm>
          <a:prstGeom prst="rect">
            <a:avLst/>
          </a:prstGeom>
          <a:noFill/>
        </p:spPr>
        <p:txBody>
          <a:bodyPr wrap="square" rtlCol="0">
            <a:spAutoFit/>
          </a:bodyPr>
          <a:lstStyle/>
          <a:p>
            <a:pPr algn="ctr"/>
            <a:r>
              <a:rPr lang="en-US" sz="6600" dirty="0">
                <a:latin typeface="Times New Roman" panose="02020603050405020304" pitchFamily="18" charset="0"/>
                <a:cs typeface="Times New Roman" panose="02020603050405020304" pitchFamily="18" charset="0"/>
              </a:rPr>
              <a:t>LIVE DEMO FOR PROJECT</a:t>
            </a:r>
            <a:endParaRPr lang="en-IN" sz="6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9C9BEED-1014-3005-FC3D-611404AD61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0" y="5956300"/>
            <a:ext cx="774700" cy="774700"/>
          </a:xfrm>
          <a:prstGeom prst="rect">
            <a:avLst/>
          </a:prstGeom>
        </p:spPr>
      </p:pic>
      <p:sp>
        <p:nvSpPr>
          <p:cNvPr id="6" name="Footer Placeholder 5">
            <a:extLst>
              <a:ext uri="{FF2B5EF4-FFF2-40B4-BE49-F238E27FC236}">
                <a16:creationId xmlns:a16="http://schemas.microsoft.com/office/drawing/2014/main" id="{54E29AA1-DE74-0559-363B-4C48B8697A9C}"/>
              </a:ext>
            </a:extLst>
          </p:cNvPr>
          <p:cNvSpPr>
            <a:spLocks noGrp="1"/>
          </p:cNvSpPr>
          <p:nvPr>
            <p:ph type="ftr" sz="quarter" idx="11"/>
          </p:nvPr>
        </p:nvSpPr>
        <p:spPr/>
        <p:txBody>
          <a:bodyPr/>
          <a:lstStyle/>
          <a:p>
            <a:r>
              <a:rPr lang="pl-PL"/>
              <a:t>IIT MADRAS: MA5990 M.Tech Project</a:t>
            </a:r>
            <a:endParaRPr lang="en-IN"/>
          </a:p>
        </p:txBody>
      </p:sp>
      <p:sp>
        <p:nvSpPr>
          <p:cNvPr id="7" name="Slide Number Placeholder 6">
            <a:extLst>
              <a:ext uri="{FF2B5EF4-FFF2-40B4-BE49-F238E27FC236}">
                <a16:creationId xmlns:a16="http://schemas.microsoft.com/office/drawing/2014/main" id="{7A37BFBF-FE8C-3960-95BE-3FECDFACF6E0}"/>
              </a:ext>
            </a:extLst>
          </p:cNvPr>
          <p:cNvSpPr>
            <a:spLocks noGrp="1"/>
          </p:cNvSpPr>
          <p:nvPr>
            <p:ph type="sldNum" sz="quarter" idx="12"/>
          </p:nvPr>
        </p:nvSpPr>
        <p:spPr/>
        <p:txBody>
          <a:bodyPr/>
          <a:lstStyle/>
          <a:p>
            <a:fld id="{32BD8055-DCA0-49EA-B85F-0C756BF5FC34}" type="slidenum">
              <a:rPr lang="en-IN" smtClean="0"/>
              <a:t>7</a:t>
            </a:fld>
            <a:endParaRPr lang="en-IN"/>
          </a:p>
        </p:txBody>
      </p:sp>
    </p:spTree>
    <p:extLst>
      <p:ext uri="{BB962C8B-B14F-4D97-AF65-F5344CB8AC3E}">
        <p14:creationId xmlns:p14="http://schemas.microsoft.com/office/powerpoint/2010/main" val="3928134409"/>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4FE655-3D49-E012-3924-E5E497E6843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FUTURE SCOPE</a:t>
            </a:r>
            <a:endParaRPr lang="en-IN"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847B08A-1988-E422-09D7-1A5D8EE483D8}"/>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As technology continues to evolve and new challenges emerge for future work, ranging from the exploration of new large language models (LLMs) to the advancement of RAG architectures: </a:t>
            </a:r>
          </a:p>
          <a:p>
            <a:pPr marL="514350" indent="-514350">
              <a:buFont typeface="+mj-lt"/>
              <a:buAutoNum type="arabicPeriod"/>
            </a:pPr>
            <a:r>
              <a:rPr lang="en-IN" sz="2400" b="1" dirty="0">
                <a:latin typeface="Times New Roman" panose="02020603050405020304" pitchFamily="18" charset="0"/>
                <a:cs typeface="Times New Roman" panose="02020603050405020304" pitchFamily="18" charset="0"/>
              </a:rPr>
              <a:t>Integration of Multimodal Information</a:t>
            </a:r>
            <a:endParaRPr lang="en-US" sz="2400" b="1"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400" b="1" dirty="0">
                <a:latin typeface="Times New Roman" panose="02020603050405020304" pitchFamily="18" charset="0"/>
                <a:cs typeface="Times New Roman" panose="02020603050405020304" pitchFamily="18" charset="0"/>
              </a:rPr>
              <a:t>Fine-Tuning Techniques and Optimization</a:t>
            </a:r>
          </a:p>
          <a:p>
            <a:pPr marL="514350" indent="-514350">
              <a:buFont typeface="+mj-lt"/>
              <a:buAutoNum type="arabicPeriod"/>
            </a:pPr>
            <a:r>
              <a:rPr lang="en-US" sz="2400" b="1" dirty="0">
                <a:latin typeface="Times New Roman" panose="02020603050405020304" pitchFamily="18" charset="0"/>
                <a:cs typeface="Times New Roman" panose="02020603050405020304" pitchFamily="18" charset="0"/>
              </a:rPr>
              <a:t>Addressing Privacy and Security Concerns</a:t>
            </a:r>
            <a:endParaRPr lang="en-IN" sz="2400" b="1"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05CC0145-7927-8B92-49EB-BF25F4EC16A3}"/>
              </a:ext>
            </a:extLst>
          </p:cNvPr>
          <p:cNvCxnSpPr/>
          <p:nvPr/>
        </p:nvCxnSpPr>
        <p:spPr>
          <a:xfrm>
            <a:off x="838200" y="1493520"/>
            <a:ext cx="10642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214FCCFC-1941-D50F-C9AF-25AE88F990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0" y="5956300"/>
            <a:ext cx="774700" cy="774700"/>
          </a:xfrm>
          <a:prstGeom prst="rect">
            <a:avLst/>
          </a:prstGeom>
        </p:spPr>
      </p:pic>
      <p:sp>
        <p:nvSpPr>
          <p:cNvPr id="9" name="Footer Placeholder 8">
            <a:extLst>
              <a:ext uri="{FF2B5EF4-FFF2-40B4-BE49-F238E27FC236}">
                <a16:creationId xmlns:a16="http://schemas.microsoft.com/office/drawing/2014/main" id="{D11721A3-1F67-F4C9-0096-63520E2D1B70}"/>
              </a:ext>
            </a:extLst>
          </p:cNvPr>
          <p:cNvSpPr>
            <a:spLocks noGrp="1"/>
          </p:cNvSpPr>
          <p:nvPr>
            <p:ph type="ftr" sz="quarter" idx="11"/>
          </p:nvPr>
        </p:nvSpPr>
        <p:spPr/>
        <p:txBody>
          <a:bodyPr/>
          <a:lstStyle/>
          <a:p>
            <a:r>
              <a:rPr lang="pl-PL"/>
              <a:t>IIT MADRAS: MA5990 M.Tech Project</a:t>
            </a:r>
            <a:endParaRPr lang="en-IN"/>
          </a:p>
        </p:txBody>
      </p:sp>
      <p:sp>
        <p:nvSpPr>
          <p:cNvPr id="10" name="Slide Number Placeholder 9">
            <a:extLst>
              <a:ext uri="{FF2B5EF4-FFF2-40B4-BE49-F238E27FC236}">
                <a16:creationId xmlns:a16="http://schemas.microsoft.com/office/drawing/2014/main" id="{B6FC2826-D042-54A3-DDB4-73B0B9F82AC2}"/>
              </a:ext>
            </a:extLst>
          </p:cNvPr>
          <p:cNvSpPr>
            <a:spLocks noGrp="1"/>
          </p:cNvSpPr>
          <p:nvPr>
            <p:ph type="sldNum" sz="quarter" idx="12"/>
          </p:nvPr>
        </p:nvSpPr>
        <p:spPr/>
        <p:txBody>
          <a:bodyPr/>
          <a:lstStyle/>
          <a:p>
            <a:fld id="{32BD8055-DCA0-49EA-B85F-0C756BF5FC34}" type="slidenum">
              <a:rPr lang="en-IN" smtClean="0"/>
              <a:t>8</a:t>
            </a:fld>
            <a:endParaRPr lang="en-IN"/>
          </a:p>
        </p:txBody>
      </p:sp>
    </p:spTree>
    <p:extLst>
      <p:ext uri="{BB962C8B-B14F-4D97-AF65-F5344CB8AC3E}">
        <p14:creationId xmlns:p14="http://schemas.microsoft.com/office/powerpoint/2010/main" val="2960196545"/>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607A6F-6D35-F564-9DE6-888E17E25F59}"/>
              </a:ext>
            </a:extLst>
          </p:cNvPr>
          <p:cNvSpPr txBox="1"/>
          <p:nvPr/>
        </p:nvSpPr>
        <p:spPr>
          <a:xfrm>
            <a:off x="3087329" y="2509242"/>
            <a:ext cx="6017342" cy="1107996"/>
          </a:xfrm>
          <a:prstGeom prst="rect">
            <a:avLst/>
          </a:prstGeom>
          <a:noFill/>
        </p:spPr>
        <p:txBody>
          <a:bodyPr wrap="square" rtlCol="0">
            <a:spAutoFit/>
          </a:bodyPr>
          <a:lstStyle/>
          <a:p>
            <a:pPr algn="ctr"/>
            <a:r>
              <a:rPr lang="en-US" sz="6600" dirty="0">
                <a:latin typeface="Times New Roman" panose="02020603050405020304" pitchFamily="18" charset="0"/>
                <a:cs typeface="Times New Roman" panose="02020603050405020304" pitchFamily="18" charset="0"/>
              </a:rPr>
              <a:t>THANK YOU</a:t>
            </a:r>
            <a:endParaRPr lang="en-IN" sz="6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CB72091-180C-7209-4BD5-3989AB7F9DEC}"/>
              </a:ext>
            </a:extLst>
          </p:cNvPr>
          <p:cNvSpPr>
            <a:spLocks noGrp="1"/>
          </p:cNvSpPr>
          <p:nvPr>
            <p:ph type="ftr" sz="quarter" idx="11"/>
          </p:nvPr>
        </p:nvSpPr>
        <p:spPr/>
        <p:txBody>
          <a:bodyPr/>
          <a:lstStyle/>
          <a:p>
            <a:r>
              <a:rPr lang="pl-PL"/>
              <a:t>IIT MADRAS: MA5990 M.Tech Project</a:t>
            </a:r>
            <a:endParaRPr lang="en-IN"/>
          </a:p>
        </p:txBody>
      </p:sp>
      <p:sp>
        <p:nvSpPr>
          <p:cNvPr id="5" name="Slide Number Placeholder 4">
            <a:extLst>
              <a:ext uri="{FF2B5EF4-FFF2-40B4-BE49-F238E27FC236}">
                <a16:creationId xmlns:a16="http://schemas.microsoft.com/office/drawing/2014/main" id="{78626295-4ECF-197A-DBCC-BC0B5B97E9DB}"/>
              </a:ext>
            </a:extLst>
          </p:cNvPr>
          <p:cNvSpPr>
            <a:spLocks noGrp="1"/>
          </p:cNvSpPr>
          <p:nvPr>
            <p:ph type="sldNum" sz="quarter" idx="12"/>
          </p:nvPr>
        </p:nvSpPr>
        <p:spPr/>
        <p:txBody>
          <a:bodyPr/>
          <a:lstStyle/>
          <a:p>
            <a:fld id="{32BD8055-DCA0-49EA-B85F-0C756BF5FC34}" type="slidenum">
              <a:rPr lang="en-IN" smtClean="0"/>
              <a:t>9</a:t>
            </a:fld>
            <a:endParaRPr lang="en-IN"/>
          </a:p>
        </p:txBody>
      </p:sp>
      <p:pic>
        <p:nvPicPr>
          <p:cNvPr id="7" name="Picture 6">
            <a:extLst>
              <a:ext uri="{FF2B5EF4-FFF2-40B4-BE49-F238E27FC236}">
                <a16:creationId xmlns:a16="http://schemas.microsoft.com/office/drawing/2014/main" id="{C34FF511-DF06-08AD-D928-8FB4CD393D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1300" y="4806950"/>
            <a:ext cx="1549400" cy="1549400"/>
          </a:xfrm>
          <a:prstGeom prst="rect">
            <a:avLst/>
          </a:prstGeom>
        </p:spPr>
      </p:pic>
    </p:spTree>
    <p:extLst>
      <p:ext uri="{BB962C8B-B14F-4D97-AF65-F5344CB8AC3E}">
        <p14:creationId xmlns:p14="http://schemas.microsoft.com/office/powerpoint/2010/main" val="7932701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444</Words>
  <Application>Microsoft Office PowerPoint</Application>
  <PresentationFormat>Widescreen</PresentationFormat>
  <Paragraphs>77</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CHATBOT BASED ON RETRIVEL AUGUMENT GENERATION</vt:lpstr>
      <vt:lpstr>CONTENT</vt:lpstr>
      <vt:lpstr>INTRODUCTION</vt:lpstr>
      <vt:lpstr>PROBLEM STATMENT</vt:lpstr>
      <vt:lpstr>METHODLOGY</vt:lpstr>
      <vt:lpstr>METHODLOGY</vt:lpstr>
      <vt:lpstr>PowerPoint Presentation</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BASED ON RETRIVEL AUGUMENT GENERATION</dc:title>
  <dc:creator>Vidipt Vashist</dc:creator>
  <cp:lastModifiedBy>Vidipt Vashist</cp:lastModifiedBy>
  <cp:revision>7</cp:revision>
  <dcterms:created xsi:type="dcterms:W3CDTF">2024-05-13T12:27:43Z</dcterms:created>
  <dcterms:modified xsi:type="dcterms:W3CDTF">2024-05-13T16:19:29Z</dcterms:modified>
</cp:coreProperties>
</file>