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78" r:id="rId2"/>
    <p:sldId id="256" r:id="rId3"/>
    <p:sldId id="257" r:id="rId4"/>
    <p:sldId id="258" r:id="rId5"/>
    <p:sldId id="279" r:id="rId6"/>
    <p:sldId id="260" r:id="rId7"/>
    <p:sldId id="261" r:id="rId8"/>
    <p:sldId id="262" r:id="rId9"/>
    <p:sldId id="263" r:id="rId10"/>
    <p:sldId id="265" r:id="rId11"/>
    <p:sldId id="266" r:id="rId12"/>
    <p:sldId id="267" r:id="rId13"/>
    <p:sldId id="268" r:id="rId14"/>
    <p:sldId id="269" r:id="rId15"/>
    <p:sldId id="270" r:id="rId16"/>
    <p:sldId id="271" r:id="rId17"/>
    <p:sldId id="273" r:id="rId18"/>
    <p:sldId id="276" r:id="rId19"/>
    <p:sldId id="275"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4203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25779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05898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21103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75324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7225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6919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2021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0790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7065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3574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96426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45876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52251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3887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4687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2/26/2024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1984381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ncbi.nlm.nih.gov/pmc/articles/PMC3819475/" TargetMode="Externa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hyperlink" Target="https://ijcrt.org/papers/IJCRT2101230.pdf" TargetMode="External"/><Relationship Id="rId5" Type="http://schemas.openxmlformats.org/officeDocument/2006/relationships/hyperlink" Target="https://www.easyayurveda.com/2013/01/21/clove-and-clove-oil-benefits-usage-dose-complete-ayurveda-details/#classical_categorization" TargetMode="External"/><Relationship Id="rId4" Type="http://schemas.openxmlformats.org/officeDocument/2006/relationships/hyperlink" Target="https://www.researchgate.net/publication/362888775_Phytochemical_Analysis_of_Clove_Syzygium_aromaticum_Dried_Flower_Buds_Extract_and_its_Therapeutic_importanc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406AE-D6FC-B64C-D816-8D523E9BD860}"/>
              </a:ext>
            </a:extLst>
          </p:cNvPr>
          <p:cNvSpPr>
            <a:spLocks noGrp="1"/>
          </p:cNvSpPr>
          <p:nvPr>
            <p:ph type="title"/>
          </p:nvPr>
        </p:nvSpPr>
        <p:spPr>
          <a:xfrm>
            <a:off x="1640156" y="625545"/>
            <a:ext cx="8911687" cy="1280890"/>
          </a:xfrm>
        </p:spPr>
        <p:txBody>
          <a:bodyPr/>
          <a:lstStyle/>
          <a:p>
            <a:pPr algn="ctr"/>
            <a:r>
              <a:rPr lang="en-IN" dirty="0">
                <a:latin typeface="Times New Roman" panose="02020603050405020304" pitchFamily="18" charset="0"/>
                <a:cs typeface="Times New Roman" panose="02020603050405020304" pitchFamily="18" charset="0"/>
              </a:rPr>
              <a:t>DEPARTMENT OF DRAVYA-GUNA</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JAMC, NAGPUR )</a:t>
            </a:r>
          </a:p>
        </p:txBody>
      </p:sp>
      <p:sp>
        <p:nvSpPr>
          <p:cNvPr id="3" name="Content Placeholder 2">
            <a:extLst>
              <a:ext uri="{FF2B5EF4-FFF2-40B4-BE49-F238E27FC236}">
                <a16:creationId xmlns:a16="http://schemas.microsoft.com/office/drawing/2014/main" id="{94FE29AA-D51D-6F96-16DC-39DE4BBBE7DA}"/>
              </a:ext>
            </a:extLst>
          </p:cNvPr>
          <p:cNvSpPr>
            <a:spLocks noGrp="1"/>
          </p:cNvSpPr>
          <p:nvPr>
            <p:ph idx="1"/>
          </p:nvPr>
        </p:nvSpPr>
        <p:spPr>
          <a:xfrm>
            <a:off x="1294361" y="1937988"/>
            <a:ext cx="9603275" cy="382411"/>
          </a:xfrm>
        </p:spPr>
        <p:txBody>
          <a:bodyPr>
            <a:normAutofit/>
          </a:bodyPr>
          <a:lstStyle/>
          <a:p>
            <a:pPr marL="0" indent="0" algn="ctr">
              <a:buNone/>
            </a:pPr>
            <a:r>
              <a:rPr lang="en-IN" dirty="0">
                <a:latin typeface="Times New Roman" panose="02020603050405020304" pitchFamily="18" charset="0"/>
                <a:cs typeface="Times New Roman" panose="02020603050405020304" pitchFamily="18" charset="0"/>
              </a:rPr>
              <a:t>Plant : LAVANG</a:t>
            </a:r>
          </a:p>
        </p:txBody>
      </p:sp>
      <p:sp>
        <p:nvSpPr>
          <p:cNvPr id="4" name="TextBox 3">
            <a:extLst>
              <a:ext uri="{FF2B5EF4-FFF2-40B4-BE49-F238E27FC236}">
                <a16:creationId xmlns:a16="http://schemas.microsoft.com/office/drawing/2014/main" id="{F803BA7C-F210-C4A1-AEAB-AB97089EC0B4}"/>
              </a:ext>
            </a:extLst>
          </p:cNvPr>
          <p:cNvSpPr txBox="1"/>
          <p:nvPr/>
        </p:nvSpPr>
        <p:spPr>
          <a:xfrm>
            <a:off x="1460910" y="4941318"/>
            <a:ext cx="9603275" cy="707886"/>
          </a:xfrm>
          <a:prstGeom prst="rect">
            <a:avLst/>
          </a:prstGeom>
          <a:noFill/>
        </p:spPr>
        <p:txBody>
          <a:bodyPr wrap="square" rtlCol="0">
            <a:spAutoFit/>
          </a:bodyPr>
          <a:lstStyle/>
          <a:p>
            <a:r>
              <a:rPr lang="en-IN" sz="2000" b="1" i="1" u="sng" dirty="0">
                <a:latin typeface="Times New Roman" panose="02020603050405020304" pitchFamily="18" charset="0"/>
                <a:cs typeface="Times New Roman" panose="02020603050405020304" pitchFamily="18" charset="0"/>
              </a:rPr>
              <a:t>Guided by </a:t>
            </a:r>
            <a:r>
              <a:rPr lang="en-IN" sz="2000" dirty="0">
                <a:latin typeface="Times New Roman" panose="02020603050405020304" pitchFamily="18" charset="0"/>
                <a:cs typeface="Times New Roman" panose="02020603050405020304" pitchFamily="18" charset="0"/>
              </a:rPr>
              <a:t>: Dr. Seema Parma Ma’am (HOD)</a:t>
            </a:r>
          </a:p>
          <a:p>
            <a:r>
              <a:rPr lang="en-IN" sz="2000" dirty="0">
                <a:latin typeface="Times New Roman" panose="02020603050405020304" pitchFamily="18" charset="0"/>
                <a:cs typeface="Times New Roman" panose="02020603050405020304" pitchFamily="18" charset="0"/>
              </a:rPr>
              <a:t>                    Dr. Shrikant Hadole Sir ( Ass. Prof )</a:t>
            </a:r>
          </a:p>
        </p:txBody>
      </p:sp>
      <p:sp>
        <p:nvSpPr>
          <p:cNvPr id="5" name="TextBox 4">
            <a:extLst>
              <a:ext uri="{FF2B5EF4-FFF2-40B4-BE49-F238E27FC236}">
                <a16:creationId xmlns:a16="http://schemas.microsoft.com/office/drawing/2014/main" id="{CBD7DC24-BADD-1718-209A-F634054F7D74}"/>
              </a:ext>
            </a:extLst>
          </p:cNvPr>
          <p:cNvSpPr txBox="1"/>
          <p:nvPr/>
        </p:nvSpPr>
        <p:spPr>
          <a:xfrm>
            <a:off x="2341984" y="5863123"/>
            <a:ext cx="5290457" cy="400110"/>
          </a:xfrm>
          <a:prstGeom prst="rect">
            <a:avLst/>
          </a:prstGeom>
          <a:noFill/>
        </p:spPr>
        <p:txBody>
          <a:bodyPr wrap="square" rtlCol="0">
            <a:spAutoFit/>
          </a:bodyPr>
          <a:lstStyle/>
          <a:p>
            <a:r>
              <a:rPr lang="en-IN" b="1" i="1" u="sng" dirty="0"/>
              <a:t>Compiled by </a:t>
            </a:r>
            <a:r>
              <a:rPr lang="en-IN" dirty="0"/>
              <a:t>: </a:t>
            </a:r>
            <a:r>
              <a:rPr lang="en-IN" sz="2000" dirty="0">
                <a:latin typeface="Times New Roman" panose="02020603050405020304" pitchFamily="18" charset="0"/>
                <a:cs typeface="Times New Roman" panose="02020603050405020304" pitchFamily="18" charset="0"/>
              </a:rPr>
              <a:t>Divya Nagose (2021-22)</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F0A4B1F-D744-C8C3-42FC-BFA2F484150C}"/>
              </a:ext>
            </a:extLst>
          </p:cNvPr>
          <p:cNvPicPr>
            <a:picLocks noChangeAspect="1"/>
          </p:cNvPicPr>
          <p:nvPr/>
        </p:nvPicPr>
        <p:blipFill rotWithShape="1">
          <a:blip r:embed="rId2">
            <a:extLst>
              <a:ext uri="{28A0092B-C50C-407E-A947-70E740481C1C}">
                <a14:useLocalDpi xmlns:a14="http://schemas.microsoft.com/office/drawing/2010/main" val="0"/>
              </a:ext>
            </a:extLst>
          </a:blip>
          <a:srcRect b="9999"/>
          <a:stretch/>
        </p:blipFill>
        <p:spPr>
          <a:xfrm>
            <a:off x="4919662" y="2547937"/>
            <a:ext cx="2143125" cy="192881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760395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C1D7C-2F2B-CE25-CCDE-A09ABB4B5E4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Habitat </a:t>
            </a:r>
          </a:p>
        </p:txBody>
      </p:sp>
      <p:sp>
        <p:nvSpPr>
          <p:cNvPr id="3" name="Content Placeholder 2">
            <a:extLst>
              <a:ext uri="{FF2B5EF4-FFF2-40B4-BE49-F238E27FC236}">
                <a16:creationId xmlns:a16="http://schemas.microsoft.com/office/drawing/2014/main" id="{C89B49A0-3BC6-DD9B-BBFE-8A982647FF3B}"/>
              </a:ext>
            </a:extLst>
          </p:cNvPr>
          <p:cNvSpPr>
            <a:spLocks noGrp="1"/>
          </p:cNvSpPr>
          <p:nvPr>
            <p:ph idx="1"/>
          </p:nvPr>
        </p:nvSpPr>
        <p:spPr>
          <a:xfrm>
            <a:off x="2589212" y="1540189"/>
            <a:ext cx="8915400" cy="3777622"/>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In India, it is available in Tamil Nadu and Kerala. </a:t>
            </a:r>
          </a:p>
          <a:p>
            <a:pPr>
              <a:lnSpc>
                <a:spcPct val="150000"/>
              </a:lnSpc>
            </a:pPr>
            <a:r>
              <a:rPr lang="en-US" sz="2400" dirty="0">
                <a:latin typeface="Times New Roman" panose="02020603050405020304" pitchFamily="18" charset="0"/>
                <a:cs typeface="Times New Roman" panose="02020603050405020304" pitchFamily="18" charset="0"/>
              </a:rPr>
              <a:t>It is abundantly found in Sri Lanka, Mauritius, Tanzania and Singapore.</a:t>
            </a:r>
          </a:p>
        </p:txBody>
      </p:sp>
    </p:spTree>
    <p:extLst>
      <p:ext uri="{BB962C8B-B14F-4D97-AF65-F5344CB8AC3E}">
        <p14:creationId xmlns:p14="http://schemas.microsoft.com/office/powerpoint/2010/main" val="1565448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B247F-758D-96C9-B49A-1DC6D7783F34}"/>
              </a:ext>
            </a:extLst>
          </p:cNvPr>
          <p:cNvSpPr>
            <a:spLocks noGrp="1"/>
          </p:cNvSpPr>
          <p:nvPr>
            <p:ph type="title"/>
          </p:nvPr>
        </p:nvSpPr>
        <p:spPr>
          <a:xfrm>
            <a:off x="2592925" y="611327"/>
            <a:ext cx="8911687" cy="903032"/>
          </a:xfrm>
        </p:spPr>
        <p:txBody>
          <a:bodyPr/>
          <a:lstStyle/>
          <a:p>
            <a:r>
              <a:rPr lang="en-US" dirty="0">
                <a:latin typeface="Times New Roman" panose="02020603050405020304" pitchFamily="18" charset="0"/>
                <a:cs typeface="Times New Roman" panose="02020603050405020304" pitchFamily="18" charset="0"/>
              </a:rPr>
              <a:t>Chemical Composition </a:t>
            </a:r>
          </a:p>
        </p:txBody>
      </p:sp>
      <p:sp>
        <p:nvSpPr>
          <p:cNvPr id="3" name="Content Placeholder 2">
            <a:extLst>
              <a:ext uri="{FF2B5EF4-FFF2-40B4-BE49-F238E27FC236}">
                <a16:creationId xmlns:a16="http://schemas.microsoft.com/office/drawing/2014/main" id="{B5FEF309-804D-1F53-BE56-FF0CEB096F44}"/>
              </a:ext>
            </a:extLst>
          </p:cNvPr>
          <p:cNvSpPr>
            <a:spLocks noGrp="1"/>
          </p:cNvSpPr>
          <p:nvPr>
            <p:ph idx="1"/>
          </p:nvPr>
        </p:nvSpPr>
        <p:spPr>
          <a:xfrm>
            <a:off x="2589212" y="1502003"/>
            <a:ext cx="8915400" cy="3777622"/>
          </a:xfrm>
        </p:spPr>
        <p:txBody>
          <a:bodyPr>
            <a:normAutofit/>
          </a:bodyPr>
          <a:lstStyle/>
          <a:p>
            <a:pPr algn="just"/>
            <a:r>
              <a:rPr lang="en-US" sz="2400" dirty="0">
                <a:latin typeface="Times New Roman" panose="02020603050405020304" pitchFamily="18" charset="0"/>
                <a:cs typeface="Times New Roman" panose="02020603050405020304" pitchFamily="18" charset="0"/>
              </a:rPr>
              <a:t>Chemical composition -Its oil contains euginol and caryophylline. Lavanga contains adinfe calcium, phosphorus, iron, carotine, thiamine, riboflavin and nicotinic advar acid. Flower stalk contains tannin. Leaves, the fruit and the root contains a volatile oil. Oil of the flowerbuds is used medicinally only.</a:t>
            </a:r>
          </a:p>
        </p:txBody>
      </p:sp>
      <p:pic>
        <p:nvPicPr>
          <p:cNvPr id="5" name="Picture 4">
            <a:extLst>
              <a:ext uri="{FF2B5EF4-FFF2-40B4-BE49-F238E27FC236}">
                <a16:creationId xmlns:a16="http://schemas.microsoft.com/office/drawing/2014/main" id="{10431EF2-C55D-9285-FC1C-F6EB02AA489A}"/>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6590" t="-326" r="7998" b="27938"/>
          <a:stretch/>
        </p:blipFill>
        <p:spPr>
          <a:xfrm>
            <a:off x="3781425" y="3536092"/>
            <a:ext cx="4629150" cy="2771775"/>
          </a:xfrm>
          <a:prstGeom prst="rect">
            <a:avLst/>
          </a:prstGeom>
        </p:spPr>
      </p:pic>
    </p:spTree>
    <p:extLst>
      <p:ext uri="{BB962C8B-B14F-4D97-AF65-F5344CB8AC3E}">
        <p14:creationId xmlns:p14="http://schemas.microsoft.com/office/powerpoint/2010/main" val="418931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DFB1B-ABF8-8CC0-4EF3-81385594B435}"/>
              </a:ext>
            </a:extLst>
          </p:cNvPr>
          <p:cNvSpPr>
            <a:spLocks noGrp="1"/>
          </p:cNvSpPr>
          <p:nvPr>
            <p:ph type="title"/>
          </p:nvPr>
        </p:nvSpPr>
        <p:spPr>
          <a:xfrm>
            <a:off x="2411788" y="624110"/>
            <a:ext cx="8911687" cy="1045466"/>
          </a:xfrm>
        </p:spPr>
        <p:txBody>
          <a:bodyPr/>
          <a:lstStyle/>
          <a:p>
            <a:r>
              <a:rPr lang="en-US" dirty="0">
                <a:latin typeface="Times New Roman" panose="02020603050405020304" pitchFamily="18" charset="0"/>
                <a:cs typeface="Times New Roman" panose="02020603050405020304" pitchFamily="18" charset="0"/>
              </a:rPr>
              <a:t>Rasapanchak </a:t>
            </a:r>
          </a:p>
        </p:txBody>
      </p:sp>
      <p:sp>
        <p:nvSpPr>
          <p:cNvPr id="3" name="Content Placeholder 2">
            <a:extLst>
              <a:ext uri="{FF2B5EF4-FFF2-40B4-BE49-F238E27FC236}">
                <a16:creationId xmlns:a16="http://schemas.microsoft.com/office/drawing/2014/main" id="{7390931B-0E54-5FE3-4765-E480842B481A}"/>
              </a:ext>
            </a:extLst>
          </p:cNvPr>
          <p:cNvSpPr>
            <a:spLocks noGrp="1"/>
          </p:cNvSpPr>
          <p:nvPr>
            <p:ph idx="1"/>
          </p:nvPr>
        </p:nvSpPr>
        <p:spPr>
          <a:xfrm>
            <a:off x="2411788" y="1540189"/>
            <a:ext cx="8915400" cy="3777622"/>
          </a:xfrm>
        </p:spPr>
        <p:txBody>
          <a:bodyPr>
            <a:noAutofit/>
          </a:bodyPr>
          <a:lstStyle/>
          <a:p>
            <a:pPr>
              <a:lnSpc>
                <a:spcPct val="150000"/>
              </a:lnSpc>
            </a:pPr>
            <a:r>
              <a:rPr lang="en-US" sz="2400" dirty="0">
                <a:latin typeface="Times New Roman" panose="02020603050405020304" pitchFamily="18" charset="0"/>
                <a:cs typeface="Times New Roman" panose="02020603050405020304" pitchFamily="18" charset="0"/>
              </a:rPr>
              <a:t>Medicinal qualities, Uses</a:t>
            </a:r>
          </a:p>
          <a:p>
            <a:pPr>
              <a:lnSpc>
                <a:spcPct val="150000"/>
              </a:lnSpc>
            </a:pPr>
            <a:r>
              <a:rPr lang="en-US" sz="2400" dirty="0">
                <a:latin typeface="Times New Roman" panose="02020603050405020304" pitchFamily="18" charset="0"/>
                <a:cs typeface="Times New Roman" panose="02020603050405020304" pitchFamily="18" charset="0"/>
              </a:rPr>
              <a:t>Medicinal qualities of Clove:</a:t>
            </a:r>
          </a:p>
          <a:p>
            <a:pPr>
              <a:lnSpc>
                <a:spcPct val="150000"/>
              </a:lnSpc>
            </a:pPr>
            <a:r>
              <a:rPr lang="en-US" sz="2400" dirty="0">
                <a:latin typeface="Times New Roman" panose="02020603050405020304" pitchFamily="18" charset="0"/>
                <a:cs typeface="Times New Roman" panose="02020603050405020304" pitchFamily="18" charset="0"/>
              </a:rPr>
              <a:t>Rasa (taste): Tikta (bitter), Katu (pungent)</a:t>
            </a:r>
          </a:p>
          <a:p>
            <a:pPr>
              <a:lnSpc>
                <a:spcPct val="150000"/>
              </a:lnSpc>
            </a:pPr>
            <a:r>
              <a:rPr lang="en-US" sz="2400" dirty="0">
                <a:latin typeface="Times New Roman" panose="02020603050405020304" pitchFamily="18" charset="0"/>
                <a:cs typeface="Times New Roman" panose="02020603050405020304" pitchFamily="18" charset="0"/>
              </a:rPr>
              <a:t>Guna (qualities): Laghu (light to digest), Snigdha (unctuous, oily)</a:t>
            </a:r>
          </a:p>
          <a:p>
            <a:pPr>
              <a:lnSpc>
                <a:spcPct val="150000"/>
              </a:lnSpc>
            </a:pPr>
            <a:r>
              <a:rPr lang="en-US" sz="2400" dirty="0">
                <a:latin typeface="Times New Roman" panose="02020603050405020304" pitchFamily="18" charset="0"/>
                <a:cs typeface="Times New Roman" panose="02020603050405020304" pitchFamily="18" charset="0"/>
              </a:rPr>
              <a:t>Vipaka (taste conversion after digestion): Katu (pungent)</a:t>
            </a:r>
          </a:p>
          <a:p>
            <a:pPr>
              <a:lnSpc>
                <a:spcPct val="150000"/>
              </a:lnSpc>
            </a:pPr>
            <a:r>
              <a:rPr lang="en-US" sz="2400" dirty="0">
                <a:latin typeface="Times New Roman" panose="02020603050405020304" pitchFamily="18" charset="0"/>
                <a:cs typeface="Times New Roman" panose="02020603050405020304" pitchFamily="18" charset="0"/>
              </a:rPr>
              <a:t>Veerya (potency): Sheeta (cold) Effect on Tridosha - Kaphapittahara -balances Kapha and Pitta</a:t>
            </a:r>
          </a:p>
        </p:txBody>
      </p:sp>
    </p:spTree>
    <p:extLst>
      <p:ext uri="{BB962C8B-B14F-4D97-AF65-F5344CB8AC3E}">
        <p14:creationId xmlns:p14="http://schemas.microsoft.com/office/powerpoint/2010/main" val="1329690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930E-F8E2-E9AB-9946-315643609B3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Karma </a:t>
            </a:r>
          </a:p>
        </p:txBody>
      </p:sp>
      <p:sp>
        <p:nvSpPr>
          <p:cNvPr id="3" name="Content Placeholder 2">
            <a:extLst>
              <a:ext uri="{FF2B5EF4-FFF2-40B4-BE49-F238E27FC236}">
                <a16:creationId xmlns:a16="http://schemas.microsoft.com/office/drawing/2014/main" id="{D1A7B787-24EA-ED81-81AC-42DB0B3BA4F0}"/>
              </a:ext>
            </a:extLst>
          </p:cNvPr>
          <p:cNvSpPr>
            <a:spLocks noGrp="1"/>
          </p:cNvSpPr>
          <p:nvPr>
            <p:ph idx="1"/>
          </p:nvPr>
        </p:nvSpPr>
        <p:spPr>
          <a:xfrm>
            <a:off x="2589212" y="1540189"/>
            <a:ext cx="8915400" cy="3777622"/>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Kaphaghna being katutikta and Pittaghna being sheeta.</a:t>
            </a:r>
          </a:p>
          <a:p>
            <a:pPr>
              <a:lnSpc>
                <a:spcPct val="150000"/>
              </a:lnSpc>
            </a:pPr>
            <a:r>
              <a:rPr lang="en-US" sz="2400" dirty="0">
                <a:latin typeface="Times New Roman" panose="02020603050405020304" pitchFamily="18" charset="0"/>
                <a:cs typeface="Times New Roman" panose="02020603050405020304" pitchFamily="18" charset="0"/>
              </a:rPr>
              <a:t>Dipan</a:t>
            </a:r>
          </a:p>
          <a:p>
            <a:pPr>
              <a:lnSpc>
                <a:spcPct val="150000"/>
              </a:lnSpc>
            </a:pPr>
            <a:r>
              <a:rPr lang="en-US" sz="2400" dirty="0">
                <a:latin typeface="Times New Roman" panose="02020603050405020304" pitchFamily="18" charset="0"/>
                <a:cs typeface="Times New Roman" panose="02020603050405020304" pitchFamily="18" charset="0"/>
              </a:rPr>
              <a:t>Pachan</a:t>
            </a:r>
          </a:p>
          <a:p>
            <a:pPr>
              <a:lnSpc>
                <a:spcPct val="150000"/>
              </a:lnSpc>
            </a:pPr>
            <a:r>
              <a:rPr lang="en-US" sz="2400" dirty="0">
                <a:latin typeface="Times New Roman" panose="02020603050405020304" pitchFamily="18" charset="0"/>
                <a:cs typeface="Times New Roman" panose="02020603050405020304" pitchFamily="18" charset="0"/>
              </a:rPr>
              <a:t>Ruchikar</a:t>
            </a:r>
          </a:p>
          <a:p>
            <a:pPr>
              <a:lnSpc>
                <a:spcPct val="150000"/>
              </a:lnSpc>
            </a:pPr>
            <a:r>
              <a:rPr lang="en-US" sz="2400" dirty="0">
                <a:latin typeface="Times New Roman" panose="02020603050405020304" pitchFamily="18" charset="0"/>
                <a:cs typeface="Times New Roman" panose="02020603050405020304" pitchFamily="18" charset="0"/>
              </a:rPr>
              <a:t>tiktakatu</a:t>
            </a:r>
          </a:p>
        </p:txBody>
      </p:sp>
    </p:spTree>
    <p:extLst>
      <p:ext uri="{BB962C8B-B14F-4D97-AF65-F5344CB8AC3E}">
        <p14:creationId xmlns:p14="http://schemas.microsoft.com/office/powerpoint/2010/main" val="3667062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C7A95-BAD7-82A8-901B-F674BC203AD6}"/>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Vyadhita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upayoga</a:t>
            </a:r>
            <a:r>
              <a:rPr lang="en-US"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25DC04BD-6611-545F-5B96-931824FFB8D3}"/>
              </a:ext>
            </a:extLst>
          </p:cNvPr>
          <p:cNvSpPr>
            <a:spLocks noGrp="1"/>
          </p:cNvSpPr>
          <p:nvPr>
            <p:ph idx="1"/>
          </p:nvPr>
        </p:nvSpPr>
        <p:spPr>
          <a:xfrm>
            <a:off x="2589212" y="1540189"/>
            <a:ext cx="8915400" cy="3777622"/>
          </a:xfrm>
        </p:spPr>
        <p:txBody>
          <a:bodyPr>
            <a:normAutofit lnSpcReduction="10000"/>
          </a:bodyPr>
          <a:lstStyle/>
          <a:p>
            <a:pPr>
              <a:lnSpc>
                <a:spcPct val="150000"/>
              </a:lnSpc>
            </a:pPr>
            <a:r>
              <a:rPr lang="en-US" sz="2400" dirty="0" err="1">
                <a:latin typeface="Times New Roman" panose="02020603050405020304" pitchFamily="18" charset="0"/>
                <a:cs typeface="Times New Roman" panose="02020603050405020304" pitchFamily="18" charset="0"/>
              </a:rPr>
              <a:t>Adhmana</a:t>
            </a:r>
            <a:r>
              <a:rPr lang="en-US" sz="2400" dirty="0">
                <a:latin typeface="Times New Roman" panose="02020603050405020304" pitchFamily="18" charset="0"/>
                <a:cs typeface="Times New Roman" panose="02020603050405020304" pitchFamily="18" charset="0"/>
              </a:rPr>
              <a:t>, </a:t>
            </a:r>
          </a:p>
          <a:p>
            <a:pPr>
              <a:lnSpc>
                <a:spcPct val="150000"/>
              </a:lnSpc>
            </a:pPr>
            <a:r>
              <a:rPr lang="en-US" sz="2400" dirty="0" err="1">
                <a:latin typeface="Times New Roman" panose="02020603050405020304" pitchFamily="18" charset="0"/>
                <a:cs typeface="Times New Roman" panose="02020603050405020304" pitchFamily="18" charset="0"/>
              </a:rPr>
              <a:t>Chhardi</a:t>
            </a:r>
            <a:r>
              <a:rPr lang="en-US" sz="2400" dirty="0">
                <a:latin typeface="Times New Roman" panose="02020603050405020304" pitchFamily="18" charset="0"/>
                <a:cs typeface="Times New Roman" panose="02020603050405020304" pitchFamily="18" charset="0"/>
              </a:rPr>
              <a:t>, </a:t>
            </a:r>
          </a:p>
          <a:p>
            <a:pPr>
              <a:lnSpc>
                <a:spcPct val="150000"/>
              </a:lnSpc>
            </a:pPr>
            <a:r>
              <a:rPr lang="en-US" sz="2400" dirty="0">
                <a:latin typeface="Times New Roman" panose="02020603050405020304" pitchFamily="18" charset="0"/>
                <a:cs typeface="Times New Roman" panose="02020603050405020304" pitchFamily="18" charset="0"/>
              </a:rPr>
              <a:t>Trishna, </a:t>
            </a:r>
          </a:p>
          <a:p>
            <a:pPr>
              <a:lnSpc>
                <a:spcPct val="150000"/>
              </a:lnSpc>
            </a:pPr>
            <a:r>
              <a:rPr lang="en-US" sz="2400" dirty="0" err="1">
                <a:latin typeface="Times New Roman" panose="02020603050405020304" pitchFamily="18" charset="0"/>
                <a:cs typeface="Times New Roman" panose="02020603050405020304" pitchFamily="18" charset="0"/>
              </a:rPr>
              <a:t>Kasa</a:t>
            </a:r>
            <a:r>
              <a:rPr lang="en-US" sz="2400" dirty="0">
                <a:latin typeface="Times New Roman" panose="02020603050405020304" pitchFamily="18" charset="0"/>
                <a:cs typeface="Times New Roman" panose="02020603050405020304" pitchFamily="18" charset="0"/>
              </a:rPr>
              <a:t>, </a:t>
            </a:r>
          </a:p>
          <a:p>
            <a:pPr>
              <a:lnSpc>
                <a:spcPct val="150000"/>
              </a:lnSpc>
            </a:pPr>
            <a:r>
              <a:rPr lang="en-US" sz="2400" dirty="0" err="1">
                <a:latin typeface="Times New Roman" panose="02020603050405020304" pitchFamily="18" charset="0"/>
                <a:cs typeface="Times New Roman" panose="02020603050405020304" pitchFamily="18" charset="0"/>
              </a:rPr>
              <a:t>Shvasa</a:t>
            </a:r>
            <a:r>
              <a:rPr lang="en-US" sz="2400" dirty="0">
                <a:latin typeface="Times New Roman" panose="02020603050405020304" pitchFamily="18" charset="0"/>
                <a:cs typeface="Times New Roman" panose="02020603050405020304" pitchFamily="18" charset="0"/>
              </a:rPr>
              <a:t>, </a:t>
            </a:r>
          </a:p>
          <a:p>
            <a:pPr>
              <a:lnSpc>
                <a:spcPct val="150000"/>
              </a:lnSpc>
            </a:pPr>
            <a:r>
              <a:rPr lang="en-US" sz="2400" dirty="0" err="1">
                <a:latin typeface="Times New Roman" panose="02020603050405020304" pitchFamily="18" charset="0"/>
                <a:cs typeface="Times New Roman" panose="02020603050405020304" pitchFamily="18" charset="0"/>
              </a:rPr>
              <a:t>Hikka</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vyadhita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upayoga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8326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C638F-1FCE-D7FD-8278-9EAB21B45F92}"/>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Amayika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prayoga</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815C1F-EBFE-A96E-A4C1-3796746215B4}"/>
              </a:ext>
            </a:extLst>
          </p:cNvPr>
          <p:cNvSpPr>
            <a:spLocks noGrp="1"/>
          </p:cNvSpPr>
          <p:nvPr>
            <p:ph idx="1"/>
          </p:nvPr>
        </p:nvSpPr>
        <p:spPr>
          <a:xfrm>
            <a:off x="2592925" y="1703962"/>
            <a:ext cx="8915400" cy="3777622"/>
          </a:xfrm>
        </p:spPr>
        <p:txBody>
          <a:bodyPr>
            <a:noAutofit/>
          </a:bodyPr>
          <a:lstStyle/>
          <a:p>
            <a:r>
              <a:rPr lang="en-US" sz="2400" dirty="0">
                <a:latin typeface="Times New Roman" panose="02020603050405020304" pitchFamily="18" charset="0"/>
                <a:cs typeface="Times New Roman" panose="02020603050405020304" pitchFamily="18" charset="0"/>
              </a:rPr>
              <a:t>1] Its decoction should be given with honey in cough, coryza, ajeerna and agnimandya. </a:t>
            </a:r>
          </a:p>
          <a:p>
            <a:r>
              <a:rPr lang="en-US" sz="2400" dirty="0">
                <a:latin typeface="Times New Roman" panose="02020603050405020304" pitchFamily="18" charset="0"/>
                <a:cs typeface="Times New Roman" panose="02020603050405020304" pitchFamily="18" charset="0"/>
              </a:rPr>
              <a:t>2] Lavangadichoorna - A powder made of one part each of lavanga, pippali, and jatiphala, three parts of bibheetaka, two of maricha,16 of shunthi and equal amount of sugar should be given with honey in a dose of 1 to 3 gm. in aruchi, sangrahani and prameha. </a:t>
            </a:r>
          </a:p>
          <a:p>
            <a:r>
              <a:rPr lang="en-US" sz="2400" dirty="0">
                <a:latin typeface="Times New Roman" panose="02020603050405020304" pitchFamily="18" charset="0"/>
                <a:cs typeface="Times New Roman" panose="02020603050405020304" pitchFamily="18" charset="0"/>
              </a:rPr>
              <a:t>3] A decoction of lavanga, jateephala and must a should be used in vishoochika [cholera].</a:t>
            </a:r>
          </a:p>
        </p:txBody>
      </p:sp>
    </p:spTree>
    <p:extLst>
      <p:ext uri="{BB962C8B-B14F-4D97-AF65-F5344CB8AC3E}">
        <p14:creationId xmlns:p14="http://schemas.microsoft.com/office/powerpoint/2010/main" val="4258347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C4712-5A08-675C-1A41-458A6E3637B6}"/>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Matra</a:t>
            </a:r>
            <a:r>
              <a:rPr lang="en-US"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74EA6FF4-C84C-0068-FECA-C74FB0D9E6B4}"/>
              </a:ext>
            </a:extLst>
          </p:cNvPr>
          <p:cNvSpPr>
            <a:spLocks noGrp="1"/>
          </p:cNvSpPr>
          <p:nvPr>
            <p:ph idx="1"/>
          </p:nvPr>
        </p:nvSpPr>
        <p:spPr>
          <a:xfrm>
            <a:off x="2589212" y="1540189"/>
            <a:ext cx="8915400" cy="3777622"/>
          </a:xfrm>
        </p:spPr>
        <p:txBody>
          <a:bodyPr>
            <a:normAutofit/>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Dose – </a:t>
            </a:r>
          </a:p>
          <a:p>
            <a:pPr>
              <a:lnSpc>
                <a:spcPct val="150000"/>
              </a:lnSpc>
            </a:pPr>
            <a:r>
              <a:rPr lang="en-US" sz="2400" dirty="0">
                <a:latin typeface="Times New Roman" panose="02020603050405020304" pitchFamily="18" charset="0"/>
                <a:cs typeface="Times New Roman" panose="02020603050405020304" pitchFamily="18" charset="0"/>
              </a:rPr>
              <a:t>Powder – 1 to 2 gm. </a:t>
            </a:r>
          </a:p>
          <a:p>
            <a:pPr>
              <a:lnSpc>
                <a:spcPct val="150000"/>
              </a:lnSpc>
            </a:pPr>
            <a:r>
              <a:rPr lang="en-US" sz="2400" dirty="0">
                <a:latin typeface="Times New Roman" panose="02020603050405020304" pitchFamily="18" charset="0"/>
                <a:cs typeface="Times New Roman" panose="02020603050405020304" pitchFamily="18" charset="0"/>
              </a:rPr>
              <a:t>Oil – 1 to 3 drops</a:t>
            </a:r>
          </a:p>
        </p:txBody>
      </p:sp>
    </p:spTree>
    <p:extLst>
      <p:ext uri="{BB962C8B-B14F-4D97-AF65-F5344CB8AC3E}">
        <p14:creationId xmlns:p14="http://schemas.microsoft.com/office/powerpoint/2010/main" val="3830611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02072-572D-2021-3ED2-59CEB511484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Contraindications </a:t>
            </a:r>
          </a:p>
        </p:txBody>
      </p:sp>
      <p:sp>
        <p:nvSpPr>
          <p:cNvPr id="3" name="Content Placeholder 2">
            <a:extLst>
              <a:ext uri="{FF2B5EF4-FFF2-40B4-BE49-F238E27FC236}">
                <a16:creationId xmlns:a16="http://schemas.microsoft.com/office/drawing/2014/main" id="{4D26ED20-474A-BEAA-4CF3-0DDFFC2D750D}"/>
              </a:ext>
            </a:extLst>
          </p:cNvPr>
          <p:cNvSpPr>
            <a:spLocks noGrp="1"/>
          </p:cNvSpPr>
          <p:nvPr>
            <p:ph idx="1"/>
          </p:nvPr>
        </p:nvSpPr>
        <p:spPr>
          <a:xfrm>
            <a:off x="2589212" y="1540189"/>
            <a:ext cx="8915400" cy="3777622"/>
          </a:xfrm>
        </p:spPr>
        <p:txBody>
          <a:bodyPr>
            <a:normAutofit/>
          </a:bodyPr>
          <a:lstStyle/>
          <a:p>
            <a:r>
              <a:rPr lang="en-US" sz="2400" dirty="0">
                <a:latin typeface="Times New Roman" panose="02020603050405020304" pitchFamily="18" charset="0"/>
                <a:cs typeface="Times New Roman" panose="02020603050405020304" pitchFamily="18" charset="0"/>
              </a:rPr>
              <a:t>Clove oil used in low doses may have side effects like rare allergic reactions, local irritation, and contact dermatitis. Eating or exposure to a large amount can cause tissue injury and a syndrome of acute onset of seizures, damage to the liver and kidneys, and coma.</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For children: Clove oil in higher doses is a cytotoxin (a substance that kills cells) and causes severe acute kidney or liver injury. Therefore, please take precautions before giving cloves to children</a:t>
            </a:r>
          </a:p>
        </p:txBody>
      </p:sp>
    </p:spTree>
    <p:extLst>
      <p:ext uri="{BB962C8B-B14F-4D97-AF65-F5344CB8AC3E}">
        <p14:creationId xmlns:p14="http://schemas.microsoft.com/office/powerpoint/2010/main" val="3256983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78891-3417-20C6-1209-924A64073EE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Swamat</a:t>
            </a:r>
          </a:p>
        </p:txBody>
      </p:sp>
      <p:sp>
        <p:nvSpPr>
          <p:cNvPr id="3" name="Content Placeholder 2">
            <a:extLst>
              <a:ext uri="{FF2B5EF4-FFF2-40B4-BE49-F238E27FC236}">
                <a16:creationId xmlns:a16="http://schemas.microsoft.com/office/drawing/2014/main" id="{121531E7-D627-9C57-5C49-065AC39AA99E}"/>
              </a:ext>
            </a:extLst>
          </p:cNvPr>
          <p:cNvSpPr>
            <a:spLocks noGrp="1"/>
          </p:cNvSpPr>
          <p:nvPr>
            <p:ph idx="1"/>
          </p:nvPr>
        </p:nvSpPr>
        <p:spPr>
          <a:xfrm>
            <a:off x="2589212" y="1473200"/>
            <a:ext cx="8915400" cy="3777622"/>
          </a:xfrm>
        </p:spPr>
        <p:txBody>
          <a:bodyPr>
            <a:normAutofit/>
          </a:bodyPr>
          <a:lstStyle/>
          <a:p>
            <a:r>
              <a:rPr lang="en-US" sz="2400" dirty="0">
                <a:latin typeface="Times New Roman" panose="02020603050405020304" pitchFamily="18" charset="0"/>
                <a:cs typeface="Times New Roman" panose="02020603050405020304" pitchFamily="18" charset="0"/>
              </a:rPr>
              <a:t>Keeping the clove in the mouth for sometime can reduce the tooth ache and the pain in the gum.</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Clove can also be used as mouth </a:t>
            </a:r>
            <a:r>
              <a:rPr lang="en-US" sz="2400" dirty="0" err="1">
                <a:latin typeface="Times New Roman" panose="02020603050405020304" pitchFamily="18" charset="0"/>
                <a:cs typeface="Times New Roman" panose="02020603050405020304" pitchFamily="18" charset="0"/>
              </a:rPr>
              <a:t>freshners</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05269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E749B-5544-8842-E6AE-D61A65EE34D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Modern research </a:t>
            </a:r>
          </a:p>
        </p:txBody>
      </p:sp>
      <p:pic>
        <p:nvPicPr>
          <p:cNvPr id="5" name="Picture 4">
            <a:extLst>
              <a:ext uri="{FF2B5EF4-FFF2-40B4-BE49-F238E27FC236}">
                <a16:creationId xmlns:a16="http://schemas.microsoft.com/office/drawing/2014/main" id="{6E19F7C0-68FF-0899-B44B-99D2B44A42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768" y="1600200"/>
            <a:ext cx="4513095" cy="3193576"/>
          </a:xfrm>
          <a:prstGeom prst="rect">
            <a:avLst/>
          </a:prstGeom>
        </p:spPr>
      </p:pic>
      <p:sp>
        <p:nvSpPr>
          <p:cNvPr id="6" name="TextBox 5">
            <a:extLst>
              <a:ext uri="{FF2B5EF4-FFF2-40B4-BE49-F238E27FC236}">
                <a16:creationId xmlns:a16="http://schemas.microsoft.com/office/drawing/2014/main" id="{4251725C-0A51-6EB9-164B-B92D801A9C12}"/>
              </a:ext>
            </a:extLst>
          </p:cNvPr>
          <p:cNvSpPr txBox="1"/>
          <p:nvPr/>
        </p:nvSpPr>
        <p:spPr>
          <a:xfrm>
            <a:off x="1874392" y="1600200"/>
            <a:ext cx="5020733" cy="4247317"/>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0070C0"/>
                </a:solidFill>
                <a:hlinkClick r:id="rId3">
                  <a:extLst>
                    <a:ext uri="{A12FA001-AC4F-418D-AE19-62706E023703}">
                      <ahyp:hlinkClr xmlns:ahyp="http://schemas.microsoft.com/office/drawing/2018/hyperlinkcolor" val="tx"/>
                    </a:ext>
                  </a:extLst>
                </a:hlinkClick>
              </a:rPr>
              <a:t>https://www.ncbi.nlm.nih.gov/pmc/articles/PMC3819475/</a:t>
            </a:r>
            <a:endParaRPr lang="en-IN" dirty="0">
              <a:solidFill>
                <a:srgbClr val="0070C0"/>
              </a:solidFill>
            </a:endParaRPr>
          </a:p>
          <a:p>
            <a:endParaRPr lang="en-IN" dirty="0">
              <a:solidFill>
                <a:srgbClr val="0070C0"/>
              </a:solidFill>
            </a:endParaRPr>
          </a:p>
          <a:p>
            <a:pPr marL="285750" indent="-285750">
              <a:buFont typeface="Arial" panose="020B0604020202020204" pitchFamily="34" charset="0"/>
              <a:buChar char="•"/>
            </a:pPr>
            <a:r>
              <a:rPr lang="en-IN" dirty="0">
                <a:solidFill>
                  <a:srgbClr val="0070C0"/>
                </a:solidFill>
                <a:hlinkClick r:id="rId4">
                  <a:extLst>
                    <a:ext uri="{A12FA001-AC4F-418D-AE19-62706E023703}">
                      <ahyp:hlinkClr xmlns:ahyp="http://schemas.microsoft.com/office/drawing/2018/hyperlinkcolor" val="tx"/>
                    </a:ext>
                  </a:extLst>
                </a:hlinkClick>
              </a:rPr>
              <a:t>https://www.researchgate.net/publication/362888775_Phytochemical_Analysis_of_Clove_Syzygium_aromaticum_Dried_Flower_Buds_Extract_and_its_Therapeutic_importance</a:t>
            </a:r>
            <a:endParaRPr lang="en-IN" dirty="0">
              <a:solidFill>
                <a:srgbClr val="0070C0"/>
              </a:solidFill>
            </a:endParaRPr>
          </a:p>
          <a:p>
            <a:endParaRPr lang="en-IN" dirty="0">
              <a:solidFill>
                <a:srgbClr val="0070C0"/>
              </a:solidFill>
            </a:endParaRPr>
          </a:p>
          <a:p>
            <a:pPr marL="285750" indent="-285750">
              <a:buFont typeface="Arial" panose="020B0604020202020204" pitchFamily="34" charset="0"/>
              <a:buChar char="•"/>
            </a:pPr>
            <a:r>
              <a:rPr lang="en-IN" dirty="0">
                <a:solidFill>
                  <a:srgbClr val="0070C0"/>
                </a:solidFill>
                <a:hlinkClick r:id="rId5">
                  <a:extLst>
                    <a:ext uri="{A12FA001-AC4F-418D-AE19-62706E023703}">
                      <ahyp:hlinkClr xmlns:ahyp="http://schemas.microsoft.com/office/drawing/2018/hyperlinkcolor" val="tx"/>
                    </a:ext>
                  </a:extLst>
                </a:hlinkClick>
              </a:rPr>
              <a:t>https://www.easyayurveda.com/2013/01/21/clove-and-clove-oil-benefits-usage-dose-complete-ayurveda-details/#classical_categorization</a:t>
            </a:r>
            <a:endParaRPr lang="en-IN" dirty="0">
              <a:solidFill>
                <a:srgbClr val="0070C0"/>
              </a:solidFill>
            </a:endParaRPr>
          </a:p>
          <a:p>
            <a:endParaRPr lang="en-IN" dirty="0">
              <a:solidFill>
                <a:srgbClr val="0070C0"/>
              </a:solidFill>
            </a:endParaRPr>
          </a:p>
          <a:p>
            <a:pPr marL="285750" indent="-285750">
              <a:buFont typeface="Arial" panose="020B0604020202020204" pitchFamily="34" charset="0"/>
              <a:buChar char="•"/>
            </a:pPr>
            <a:r>
              <a:rPr lang="en-IN" dirty="0">
                <a:solidFill>
                  <a:srgbClr val="0070C0"/>
                </a:solidFill>
                <a:hlinkClick r:id="rId6">
                  <a:extLst>
                    <a:ext uri="{A12FA001-AC4F-418D-AE19-62706E023703}">
                      <ahyp:hlinkClr xmlns:ahyp="http://schemas.microsoft.com/office/drawing/2018/hyperlinkcolor" val="tx"/>
                    </a:ext>
                  </a:extLst>
                </a:hlinkClick>
              </a:rPr>
              <a:t>https://ijcrt.org/papers/IJCRT2101230.pdf</a:t>
            </a:r>
            <a:endParaRPr lang="en-IN" dirty="0">
              <a:solidFill>
                <a:srgbClr val="0070C0"/>
              </a:solidFill>
            </a:endParaRPr>
          </a:p>
        </p:txBody>
      </p:sp>
    </p:spTree>
    <p:extLst>
      <p:ext uri="{BB962C8B-B14F-4D97-AF65-F5344CB8AC3E}">
        <p14:creationId xmlns:p14="http://schemas.microsoft.com/office/powerpoint/2010/main" val="954738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9C263-03BB-A93C-C726-C16246C3A1CA}"/>
              </a:ext>
            </a:extLst>
          </p:cNvPr>
          <p:cNvSpPr>
            <a:spLocks noGrp="1"/>
          </p:cNvSpPr>
          <p:nvPr>
            <p:ph type="title"/>
          </p:nvPr>
        </p:nvSpPr>
        <p:spPr>
          <a:xfrm>
            <a:off x="2592925" y="624110"/>
            <a:ext cx="8911687" cy="747490"/>
          </a:xfrm>
        </p:spPr>
        <p:txBody>
          <a:bodyPr/>
          <a:lstStyle/>
          <a:p>
            <a:r>
              <a:rPr lang="en-US" dirty="0">
                <a:latin typeface="Times New Roman" panose="02020603050405020304" pitchFamily="18" charset="0"/>
                <a:cs typeface="Times New Roman" panose="02020603050405020304" pitchFamily="18" charset="0"/>
              </a:rPr>
              <a:t>Lavang</a:t>
            </a:r>
            <a:r>
              <a:rPr lang="en-US" dirty="0"/>
              <a:t> Images </a:t>
            </a:r>
          </a:p>
        </p:txBody>
      </p:sp>
      <p:pic>
        <p:nvPicPr>
          <p:cNvPr id="4" name="Content Placeholder 3">
            <a:extLst>
              <a:ext uri="{FF2B5EF4-FFF2-40B4-BE49-F238E27FC236}">
                <a16:creationId xmlns:a16="http://schemas.microsoft.com/office/drawing/2014/main" id="{94EF03CA-7F0D-A8F6-4887-4681D3981D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69523" y="2016124"/>
            <a:ext cx="2200404" cy="3873117"/>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CBF59451-9553-0B18-07E2-E33D557FD020}"/>
              </a:ext>
            </a:extLst>
          </p:cNvPr>
          <p:cNvPicPr>
            <a:picLocks noChangeAspect="1"/>
          </p:cNvPicPr>
          <p:nvPr/>
        </p:nvPicPr>
        <p:blipFill rotWithShape="1">
          <a:blip r:embed="rId3">
            <a:extLst>
              <a:ext uri="{28A0092B-C50C-407E-A947-70E740481C1C}">
                <a14:useLocalDpi xmlns:a14="http://schemas.microsoft.com/office/drawing/2010/main" val="0"/>
              </a:ext>
            </a:extLst>
          </a:blip>
          <a:srcRect b="5396"/>
          <a:stretch/>
        </p:blipFill>
        <p:spPr>
          <a:xfrm>
            <a:off x="2474118" y="2016124"/>
            <a:ext cx="4186221" cy="38731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42529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B79A-E615-62AA-C5E2-C5961BC974BF}"/>
              </a:ext>
            </a:extLst>
          </p:cNvPr>
          <p:cNvSpPr>
            <a:spLocks noGrp="1"/>
          </p:cNvSpPr>
          <p:nvPr>
            <p:ph type="title"/>
          </p:nvPr>
        </p:nvSpPr>
        <p:spPr>
          <a:xfrm>
            <a:off x="2592925" y="569518"/>
            <a:ext cx="8911687" cy="1280890"/>
          </a:xfrm>
        </p:spPr>
        <p:txBody>
          <a:bodyPr/>
          <a:lstStyle/>
          <a:p>
            <a:r>
              <a:rPr lang="en-US" dirty="0">
                <a:latin typeface="Times New Roman" panose="02020603050405020304" pitchFamily="18" charset="0"/>
                <a:cs typeface="Times New Roman" panose="02020603050405020304" pitchFamily="18" charset="0"/>
              </a:rPr>
              <a:t>Reference books </a:t>
            </a:r>
          </a:p>
        </p:txBody>
      </p:sp>
      <p:sp>
        <p:nvSpPr>
          <p:cNvPr id="3" name="Content Placeholder 2">
            <a:extLst>
              <a:ext uri="{FF2B5EF4-FFF2-40B4-BE49-F238E27FC236}">
                <a16:creationId xmlns:a16="http://schemas.microsoft.com/office/drawing/2014/main" id="{954A20A8-DD92-6BB3-DC99-2699090F315D}"/>
              </a:ext>
            </a:extLst>
          </p:cNvPr>
          <p:cNvSpPr>
            <a:spLocks noGrp="1"/>
          </p:cNvSpPr>
          <p:nvPr>
            <p:ph idx="1"/>
          </p:nvPr>
        </p:nvSpPr>
        <p:spPr>
          <a:xfrm>
            <a:off x="2592925" y="1382973"/>
            <a:ext cx="8915400" cy="3777622"/>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Bhavprakashnigahantu</a:t>
            </a:r>
          </a:p>
          <a:p>
            <a:pPr>
              <a:lnSpc>
                <a:spcPct val="150000"/>
              </a:lnSpc>
            </a:pPr>
            <a:r>
              <a:rPr lang="en-US" sz="2400" dirty="0">
                <a:latin typeface="Times New Roman" panose="02020603050405020304" pitchFamily="18" charset="0"/>
                <a:cs typeface="Times New Roman" panose="02020603050405020304" pitchFamily="18" charset="0"/>
              </a:rPr>
              <a:t>Dravyaguna Vigyan by Dr. A.P.Deshpande and Dr. Subhash Ranade</a:t>
            </a:r>
          </a:p>
        </p:txBody>
      </p:sp>
    </p:spTree>
    <p:extLst>
      <p:ext uri="{BB962C8B-B14F-4D97-AF65-F5344CB8AC3E}">
        <p14:creationId xmlns:p14="http://schemas.microsoft.com/office/powerpoint/2010/main" val="3751444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0D89F-75F2-F9F7-0B7E-C288777B5938}"/>
              </a:ext>
            </a:extLst>
          </p:cNvPr>
          <p:cNvSpPr>
            <a:spLocks noGrp="1"/>
          </p:cNvSpPr>
          <p:nvPr>
            <p:ph type="title"/>
          </p:nvPr>
        </p:nvSpPr>
        <p:spPr>
          <a:xfrm>
            <a:off x="2460405" y="677118"/>
            <a:ext cx="8911687" cy="1280890"/>
          </a:xfrm>
        </p:spPr>
        <p:txBody>
          <a:bodyPr/>
          <a:lstStyle/>
          <a:p>
            <a:r>
              <a:rPr lang="en-US" dirty="0">
                <a:latin typeface="Times New Roman" panose="02020603050405020304" pitchFamily="18" charset="0"/>
                <a:cs typeface="Times New Roman" panose="02020603050405020304" pitchFamily="18" charset="0"/>
              </a:rPr>
              <a:t>Lavang</a:t>
            </a:r>
            <a:r>
              <a:rPr lang="en-US" dirty="0"/>
              <a:t> Images</a:t>
            </a:r>
          </a:p>
        </p:txBody>
      </p:sp>
      <p:pic>
        <p:nvPicPr>
          <p:cNvPr id="4" name="Content Placeholder 3">
            <a:extLst>
              <a:ext uri="{FF2B5EF4-FFF2-40B4-BE49-F238E27FC236}">
                <a16:creationId xmlns:a16="http://schemas.microsoft.com/office/drawing/2014/main" id="{962964D4-5471-5207-6F4B-2D7A20A3C4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73889" y="2275602"/>
            <a:ext cx="2373795" cy="2511746"/>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F4EE247C-8945-A490-93DB-E799366D69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2802" y="2275602"/>
            <a:ext cx="2436263" cy="2511746"/>
          </a:xfrm>
          <a:prstGeom prst="rect">
            <a:avLst/>
          </a:prstGeom>
          <a:ln>
            <a:noFill/>
          </a:ln>
          <a:effectLst>
            <a:outerShdw blurRad="292100" dist="139700" dir="2700000" algn="tl" rotWithShape="0">
              <a:srgbClr val="333333">
                <a:alpha val="65000"/>
              </a:srgbClr>
            </a:outerShdw>
          </a:effectLst>
        </p:spPr>
      </p:pic>
      <p:pic>
        <p:nvPicPr>
          <p:cNvPr id="3" name="Content Placeholder 4">
            <a:extLst>
              <a:ext uri="{FF2B5EF4-FFF2-40B4-BE49-F238E27FC236}">
                <a16:creationId xmlns:a16="http://schemas.microsoft.com/office/drawing/2014/main" id="{847A8BDC-E047-A0C6-ED74-B6AF3C09BE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4409" y="2275602"/>
            <a:ext cx="2314362" cy="2511746"/>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1FB3A55E-129A-D50A-0027-3FEBD51E34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87434" y="2272817"/>
            <a:ext cx="2475403" cy="25145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20259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82C9-34A1-80B6-1D32-7CFBC0496B89}"/>
              </a:ext>
            </a:extLst>
          </p:cNvPr>
          <p:cNvSpPr>
            <a:spLocks noGrp="1"/>
          </p:cNvSpPr>
          <p:nvPr>
            <p:ph type="title"/>
          </p:nvPr>
        </p:nvSpPr>
        <p:spPr>
          <a:xfrm>
            <a:off x="2592924" y="702761"/>
            <a:ext cx="8911687" cy="904439"/>
          </a:xfrm>
        </p:spPr>
        <p:txBody>
          <a:bodyPr/>
          <a:lstStyle/>
          <a:p>
            <a:r>
              <a:rPr lang="en-US" dirty="0">
                <a:latin typeface="Times New Roman" panose="02020603050405020304" pitchFamily="18" charset="0"/>
                <a:cs typeface="Times New Roman" panose="02020603050405020304" pitchFamily="18" charset="0"/>
              </a:rPr>
              <a:t>Scientific name </a:t>
            </a:r>
          </a:p>
        </p:txBody>
      </p:sp>
      <p:sp>
        <p:nvSpPr>
          <p:cNvPr id="3" name="Content Placeholder 2">
            <a:extLst>
              <a:ext uri="{FF2B5EF4-FFF2-40B4-BE49-F238E27FC236}">
                <a16:creationId xmlns:a16="http://schemas.microsoft.com/office/drawing/2014/main" id="{A46E2236-E98F-ADF4-056D-6E01C5A261FF}"/>
              </a:ext>
            </a:extLst>
          </p:cNvPr>
          <p:cNvSpPr>
            <a:spLocks noGrp="1"/>
          </p:cNvSpPr>
          <p:nvPr>
            <p:ph idx="1"/>
          </p:nvPr>
        </p:nvSpPr>
        <p:spPr>
          <a:xfrm>
            <a:off x="3257955" y="1433801"/>
            <a:ext cx="8915400" cy="695244"/>
          </a:xfrm>
        </p:spPr>
        <p:txBody>
          <a:bodyPr>
            <a:noAutofit/>
          </a:bodyPr>
          <a:lstStyle/>
          <a:p>
            <a:r>
              <a:rPr lang="en-US" sz="2400" dirty="0">
                <a:latin typeface="Times New Roman" panose="02020603050405020304" pitchFamily="18" charset="0"/>
                <a:cs typeface="Times New Roman" panose="02020603050405020304" pitchFamily="18" charset="0"/>
              </a:rPr>
              <a:t>Syzygium aromaticum  Linn.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Genus : Syzygium</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Specific epithet : Aromaticum Linn.</a:t>
            </a:r>
          </a:p>
          <a:p>
            <a:r>
              <a:rPr lang="en-US" sz="2400" dirty="0">
                <a:latin typeface="Times New Roman" panose="02020603050405020304" pitchFamily="18" charset="0"/>
                <a:cs typeface="Times New Roman" panose="02020603050405020304" pitchFamily="18" charset="0"/>
              </a:rPr>
              <a:t>Identified by : Carolus Linnaeus</a:t>
            </a:r>
          </a:p>
        </p:txBody>
      </p:sp>
      <p:grpSp>
        <p:nvGrpSpPr>
          <p:cNvPr id="6" name="Group 5">
            <a:extLst>
              <a:ext uri="{FF2B5EF4-FFF2-40B4-BE49-F238E27FC236}">
                <a16:creationId xmlns:a16="http://schemas.microsoft.com/office/drawing/2014/main" id="{9879A98C-4146-C859-9A78-9C3BBA826285}"/>
              </a:ext>
            </a:extLst>
          </p:cNvPr>
          <p:cNvGrpSpPr/>
          <p:nvPr/>
        </p:nvGrpSpPr>
        <p:grpSpPr>
          <a:xfrm>
            <a:off x="2592925" y="3338465"/>
            <a:ext cx="9580430" cy="1235317"/>
            <a:chOff x="2592925" y="2207252"/>
            <a:chExt cx="9580430" cy="1235317"/>
          </a:xfrm>
        </p:grpSpPr>
        <p:sp>
          <p:nvSpPr>
            <p:cNvPr id="4" name="Title 1">
              <a:extLst>
                <a:ext uri="{FF2B5EF4-FFF2-40B4-BE49-F238E27FC236}">
                  <a16:creationId xmlns:a16="http://schemas.microsoft.com/office/drawing/2014/main" id="{A2223491-6F24-838B-67F6-6FD49028A53B}"/>
                </a:ext>
              </a:extLst>
            </p:cNvPr>
            <p:cNvSpPr txBox="1">
              <a:spLocks/>
            </p:cNvSpPr>
            <p:nvPr/>
          </p:nvSpPr>
          <p:spPr>
            <a:xfrm>
              <a:off x="2592925" y="2207252"/>
              <a:ext cx="8911687" cy="69054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Times New Roman" panose="02020603050405020304" pitchFamily="18" charset="0"/>
                  <a:cs typeface="Times New Roman" panose="02020603050405020304" pitchFamily="18" charset="0"/>
                </a:rPr>
                <a:t>Family</a:t>
              </a:r>
              <a:r>
                <a:rPr lang="en-US" dirty="0"/>
                <a:t> </a:t>
              </a:r>
            </a:p>
          </p:txBody>
        </p:sp>
        <p:sp>
          <p:nvSpPr>
            <p:cNvPr id="5" name="Content Placeholder 2">
              <a:extLst>
                <a:ext uri="{FF2B5EF4-FFF2-40B4-BE49-F238E27FC236}">
                  <a16:creationId xmlns:a16="http://schemas.microsoft.com/office/drawing/2014/main" id="{00BA4883-EA84-AE66-C9FE-3675C8DAD405}"/>
                </a:ext>
              </a:extLst>
            </p:cNvPr>
            <p:cNvSpPr txBox="1">
              <a:spLocks/>
            </p:cNvSpPr>
            <p:nvPr/>
          </p:nvSpPr>
          <p:spPr>
            <a:xfrm>
              <a:off x="3257955" y="2983091"/>
              <a:ext cx="8915400" cy="45947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Myrtaceae (Aromatic shrubs and trees of the topics. )</a:t>
              </a:r>
            </a:p>
          </p:txBody>
        </p:sp>
      </p:grpSp>
    </p:spTree>
    <p:extLst>
      <p:ext uri="{BB962C8B-B14F-4D97-AF65-F5344CB8AC3E}">
        <p14:creationId xmlns:p14="http://schemas.microsoft.com/office/powerpoint/2010/main" val="2556914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68D50-59A5-13E5-C628-720056E2814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Taxonomy</a:t>
            </a:r>
          </a:p>
        </p:txBody>
      </p:sp>
      <p:sp>
        <p:nvSpPr>
          <p:cNvPr id="3" name="Content Placeholder 2">
            <a:extLst>
              <a:ext uri="{FF2B5EF4-FFF2-40B4-BE49-F238E27FC236}">
                <a16:creationId xmlns:a16="http://schemas.microsoft.com/office/drawing/2014/main" id="{5C11CF81-3E26-31FD-22B2-FF62B1951992}"/>
              </a:ext>
            </a:extLst>
          </p:cNvPr>
          <p:cNvSpPr>
            <a:spLocks noGrp="1"/>
          </p:cNvSpPr>
          <p:nvPr>
            <p:ph idx="1"/>
          </p:nvPr>
        </p:nvSpPr>
        <p:spPr>
          <a:xfrm>
            <a:off x="2589212" y="1528123"/>
            <a:ext cx="8915400" cy="3777622"/>
          </a:xfrm>
        </p:spPr>
        <p:txBody>
          <a:bodyPr>
            <a:noAutofit/>
          </a:bodyPr>
          <a:lstStyle/>
          <a:p>
            <a:pPr>
              <a:lnSpc>
                <a:spcPct val="150000"/>
              </a:lnSpc>
            </a:pPr>
            <a:r>
              <a:rPr lang="en-IN" sz="2400" dirty="0">
                <a:latin typeface="Times New Roman" panose="02020603050405020304" pitchFamily="18" charset="0"/>
                <a:cs typeface="Times New Roman" panose="02020603050405020304" pitchFamily="18" charset="0"/>
              </a:rPr>
              <a:t>Kingdom - Plantae</a:t>
            </a:r>
          </a:p>
          <a:p>
            <a:pPr>
              <a:lnSpc>
                <a:spcPct val="150000"/>
              </a:lnSpc>
            </a:pPr>
            <a:r>
              <a:rPr lang="en-IN" sz="2400" dirty="0">
                <a:latin typeface="Times New Roman" panose="02020603050405020304" pitchFamily="18" charset="0"/>
                <a:cs typeface="Times New Roman" panose="02020603050405020304" pitchFamily="18" charset="0"/>
              </a:rPr>
              <a:t>Division - Magnoliphyta</a:t>
            </a:r>
          </a:p>
          <a:p>
            <a:pPr>
              <a:lnSpc>
                <a:spcPct val="150000"/>
              </a:lnSpc>
            </a:pPr>
            <a:r>
              <a:rPr lang="en-IN" sz="2400" dirty="0">
                <a:latin typeface="Times New Roman" panose="02020603050405020304" pitchFamily="18" charset="0"/>
                <a:cs typeface="Times New Roman" panose="02020603050405020304" pitchFamily="18" charset="0"/>
              </a:rPr>
              <a:t>Class - Magnoliopsida</a:t>
            </a:r>
          </a:p>
          <a:p>
            <a:pPr>
              <a:lnSpc>
                <a:spcPct val="150000"/>
              </a:lnSpc>
            </a:pPr>
            <a:r>
              <a:rPr lang="en-IN" sz="2400" dirty="0">
                <a:latin typeface="Times New Roman" panose="02020603050405020304" pitchFamily="18" charset="0"/>
                <a:cs typeface="Times New Roman" panose="02020603050405020304" pitchFamily="18" charset="0"/>
              </a:rPr>
              <a:t>Order - Myrtales</a:t>
            </a:r>
          </a:p>
          <a:p>
            <a:pPr>
              <a:lnSpc>
                <a:spcPct val="150000"/>
              </a:lnSpc>
            </a:pPr>
            <a:r>
              <a:rPr lang="en-IN" sz="2400" dirty="0">
                <a:latin typeface="Times New Roman" panose="02020603050405020304" pitchFamily="18" charset="0"/>
                <a:cs typeface="Times New Roman" panose="02020603050405020304" pitchFamily="18" charset="0"/>
              </a:rPr>
              <a:t>Family - Myrtaceae</a:t>
            </a:r>
          </a:p>
          <a:p>
            <a:pPr>
              <a:lnSpc>
                <a:spcPct val="150000"/>
              </a:lnSpc>
            </a:pPr>
            <a:r>
              <a:rPr lang="en-IN" sz="2400" dirty="0">
                <a:latin typeface="Times New Roman" panose="02020603050405020304" pitchFamily="18" charset="0"/>
                <a:cs typeface="Times New Roman" panose="02020603050405020304" pitchFamily="18" charset="0"/>
              </a:rPr>
              <a:t>Genus - Syzgium</a:t>
            </a:r>
          </a:p>
          <a:p>
            <a:pPr>
              <a:lnSpc>
                <a:spcPct val="150000"/>
              </a:lnSpc>
            </a:pPr>
            <a:r>
              <a:rPr lang="en-IN" sz="2400" dirty="0">
                <a:latin typeface="Times New Roman" panose="02020603050405020304" pitchFamily="18" charset="0"/>
                <a:cs typeface="Times New Roman" panose="02020603050405020304" pitchFamily="18" charset="0"/>
              </a:rPr>
              <a:t>Species - aromaticum</a:t>
            </a:r>
          </a:p>
        </p:txBody>
      </p:sp>
    </p:spTree>
    <p:extLst>
      <p:ext uri="{BB962C8B-B14F-4D97-AF65-F5344CB8AC3E}">
        <p14:creationId xmlns:p14="http://schemas.microsoft.com/office/powerpoint/2010/main" val="2591629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9A06-9D11-D6C6-786D-0AABE53B8BF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Ayurveda classification </a:t>
            </a:r>
          </a:p>
        </p:txBody>
      </p:sp>
      <p:sp>
        <p:nvSpPr>
          <p:cNvPr id="3" name="Content Placeholder 2">
            <a:extLst>
              <a:ext uri="{FF2B5EF4-FFF2-40B4-BE49-F238E27FC236}">
                <a16:creationId xmlns:a16="http://schemas.microsoft.com/office/drawing/2014/main" id="{18C8C7FC-7B0A-92FB-285A-3C30B728EF35}"/>
              </a:ext>
            </a:extLst>
          </p:cNvPr>
          <p:cNvSpPr>
            <a:spLocks noGrp="1"/>
          </p:cNvSpPr>
          <p:nvPr>
            <p:ph idx="1"/>
          </p:nvPr>
        </p:nvSpPr>
        <p:spPr>
          <a:xfrm>
            <a:off x="2589212" y="1574039"/>
            <a:ext cx="8915400" cy="3777622"/>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Charak Samhita</a:t>
            </a:r>
          </a:p>
          <a:p>
            <a:pPr>
              <a:lnSpc>
                <a:spcPct val="150000"/>
              </a:lnSpc>
            </a:pPr>
            <a:r>
              <a:rPr lang="en-US" sz="2400" dirty="0">
                <a:latin typeface="Times New Roman" panose="02020603050405020304" pitchFamily="18" charset="0"/>
                <a:cs typeface="Times New Roman" panose="02020603050405020304" pitchFamily="18" charset="0"/>
              </a:rPr>
              <a:t>Sushruta Samhita</a:t>
            </a:r>
          </a:p>
          <a:p>
            <a:pPr>
              <a:lnSpc>
                <a:spcPct val="150000"/>
              </a:lnSpc>
            </a:pPr>
            <a:r>
              <a:rPr lang="en-US" sz="2400" dirty="0">
                <a:latin typeface="Times New Roman" panose="02020603050405020304" pitchFamily="18" charset="0"/>
                <a:cs typeface="Times New Roman" panose="02020603050405020304" pitchFamily="18" charset="0"/>
              </a:rPr>
              <a:t>Ashtang Hrudaya</a:t>
            </a:r>
          </a:p>
        </p:txBody>
      </p:sp>
    </p:spTree>
    <p:extLst>
      <p:ext uri="{BB962C8B-B14F-4D97-AF65-F5344CB8AC3E}">
        <p14:creationId xmlns:p14="http://schemas.microsoft.com/office/powerpoint/2010/main" val="701641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3FF7A-02B6-8D85-A74B-895D437C7468}"/>
              </a:ext>
            </a:extLst>
          </p:cNvPr>
          <p:cNvSpPr>
            <a:spLocks noGrp="1"/>
          </p:cNvSpPr>
          <p:nvPr>
            <p:ph type="title"/>
          </p:nvPr>
        </p:nvSpPr>
        <p:spPr>
          <a:xfrm>
            <a:off x="2006117" y="596815"/>
            <a:ext cx="8911687" cy="1280890"/>
          </a:xfrm>
        </p:spPr>
        <p:txBody>
          <a:bodyPr/>
          <a:lstStyle/>
          <a:p>
            <a:r>
              <a:rPr lang="en-US" dirty="0">
                <a:latin typeface="Times New Roman" panose="02020603050405020304" pitchFamily="18" charset="0"/>
                <a:cs typeface="Times New Roman" panose="02020603050405020304" pitchFamily="18" charset="0"/>
              </a:rPr>
              <a:t>Historical Importance </a:t>
            </a:r>
          </a:p>
        </p:txBody>
      </p:sp>
      <p:sp>
        <p:nvSpPr>
          <p:cNvPr id="3" name="Content Placeholder 2">
            <a:extLst>
              <a:ext uri="{FF2B5EF4-FFF2-40B4-BE49-F238E27FC236}">
                <a16:creationId xmlns:a16="http://schemas.microsoft.com/office/drawing/2014/main" id="{9833404F-26C0-D8FD-6A2C-2E6AE318421E}"/>
              </a:ext>
            </a:extLst>
          </p:cNvPr>
          <p:cNvSpPr>
            <a:spLocks noGrp="1"/>
          </p:cNvSpPr>
          <p:nvPr>
            <p:ph idx="1"/>
          </p:nvPr>
        </p:nvSpPr>
        <p:spPr>
          <a:xfrm>
            <a:off x="2006117" y="1443791"/>
            <a:ext cx="8915400" cy="4570922"/>
          </a:xfrm>
        </p:spPr>
        <p:txBody>
          <a:bodyPr>
            <a:noAutofit/>
          </a:bodyPr>
          <a:lstStyle/>
          <a:p>
            <a:r>
              <a:rPr lang="en-US" sz="2400" dirty="0">
                <a:latin typeface="Times New Roman" panose="02020603050405020304" pitchFamily="18" charset="0"/>
                <a:cs typeface="Times New Roman" panose="02020603050405020304" pitchFamily="18" charset="0"/>
              </a:rPr>
              <a:t>Since the structure and curves of a dried clove resemble a nail, their name is derived from the Latin word clavus, which means nail.</a:t>
            </a:r>
          </a:p>
          <a:p>
            <a:r>
              <a:rPr lang="en-US" sz="2400" dirty="0">
                <a:latin typeface="Times New Roman" panose="02020603050405020304" pitchFamily="18" charset="0"/>
                <a:cs typeface="Times New Roman" panose="02020603050405020304" pitchFamily="18" charset="0"/>
              </a:rPr>
              <a:t>Cloves have been a part of traditional medicine and cooking techniques, but scientists have just started looking into their possible health advantages.</a:t>
            </a:r>
          </a:p>
          <a:p>
            <a:r>
              <a:rPr lang="en-US" sz="2400" dirty="0">
                <a:latin typeface="Times New Roman" panose="02020603050405020304" pitchFamily="18" charset="0"/>
                <a:cs typeface="Times New Roman" panose="02020603050405020304" pitchFamily="18" charset="0"/>
              </a:rPr>
              <a:t>The Spice Islands of Indonesia are said to be the native land of Clove in the Moluccas and played a significant role in the early spice trade. Cloves have a strong aroma and a fiery, intense flavour. They are used to flavour various foods, especially meat products and baked goods.</a:t>
            </a:r>
          </a:p>
          <a:p>
            <a:r>
              <a:rPr lang="en-US" sz="2400" dirty="0">
                <a:latin typeface="Times New Roman" panose="02020603050405020304" pitchFamily="18" charset="0"/>
                <a:cs typeface="Times New Roman" panose="02020603050405020304" pitchFamily="18" charset="0"/>
              </a:rPr>
              <a:t>The Clove has been a part of Chinese and Indian traditional medicine systems for ages.</a:t>
            </a:r>
          </a:p>
        </p:txBody>
      </p:sp>
    </p:spTree>
    <p:extLst>
      <p:ext uri="{BB962C8B-B14F-4D97-AF65-F5344CB8AC3E}">
        <p14:creationId xmlns:p14="http://schemas.microsoft.com/office/powerpoint/2010/main" val="3457187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61DC-3C47-7BFB-B914-2D9C5A56770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Sanskrit Synonyms and </a:t>
            </a:r>
            <a:r>
              <a:rPr lang="en-US" dirty="0" err="1">
                <a:latin typeface="Times New Roman" panose="02020603050405020304" pitchFamily="18" charset="0"/>
                <a:cs typeface="Times New Roman" panose="02020603050405020304" pitchFamily="18" charset="0"/>
              </a:rPr>
              <a:t>Basonyms</a:t>
            </a:r>
            <a:r>
              <a:rPr lang="en-US"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189BE4CE-BA39-1A4D-3DD5-98E636B44174}"/>
              </a:ext>
            </a:extLst>
          </p:cNvPr>
          <p:cNvSpPr>
            <a:spLocks noGrp="1"/>
          </p:cNvSpPr>
          <p:nvPr>
            <p:ph idx="1"/>
          </p:nvPr>
        </p:nvSpPr>
        <p:spPr>
          <a:xfrm>
            <a:off x="2592925" y="1540189"/>
            <a:ext cx="8915400" cy="3777622"/>
          </a:xfrm>
        </p:spPr>
        <p:txBody>
          <a:bodyPr>
            <a:noAutofit/>
          </a:bodyPr>
          <a:lstStyle/>
          <a:p>
            <a:pPr>
              <a:lnSpc>
                <a:spcPct val="160000"/>
              </a:lnSpc>
            </a:pPr>
            <a:r>
              <a:rPr lang="en-US" sz="2400" dirty="0" err="1">
                <a:latin typeface="Times New Roman" panose="02020603050405020304" pitchFamily="18" charset="0"/>
                <a:cs typeface="Times New Roman" panose="02020603050405020304" pitchFamily="18" charset="0"/>
              </a:rPr>
              <a:t>Devakusuma</a:t>
            </a:r>
            <a:r>
              <a:rPr lang="en-US" sz="2400" dirty="0">
                <a:latin typeface="Times New Roman" panose="02020603050405020304" pitchFamily="18" charset="0"/>
                <a:cs typeface="Times New Roman" panose="02020603050405020304" pitchFamily="18" charset="0"/>
              </a:rPr>
              <a:t> - flowers are used to worship god</a:t>
            </a:r>
          </a:p>
          <a:p>
            <a:pPr>
              <a:lnSpc>
                <a:spcPct val="160000"/>
              </a:lnSpc>
            </a:pPr>
            <a:r>
              <a:rPr lang="en-US" sz="2400" dirty="0" err="1">
                <a:latin typeface="Times New Roman" panose="02020603050405020304" pitchFamily="18" charset="0"/>
                <a:cs typeface="Times New Roman" panose="02020603050405020304" pitchFamily="18" charset="0"/>
              </a:rPr>
              <a:t>Bhringanga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Shekhara</a:t>
            </a:r>
            <a:r>
              <a:rPr lang="en-US" sz="2400" dirty="0">
                <a:latin typeface="Times New Roman" panose="02020603050405020304" pitchFamily="18" charset="0"/>
                <a:cs typeface="Times New Roman" panose="02020603050405020304" pitchFamily="18" charset="0"/>
              </a:rPr>
              <a:t>, Shri </a:t>
            </a:r>
            <a:r>
              <a:rPr lang="en-US" sz="2400" dirty="0" err="1">
                <a:latin typeface="Times New Roman" panose="02020603050405020304" pitchFamily="18" charset="0"/>
                <a:cs typeface="Times New Roman" panose="02020603050405020304" pitchFamily="18" charset="0"/>
              </a:rPr>
              <a:t>Prasuna</a:t>
            </a:r>
            <a:r>
              <a:rPr lang="en-US" sz="2400" dirty="0">
                <a:latin typeface="Times New Roman" panose="02020603050405020304" pitchFamily="18" charset="0"/>
                <a:cs typeface="Times New Roman" panose="02020603050405020304" pitchFamily="18" charset="0"/>
              </a:rPr>
              <a:t> - having beautiful flower </a:t>
            </a:r>
            <a:r>
              <a:rPr lang="en-US" sz="2400" dirty="0" err="1">
                <a:latin typeface="Times New Roman" panose="02020603050405020304" pitchFamily="18" charset="0"/>
                <a:cs typeface="Times New Roman" panose="02020603050405020304" pitchFamily="18" charset="0"/>
              </a:rPr>
              <a:t>Chandanapushpaka</a:t>
            </a:r>
            <a:r>
              <a:rPr lang="en-US" sz="2400" dirty="0">
                <a:latin typeface="Times New Roman" panose="02020603050405020304" pitchFamily="18" charset="0"/>
                <a:cs typeface="Times New Roman" panose="02020603050405020304" pitchFamily="18" charset="0"/>
              </a:rPr>
              <a:t> - flower having fragrance like sandalwood</a:t>
            </a:r>
          </a:p>
          <a:p>
            <a:pPr>
              <a:lnSpc>
                <a:spcPct val="160000"/>
              </a:lnSpc>
            </a:pPr>
            <a:r>
              <a:rPr lang="en-US" sz="2400" dirty="0">
                <a:latin typeface="Times New Roman" panose="02020603050405020304" pitchFamily="18" charset="0"/>
                <a:cs typeface="Times New Roman" panose="02020603050405020304" pitchFamily="18" charset="0"/>
              </a:rPr>
              <a:t>Varija - usually found in islands</a:t>
            </a:r>
          </a:p>
          <a:p>
            <a:pPr>
              <a:lnSpc>
                <a:spcPct val="160000"/>
              </a:lnSpc>
            </a:pPr>
            <a:r>
              <a:rPr lang="en-US" sz="2400" dirty="0" err="1">
                <a:latin typeface="Times New Roman" panose="02020603050405020304" pitchFamily="18" charset="0"/>
                <a:cs typeface="Times New Roman" panose="02020603050405020304" pitchFamily="18" charset="0"/>
              </a:rPr>
              <a:t>Grahanihara</a:t>
            </a:r>
            <a:r>
              <a:rPr lang="en-US" sz="2400" dirty="0">
                <a:latin typeface="Times New Roman" panose="02020603050405020304" pitchFamily="18" charset="0"/>
                <a:cs typeface="Times New Roman" panose="02020603050405020304" pitchFamily="18" charset="0"/>
              </a:rPr>
              <a:t> - Cures </a:t>
            </a:r>
            <a:r>
              <a:rPr lang="en-US" sz="2400" dirty="0" err="1">
                <a:latin typeface="Times New Roman" panose="02020603050405020304" pitchFamily="18" charset="0"/>
                <a:cs typeface="Times New Roman" panose="02020603050405020304" pitchFamily="18" charset="0"/>
              </a:rPr>
              <a:t>grahani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roga</a:t>
            </a:r>
            <a:endParaRPr lang="en-US" sz="2400" dirty="0">
              <a:latin typeface="Times New Roman" panose="02020603050405020304" pitchFamily="18" charset="0"/>
              <a:cs typeface="Times New Roman" panose="02020603050405020304" pitchFamily="18" charset="0"/>
            </a:endParaRPr>
          </a:p>
          <a:p>
            <a:pPr>
              <a:lnSpc>
                <a:spcPct val="160000"/>
              </a:lnSpc>
            </a:pPr>
            <a:r>
              <a:rPr lang="en-US" sz="2400" dirty="0" err="1">
                <a:latin typeface="Times New Roman" panose="02020603050405020304" pitchFamily="18" charset="0"/>
                <a:cs typeface="Times New Roman" panose="02020603050405020304" pitchFamily="18" charset="0"/>
              </a:rPr>
              <a:t>Srisamja</a:t>
            </a:r>
            <a:r>
              <a:rPr lang="en-US" sz="2400" dirty="0">
                <a:latin typeface="Times New Roman" panose="02020603050405020304" pitchFamily="18" charset="0"/>
                <a:cs typeface="Times New Roman" panose="02020603050405020304" pitchFamily="18" charset="0"/>
              </a:rPr>
              <a:t> - Lavanga is auspicious</a:t>
            </a:r>
          </a:p>
        </p:txBody>
      </p:sp>
    </p:spTree>
    <p:extLst>
      <p:ext uri="{BB962C8B-B14F-4D97-AF65-F5344CB8AC3E}">
        <p14:creationId xmlns:p14="http://schemas.microsoft.com/office/powerpoint/2010/main" val="208652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375F5-03C1-BD45-1593-EEA810C43FC5}"/>
              </a:ext>
            </a:extLst>
          </p:cNvPr>
          <p:cNvSpPr>
            <a:spLocks noGrp="1"/>
          </p:cNvSpPr>
          <p:nvPr>
            <p:ph type="title"/>
          </p:nvPr>
        </p:nvSpPr>
        <p:spPr>
          <a:xfrm>
            <a:off x="2592925" y="624110"/>
            <a:ext cx="8911687" cy="863496"/>
          </a:xfrm>
        </p:spPr>
        <p:txBody>
          <a:bodyPr/>
          <a:lstStyle/>
          <a:p>
            <a:r>
              <a:rPr lang="en-US" dirty="0">
                <a:latin typeface="Times New Roman" panose="02020603050405020304" pitchFamily="18" charset="0"/>
                <a:cs typeface="Times New Roman" panose="02020603050405020304" pitchFamily="18" charset="0"/>
              </a:rPr>
              <a:t>Vernacular Names</a:t>
            </a:r>
          </a:p>
        </p:txBody>
      </p:sp>
      <p:sp>
        <p:nvSpPr>
          <p:cNvPr id="3" name="Content Placeholder 2">
            <a:extLst>
              <a:ext uri="{FF2B5EF4-FFF2-40B4-BE49-F238E27FC236}">
                <a16:creationId xmlns:a16="http://schemas.microsoft.com/office/drawing/2014/main" id="{13B05583-042B-5727-879B-005E9778F21B}"/>
              </a:ext>
            </a:extLst>
          </p:cNvPr>
          <p:cNvSpPr>
            <a:spLocks noGrp="1"/>
          </p:cNvSpPr>
          <p:nvPr>
            <p:ph idx="1"/>
          </p:nvPr>
        </p:nvSpPr>
        <p:spPr>
          <a:xfrm>
            <a:off x="2592925" y="1540189"/>
            <a:ext cx="8915400" cy="3777622"/>
          </a:xfrm>
        </p:spPr>
        <p:txBody>
          <a:bodyPr>
            <a:normAutofit lnSpcReduction="10000"/>
          </a:bodyPr>
          <a:lstStyle/>
          <a:p>
            <a:pPr>
              <a:lnSpc>
                <a:spcPct val="150000"/>
              </a:lnSpc>
            </a:pPr>
            <a:r>
              <a:rPr lang="en-US" sz="2400" dirty="0">
                <a:latin typeface="Times New Roman" panose="02020603050405020304" pitchFamily="18" charset="0"/>
                <a:cs typeface="Times New Roman" panose="02020603050405020304" pitchFamily="18" charset="0"/>
              </a:rPr>
              <a:t>Marathi - Lavanga. </a:t>
            </a:r>
          </a:p>
          <a:p>
            <a:pPr>
              <a:lnSpc>
                <a:spcPct val="150000"/>
              </a:lnSpc>
            </a:pPr>
            <a:r>
              <a:rPr lang="en-US" sz="2400" dirty="0">
                <a:latin typeface="Times New Roman" panose="02020603050405020304" pitchFamily="18" charset="0"/>
                <a:cs typeface="Times New Roman" panose="02020603050405020304" pitchFamily="18" charset="0"/>
              </a:rPr>
              <a:t>Hindi - Lavanga, Long, </a:t>
            </a:r>
          </a:p>
          <a:p>
            <a:pPr>
              <a:lnSpc>
                <a:spcPct val="150000"/>
              </a:lnSpc>
            </a:pPr>
            <a:r>
              <a:rPr lang="en-US" sz="2400" dirty="0">
                <a:latin typeface="Times New Roman" panose="02020603050405020304" pitchFamily="18" charset="0"/>
                <a:cs typeface="Times New Roman" panose="02020603050405020304" pitchFamily="18" charset="0"/>
              </a:rPr>
              <a:t>Gujrati - Lavang. </a:t>
            </a:r>
          </a:p>
          <a:p>
            <a:pPr>
              <a:lnSpc>
                <a:spcPct val="150000"/>
              </a:lnSpc>
            </a:pPr>
            <a:r>
              <a:rPr lang="en-US" sz="2400" dirty="0">
                <a:latin typeface="Times New Roman" panose="02020603050405020304" pitchFamily="18" charset="0"/>
                <a:cs typeface="Times New Roman" panose="02020603050405020304" pitchFamily="18" charset="0"/>
              </a:rPr>
              <a:t>Tamil - </a:t>
            </a:r>
            <a:r>
              <a:rPr lang="en-US" sz="2400" dirty="0" err="1">
                <a:latin typeface="Times New Roman" panose="02020603050405020304" pitchFamily="18" charset="0"/>
                <a:cs typeface="Times New Roman" panose="02020603050405020304" pitchFamily="18" charset="0"/>
              </a:rPr>
              <a:t>Kirabu</a:t>
            </a:r>
            <a:r>
              <a:rPr lang="en-US" sz="2400" dirty="0">
                <a:latin typeface="Times New Roman" panose="02020603050405020304" pitchFamily="18" charset="0"/>
                <a:cs typeface="Times New Roman" panose="02020603050405020304" pitchFamily="18" charset="0"/>
              </a:rPr>
              <a:t>. </a:t>
            </a:r>
          </a:p>
          <a:p>
            <a:pPr>
              <a:lnSpc>
                <a:spcPct val="150000"/>
              </a:lnSpc>
            </a:pPr>
            <a:r>
              <a:rPr lang="en-US" sz="2400" dirty="0">
                <a:latin typeface="Times New Roman" panose="02020603050405020304" pitchFamily="18" charset="0"/>
                <a:cs typeface="Times New Roman" panose="02020603050405020304" pitchFamily="18" charset="0"/>
              </a:rPr>
              <a:t>Telugu - </a:t>
            </a:r>
            <a:r>
              <a:rPr lang="en-US" sz="2400" dirty="0" err="1">
                <a:latin typeface="Times New Roman" panose="02020603050405020304" pitchFamily="18" charset="0"/>
                <a:cs typeface="Times New Roman" panose="02020603050405020304" pitchFamily="18" charset="0"/>
              </a:rPr>
              <a:t>Karavallu</a:t>
            </a:r>
            <a:r>
              <a:rPr lang="en-US" sz="2400" dirty="0">
                <a:latin typeface="Times New Roman" panose="02020603050405020304" pitchFamily="18" charset="0"/>
                <a:cs typeface="Times New Roman" panose="02020603050405020304" pitchFamily="18" charset="0"/>
              </a:rPr>
              <a:t>. </a:t>
            </a:r>
          </a:p>
          <a:p>
            <a:pPr>
              <a:lnSpc>
                <a:spcPct val="150000"/>
              </a:lnSpc>
            </a:pPr>
            <a:r>
              <a:rPr lang="en-US" sz="2400" dirty="0">
                <a:latin typeface="Times New Roman" panose="02020603050405020304" pitchFamily="18" charset="0"/>
                <a:cs typeface="Times New Roman" panose="02020603050405020304" pitchFamily="18" charset="0"/>
              </a:rPr>
              <a:t>English - Clove.</a:t>
            </a:r>
          </a:p>
        </p:txBody>
      </p:sp>
    </p:spTree>
    <p:extLst>
      <p:ext uri="{BB962C8B-B14F-4D97-AF65-F5344CB8AC3E}">
        <p14:creationId xmlns:p14="http://schemas.microsoft.com/office/powerpoint/2010/main" val="189068382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168</TotalTime>
  <Words>822</Words>
  <Application>Microsoft Office PowerPoint</Application>
  <PresentationFormat>Widescreen</PresentationFormat>
  <Paragraphs>94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Gothic</vt:lpstr>
      <vt:lpstr>Times New Roman</vt:lpstr>
      <vt:lpstr>Wingdings 3</vt:lpstr>
      <vt:lpstr>Wisp</vt:lpstr>
      <vt:lpstr>DEPARTMENT OF DRAVYA-GUNA ( JAMC, NAGPUR )</vt:lpstr>
      <vt:lpstr>Lavang Images </vt:lpstr>
      <vt:lpstr>Lavang Images</vt:lpstr>
      <vt:lpstr>Scientific name </vt:lpstr>
      <vt:lpstr>Taxonomy</vt:lpstr>
      <vt:lpstr>Ayurveda classification </vt:lpstr>
      <vt:lpstr>Historical Importance </vt:lpstr>
      <vt:lpstr>Sanskrit Synonyms and Basonyms </vt:lpstr>
      <vt:lpstr>Vernacular Names</vt:lpstr>
      <vt:lpstr>Habitat </vt:lpstr>
      <vt:lpstr>Chemical Composition </vt:lpstr>
      <vt:lpstr>Rasapanchak </vt:lpstr>
      <vt:lpstr>Karma </vt:lpstr>
      <vt:lpstr>Vyadhita upayoga </vt:lpstr>
      <vt:lpstr>Amayika prayoga</vt:lpstr>
      <vt:lpstr>Matra </vt:lpstr>
      <vt:lpstr>Contraindications </vt:lpstr>
      <vt:lpstr>Swamat</vt:lpstr>
      <vt:lpstr>Modern research </vt:lpstr>
      <vt:lpstr>Reference books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Lanang images</dc:title>
  <dc:creator>divya n</dc:creator>
  <cp:lastModifiedBy>saransh gajbhiye</cp:lastModifiedBy>
  <cp:revision>6</cp:revision>
  <dcterms:created xsi:type="dcterms:W3CDTF">2024-02-25T13:52:39Z</dcterms:created>
  <dcterms:modified xsi:type="dcterms:W3CDTF">2024-02-25T20:18:50Z</dcterms:modified>
</cp:coreProperties>
</file>