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0" r:id="rId1"/>
  </p:sldMasterIdLst>
  <p:notesMasterIdLst>
    <p:notesMasterId r:id="rId43"/>
  </p:notesMasterIdLst>
  <p:sldIdLst>
    <p:sldId id="311" r:id="rId2"/>
    <p:sldId id="269" r:id="rId3"/>
    <p:sldId id="270" r:id="rId4"/>
    <p:sldId id="370" r:id="rId5"/>
    <p:sldId id="271" r:id="rId6"/>
    <p:sldId id="272" r:id="rId7"/>
    <p:sldId id="273" r:id="rId8"/>
    <p:sldId id="274" r:id="rId9"/>
    <p:sldId id="275" r:id="rId10"/>
    <p:sldId id="277" r:id="rId11"/>
    <p:sldId id="328" r:id="rId12"/>
    <p:sldId id="279" r:id="rId13"/>
    <p:sldId id="281" r:id="rId14"/>
    <p:sldId id="282" r:id="rId15"/>
    <p:sldId id="283" r:id="rId16"/>
    <p:sldId id="329" r:id="rId17"/>
    <p:sldId id="284" r:id="rId18"/>
    <p:sldId id="285" r:id="rId19"/>
    <p:sldId id="372" r:id="rId20"/>
    <p:sldId id="371" r:id="rId21"/>
    <p:sldId id="330" r:id="rId22"/>
    <p:sldId id="331" r:id="rId23"/>
    <p:sldId id="332" r:id="rId24"/>
    <p:sldId id="286" r:id="rId25"/>
    <p:sldId id="343" r:id="rId26"/>
    <p:sldId id="293" r:id="rId27"/>
    <p:sldId id="294" r:id="rId28"/>
    <p:sldId id="295" r:id="rId29"/>
    <p:sldId id="344" r:id="rId30"/>
    <p:sldId id="296" r:id="rId31"/>
    <p:sldId id="297" r:id="rId32"/>
    <p:sldId id="345" r:id="rId33"/>
    <p:sldId id="346" r:id="rId34"/>
    <p:sldId id="347" r:id="rId35"/>
    <p:sldId id="348" r:id="rId36"/>
    <p:sldId id="299" r:id="rId37"/>
    <p:sldId id="300" r:id="rId38"/>
    <p:sldId id="301" r:id="rId39"/>
    <p:sldId id="302" r:id="rId40"/>
    <p:sldId id="310" r:id="rId41"/>
    <p:sldId id="36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A751D-C9E2-4248-B17E-B853C99A8563}" v="1" dt="2020-01-30T15:47:5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1423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3B729BF5-8D38-49A6-A323-095C6C3B15DE}"/>
    <pc:docChg chg="undo custSel modSld">
      <pc:chgData name="Amey Karkare" userId="215b254d-c408-4008-bc61-a3cc3459680b" providerId="ADAL" clId="{3B729BF5-8D38-49A6-A323-095C6C3B15DE}" dt="2020-01-31T02:42:32.813" v="6" actId="20577"/>
      <pc:docMkLst>
        <pc:docMk/>
      </pc:docMkLst>
      <pc:sldChg chg="modSp">
        <pc:chgData name="Amey Karkare" userId="215b254d-c408-4008-bc61-a3cc3459680b" providerId="ADAL" clId="{3B729BF5-8D38-49A6-A323-095C6C3B15DE}" dt="2020-01-31T02:13:23.645" v="0" actId="20577"/>
        <pc:sldMkLst>
          <pc:docMk/>
          <pc:sldMk cId="0" sldId="281"/>
        </pc:sldMkLst>
        <pc:spChg chg="mod">
          <ac:chgData name="Amey Karkare" userId="215b254d-c408-4008-bc61-a3cc3459680b" providerId="ADAL" clId="{3B729BF5-8D38-49A6-A323-095C6C3B15DE}" dt="2020-01-31T02:13:23.645" v="0" actId="20577"/>
          <ac:spMkLst>
            <pc:docMk/>
            <pc:sldMk cId="0" sldId="281"/>
            <ac:spMk id="29699" creationId="{376FD125-F8AA-0D40-80D1-FEA3550D043C}"/>
          </ac:spMkLst>
        </pc:spChg>
      </pc:sldChg>
      <pc:sldChg chg="modSp">
        <pc:chgData name="Amey Karkare" userId="215b254d-c408-4008-bc61-a3cc3459680b" providerId="ADAL" clId="{3B729BF5-8D38-49A6-A323-095C6C3B15DE}" dt="2020-01-31T02:14:53.176" v="2" actId="6549"/>
        <pc:sldMkLst>
          <pc:docMk/>
          <pc:sldMk cId="0" sldId="283"/>
        </pc:sldMkLst>
        <pc:spChg chg="mod">
          <ac:chgData name="Amey Karkare" userId="215b254d-c408-4008-bc61-a3cc3459680b" providerId="ADAL" clId="{3B729BF5-8D38-49A6-A323-095C6C3B15DE}" dt="2020-01-31T02:14:53.176" v="2" actId="6549"/>
          <ac:spMkLst>
            <pc:docMk/>
            <pc:sldMk cId="0" sldId="283"/>
            <ac:spMk id="28674" creationId="{7BD33CC7-E4F3-1941-81BD-82D1AD023D84}"/>
          </ac:spMkLst>
        </pc:spChg>
      </pc:sldChg>
      <pc:sldChg chg="modSp">
        <pc:chgData name="Amey Karkare" userId="215b254d-c408-4008-bc61-a3cc3459680b" providerId="ADAL" clId="{3B729BF5-8D38-49A6-A323-095C6C3B15DE}" dt="2020-01-31T02:15:48.560" v="3" actId="113"/>
        <pc:sldMkLst>
          <pc:docMk/>
          <pc:sldMk cId="0" sldId="284"/>
        </pc:sldMkLst>
        <pc:spChg chg="mod">
          <ac:chgData name="Amey Karkare" userId="215b254d-c408-4008-bc61-a3cc3459680b" providerId="ADAL" clId="{3B729BF5-8D38-49A6-A323-095C6C3B15DE}" dt="2020-01-31T02:15:48.560" v="3" actId="113"/>
          <ac:spMkLst>
            <pc:docMk/>
            <pc:sldMk cId="0" sldId="284"/>
            <ac:spMk id="30722" creationId="{5DF44DF3-96FA-0743-AB8C-0D9DC6224B10}"/>
          </ac:spMkLst>
        </pc:spChg>
      </pc:sldChg>
      <pc:sldChg chg="modSp">
        <pc:chgData name="Amey Karkare" userId="215b254d-c408-4008-bc61-a3cc3459680b" providerId="ADAL" clId="{3B729BF5-8D38-49A6-A323-095C6C3B15DE}" dt="2020-01-31T02:42:32.813" v="6" actId="20577"/>
        <pc:sldMkLst>
          <pc:docMk/>
          <pc:sldMk cId="0" sldId="344"/>
        </pc:sldMkLst>
        <pc:spChg chg="mod">
          <ac:chgData name="Amey Karkare" userId="215b254d-c408-4008-bc61-a3cc3459680b" providerId="ADAL" clId="{3B729BF5-8D38-49A6-A323-095C6C3B15DE}" dt="2020-01-31T02:42:32.813" v="6" actId="20577"/>
          <ac:spMkLst>
            <pc:docMk/>
            <pc:sldMk cId="0" sldId="344"/>
            <ac:spMk id="43010" creationId="{078B17A2-AF52-D340-9C73-B5A69B0893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BCB8FBC-5A23-7544-835B-8E8F4426B3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32133C-9B8E-1E4D-8897-8A2334590F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51DB6FB-28F4-2E4C-9041-1D91AB51FE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D450B26-ED4E-4749-B1BC-B5B26E4FE9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99D0127-25D0-4340-A61A-DE0641C7A0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87FB292-D486-5D40-8BF9-119EB96AE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042A16-2B24-8642-B355-6FABBE152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042A16-2B24-8642-B355-6FABBE152BC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31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F330-970B-8C4F-946A-07878F4E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6C462-4E39-AE4E-8CA4-80E2A693C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6B06-0C40-1C44-8A26-03366C4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F49-036D-314C-8C7B-DAC97A92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3CC3-B480-124A-8A8B-3DDC6F93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9BEB7-1FF8-1D4F-8F67-A1A4C3F385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97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2F5-A3DC-0543-802B-59F75B1E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4499B-2F28-D743-AC57-692722A88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0038-8EB0-4444-A2FE-710AEE7E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7CE7-C2AE-084B-B9E9-601C1765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405F-4576-4F43-8A4D-2B046BF2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C7CE6-0C3D-F744-9DE0-FC9353B12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8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041FD-D46A-5E45-85D4-C7267AE1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FD356-2F19-3F48-807B-D7D52D8EA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5CAB-FEAE-2F45-9098-9F346CBB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015B-7415-7E45-88F7-D1695803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0C7E-4EEA-D142-AA20-00562A63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86F47-1A4C-4743-AF2B-9ABCF94FCE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F513-6CCB-6041-81A1-AB880995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4F2C-D531-B04D-B5BD-82BDAB14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05DA-F5D7-6E49-99B3-1FF1FEBC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ADB0-CAD0-1946-8255-ACE8D8BC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3F21-68FE-4443-B6B1-ABB83AAB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64F87-ED71-A446-8445-BF4AFC50F9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3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815B-21CA-AD4E-8A25-1943C83E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BA7D-17F2-D245-9DF2-0F489EDB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50D7-5C29-FF48-8281-2496A9BF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B624-A39B-8A4E-8B08-14461066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3660-4515-814D-8EA1-08B8B0A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8B23A-40F6-9D4B-A41E-2ADFC742B2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6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1D18-23F1-5C4C-9AEC-46046F38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0-924A-8248-9250-EFF7CDF96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C93F-1FA2-F747-8E22-4601665A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B4E51-FC9A-E641-A02F-14F34923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FF1B-30FB-7C4C-ABC6-E4083C1B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9E604-3C1E-F74C-A88C-4822A828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DA4C-5943-C04D-BE06-02FAAB4366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92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784E-BAEF-F541-81A7-02CA5EF9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78F9-2740-A64F-BAFD-A523ACDA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A20E9-34CD-A240-9FA5-1FDCCFB3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C760-9620-514E-9391-90288E0F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BCC93-6C2F-2B4D-AE10-8901AB7EC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BF438-0AE1-2B47-87A8-F81CE7AA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F4BAB-4382-384F-B4A1-59DC980C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0513C-1C6C-6C4F-8837-A6C999D5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1BF16-FA16-E940-B7B1-C77C4BA432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55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5A83-782F-9148-960F-1748D9EF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1DDE5-C922-DA44-B514-4777B243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0D0E-9B2D-C945-90C7-39DE396F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6C910-F9F8-6C4B-85F5-932BE80C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DCC9B-17F0-6C4C-B412-A330B1B020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94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2CF7C-F77D-5641-8C96-6EFCAE03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67F81-9812-7343-9CCA-C63A22ED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407A-2ED1-8940-A1BB-A1FDE320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43DEC-20C7-844B-AFEC-53D542BC30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01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3B2-2E24-BC44-B8F2-96AF8148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2706-25D2-C347-9130-BBB6A5A9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750D-6B82-6D4F-8B31-4E5A31915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CD3F-28F1-E54B-8E16-BA9EE9A7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1803-7D4F-D04E-B5BF-729BC0CA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D4AD-264E-CD45-B7D4-CABB662B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1D12B-5DC3-7644-A855-1A4C353F1C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12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F4CC-B02C-2245-B0D1-A7EAFF60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D508F-CB7A-AD4A-A428-9A08D7F1C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7EF87-2645-0F43-9EF6-2652713FD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7748-EA4A-2346-AB09-D6FC59DF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AE2E-5F87-0B46-A990-A69D8695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40B1-2085-914C-A194-88050947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D38BB-923B-A84C-B321-9439F1F618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95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31295-600D-7D41-9141-05AF2406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3C62E-2068-A145-A618-79120DA6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6EF3-5BAF-D74D-AC7F-AA2369E0B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F808-493E-404F-915A-3E4695D7C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333F-6275-F247-90DE-60010A112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7FC80F-6F20-7D48-9270-24D06F66B9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03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AE19E2D-D064-9A42-AD19-52ED24F8A6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975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Software Requirements Analysis and Specification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4D24C8C-5F7F-7E47-BFA0-0D8D59092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Slides by:</a:t>
            </a:r>
          </a:p>
          <a:p>
            <a:r>
              <a:rPr lang="en-IN" sz="3400" b="1" dirty="0"/>
              <a:t>	</a:t>
            </a:r>
            <a:r>
              <a:rPr lang="en-IN" sz="3400" b="1" dirty="0" err="1"/>
              <a:t>Dr.</a:t>
            </a:r>
            <a:r>
              <a:rPr lang="en-IN" sz="3400" b="1" dirty="0"/>
              <a:t> Kirstie </a:t>
            </a:r>
            <a:r>
              <a:rPr lang="en-IN" sz="3400" b="1" dirty="0" err="1"/>
              <a:t>Hawkey</a:t>
            </a:r>
            <a:endParaRPr lang="en-IN" sz="3400" b="1" dirty="0"/>
          </a:p>
          <a:p>
            <a:r>
              <a:rPr lang="en-IN" sz="3400" b="1" dirty="0"/>
              <a:t>	https://</a:t>
            </a:r>
            <a:r>
              <a:rPr lang="en-IN" sz="3400" b="1" dirty="0" err="1"/>
              <a:t>web.cs.dal.ca</a:t>
            </a:r>
            <a:r>
              <a:rPr lang="en-IN" sz="3400" b="1" dirty="0"/>
              <a:t>/~</a:t>
            </a:r>
            <a:r>
              <a:rPr lang="en-IN" sz="3400" b="1" dirty="0" err="1"/>
              <a:t>hawkey</a:t>
            </a:r>
            <a:r>
              <a:rPr lang="en-IN" sz="3400" b="1" dirty="0"/>
              <a:t>/</a:t>
            </a:r>
          </a:p>
        </p:txBody>
      </p:sp>
      <p:sp>
        <p:nvSpPr>
          <p:cNvPr id="14337" name="Rectangle 15">
            <a:extLst>
              <a:ext uri="{FF2B5EF4-FFF2-40B4-BE49-F238E27FC236}">
                <a16:creationId xmlns:a16="http://schemas.microsoft.com/office/drawing/2014/main" id="{4EAE5FE5-30A7-184E-AC4D-E169D417B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4338" name="Rectangle 16">
            <a:extLst>
              <a:ext uri="{FF2B5EF4-FFF2-40B4-BE49-F238E27FC236}">
                <a16:creationId xmlns:a16="http://schemas.microsoft.com/office/drawing/2014/main" id="{22FAE8A0-7B78-FA46-9314-7CBDD44FCB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5E3222-82FA-9A4F-9543-A5708BAABA72}" type="slidenum">
              <a:rPr lang="en-US" altLang="en-US">
                <a:solidFill>
                  <a:schemeClr val="tx2"/>
                </a:solidFill>
              </a:rPr>
              <a:pPr/>
              <a:t>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231DA0-7036-7348-B209-5520D9213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848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Requirements Process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3F844B2-0D1D-004B-B01E-F8455001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z="2800"/>
              <a:t>Basic activities:</a:t>
            </a:r>
          </a:p>
          <a:p>
            <a:pPr lvl="1" eaLnBrk="1" hangingPunct="1"/>
            <a:r>
              <a:rPr lang="en-US" altLang="en-US"/>
              <a:t>Problem or requirement analysis</a:t>
            </a:r>
          </a:p>
          <a:p>
            <a:pPr lvl="1" eaLnBrk="1" hangingPunct="1"/>
            <a:r>
              <a:rPr lang="en-US" altLang="en-US"/>
              <a:t>Requirement specification</a:t>
            </a:r>
          </a:p>
          <a:p>
            <a:pPr lvl="1" eaLnBrk="1" hangingPunct="1"/>
            <a:r>
              <a:rPr lang="en-US" altLang="en-US"/>
              <a:t>Validation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Analysis involves elicitation and is the hardest  </a:t>
            </a: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740F111C-91B8-5147-9EF1-7790FB68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910FDAC8-6BE9-9A4E-B837-31892698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BF327D-7688-1B4B-AD05-2E251937562B}" type="slidenum">
              <a:rPr lang="en-US" altLang="en-US">
                <a:solidFill>
                  <a:schemeClr val="tx2"/>
                </a:solidFill>
              </a:rPr>
              <a:pPr/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E7F80E-4952-D44C-BB90-A20E7BB34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Requirement process..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804268-346C-6D4B-916C-4AFCF975E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935163"/>
            <a:ext cx="4343400" cy="4389437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/>
              <a:t>Process is not linear, it is iterative and parallel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/>
              <a:t>Overlap between phases - some parts may be analyzed and specified 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/>
              <a:t>Specification itself may help analysis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/>
              <a:t>Validation can show gaps that can lead to further analysis and spec</a:t>
            </a: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13243C37-8134-7249-8889-F4C8FEAB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D6307CD3-BEC7-FE45-9B6C-69E5B26A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40F60A-B2CD-4C47-AFCF-326DCC6EF929}" type="slidenum">
              <a:rPr lang="en-US" altLang="en-US">
                <a:solidFill>
                  <a:schemeClr val="tx2"/>
                </a:solidFill>
              </a:rPr>
              <a:pPr/>
              <a:t>11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87E017-E235-5749-8B96-5A849033E4D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914400"/>
            <a:ext cx="7772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dirty="0">
              <a:latin typeface="+mn-lt"/>
            </a:endParaRPr>
          </a:p>
        </p:txBody>
      </p:sp>
      <p:sp>
        <p:nvSpPr>
          <p:cNvPr id="24582" name="Oval 4">
            <a:extLst>
              <a:ext uri="{FF2B5EF4-FFF2-40B4-BE49-F238E27FC236}">
                <a16:creationId xmlns:a16="http://schemas.microsoft.com/office/drawing/2014/main" id="{CA9679D8-C586-DD4B-BDDD-9C7E2E81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15240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needs</a:t>
            </a: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997337B1-04EC-5842-88EA-B3E952CA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24584" name="Rectangle 6">
            <a:extLst>
              <a:ext uri="{FF2B5EF4-FFF2-40B4-BE49-F238E27FC236}">
                <a16:creationId xmlns:a16="http://schemas.microsoft.com/office/drawing/2014/main" id="{41F12630-4CFA-9844-ABDD-CA6BEC7A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Specification</a:t>
            </a:r>
          </a:p>
        </p:txBody>
      </p:sp>
      <p:sp>
        <p:nvSpPr>
          <p:cNvPr id="24585" name="Rectangle 7">
            <a:extLst>
              <a:ext uri="{FF2B5EF4-FFF2-40B4-BE49-F238E27FC236}">
                <a16:creationId xmlns:a16="http://schemas.microsoft.com/office/drawing/2014/main" id="{D0B2ED5C-2CF3-4B4F-BDE7-2B911D063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24586" name="Line 8">
            <a:extLst>
              <a:ext uri="{FF2B5EF4-FFF2-40B4-BE49-F238E27FC236}">
                <a16:creationId xmlns:a16="http://schemas.microsoft.com/office/drawing/2014/main" id="{1A564921-4104-404E-B035-4164B11D5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9">
            <a:extLst>
              <a:ext uri="{FF2B5EF4-FFF2-40B4-BE49-F238E27FC236}">
                <a16:creationId xmlns:a16="http://schemas.microsoft.com/office/drawing/2014/main" id="{3847B5E5-2AA5-5A41-9C83-06991C95C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">
            <a:extLst>
              <a:ext uri="{FF2B5EF4-FFF2-40B4-BE49-F238E27FC236}">
                <a16:creationId xmlns:a16="http://schemas.microsoft.com/office/drawing/2014/main" id="{CC4EA2BC-B347-074B-8646-70E4377E4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">
            <a:extLst>
              <a:ext uri="{FF2B5EF4-FFF2-40B4-BE49-F238E27FC236}">
                <a16:creationId xmlns:a16="http://schemas.microsoft.com/office/drawing/2014/main" id="{933D067E-264F-6647-A0CA-8ADA6C10B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2">
            <a:extLst>
              <a:ext uri="{FF2B5EF4-FFF2-40B4-BE49-F238E27FC236}">
                <a16:creationId xmlns:a16="http://schemas.microsoft.com/office/drawing/2014/main" id="{3FB916D4-B26D-EC4A-A075-45A6AD7911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3">
            <a:extLst>
              <a:ext uri="{FF2B5EF4-FFF2-40B4-BE49-F238E27FC236}">
                <a16:creationId xmlns:a16="http://schemas.microsoft.com/office/drawing/2014/main" id="{6A7DDA01-8A91-F44E-85E4-4709348F0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4">
            <a:extLst>
              <a:ext uri="{FF2B5EF4-FFF2-40B4-BE49-F238E27FC236}">
                <a16:creationId xmlns:a16="http://schemas.microsoft.com/office/drawing/2014/main" id="{8BB788BE-3127-CA47-9113-2A459CA46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5">
            <a:extLst>
              <a:ext uri="{FF2B5EF4-FFF2-40B4-BE49-F238E27FC236}">
                <a16:creationId xmlns:a16="http://schemas.microsoft.com/office/drawing/2014/main" id="{73E9D836-665F-8B42-8FDD-892F41A7A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6">
            <a:extLst>
              <a:ext uri="{FF2B5EF4-FFF2-40B4-BE49-F238E27FC236}">
                <a16:creationId xmlns:a16="http://schemas.microsoft.com/office/drawing/2014/main" id="{14578A54-2E75-564C-B499-ABBDA60FF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7">
            <a:extLst>
              <a:ext uri="{FF2B5EF4-FFF2-40B4-BE49-F238E27FC236}">
                <a16:creationId xmlns:a16="http://schemas.microsoft.com/office/drawing/2014/main" id="{3E79FE0A-B54B-4E48-9D27-0E1E2D1C6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18">
            <a:extLst>
              <a:ext uri="{FF2B5EF4-FFF2-40B4-BE49-F238E27FC236}">
                <a16:creationId xmlns:a16="http://schemas.microsoft.com/office/drawing/2014/main" id="{9C01D859-FE01-2C4B-A397-A907F580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DBE915B-872C-1B46-B53E-B9E9C21D1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Requirements Process…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2B263860-3B21-8841-B274-DD5D907E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696200" cy="4419600"/>
          </a:xfrm>
        </p:spPr>
        <p:txBody>
          <a:bodyPr/>
          <a:lstStyle/>
          <a:p>
            <a:pPr eaLnBrk="1" hangingPunct="1"/>
            <a:r>
              <a:rPr lang="en-US" altLang="en-US" sz="2800"/>
              <a:t>Divide and conquer is the basic strategy</a:t>
            </a:r>
          </a:p>
          <a:p>
            <a:pPr lvl="1" eaLnBrk="1" hangingPunct="1"/>
            <a:r>
              <a:rPr lang="en-US" altLang="en-US"/>
              <a:t>Decompose into small parts, understand each part and relation between parts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 sz="2800"/>
              <a:t>Large volumes of information is generated</a:t>
            </a:r>
          </a:p>
          <a:p>
            <a:pPr lvl="1" eaLnBrk="1" hangingPunct="1"/>
            <a:r>
              <a:rPr lang="en-US" altLang="en-US"/>
              <a:t>Organizing them is a key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 sz="2800"/>
              <a:t>Techniques like data flow diagrams, object diagrams etc. used in the analysis </a:t>
            </a: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3EC034A0-A22C-F045-B28B-541C007B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2F00C0E4-39FA-5C41-BD3F-0E8CF184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597214-F615-F448-8D3D-4E228C999C77}" type="slidenum">
              <a:rPr lang="en-US" altLang="en-US">
                <a:solidFill>
                  <a:schemeClr val="tx2"/>
                </a:solidFill>
              </a:rPr>
              <a:pPr/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0A68C72-5A22-CC46-83B3-45285CC0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9248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Problem Analysis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76FD125-F8AA-0D40-80D1-FEA3550D0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6248400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Aim: to gain an understanding of the needs, requirements, and constraints on the software</a:t>
            </a:r>
            <a:br>
              <a:rPr lang="en-US" sz="2800" dirty="0"/>
            </a:b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Analysis involves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Interviewing client and users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Reading manuals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Studying current systems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Helping client/users understand new possibilities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Like becoming a consultant</a:t>
            </a:r>
            <a:br>
              <a:rPr lang="en-US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Must understand the working of the organization, client, and users</a:t>
            </a: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84AB6DD5-A336-E241-9665-0BD40EA4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A3D2D922-1542-7D40-9CFB-37592056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938936-5E91-FE40-82A9-46D561E0C3BE}" type="slidenum">
              <a:rPr lang="en-US" altLang="en-US">
                <a:solidFill>
                  <a:schemeClr val="tx2"/>
                </a:solidFill>
              </a:rPr>
              <a:pPr/>
              <a:t>13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7F9FDBF-A3F0-2E4D-9D6B-289A0559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86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1C070FD-02C9-B740-9C95-56909491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0668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Specification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8B213AE3-1882-0243-AA22-97CA8233D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93894266-ADAF-4948-9C96-4A1F16C2D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0070607F-6248-1A45-B9B4-9172799FF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8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A0DB4635-E65F-7A46-810B-9FA9CE9ED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0D6CFAE-4A6C-254B-92A9-79B49F020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Problem Analysis…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2415E373-0F3B-C34E-9BF6-3F9CF699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/>
              <a:t>Some issues</a:t>
            </a:r>
          </a:p>
          <a:p>
            <a:pPr lvl="1" eaLnBrk="1" hangingPunct="1"/>
            <a:r>
              <a:rPr lang="en-US" altLang="en-US"/>
              <a:t>Obtaining the necessary information</a:t>
            </a:r>
          </a:p>
          <a:p>
            <a:pPr lvl="1" eaLnBrk="1" hangingPunct="1"/>
            <a:r>
              <a:rPr lang="en-US" altLang="en-US"/>
              <a:t>Brainstorming: interacting with clients to establish desired properties</a:t>
            </a:r>
          </a:p>
          <a:p>
            <a:pPr lvl="1" eaLnBrk="1" hangingPunct="1"/>
            <a:r>
              <a:rPr lang="en-US" altLang="en-US"/>
              <a:t>Information organization, as large amount of info. gets collected</a:t>
            </a:r>
          </a:p>
          <a:p>
            <a:pPr lvl="1" eaLnBrk="1" hangingPunct="1"/>
            <a:r>
              <a:rPr lang="en-US" altLang="en-US"/>
              <a:t>Ensuring completeness</a:t>
            </a:r>
          </a:p>
          <a:p>
            <a:pPr lvl="1" eaLnBrk="1" hangingPunct="1"/>
            <a:r>
              <a:rPr lang="en-US" altLang="en-US"/>
              <a:t>Ensuring consistency</a:t>
            </a:r>
          </a:p>
          <a:p>
            <a:pPr lvl="1" eaLnBrk="1" hangingPunct="1"/>
            <a:r>
              <a:rPr lang="en-US" altLang="en-US"/>
              <a:t>Avoiding internal design </a:t>
            </a: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AA61A9A4-206A-2140-8E14-8D7F3771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54E94631-646F-7F4A-BD8E-9241773E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34DD3B-4E77-EC4D-B256-59A71EDCED70}" type="slidenum">
              <a:rPr lang="en-US" altLang="en-US">
                <a:solidFill>
                  <a:schemeClr val="tx2"/>
                </a:solidFill>
              </a:rPr>
              <a:pPr/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FD4EA92-D463-5941-B626-1F39D12D1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Problem Analysis…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BD33CC7-E4F3-1941-81BD-82D1AD02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Interpersonal issues are important</a:t>
            </a:r>
          </a:p>
          <a:p>
            <a:pPr eaLnBrk="1" hangingPunct="1"/>
            <a:r>
              <a:rPr lang="en-US" altLang="en-US" sz="2800" dirty="0"/>
              <a:t>Communication skills are very important</a:t>
            </a:r>
          </a:p>
          <a:p>
            <a:pPr eaLnBrk="1" hangingPunct="1"/>
            <a:r>
              <a:rPr lang="en-US" altLang="en-US" sz="2800" dirty="0"/>
              <a:t>Basic principle: problem partition</a:t>
            </a:r>
          </a:p>
          <a:p>
            <a:pPr eaLnBrk="1" hangingPunct="1"/>
            <a:r>
              <a:rPr lang="en-US" altLang="en-US" sz="2800" dirty="0"/>
              <a:t>Partition </a:t>
            </a:r>
            <a:r>
              <a:rPr lang="en-US" altLang="en-US" sz="2800" dirty="0" err="1"/>
              <a:t>w.r.t</a:t>
            </a:r>
            <a:r>
              <a:rPr lang="en-US" altLang="en-US" sz="2800" dirty="0"/>
              <a:t> what?</a:t>
            </a:r>
          </a:p>
          <a:p>
            <a:pPr lvl="1" eaLnBrk="1" hangingPunct="1"/>
            <a:r>
              <a:rPr lang="en-US" altLang="en-US" dirty="0"/>
              <a:t>Object      - </a:t>
            </a:r>
            <a:r>
              <a:rPr lang="en-US" altLang="en-US" dirty="0" err="1"/>
              <a:t>OO</a:t>
            </a:r>
            <a:r>
              <a:rPr lang="en-US" altLang="en-US" dirty="0"/>
              <a:t> analysis</a:t>
            </a:r>
          </a:p>
          <a:p>
            <a:pPr lvl="1" eaLnBrk="1" hangingPunct="1"/>
            <a:r>
              <a:rPr lang="en-US" altLang="en-US" dirty="0"/>
              <a:t>Function  -  structural analysis</a:t>
            </a:r>
          </a:p>
          <a:p>
            <a:pPr lvl="1" eaLnBrk="1" hangingPunct="1"/>
            <a:r>
              <a:rPr lang="en-US" altLang="en-US" dirty="0"/>
              <a:t>Events in the system – event partitioning</a:t>
            </a:r>
          </a:p>
          <a:p>
            <a:pPr eaLnBrk="1" hangingPunct="1"/>
            <a:r>
              <a:rPr lang="en-US" altLang="en-US" sz="2800" dirty="0"/>
              <a:t>Projection - get different views</a:t>
            </a:r>
          </a:p>
          <a:p>
            <a:pPr eaLnBrk="1" hangingPunct="1"/>
            <a:r>
              <a:rPr lang="en-US" altLang="en-US" sz="2800" dirty="0"/>
              <a:t>Will discuss few different analysis techniques </a:t>
            </a: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D6E49043-5C9E-4449-96E6-5306030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55283243-75B6-BD48-80E6-2F33934D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982CE7-AFD4-F14D-86D6-33DD666B3371}" type="slidenum">
              <a:rPr lang="en-US" altLang="en-US">
                <a:solidFill>
                  <a:schemeClr val="tx2"/>
                </a:solidFill>
              </a:rPr>
              <a:pPr/>
              <a:t>15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FC1C966-DFA8-9449-836E-AD1FD180C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Informal Approach to Analysis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D39CB12-72C3-0347-9C72-20564806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 defined methodology; info obtained through analysis, observation, interaction, discussions,…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 formal model of the system built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Obtained info organized in the SRS; SRS reviewed with clients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Relies on analyst experience and feedback from clients in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Useful in many contexts</a:t>
            </a: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7290406B-CEB5-4C4C-8199-9569FEB5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3E678931-D1C4-934D-AA5A-9D370ECA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435585-08F1-7041-A342-4E0BD36F4C31}" type="slidenum">
              <a:rPr lang="en-US" altLang="en-US">
                <a:solidFill>
                  <a:schemeClr val="tx2"/>
                </a:solidFill>
              </a:rPr>
              <a:pPr/>
              <a:t>16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4908E5C-7D75-2E4D-B6B9-094277933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848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Data Flow Modeling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DF44DF3-96FA-0743-AB8C-0D9DC622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Widely used; focuses on functions performed in the system</a:t>
            </a:r>
          </a:p>
          <a:p>
            <a:pPr eaLnBrk="1" hangingPunct="1"/>
            <a:r>
              <a:rPr lang="en-US" altLang="en-US" dirty="0"/>
              <a:t>Views a system as a network of data transforms through which the data flows</a:t>
            </a:r>
          </a:p>
          <a:p>
            <a:pPr eaLnBrk="1" hangingPunct="1"/>
            <a:r>
              <a:rPr lang="en-US" altLang="en-US" dirty="0"/>
              <a:t>Uses data flow diagrams (</a:t>
            </a:r>
            <a:r>
              <a:rPr lang="en-US" altLang="en-US" dirty="0" err="1"/>
              <a:t>DFDs</a:t>
            </a:r>
            <a:r>
              <a:rPr lang="en-US" altLang="en-US" dirty="0"/>
              <a:t>) and functional decomposition in modeling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CA" altLang="en-US" b="1" dirty="0"/>
              <a:t>Structured System Analysis and Design </a:t>
            </a:r>
            <a:r>
              <a:rPr lang="en-CA" altLang="en-US" dirty="0"/>
              <a:t>(</a:t>
            </a:r>
            <a:r>
              <a:rPr lang="en-US" altLang="en-US" dirty="0" err="1"/>
              <a:t>SSAD</a:t>
            </a:r>
            <a:r>
              <a:rPr lang="en-US" altLang="en-US" dirty="0"/>
              <a:t>) methodology uses </a:t>
            </a:r>
            <a:r>
              <a:rPr lang="en-US" altLang="en-US" dirty="0" err="1"/>
              <a:t>DFD</a:t>
            </a:r>
            <a:r>
              <a:rPr lang="en-US" altLang="en-US" dirty="0"/>
              <a:t> to organize information, and guide analysis</a:t>
            </a: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E10F6FBD-5DA2-724F-B9D6-EE328925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567C7B5C-3B41-B941-B9FB-AA5CA22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363594-97EC-3240-8DD8-193AF332BE09}" type="slidenum">
              <a:rPr lang="en-US" altLang="en-US">
                <a:solidFill>
                  <a:schemeClr val="tx2"/>
                </a:solidFill>
              </a:rPr>
              <a:pPr/>
              <a:t>17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137CABB-CCB6-DC48-87A9-75A2F953E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Example DFD: Enrolling in a University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794E8D9E-7AE3-7949-B63B-0D1AF005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815C090D-5B9E-6541-BEF4-CDB99068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CCF6C5-EE21-764C-880A-73EB5C109F83}" type="slidenum">
              <a:rPr lang="en-US" altLang="en-US">
                <a:solidFill>
                  <a:schemeClr val="tx2"/>
                </a:solidFill>
              </a:rPr>
              <a:pPr/>
              <a:t>18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1748" name="Picture 5" descr="http://www.agilemodeling.com/images/models/dataFlowDiagram.JPG">
            <a:extLst>
              <a:ext uri="{FF2B5EF4-FFF2-40B4-BE49-F238E27FC236}">
                <a16:creationId xmlns:a16="http://schemas.microsoft.com/office/drawing/2014/main" id="{16E1A54E-61EF-0C4E-9727-12307296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69405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9">
            <a:extLst>
              <a:ext uri="{FF2B5EF4-FFF2-40B4-BE49-F238E27FC236}">
                <a16:creationId xmlns:a16="http://schemas.microsoft.com/office/drawing/2014/main" id="{7989CF29-978C-D143-8A93-8C967944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488113"/>
            <a:ext cx="335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CA" altLang="en-US">
                <a:solidFill>
                  <a:schemeClr val="accent2"/>
                </a:solidFill>
              </a:rPr>
              <a:t>In Gane and Sarson notation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6429288-BE92-A747-BC7E-4DA62230C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Data flow diagrams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1FC3B54-78B0-B543-B2DE-AA8D94484F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086600" cy="4953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dirty="0"/>
              <a:t>There are only four symbols: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/>
              <a:t>Squares representing </a:t>
            </a:r>
            <a:r>
              <a:rPr lang="en-CA" i="1" dirty="0"/>
              <a:t>external</a:t>
            </a:r>
            <a:br>
              <a:rPr lang="en-CA" i="1" dirty="0"/>
            </a:br>
            <a:r>
              <a:rPr lang="en-CA" i="1" dirty="0"/>
              <a:t>entities</a:t>
            </a:r>
            <a:r>
              <a:rPr lang="en-CA" dirty="0"/>
              <a:t>, which are sources or </a:t>
            </a:r>
            <a:br>
              <a:rPr lang="en-CA" dirty="0"/>
            </a:br>
            <a:r>
              <a:rPr lang="en-CA" dirty="0"/>
              <a:t>destinations of data.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/>
              <a:t>Rounded rectangles representing </a:t>
            </a:r>
            <a:r>
              <a:rPr lang="en-CA" i="1" dirty="0"/>
              <a:t>processes</a:t>
            </a:r>
            <a:r>
              <a:rPr lang="en-CA" dirty="0"/>
              <a:t>, which take data as input, do something to it, and output it.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/>
              <a:t>Arrows representing the </a:t>
            </a:r>
            <a:r>
              <a:rPr lang="en-CA" i="1" dirty="0"/>
              <a:t>data flows</a:t>
            </a:r>
            <a:r>
              <a:rPr lang="en-CA" dirty="0"/>
              <a:t>, which can either be electronic data or physical items.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/>
              <a:t>Open-ended rectangles representing </a:t>
            </a:r>
            <a:r>
              <a:rPr lang="en-CA" i="1" dirty="0"/>
              <a:t>data stores</a:t>
            </a:r>
            <a:r>
              <a:rPr lang="en-CA" dirty="0"/>
              <a:t>, including electronic stores such as databases or XML files and physical stores such as or filing cabinets or stacks of paper.</a:t>
            </a: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BCCFCEF2-BCED-5D4E-BA11-30C4129E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55D6BCA6-5223-9441-8EC3-8B4C9499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30FEC1-ED9A-3541-A86D-3DBF6DA7182D}" type="slidenum">
              <a:rPr lang="en-US" altLang="en-US">
                <a:solidFill>
                  <a:schemeClr val="tx2"/>
                </a:solidFill>
              </a:rPr>
              <a:pPr/>
              <a:t>19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2773" name="Picture 5" descr="http://www.agilemodeling.com/images/models/dataFlowDiagram.JPG">
            <a:extLst>
              <a:ext uri="{FF2B5EF4-FFF2-40B4-BE49-F238E27FC236}">
                <a16:creationId xmlns:a16="http://schemas.microsoft.com/office/drawing/2014/main" id="{B9B73DE6-3C50-CD43-A9B0-A55B3287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152400"/>
            <a:ext cx="36210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5C3BA-85EB-F44A-A703-5C40C63E5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200000"/>
                  </a:schemeClr>
                </a:solidFill>
              </a:rPr>
              <a:t>Understand and specifying requirements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3357C17-BBD4-8246-BC7C-C2394652A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2296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A problem of scale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For small scale: </a:t>
            </a:r>
            <a:r>
              <a:rPr lang="en-US" dirty="0"/>
              <a:t>understand and specifying requirements is easy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For large scale:  </a:t>
            </a:r>
            <a:r>
              <a:rPr lang="en-US" dirty="0"/>
              <a:t>very hard; probably the hardest, most problematic and error prone</a:t>
            </a:r>
            <a:br>
              <a:rPr lang="en-US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 requirements task: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Input: </a:t>
            </a:r>
            <a:r>
              <a:rPr lang="en-US" dirty="0"/>
              <a:t>User needs in minds of people (hopefully)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Output</a:t>
            </a:r>
            <a:r>
              <a:rPr lang="en-US" dirty="0"/>
              <a:t>: precise statement of what the future system will do    </a:t>
            </a: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4FE55922-40CE-724F-8B73-4AC6C2F5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04E2E9B5-7420-214B-AF0F-DFC92E70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8F30A4-0973-774C-848D-E39918B98270}" type="slidenum">
              <a:rPr lang="en-US" altLang="en-US">
                <a:solidFill>
                  <a:schemeClr val="tx2"/>
                </a:solidFill>
              </a:rPr>
              <a:pPr/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7D5008-4CDC-8D49-A086-A01875CA3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Data flow diagrams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DCCAA4C7-55A8-F540-9EEE-806B4E27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/>
              <a:t>A DFD shows flow of data through the system</a:t>
            </a:r>
          </a:p>
          <a:p>
            <a:pPr lvl="1" eaLnBrk="1" hangingPunct="1"/>
            <a:r>
              <a:rPr lang="en-US" altLang="en-US"/>
              <a:t>Views system as transforming inputs to outputs</a:t>
            </a:r>
          </a:p>
          <a:p>
            <a:pPr lvl="1" eaLnBrk="1" hangingPunct="1"/>
            <a:r>
              <a:rPr lang="en-US" altLang="en-US"/>
              <a:t>Transformation done through transforms</a:t>
            </a:r>
          </a:p>
          <a:p>
            <a:pPr lvl="1" eaLnBrk="1" hangingPunct="1"/>
            <a:r>
              <a:rPr lang="en-US" altLang="en-US"/>
              <a:t>DFD captures how transformation occurs from input to output as data moves through the transforms</a:t>
            </a:r>
          </a:p>
          <a:p>
            <a:pPr lvl="1" eaLnBrk="1" hangingPunct="1"/>
            <a:r>
              <a:rPr lang="en-US" altLang="en-US"/>
              <a:t>Not limited to software</a:t>
            </a: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EB8A7592-21D5-C149-9311-F92CF6B5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E0663A1F-03B6-A545-8290-080EDAC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D4BC0E-EEF5-0C43-B7DD-65C39B91CA1F}" type="slidenum">
              <a:rPr lang="en-US" altLang="en-US">
                <a:solidFill>
                  <a:schemeClr val="tx2"/>
                </a:solidFill>
              </a:rPr>
              <a:pPr/>
              <a:t>20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7F6922-43AE-524E-A639-E8F38ECDC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Data flow diagrams…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927448-3229-0643-A4AB-4266300F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5334000"/>
          </a:xfrm>
        </p:spPr>
        <p:txBody>
          <a:bodyPr/>
          <a:lstStyle/>
          <a:p>
            <a:pPr eaLnBrk="1" hangingPunct="1"/>
            <a:r>
              <a:rPr lang="en-US" altLang="en-US"/>
              <a:t>Other common DFD notation: </a:t>
            </a:r>
          </a:p>
          <a:p>
            <a:pPr lvl="1" eaLnBrk="1" hangingPunct="1"/>
            <a:r>
              <a:rPr lang="en-US" altLang="en-US"/>
              <a:t>A rectangle represents a source or sink and is originator/consumer of data (often outside the system)</a:t>
            </a:r>
          </a:p>
          <a:p>
            <a:pPr lvl="1" eaLnBrk="1" hangingPunct="1"/>
            <a:r>
              <a:rPr lang="en-US" altLang="en-US"/>
              <a:t>Transforms represented by named  circles/bubbles</a:t>
            </a:r>
          </a:p>
          <a:p>
            <a:pPr lvl="1" eaLnBrk="1" hangingPunct="1"/>
            <a:r>
              <a:rPr lang="en-US" altLang="en-US"/>
              <a:t>Bubbles connected by arrows on which named data travels</a:t>
            </a:r>
          </a:p>
          <a:p>
            <a:pPr lvl="1" eaLnBrk="1" hangingPunct="1"/>
            <a:r>
              <a:rPr lang="en-US" altLang="en-US"/>
              <a:t>Data stored underlined</a:t>
            </a:r>
          </a:p>
          <a:p>
            <a:pPr eaLnBrk="1" hangingPunct="1"/>
            <a:r>
              <a:rPr lang="en-US" altLang="en-US"/>
              <a:t>Moral: choose one and stick with it – can be helpful to provide a legend to make sure readers are aware of the conventions in use</a:t>
            </a: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81106266-8623-7041-9DBE-B12C388F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B4912840-4769-894B-B311-1FE5825F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068C68-A9A5-2E4F-ABEC-7938801175EE}" type="slidenum">
              <a:rPr lang="en-US" altLang="en-US">
                <a:solidFill>
                  <a:schemeClr val="tx2"/>
                </a:solidFill>
              </a:rPr>
              <a:pPr/>
              <a:t>21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4D1A8E-61EE-AB40-9788-3EFDF0260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DFD Example</a:t>
            </a:r>
          </a:p>
        </p:txBody>
      </p:sp>
      <p:pic>
        <p:nvPicPr>
          <p:cNvPr id="35842" name="Picture 5" descr="Fig3-2">
            <a:extLst>
              <a:ext uri="{FF2B5EF4-FFF2-40B4-BE49-F238E27FC236}">
                <a16:creationId xmlns:a16="http://schemas.microsoft.com/office/drawing/2014/main" id="{F6744E5C-4723-1940-9C9E-9113F5D04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81200"/>
            <a:ext cx="7543800" cy="4419600"/>
          </a:xfrm>
        </p:spPr>
      </p:pic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6B36FC7A-E4DB-9440-BC8C-D32D643F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2FEA2BBA-84E4-6F48-A456-321C20CE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9CE392-F74F-0140-869C-F7D4DFD4FF62}" type="slidenum">
              <a:rPr lang="en-US" altLang="en-US">
                <a:solidFill>
                  <a:schemeClr val="tx2"/>
                </a:solidFill>
              </a:rPr>
              <a:pPr/>
              <a:t>22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4694A59-B9A2-534F-82E5-D72B869EA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DFD Conventions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49B8CBC3-B1B0-0B46-8B41-E05B91D8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External files shown as labeled straight lines</a:t>
            </a:r>
          </a:p>
          <a:p>
            <a:pPr eaLnBrk="1" hangingPunct="1"/>
            <a:r>
              <a:rPr lang="en-US" altLang="en-US" sz="2800"/>
              <a:t>Need for multiple data flows by a process represented by * (means and)</a:t>
            </a:r>
          </a:p>
          <a:p>
            <a:pPr eaLnBrk="1" hangingPunct="1"/>
            <a:r>
              <a:rPr lang="en-US" altLang="en-US" sz="2800"/>
              <a:t>OR relationship represented by +</a:t>
            </a:r>
          </a:p>
          <a:p>
            <a:pPr eaLnBrk="1" hangingPunct="1"/>
            <a:r>
              <a:rPr lang="en-US" altLang="en-US" sz="2800"/>
              <a:t>All processes and arrows should be named</a:t>
            </a:r>
          </a:p>
          <a:p>
            <a:pPr eaLnBrk="1" hangingPunct="1"/>
            <a:r>
              <a:rPr lang="en-US" altLang="en-US" sz="2800"/>
              <a:t>Processes should represent transforms, arrows should represent some data</a:t>
            </a: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282C1F3E-9F7A-244B-AA1C-D88A1F98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9BD028FC-558C-6149-863C-BCD69358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894102-3E73-1C44-81DC-57E0EEF14C0B}" type="slidenum">
              <a:rPr lang="en-US" altLang="en-US">
                <a:solidFill>
                  <a:schemeClr val="tx2"/>
                </a:solidFill>
              </a:rPr>
              <a:pPr/>
              <a:t>23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32A96CF-8383-9042-97C2-E328A6855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Data flow diagrams…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04D4AB0-0D0D-6E48-B5B2-E05CE4E7D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7244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Focus on what transforms happen, how they are done is not important</a:t>
            </a:r>
            <a:br>
              <a:rPr lang="en-US" dirty="0"/>
            </a:br>
            <a:endParaRPr lang="en-US" dirty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Usually major inputs/outputs shown, minor are ignored in this modeling</a:t>
            </a:r>
            <a:br>
              <a:rPr lang="en-US" dirty="0"/>
            </a:br>
            <a:endParaRPr lang="en-US" dirty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No loops , conditional thinking , …</a:t>
            </a:r>
            <a:br>
              <a:rPr lang="en-US" dirty="0"/>
            </a:br>
            <a:endParaRPr lang="en-US" dirty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DFD is NOT a control chart, no algorithmic design/thinking</a:t>
            </a: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890362A4-C736-4949-BD05-7D6F4463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9EFCE890-E9A3-104E-812E-C668A6D0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E2E1D7-0213-3B49-828A-F057F6497299}" type="slidenum">
              <a:rPr lang="en-US" altLang="en-US">
                <a:solidFill>
                  <a:schemeClr val="tx2"/>
                </a:solidFill>
              </a:rPr>
              <a:pPr/>
              <a:t>24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54ABF92-6DA9-D946-9F60-52C54FC4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Other Approaches to RA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CE4DD3A0-F526-DD44-BA5F-98282DBA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Prototyping</a:t>
            </a:r>
          </a:p>
          <a:p>
            <a:pPr lvl="1" eaLnBrk="1" hangingPunct="1"/>
            <a:r>
              <a:rPr lang="en-US" altLang="en-US"/>
              <a:t>Evolutionary</a:t>
            </a:r>
          </a:p>
          <a:p>
            <a:pPr lvl="1" eaLnBrk="1" hangingPunct="1"/>
            <a:r>
              <a:rPr lang="en-US" altLang="en-US"/>
              <a:t>Throw-away</a:t>
            </a:r>
          </a:p>
          <a:p>
            <a:pPr eaLnBrk="1" hangingPunct="1"/>
            <a:r>
              <a:rPr lang="en-US" altLang="en-US" sz="2800"/>
              <a:t>Object Oriented</a:t>
            </a:r>
          </a:p>
          <a:p>
            <a:pPr lvl="1" eaLnBrk="1" hangingPunct="1"/>
            <a:r>
              <a:rPr lang="en-US" altLang="en-US"/>
              <a:t>Classes, attributes, methods</a:t>
            </a:r>
          </a:p>
          <a:p>
            <a:pPr lvl="1" eaLnBrk="1" hangingPunct="1"/>
            <a:r>
              <a:rPr lang="en-US" altLang="en-US"/>
              <a:t>Association between classes</a:t>
            </a:r>
          </a:p>
          <a:p>
            <a:pPr lvl="1" eaLnBrk="1" hangingPunct="1"/>
            <a:r>
              <a:rPr lang="en-US" altLang="en-US"/>
              <a:t>Class hierarchies</a:t>
            </a: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5FFEF928-D840-B249-86DA-5EC0964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E1D402C4-86E6-CB42-AD5C-8B0F3BA7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24EBFC-400A-5146-9F1E-0B0D8A954F20}" type="slidenum">
              <a:rPr lang="en-US" altLang="en-US">
                <a:solidFill>
                  <a:schemeClr val="tx2"/>
                </a:solidFill>
              </a:rPr>
              <a:pPr/>
              <a:t>25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4E776FE-8436-274F-9CBC-EDD11518A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Requirements Specification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BCBA8C2-FBB7-2F42-AD96-978C9127E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6934200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Final output of requirements task is the SRS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Why are DFDs, OO models, etc not SRS ?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SRS focuses on external behavior, while modeling focuses on problem structure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UI etc. not modeled, but have to be in SRS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Error handling, constraints etc. also needed in SRS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Transition from analysis to specification is not straight forward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Knowledge about the system acquired in analysis used in specification</a:t>
            </a:r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0C7E12EE-6ED9-4643-8073-F727E439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F2B7FA94-7CE9-CE4A-9413-DBF6F05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8F80FC-BA18-2A49-8BCD-49234C61F62A}" type="slidenum">
              <a:rPr lang="en-US" altLang="en-US">
                <a:solidFill>
                  <a:schemeClr val="tx2"/>
                </a:solidFill>
              </a:rPr>
              <a:pPr/>
              <a:t>26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E70694E-049F-3F4B-8EFD-7A18244CF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10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A25CAD0E-49E3-BE41-8575-C99BA8C4C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2192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Specification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422D2AE4-6E6E-BE46-8AAF-1F2BAA93F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2098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515A6198-D730-3F4F-8536-7CD96CDD6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CA89D994-C673-7B46-9463-9FC119737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2EF6AB12-CE31-2843-B91F-71A91AFAF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D62C50F-1F76-DD47-9F76-B2D64E421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Characteristics of an SRS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3E41F5D0-E8F6-CF45-B0E0-F8DBBD42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z="2800"/>
              <a:t>Correct</a:t>
            </a:r>
          </a:p>
          <a:p>
            <a:pPr eaLnBrk="1" hangingPunct="1"/>
            <a:r>
              <a:rPr lang="en-US" altLang="en-US" sz="2800"/>
              <a:t>Complete</a:t>
            </a:r>
          </a:p>
          <a:p>
            <a:pPr eaLnBrk="1" hangingPunct="1"/>
            <a:r>
              <a:rPr lang="en-US" altLang="en-US" sz="2800"/>
              <a:t>Unambiguous</a:t>
            </a:r>
          </a:p>
          <a:p>
            <a:pPr eaLnBrk="1" hangingPunct="1"/>
            <a:r>
              <a:rPr lang="en-US" altLang="en-US" sz="2800"/>
              <a:t>Consistent</a:t>
            </a:r>
          </a:p>
          <a:p>
            <a:pPr eaLnBrk="1" hangingPunct="1"/>
            <a:r>
              <a:rPr lang="en-US" altLang="en-US" sz="2800"/>
              <a:t>Verifiable</a:t>
            </a:r>
          </a:p>
          <a:p>
            <a:pPr eaLnBrk="1" hangingPunct="1"/>
            <a:r>
              <a:rPr lang="en-US" altLang="en-US" sz="2800"/>
              <a:t>Traceable</a:t>
            </a:r>
          </a:p>
          <a:p>
            <a:pPr eaLnBrk="1" hangingPunct="1"/>
            <a:r>
              <a:rPr lang="en-US" altLang="en-US" sz="2800"/>
              <a:t>Modifiable</a:t>
            </a:r>
          </a:p>
          <a:p>
            <a:pPr eaLnBrk="1" hangingPunct="1"/>
            <a:r>
              <a:rPr lang="en-US" altLang="en-US" sz="2800"/>
              <a:t>Ranked for importance and/or stability</a:t>
            </a: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D654D81B-A6A5-954E-8655-57A71A00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C1F69801-57E6-B240-B9ED-D231A459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6E9634-E0E5-094C-8D6C-4D50418ADB86}" type="slidenum">
              <a:rPr lang="en-US" altLang="en-US">
                <a:solidFill>
                  <a:schemeClr val="tx2"/>
                </a:solidFill>
              </a:rPr>
              <a:pPr/>
              <a:t>27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0465603-03C0-244D-BEF2-035F28FE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Characteristics…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0039330-31CF-884E-918E-84EFBE33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requirement accurately represents some desired feature in the final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Completeness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desired features/characteristics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Hardest to satisfy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Completeness and correctness strongly related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Unambiguous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req has exactly one 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Without this errors will creep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Important as natural languages often used</a:t>
            </a:r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023F9C2C-743A-6041-BF2C-93C9D063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9D53C1DD-CE05-B34B-BF56-22EE252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E7CF25-C71E-9C40-B520-A10621210867}" type="slidenum">
              <a:rPr lang="en-US" altLang="en-US">
                <a:solidFill>
                  <a:schemeClr val="tx2"/>
                </a:solidFill>
              </a:rPr>
              <a:pPr/>
              <a:t>28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3E9D28C-75BC-8D44-A9C5-4646182BA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Characteristics…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78B17A2-AF52-D340-9C73-B5A69B08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Verifiability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There must exist a cost-effective way of checking if SW satisfies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two requirements don’t contradict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Traceable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origin of the req, and how the req relates to software elements can be determined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Ranked for importance/stability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Needed for prioritizing in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To reduce risks due to changing requirements</a:t>
            </a: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355BD942-BABC-DB4B-B6A5-CB31D58F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564A1E76-0920-0E43-90D7-8EE85693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50A064-AB27-7946-B8CF-E923E8A3570A}" type="slidenum">
              <a:rPr lang="en-US" altLang="en-US">
                <a:solidFill>
                  <a:schemeClr val="tx2"/>
                </a:solidFill>
              </a:rPr>
              <a:pPr/>
              <a:t>29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E9D0C2B-1C72-A64F-83A6-5D1A17E70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200000"/>
                  </a:schemeClr>
                </a:solidFill>
              </a:rPr>
              <a:t>Challenges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C7F1941-A623-4842-89DF-456EDA7F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848600" cy="4191000"/>
          </a:xfrm>
        </p:spPr>
        <p:txBody>
          <a:bodyPr/>
          <a:lstStyle/>
          <a:p>
            <a:pPr eaLnBrk="1" hangingPunct="1"/>
            <a:r>
              <a:rPr lang="en-US" altLang="en-US" sz="2800"/>
              <a:t>Identifying and specifying requirements</a:t>
            </a:r>
          </a:p>
          <a:p>
            <a:pPr lvl="1" eaLnBrk="1" hangingPunct="1"/>
            <a:r>
              <a:rPr lang="en-US" altLang="en-US"/>
              <a:t>Necessarily involves people interaction</a:t>
            </a:r>
          </a:p>
          <a:p>
            <a:pPr lvl="1" eaLnBrk="1" hangingPunct="1"/>
            <a:r>
              <a:rPr lang="en-US" altLang="en-US"/>
              <a:t>Cannot be automated</a:t>
            </a: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643098A1-C86E-6E43-838C-6276BA89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33303FAA-1CB0-204A-9658-37490AA1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869BA4-6557-B046-8167-643336333F31}" type="slidenum">
              <a:rPr lang="en-US" altLang="en-US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8BAB9F9-7325-AE4B-AC10-2A681F5BD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Components of an SRS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BBA51055-5AC0-5045-8AE5-3D15F060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/>
              <a:t>What should an SRS contain ?</a:t>
            </a:r>
          </a:p>
          <a:p>
            <a:pPr lvl="1" eaLnBrk="1" hangingPunct="1"/>
            <a:r>
              <a:rPr lang="en-US" altLang="en-US"/>
              <a:t>Clarifying this will help ensure completeness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An SRS must specify requirements on</a:t>
            </a:r>
          </a:p>
          <a:p>
            <a:pPr lvl="1" eaLnBrk="1" hangingPunct="1"/>
            <a:r>
              <a:rPr lang="en-US" altLang="en-US"/>
              <a:t>Functionality</a:t>
            </a:r>
          </a:p>
          <a:p>
            <a:pPr lvl="1" eaLnBrk="1" hangingPunct="1"/>
            <a:r>
              <a:rPr lang="en-US" altLang="en-US"/>
              <a:t>Performance</a:t>
            </a:r>
          </a:p>
          <a:p>
            <a:pPr lvl="1" eaLnBrk="1" hangingPunct="1"/>
            <a:r>
              <a:rPr lang="en-US" altLang="en-US"/>
              <a:t>Design constraints</a:t>
            </a:r>
          </a:p>
          <a:p>
            <a:pPr lvl="1" eaLnBrk="1" hangingPunct="1"/>
            <a:r>
              <a:rPr lang="en-US" altLang="en-US"/>
              <a:t>External interfaces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US" altLang="en-US"/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63FAE859-EC53-9840-BD40-9FD0407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90E1C5E9-825A-3145-8491-44F8EC48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81DD9D-3AB8-E14A-8B4B-02125547BE43}" type="slidenum">
              <a:rPr lang="en-US" altLang="en-US">
                <a:solidFill>
                  <a:schemeClr val="tx2"/>
                </a:solidFill>
              </a:rPr>
              <a:pPr/>
              <a:t>30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8A8EBE4-441C-9D42-9949-C978ADA9D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Functional Requirements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59E74F54-8ADF-2F47-89FC-02B37282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sz="2800"/>
              <a:t>Heart of the SRS document; this forms the bulk of the specs</a:t>
            </a:r>
          </a:p>
          <a:p>
            <a:pPr eaLnBrk="1" hangingPunct="1"/>
            <a:r>
              <a:rPr lang="en-US" altLang="en-US" sz="2800"/>
              <a:t>Specifies all the functionality that the system should support</a:t>
            </a:r>
          </a:p>
          <a:p>
            <a:pPr eaLnBrk="1" hangingPunct="1"/>
            <a:r>
              <a:rPr lang="en-US" altLang="en-US" sz="2800"/>
              <a:t>Outputs for the given inputs and the relationship between them</a:t>
            </a:r>
          </a:p>
          <a:p>
            <a:pPr eaLnBrk="1" hangingPunct="1"/>
            <a:r>
              <a:rPr lang="en-US" altLang="en-US" sz="2800"/>
              <a:t>All operations the system is to do</a:t>
            </a:r>
          </a:p>
          <a:p>
            <a:pPr eaLnBrk="1" hangingPunct="1"/>
            <a:r>
              <a:rPr lang="en-US" altLang="en-US" sz="2800"/>
              <a:t>Must specify behavior for invalid inputs too</a:t>
            </a: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F3429D5C-C802-3D4C-8741-6D739897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3CACD176-C208-044B-BACE-2281B5A0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B3A6E8-DAD9-7246-8157-4EEB81B35E57}" type="slidenum">
              <a:rPr lang="en-US" altLang="en-US">
                <a:solidFill>
                  <a:schemeClr val="tx2"/>
                </a:solidFill>
              </a:rPr>
              <a:pPr/>
              <a:t>31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FAAC595-5D72-7D4C-8CFF-46B2B11CB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Performance Requirements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12DADB35-DE4F-3046-AE0B-38C64787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All the performance constraints on the software system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Generally on response time , throughput etc =&gt; dynamic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Capacity requirements =&gt; static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Must be in measurable terms (verifiability)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Eg resp time should be xx 90% of the time</a:t>
            </a: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3BDCC76A-3840-F646-B5BE-A24F1428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402C1616-5057-A546-9C29-77A6A6E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7AFD71-0EB6-604F-9A9F-52C35D53A479}" type="slidenum">
              <a:rPr lang="en-US" altLang="en-US">
                <a:solidFill>
                  <a:schemeClr val="tx2"/>
                </a:solidFill>
              </a:rPr>
              <a:pPr/>
              <a:t>32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8D79830-A9A9-B142-B022-2CF61457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Design Constraints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E1D3B0C-855E-B043-8790-E2B4DBB7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Factors in the client environment that restrict the choices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Some such restrictions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Standard compliance and compatibility with other systems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Hardware Limitations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Reliability, fault tolerance, backup req.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Security</a:t>
            </a:r>
            <a:endParaRPr lang="en-US" altLang="en-US" u="sng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42F10F8F-A192-7844-B407-4B7F37F5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53AD6391-FAED-A845-ADAE-09D19022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3232CC-E267-D449-AC0E-A6CD27DB6E35}" type="slidenum">
              <a:rPr lang="en-US" altLang="en-US">
                <a:solidFill>
                  <a:schemeClr val="tx2"/>
                </a:solidFill>
              </a:rPr>
              <a:pPr/>
              <a:t>33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F0BBD9A-7095-394E-B25C-551C64634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External Interface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89A7F50-2D41-5B4E-A459-87C3D42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interactions of the software with people, hardware, and sw</a:t>
            </a:r>
          </a:p>
          <a:p>
            <a:pPr eaLnBrk="1" hangingPunct="1"/>
            <a:r>
              <a:rPr lang="en-US" altLang="en-US"/>
              <a:t>User interface most important</a:t>
            </a:r>
          </a:p>
          <a:p>
            <a:pPr eaLnBrk="1" hangingPunct="1"/>
            <a:r>
              <a:rPr lang="en-US" altLang="en-US"/>
              <a:t>General requirements of “friendliness” should be avoided</a:t>
            </a:r>
          </a:p>
          <a:p>
            <a:pPr eaLnBrk="1" hangingPunct="1"/>
            <a:r>
              <a:rPr lang="en-US" altLang="en-US"/>
              <a:t>These should also be verifiable</a:t>
            </a: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8D5B5C49-CB06-B741-A81A-0670750E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460A396B-61D4-9848-8964-6CEEE5B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58E8D5-A698-B242-A202-ADFCAC589AAA}" type="slidenum">
              <a:rPr lang="en-US" altLang="en-US">
                <a:solidFill>
                  <a:schemeClr val="tx2"/>
                </a:solidFill>
              </a:rPr>
              <a:pPr/>
              <a:t>34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7495DEB-5714-AC44-8AB6-A1A341F81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Specification Language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99D454A-A499-614A-A7A6-4B2121DB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Language should support desired charateristics of the SRS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Formal languages are precise and unambiguous but hard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Natural languages mostly used, with some structure for the document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Formal languages used for special features or in highly critical systems</a:t>
            </a: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0D0D6D88-5368-204E-B265-3C987966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85975AC1-5CAD-334E-9608-4C4AA700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446AC6-9136-2941-82F9-F0921AD0FE42}" type="slidenum">
              <a:rPr lang="en-US" altLang="en-US">
                <a:solidFill>
                  <a:schemeClr val="tx2"/>
                </a:solidFill>
              </a:rPr>
              <a:pPr/>
              <a:t>35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5E90859-7BEC-9243-B244-52CB2DD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Structure of an SRS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E6986ABA-A9CD-224D-93C6-DC518664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Introduction</a:t>
            </a:r>
          </a:p>
          <a:p>
            <a:pPr lvl="1" eaLnBrk="1" hangingPunct="1"/>
            <a:r>
              <a:rPr lang="en-US" altLang="en-US"/>
              <a:t>Purpose , the basic objective of the system</a:t>
            </a:r>
          </a:p>
          <a:p>
            <a:pPr lvl="1" eaLnBrk="1" hangingPunct="1"/>
            <a:r>
              <a:rPr lang="en-US" altLang="en-US"/>
              <a:t>Scope of what the system is to do , not to do</a:t>
            </a:r>
          </a:p>
          <a:p>
            <a:pPr lvl="1" eaLnBrk="1" hangingPunct="1"/>
            <a:r>
              <a:rPr lang="en-US" altLang="en-US"/>
              <a:t>Overview</a:t>
            </a:r>
          </a:p>
          <a:p>
            <a:pPr eaLnBrk="1" hangingPunct="1"/>
            <a:r>
              <a:rPr lang="en-US" altLang="en-US" sz="2800"/>
              <a:t>Overall description</a:t>
            </a:r>
          </a:p>
          <a:p>
            <a:pPr lvl="1" eaLnBrk="1" hangingPunct="1"/>
            <a:r>
              <a:rPr lang="en-US" altLang="en-US"/>
              <a:t>Product perspective</a:t>
            </a:r>
          </a:p>
          <a:p>
            <a:pPr lvl="1" eaLnBrk="1" hangingPunct="1"/>
            <a:r>
              <a:rPr lang="en-US" altLang="en-US"/>
              <a:t>Product functions</a:t>
            </a:r>
          </a:p>
          <a:p>
            <a:pPr lvl="1" eaLnBrk="1" hangingPunct="1"/>
            <a:r>
              <a:rPr lang="en-US" altLang="en-US"/>
              <a:t>User characteristics</a:t>
            </a:r>
          </a:p>
          <a:p>
            <a:pPr lvl="1" eaLnBrk="1" hangingPunct="1"/>
            <a:r>
              <a:rPr lang="en-US" altLang="en-US"/>
              <a:t>Assumptions</a:t>
            </a:r>
          </a:p>
          <a:p>
            <a:pPr lvl="1" eaLnBrk="1" hangingPunct="1"/>
            <a:r>
              <a:rPr lang="en-US" altLang="en-US"/>
              <a:t>Constraints</a:t>
            </a:r>
          </a:p>
        </p:txBody>
      </p:sp>
      <p:sp>
        <p:nvSpPr>
          <p:cNvPr id="50179" name="Footer Placeholder 4">
            <a:extLst>
              <a:ext uri="{FF2B5EF4-FFF2-40B4-BE49-F238E27FC236}">
                <a16:creationId xmlns:a16="http://schemas.microsoft.com/office/drawing/2014/main" id="{4FA6610B-DE97-9C4E-B503-C18C8EDE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C203C7DA-18C9-934C-BCED-D3D414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8A5B65-B708-804D-802F-71E6A7ABC870}" type="slidenum">
              <a:rPr lang="en-US" altLang="en-US">
                <a:solidFill>
                  <a:schemeClr val="tx2"/>
                </a:solidFill>
              </a:rPr>
              <a:pPr/>
              <a:t>36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CBA8CDA-A7AB-1747-8730-A599F5AEF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Structure of an SRS…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D910F50-5D29-FB40-9BF0-83D2C61C8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924800" cy="4495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Specific requirements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External interfaces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Functional requirements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Performance requirements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Design constraints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Acceptable criteria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desirable to specify this up front.</a:t>
            </a:r>
            <a:br>
              <a:rPr lang="en-US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This standardization of the SRS was done by IEEE.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A749BFB2-4E4D-4E4F-AF85-8A290F59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70BDF72A-F873-B647-961C-B18602A5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A9DD66-1300-134F-B54B-529B3719FE5E}" type="slidenum">
              <a:rPr lang="en-US" altLang="en-US">
                <a:solidFill>
                  <a:schemeClr val="tx2"/>
                </a:solidFill>
              </a:rPr>
              <a:pPr/>
              <a:t>37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13D468B-901E-7B4F-9CA3-BE5A692EF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Requirements Validation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62D34479-327E-F24C-815E-496C587F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z="2800"/>
              <a:t>Lot of room for misunderstanding</a:t>
            </a:r>
          </a:p>
          <a:p>
            <a:pPr eaLnBrk="1" hangingPunct="1"/>
            <a:r>
              <a:rPr lang="en-US" altLang="en-US" sz="2800"/>
              <a:t>Errors possible</a:t>
            </a:r>
          </a:p>
          <a:p>
            <a:pPr eaLnBrk="1" hangingPunct="1"/>
            <a:r>
              <a:rPr lang="en-US" altLang="en-US" sz="2800"/>
              <a:t>Expensive to fix req defects later</a:t>
            </a:r>
          </a:p>
          <a:p>
            <a:pPr eaLnBrk="1" hangingPunct="1"/>
            <a:r>
              <a:rPr lang="en-US" altLang="en-US" sz="2800"/>
              <a:t>Must try to remove most errors in SRS</a:t>
            </a:r>
          </a:p>
          <a:p>
            <a:pPr eaLnBrk="1" hangingPunct="1"/>
            <a:r>
              <a:rPr lang="en-US" altLang="en-US" sz="2800"/>
              <a:t>Most common errors</a:t>
            </a:r>
          </a:p>
          <a:p>
            <a:pPr lvl="1" eaLnBrk="1" hangingPunct="1"/>
            <a:r>
              <a:rPr lang="en-US" altLang="en-US"/>
              <a:t>Omission 		- 30%</a:t>
            </a:r>
          </a:p>
          <a:p>
            <a:pPr lvl="1" eaLnBrk="1" hangingPunct="1"/>
            <a:r>
              <a:rPr lang="en-US" altLang="en-US"/>
              <a:t>Inconsistency		- 10-30%</a:t>
            </a:r>
          </a:p>
          <a:p>
            <a:pPr lvl="1" eaLnBrk="1" hangingPunct="1"/>
            <a:r>
              <a:rPr lang="en-US" altLang="en-US"/>
              <a:t>Incorrect fact 		- 10-30%</a:t>
            </a:r>
          </a:p>
          <a:p>
            <a:pPr lvl="1" eaLnBrk="1" hangingPunct="1"/>
            <a:r>
              <a:rPr lang="en-US" altLang="en-US"/>
              <a:t>Ambiguity		-  5 -20%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F81331B3-A6D5-E143-92EB-8BC9CBEE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61921169-4B7B-D741-9EE1-2ECEA01E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574FC1-67FA-B44A-85E1-099269B2ABA6}" type="slidenum">
              <a:rPr lang="en-US" altLang="en-US">
                <a:solidFill>
                  <a:schemeClr val="tx2"/>
                </a:solidFill>
              </a:rPr>
              <a:pPr/>
              <a:t>38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08A4E14-9E35-9F4A-A7F3-67C7FA65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45E715EC-5915-754E-846B-5C9B4E41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Specification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DAF8239-7045-5C42-8A91-EA9256D9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36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354C7714-F1FA-DD44-B97F-9C680F2D1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2A61E50E-B378-0045-A887-A98068F66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76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D27203DF-541A-9C43-9971-4983C5DC5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8DEBC89-2703-3549-A97A-0B16A824C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6962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Requirements Review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D9F023F-D912-2C4F-8ED4-C6AA0710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800"/>
              <a:t>SRS reviewed by a group of people</a:t>
            </a:r>
          </a:p>
          <a:p>
            <a:pPr eaLnBrk="1" hangingPunct="1"/>
            <a:r>
              <a:rPr lang="en-US" altLang="en-US" sz="2800"/>
              <a:t>Group: author, client, user, dev team rep.</a:t>
            </a:r>
          </a:p>
          <a:p>
            <a:pPr eaLnBrk="1" hangingPunct="1"/>
            <a:r>
              <a:rPr lang="en-US" altLang="en-US" sz="2800"/>
              <a:t>Must include client and a user</a:t>
            </a:r>
          </a:p>
          <a:p>
            <a:pPr eaLnBrk="1" hangingPunct="1"/>
            <a:r>
              <a:rPr lang="en-US" altLang="en-US" sz="2800"/>
              <a:t>Process – standard inspection process</a:t>
            </a:r>
          </a:p>
          <a:p>
            <a:pPr eaLnBrk="1" hangingPunct="1"/>
            <a:r>
              <a:rPr lang="en-US" altLang="en-US" sz="2800"/>
              <a:t>Effectiveness - can catch 40-80% of req. errors</a:t>
            </a: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0E31D781-299E-D945-8C60-A1F1B4B2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E08B9073-A3E7-4E44-846A-06D0D1F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58F536-BA53-924C-BB58-B984588727EA}" type="slidenum">
              <a:rPr lang="en-US" altLang="en-US">
                <a:solidFill>
                  <a:schemeClr val="tx2"/>
                </a:solidFill>
              </a:rPr>
              <a:pPr/>
              <a:t>39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41D1B3B-062D-5746-9887-D0A9BC989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200000"/>
                  </a:schemeClr>
                </a:solidFill>
              </a:rPr>
              <a:t>Background..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E484B7C-D5D9-264D-96FE-177C37DA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848600" cy="4191000"/>
          </a:xfrm>
        </p:spPr>
        <p:txBody>
          <a:bodyPr/>
          <a:lstStyle/>
          <a:p>
            <a:pPr eaLnBrk="1" hangingPunct="1"/>
            <a:r>
              <a:rPr lang="en-US" altLang="en-US" sz="2800"/>
              <a:t>What is a Requirement?</a:t>
            </a:r>
          </a:p>
          <a:p>
            <a:pPr lvl="1" eaLnBrk="1" hangingPunct="1"/>
            <a:r>
              <a:rPr lang="en-US" altLang="en-US"/>
              <a:t>A condition or capability that must be possessed by a system (IEEE)</a:t>
            </a:r>
            <a:endParaRPr lang="en-US" altLang="en-US" sz="2800"/>
          </a:p>
          <a:p>
            <a:pPr eaLnBrk="1" hangingPunct="1"/>
            <a:r>
              <a:rPr lang="en-US" altLang="en-US" sz="2800"/>
              <a:t>What is the work product of the Req. phase ?</a:t>
            </a:r>
          </a:p>
          <a:p>
            <a:pPr lvl="1" eaLnBrk="1" hangingPunct="1"/>
            <a:r>
              <a:rPr lang="en-US" altLang="en-US"/>
              <a:t>A software requirements specification (SRS) document</a:t>
            </a:r>
          </a:p>
          <a:p>
            <a:pPr eaLnBrk="1" hangingPunct="1"/>
            <a:r>
              <a:rPr lang="en-US" altLang="en-US" sz="2800"/>
              <a:t>What is an SRS ?</a:t>
            </a:r>
          </a:p>
          <a:p>
            <a:pPr lvl="1" eaLnBrk="1" hangingPunct="1"/>
            <a:r>
              <a:rPr lang="en-US" altLang="en-US"/>
              <a:t>A complete specification of what the proposed system should do!</a:t>
            </a: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43FEAF63-61FC-B846-A69E-6BC8E340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ED7FF581-3B48-3B4F-8770-5FF41511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C452B1-A5B5-FA40-B0F5-F23DA85F352A}" type="slidenum">
              <a:rPr lang="en-US" altLang="en-US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45B7D2C-FB46-3748-AE90-39E7C3B82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Summary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E9C09737-8DBB-6642-9647-9BE15F58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Having a good quality SRS is essential for Q&amp;P</a:t>
            </a:r>
          </a:p>
          <a:p>
            <a:pPr eaLnBrk="1" hangingPunct="1"/>
            <a:r>
              <a:rPr lang="en-US" altLang="en-US" sz="2800"/>
              <a:t>The req. phase has 3 major sub phases</a:t>
            </a:r>
          </a:p>
          <a:p>
            <a:pPr lvl="1" eaLnBrk="1" hangingPunct="1"/>
            <a:r>
              <a:rPr lang="en-US" altLang="en-US"/>
              <a:t>analysis , specification and validation</a:t>
            </a:r>
          </a:p>
          <a:p>
            <a:pPr eaLnBrk="1" hangingPunct="1"/>
            <a:r>
              <a:rPr lang="en-US" altLang="en-US" sz="2800"/>
              <a:t>Analysis</a:t>
            </a:r>
          </a:p>
          <a:p>
            <a:pPr lvl="1" eaLnBrk="1" hangingPunct="1"/>
            <a:r>
              <a:rPr lang="en-US" altLang="en-US"/>
              <a:t>for problem understanding and modeling</a:t>
            </a:r>
          </a:p>
          <a:p>
            <a:pPr lvl="1" eaLnBrk="1" hangingPunct="1"/>
            <a:r>
              <a:rPr lang="en-US" altLang="en-US"/>
              <a:t>Methods used: SSAD,  OOA , Prototyping</a:t>
            </a:r>
          </a:p>
          <a:p>
            <a:pPr eaLnBrk="1" hangingPunct="1"/>
            <a:r>
              <a:rPr lang="en-US" altLang="en-US" sz="2800"/>
              <a:t>Key properties of an SRS: correctness, completeness, consistency, traceablity, unambiguousness</a:t>
            </a:r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B51BAEBF-EF89-074F-95B4-5A6A640C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6E8D7F42-03BE-A44A-9B39-1D8A723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64202A-FA8B-AB42-B86E-517225F62003}" type="slidenum">
              <a:rPr lang="en-US" altLang="en-US">
                <a:solidFill>
                  <a:schemeClr val="tx2"/>
                </a:solidFill>
              </a:rPr>
              <a:pPr/>
              <a:t>40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632E4F6-F4BD-AC49-B392-3D2158B1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Summary..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5CE35FF7-728A-014A-A41D-CC7179F2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must contain functionality, performance , interfaces and design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Mostly natural languages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Validation - through reviews</a:t>
            </a:r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30E3A7C7-4318-384E-8B5E-D61C68D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FC71700A-5036-1540-A12C-A9E2FD16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2C0660-A999-6149-BF2B-9A0D62430533}" type="slidenum">
              <a:rPr lang="en-US" altLang="en-US">
                <a:solidFill>
                  <a:schemeClr val="tx2"/>
                </a:solidFill>
              </a:rPr>
              <a:pPr/>
              <a:t>41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411B05-B0F3-0B41-8298-71FAB310B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Background..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5A7AD6F-7DF6-144D-8A2B-C2FB27B2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800"/>
              <a:t>Requirements understanding is hard</a:t>
            </a:r>
          </a:p>
          <a:p>
            <a:pPr lvl="1" eaLnBrk="1" hangingPunct="1"/>
            <a:r>
              <a:rPr lang="en-US" altLang="en-US"/>
              <a:t>Visualizing a future system is difficult</a:t>
            </a:r>
          </a:p>
          <a:p>
            <a:pPr lvl="1" eaLnBrk="1" hangingPunct="1"/>
            <a:r>
              <a:rPr lang="en-US" altLang="en-US"/>
              <a:t>Capability of the future system not clear, hence needs not clear</a:t>
            </a:r>
          </a:p>
          <a:p>
            <a:pPr lvl="1" eaLnBrk="1" hangingPunct="1"/>
            <a:r>
              <a:rPr lang="en-US" altLang="en-US"/>
              <a:t>Requirements change with time</a:t>
            </a:r>
          </a:p>
          <a:p>
            <a:pPr lvl="1"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 sz="2800"/>
              <a:t>Essential to do a proper analysis and specification of requirements</a:t>
            </a: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84C96D36-5BD7-1345-B1C0-76B4122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4FC24679-1B9E-B24F-BB7E-24740906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6A84C1-F2AC-864D-865B-3F44D11C45F4}" type="slidenum">
              <a:rPr lang="en-US" altLang="en-US">
                <a:solidFill>
                  <a:schemeClr val="tx2"/>
                </a:solidFill>
              </a:rPr>
              <a:pPr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BF54DF-AD3B-9744-B49B-F548A0E85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24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Purpose of SRS document?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8D48C5-6048-6F4B-B3A6-721124643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419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/>
              <a:t>SRS establishes basis of agreement between the user and the supplier.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/>
              <a:t>Users needs have to be satisfied, but user may not understand software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/>
              <a:t>Developers will develop the system, but may not know about problem domain</a:t>
            </a:r>
            <a:br>
              <a:rPr lang="en-US"/>
            </a:br>
            <a:endParaRPr lang="en-US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/>
              <a:t>SRS is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/>
              <a:t>the medium to bridge the communications gap, and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/>
              <a:t>specifies user needs in a manner both can understand</a:t>
            </a: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7D16E6EA-4C0C-BB4E-A319-4035F8C2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C45E8EDF-E87F-E74A-8149-C25036A5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5C28F9-1A6B-8341-8648-692025B39640}" type="slidenum">
              <a:rPr lang="en-US" altLang="en-US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003274-8633-134B-AABC-DE9FCFE6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Need for SRS…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108846A-2AEE-6544-8A30-743230DF81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Helps user understand his needs.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users do not always know their needs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must analyze and understand the potential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requirement process helps clarify needs</a:t>
            </a:r>
            <a:br>
              <a:rPr lang="en-US" dirty="0"/>
            </a:b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SRS provides a reference for validation of the final product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Clear understanding about what is expected.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Validation - “ SW satisfies the SRS “</a:t>
            </a: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27C5FDF-D8C3-BE4C-B60D-81E97C58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398FE38D-3D6C-CB49-9D40-4CA45CF1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81AE07-99AA-C746-9470-B86D1A10351C}" type="slidenum">
              <a:rPr lang="en-US" altLang="en-US">
                <a:solidFill>
                  <a:schemeClr val="tx2"/>
                </a:solidFill>
              </a:rPr>
              <a:pPr/>
              <a:t>7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1358A70-DAB4-A44C-B01C-8181CD13A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Need for SRS…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07965C1-F9B3-2E4E-8E08-F84173B9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High quality SRS essential for high Quality SW</a:t>
            </a:r>
          </a:p>
          <a:p>
            <a:pPr lvl="1" eaLnBrk="1" hangingPunct="1"/>
            <a:r>
              <a:rPr lang="en-US" altLang="en-US" dirty="0"/>
              <a:t>Requirement errors get manifested in final </a:t>
            </a:r>
            <a:r>
              <a:rPr lang="en-US" altLang="en-US" dirty="0" err="1"/>
              <a:t>sw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To satisfy the quality objective, must begin with high quality SRS</a:t>
            </a:r>
          </a:p>
          <a:p>
            <a:pPr lvl="1" eaLnBrk="1" hangingPunct="1">
              <a:buFont typeface="Wingdings 2" pitchFamily="2" charset="2"/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Requirements defects cause later problems</a:t>
            </a:r>
          </a:p>
          <a:p>
            <a:pPr lvl="2" eaLnBrk="1" hangingPunct="1"/>
            <a:r>
              <a:rPr lang="en-US" altLang="en-US" dirty="0"/>
              <a:t>25% of all defects in one study; 54% of all defects found after  user testing</a:t>
            </a:r>
          </a:p>
          <a:p>
            <a:pPr lvl="2" eaLnBrk="1" hangingPunct="1"/>
            <a:r>
              <a:rPr lang="en-US" altLang="en-US" dirty="0"/>
              <a:t>defects often found in previously approved SRS. </a:t>
            </a: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B2076780-221D-D441-8089-9F2D408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DC6A4B1B-66B8-AB4C-852C-D9418E42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9CB9F4-FB72-DA4B-8ABB-157AA6CF99E0}" type="slidenum">
              <a:rPr lang="en-US" altLang="en-US">
                <a:solidFill>
                  <a:schemeClr val="tx2"/>
                </a:solidFill>
              </a:rPr>
              <a:pPr/>
              <a:t>8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8C2421E-CD92-0F42-951A-7B6511CA3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Need for SRS…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2BC9104-524E-0F4F-A98B-46CB33EE2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78486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Good SRS reduces the development cost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SRS errors are expensive to fix later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Req. changes can cost a lot (up to 40%)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Good SRS can minimize changes and errors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Substantial savings; extra effort spent during req. saves multiple times that effort</a:t>
            </a:r>
            <a:br>
              <a:rPr lang="en-US" dirty="0"/>
            </a:br>
            <a:endParaRPr lang="en-US" dirty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An Example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Cost of fixing errors in req. , design , coding , acceptance testing and operation are 2 , 5 , 15 , 50 , 150 person-months</a:t>
            </a: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425FEF4A-5E94-D244-A78A-E4B06F10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2C6663F1-CEFA-A740-AEA3-D26A1FA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66B1E4-7EDE-7D4A-82A3-C934C1C4FD54}" type="slidenum">
              <a:rPr lang="en-US" altLang="en-US">
                <a:solidFill>
                  <a:schemeClr val="tx2"/>
                </a:solidFill>
              </a:rPr>
              <a:pPr/>
              <a:t>9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</TotalTime>
  <Words>1915</Words>
  <Application>Microsoft Office PowerPoint</Application>
  <PresentationFormat>On-screen Show (4:3)</PresentationFormat>
  <Paragraphs>386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Office Theme</vt:lpstr>
      <vt:lpstr>Software Requirements Analysis and Specification</vt:lpstr>
      <vt:lpstr>Understand and specifying requirements</vt:lpstr>
      <vt:lpstr>Challenges</vt:lpstr>
      <vt:lpstr>Background..</vt:lpstr>
      <vt:lpstr>Background..</vt:lpstr>
      <vt:lpstr>Purpose of SRS document?</vt:lpstr>
      <vt:lpstr>Need for SRS…</vt:lpstr>
      <vt:lpstr>Need for SRS…</vt:lpstr>
      <vt:lpstr>Need for SRS…</vt:lpstr>
      <vt:lpstr>Requirements Process</vt:lpstr>
      <vt:lpstr>Requirement process..</vt:lpstr>
      <vt:lpstr>Requirements Process…</vt:lpstr>
      <vt:lpstr>Problem Analysis</vt:lpstr>
      <vt:lpstr>Problem Analysis…</vt:lpstr>
      <vt:lpstr>Problem Analysis…</vt:lpstr>
      <vt:lpstr>Informal Approach to Analysis</vt:lpstr>
      <vt:lpstr>Data Flow Modeling</vt:lpstr>
      <vt:lpstr>Example DFD: Enrolling in a University</vt:lpstr>
      <vt:lpstr>Data flow diagrams</vt:lpstr>
      <vt:lpstr>Data flow diagrams</vt:lpstr>
      <vt:lpstr>Data flow diagrams…</vt:lpstr>
      <vt:lpstr>DFD Example</vt:lpstr>
      <vt:lpstr>DFD Conventions</vt:lpstr>
      <vt:lpstr>Data flow diagrams…</vt:lpstr>
      <vt:lpstr>Other Approaches to RA</vt:lpstr>
      <vt:lpstr>Requirements Specification</vt:lpstr>
      <vt:lpstr>Characteristics of an SRS</vt:lpstr>
      <vt:lpstr>Characteristics…</vt:lpstr>
      <vt:lpstr>Characteristics…</vt:lpstr>
      <vt:lpstr>Components of an SRS</vt:lpstr>
      <vt:lpstr>Functional Requirements</vt:lpstr>
      <vt:lpstr>Performance Requirements</vt:lpstr>
      <vt:lpstr>Design Constraints</vt:lpstr>
      <vt:lpstr>External Interface</vt:lpstr>
      <vt:lpstr>Specification Language</vt:lpstr>
      <vt:lpstr>Structure of an SRS</vt:lpstr>
      <vt:lpstr>Structure of an SRS…</vt:lpstr>
      <vt:lpstr>Requirements Validation</vt:lpstr>
      <vt:lpstr>Requirements Review</vt:lpstr>
      <vt:lpstr>Summary</vt:lpstr>
      <vt:lpstr>Summary..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Process Models</dc:title>
  <dc:creator>Andrew Rau-Chaplin</dc:creator>
  <cp:lastModifiedBy>Amey Karkare</cp:lastModifiedBy>
  <cp:revision>53</cp:revision>
  <dcterms:created xsi:type="dcterms:W3CDTF">1999-08-17T04:19:19Z</dcterms:created>
  <dcterms:modified xsi:type="dcterms:W3CDTF">2020-01-31T02:42:43Z</dcterms:modified>
</cp:coreProperties>
</file>