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2" r:id="rId4"/>
    <p:sldId id="257" r:id="rId5"/>
    <p:sldId id="258" r:id="rId6"/>
    <p:sldId id="266" r:id="rId7"/>
    <p:sldId id="259" r:id="rId8"/>
    <p:sldId id="265" r:id="rId9"/>
    <p:sldId id="260" r:id="rId10"/>
    <p:sldId id="264" r:id="rId11"/>
    <p:sldId id="261" r:id="rId12"/>
    <p:sldId id="263"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4"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FD35-9BC9-7201-B289-57628ACCC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A063B3-544A-EC04-EA84-15B7E2FEF1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513A1B-6799-EBC1-C9ED-6DA2CCF3BFF3}"/>
              </a:ext>
            </a:extLst>
          </p:cNvPr>
          <p:cNvSpPr>
            <a:spLocks noGrp="1"/>
          </p:cNvSpPr>
          <p:nvPr>
            <p:ph type="dt" sz="half" idx="10"/>
          </p:nvPr>
        </p:nvSpPr>
        <p:spPr/>
        <p:txBody>
          <a:bodyPr/>
          <a:lstStyle/>
          <a:p>
            <a:fld id="{3EFE14E5-70F1-419D-8EF3-49F3D7C30663}" type="datetimeFigureOut">
              <a:rPr lang="en-IN" smtClean="0"/>
              <a:t>22-06-2023</a:t>
            </a:fld>
            <a:endParaRPr lang="en-IN"/>
          </a:p>
        </p:txBody>
      </p:sp>
      <p:sp>
        <p:nvSpPr>
          <p:cNvPr id="5" name="Footer Placeholder 4">
            <a:extLst>
              <a:ext uri="{FF2B5EF4-FFF2-40B4-BE49-F238E27FC236}">
                <a16:creationId xmlns:a16="http://schemas.microsoft.com/office/drawing/2014/main" id="{DFD51F62-ADC2-AEAE-0CFB-77B3B4392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088D81-AB94-4EA7-29B4-D3B7B4C0A31A}"/>
              </a:ext>
            </a:extLst>
          </p:cNvPr>
          <p:cNvSpPr>
            <a:spLocks noGrp="1"/>
          </p:cNvSpPr>
          <p:nvPr>
            <p:ph type="sldNum" sz="quarter" idx="12"/>
          </p:nvPr>
        </p:nvSpPr>
        <p:spPr/>
        <p:txBody>
          <a:bodyPr/>
          <a:lstStyle/>
          <a:p>
            <a:fld id="{D1BA9F3D-FEEE-4DE1-8A6D-F2CC9CAA093E}" type="slidenum">
              <a:rPr lang="en-IN" smtClean="0"/>
              <a:t>‹#›</a:t>
            </a:fld>
            <a:endParaRPr lang="en-IN"/>
          </a:p>
        </p:txBody>
      </p:sp>
    </p:spTree>
    <p:extLst>
      <p:ext uri="{BB962C8B-B14F-4D97-AF65-F5344CB8AC3E}">
        <p14:creationId xmlns:p14="http://schemas.microsoft.com/office/powerpoint/2010/main" val="465651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CEBF-F3F4-0073-B664-E343D1DC87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C62B6F-765C-C869-5CC9-E12A8E33AD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45AEC9-1510-09DE-D8B9-B74CA77DDC27}"/>
              </a:ext>
            </a:extLst>
          </p:cNvPr>
          <p:cNvSpPr>
            <a:spLocks noGrp="1"/>
          </p:cNvSpPr>
          <p:nvPr>
            <p:ph type="dt" sz="half" idx="10"/>
          </p:nvPr>
        </p:nvSpPr>
        <p:spPr/>
        <p:txBody>
          <a:bodyPr/>
          <a:lstStyle/>
          <a:p>
            <a:fld id="{3EFE14E5-70F1-419D-8EF3-49F3D7C30663}" type="datetimeFigureOut">
              <a:rPr lang="en-IN" smtClean="0"/>
              <a:t>22-06-2023</a:t>
            </a:fld>
            <a:endParaRPr lang="en-IN"/>
          </a:p>
        </p:txBody>
      </p:sp>
      <p:sp>
        <p:nvSpPr>
          <p:cNvPr id="5" name="Footer Placeholder 4">
            <a:extLst>
              <a:ext uri="{FF2B5EF4-FFF2-40B4-BE49-F238E27FC236}">
                <a16:creationId xmlns:a16="http://schemas.microsoft.com/office/drawing/2014/main" id="{6A39DC23-C741-E54C-AC84-C4389BFFA7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F6BA35-B0ED-B2DE-6FF2-964D671FE883}"/>
              </a:ext>
            </a:extLst>
          </p:cNvPr>
          <p:cNvSpPr>
            <a:spLocks noGrp="1"/>
          </p:cNvSpPr>
          <p:nvPr>
            <p:ph type="sldNum" sz="quarter" idx="12"/>
          </p:nvPr>
        </p:nvSpPr>
        <p:spPr/>
        <p:txBody>
          <a:bodyPr/>
          <a:lstStyle/>
          <a:p>
            <a:fld id="{D1BA9F3D-FEEE-4DE1-8A6D-F2CC9CAA093E}" type="slidenum">
              <a:rPr lang="en-IN" smtClean="0"/>
              <a:t>‹#›</a:t>
            </a:fld>
            <a:endParaRPr lang="en-IN"/>
          </a:p>
        </p:txBody>
      </p:sp>
    </p:spTree>
    <p:extLst>
      <p:ext uri="{BB962C8B-B14F-4D97-AF65-F5344CB8AC3E}">
        <p14:creationId xmlns:p14="http://schemas.microsoft.com/office/powerpoint/2010/main" val="600960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62DA5D-4446-32EE-95DF-D3BDAA9486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D4195C-2BF1-AE34-40E7-C2905ED37D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DF2DF6-2939-886D-AEA2-6580E4BC4745}"/>
              </a:ext>
            </a:extLst>
          </p:cNvPr>
          <p:cNvSpPr>
            <a:spLocks noGrp="1"/>
          </p:cNvSpPr>
          <p:nvPr>
            <p:ph type="dt" sz="half" idx="10"/>
          </p:nvPr>
        </p:nvSpPr>
        <p:spPr/>
        <p:txBody>
          <a:bodyPr/>
          <a:lstStyle/>
          <a:p>
            <a:fld id="{3EFE14E5-70F1-419D-8EF3-49F3D7C30663}" type="datetimeFigureOut">
              <a:rPr lang="en-IN" smtClean="0"/>
              <a:t>22-06-2023</a:t>
            </a:fld>
            <a:endParaRPr lang="en-IN"/>
          </a:p>
        </p:txBody>
      </p:sp>
      <p:sp>
        <p:nvSpPr>
          <p:cNvPr id="5" name="Footer Placeholder 4">
            <a:extLst>
              <a:ext uri="{FF2B5EF4-FFF2-40B4-BE49-F238E27FC236}">
                <a16:creationId xmlns:a16="http://schemas.microsoft.com/office/drawing/2014/main" id="{8D7A0028-BD8A-3327-4465-BAE9D858C1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362D97-B739-260C-B550-3EF7391DDC6D}"/>
              </a:ext>
            </a:extLst>
          </p:cNvPr>
          <p:cNvSpPr>
            <a:spLocks noGrp="1"/>
          </p:cNvSpPr>
          <p:nvPr>
            <p:ph type="sldNum" sz="quarter" idx="12"/>
          </p:nvPr>
        </p:nvSpPr>
        <p:spPr/>
        <p:txBody>
          <a:bodyPr/>
          <a:lstStyle/>
          <a:p>
            <a:fld id="{D1BA9F3D-FEEE-4DE1-8A6D-F2CC9CAA093E}" type="slidenum">
              <a:rPr lang="en-IN" smtClean="0"/>
              <a:t>‹#›</a:t>
            </a:fld>
            <a:endParaRPr lang="en-IN"/>
          </a:p>
        </p:txBody>
      </p:sp>
    </p:spTree>
    <p:extLst>
      <p:ext uri="{BB962C8B-B14F-4D97-AF65-F5344CB8AC3E}">
        <p14:creationId xmlns:p14="http://schemas.microsoft.com/office/powerpoint/2010/main" val="332327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BE1F2-1465-E8D3-92CE-3170CDF42E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FBEAE3-0C76-9E12-3C6B-A71ECD681D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839AFA-9CD0-3F7E-06B7-09A117C8E9BE}"/>
              </a:ext>
            </a:extLst>
          </p:cNvPr>
          <p:cNvSpPr>
            <a:spLocks noGrp="1"/>
          </p:cNvSpPr>
          <p:nvPr>
            <p:ph type="dt" sz="half" idx="10"/>
          </p:nvPr>
        </p:nvSpPr>
        <p:spPr/>
        <p:txBody>
          <a:bodyPr/>
          <a:lstStyle/>
          <a:p>
            <a:fld id="{3EFE14E5-70F1-419D-8EF3-49F3D7C30663}" type="datetimeFigureOut">
              <a:rPr lang="en-IN" smtClean="0"/>
              <a:t>22-06-2023</a:t>
            </a:fld>
            <a:endParaRPr lang="en-IN"/>
          </a:p>
        </p:txBody>
      </p:sp>
      <p:sp>
        <p:nvSpPr>
          <p:cNvPr id="5" name="Footer Placeholder 4">
            <a:extLst>
              <a:ext uri="{FF2B5EF4-FFF2-40B4-BE49-F238E27FC236}">
                <a16:creationId xmlns:a16="http://schemas.microsoft.com/office/drawing/2014/main" id="{6AFB537E-DDEA-05E5-4AF0-38C49D2F88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F8D9C2-295D-C757-AB18-C068B81817A8}"/>
              </a:ext>
            </a:extLst>
          </p:cNvPr>
          <p:cNvSpPr>
            <a:spLocks noGrp="1"/>
          </p:cNvSpPr>
          <p:nvPr>
            <p:ph type="sldNum" sz="quarter" idx="12"/>
          </p:nvPr>
        </p:nvSpPr>
        <p:spPr/>
        <p:txBody>
          <a:bodyPr/>
          <a:lstStyle/>
          <a:p>
            <a:fld id="{D1BA9F3D-FEEE-4DE1-8A6D-F2CC9CAA093E}" type="slidenum">
              <a:rPr lang="en-IN" smtClean="0"/>
              <a:t>‹#›</a:t>
            </a:fld>
            <a:endParaRPr lang="en-IN"/>
          </a:p>
        </p:txBody>
      </p:sp>
    </p:spTree>
    <p:extLst>
      <p:ext uri="{BB962C8B-B14F-4D97-AF65-F5344CB8AC3E}">
        <p14:creationId xmlns:p14="http://schemas.microsoft.com/office/powerpoint/2010/main" val="179089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1836-6640-E17A-DB2C-AF50EEFD54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56043A-53EE-DD8F-E282-F5FA29BFC0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937201-17F2-0E4F-10A1-42BABDC1D97A}"/>
              </a:ext>
            </a:extLst>
          </p:cNvPr>
          <p:cNvSpPr>
            <a:spLocks noGrp="1"/>
          </p:cNvSpPr>
          <p:nvPr>
            <p:ph type="dt" sz="half" idx="10"/>
          </p:nvPr>
        </p:nvSpPr>
        <p:spPr/>
        <p:txBody>
          <a:bodyPr/>
          <a:lstStyle/>
          <a:p>
            <a:fld id="{3EFE14E5-70F1-419D-8EF3-49F3D7C30663}" type="datetimeFigureOut">
              <a:rPr lang="en-IN" smtClean="0"/>
              <a:t>22-06-2023</a:t>
            </a:fld>
            <a:endParaRPr lang="en-IN"/>
          </a:p>
        </p:txBody>
      </p:sp>
      <p:sp>
        <p:nvSpPr>
          <p:cNvPr id="5" name="Footer Placeholder 4">
            <a:extLst>
              <a:ext uri="{FF2B5EF4-FFF2-40B4-BE49-F238E27FC236}">
                <a16:creationId xmlns:a16="http://schemas.microsoft.com/office/drawing/2014/main" id="{04E6102A-4624-1924-D64E-69CA2E22EF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661E1B-52E3-E0A5-6B79-D09DA78325D9}"/>
              </a:ext>
            </a:extLst>
          </p:cNvPr>
          <p:cNvSpPr>
            <a:spLocks noGrp="1"/>
          </p:cNvSpPr>
          <p:nvPr>
            <p:ph type="sldNum" sz="quarter" idx="12"/>
          </p:nvPr>
        </p:nvSpPr>
        <p:spPr/>
        <p:txBody>
          <a:bodyPr/>
          <a:lstStyle/>
          <a:p>
            <a:fld id="{D1BA9F3D-FEEE-4DE1-8A6D-F2CC9CAA093E}" type="slidenum">
              <a:rPr lang="en-IN" smtClean="0"/>
              <a:t>‹#›</a:t>
            </a:fld>
            <a:endParaRPr lang="en-IN"/>
          </a:p>
        </p:txBody>
      </p:sp>
    </p:spTree>
    <p:extLst>
      <p:ext uri="{BB962C8B-B14F-4D97-AF65-F5344CB8AC3E}">
        <p14:creationId xmlns:p14="http://schemas.microsoft.com/office/powerpoint/2010/main" val="64711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063D-9753-70AC-1FDC-BEE0B05D73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601159-E61C-4AC3-5F20-DFF94FD64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2D7D77-299D-4ACC-6AF8-84EAE14EC7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0342CD-90CD-FFC8-5D4C-FB205F63E401}"/>
              </a:ext>
            </a:extLst>
          </p:cNvPr>
          <p:cNvSpPr>
            <a:spLocks noGrp="1"/>
          </p:cNvSpPr>
          <p:nvPr>
            <p:ph type="dt" sz="half" idx="10"/>
          </p:nvPr>
        </p:nvSpPr>
        <p:spPr/>
        <p:txBody>
          <a:bodyPr/>
          <a:lstStyle/>
          <a:p>
            <a:fld id="{3EFE14E5-70F1-419D-8EF3-49F3D7C30663}" type="datetimeFigureOut">
              <a:rPr lang="en-IN" smtClean="0"/>
              <a:t>22-06-2023</a:t>
            </a:fld>
            <a:endParaRPr lang="en-IN"/>
          </a:p>
        </p:txBody>
      </p:sp>
      <p:sp>
        <p:nvSpPr>
          <p:cNvPr id="6" name="Footer Placeholder 5">
            <a:extLst>
              <a:ext uri="{FF2B5EF4-FFF2-40B4-BE49-F238E27FC236}">
                <a16:creationId xmlns:a16="http://schemas.microsoft.com/office/drawing/2014/main" id="{7754EFB5-0829-B216-6C54-A6F533AC46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2660A5-2221-E458-33DA-CEEA333DDCBF}"/>
              </a:ext>
            </a:extLst>
          </p:cNvPr>
          <p:cNvSpPr>
            <a:spLocks noGrp="1"/>
          </p:cNvSpPr>
          <p:nvPr>
            <p:ph type="sldNum" sz="quarter" idx="12"/>
          </p:nvPr>
        </p:nvSpPr>
        <p:spPr/>
        <p:txBody>
          <a:bodyPr/>
          <a:lstStyle/>
          <a:p>
            <a:fld id="{D1BA9F3D-FEEE-4DE1-8A6D-F2CC9CAA093E}" type="slidenum">
              <a:rPr lang="en-IN" smtClean="0"/>
              <a:t>‹#›</a:t>
            </a:fld>
            <a:endParaRPr lang="en-IN"/>
          </a:p>
        </p:txBody>
      </p:sp>
    </p:spTree>
    <p:extLst>
      <p:ext uri="{BB962C8B-B14F-4D97-AF65-F5344CB8AC3E}">
        <p14:creationId xmlns:p14="http://schemas.microsoft.com/office/powerpoint/2010/main" val="261843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2A0E-57AE-0FFD-1DA3-0C6964111A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302E10-4BD4-DA1B-5C1D-67B6698C0C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E858EA-7A94-DF86-25B2-3772749B93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A1C5A3-4360-C2C0-5534-E89D7B7170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F3211A-B85A-2067-7E1B-85D73C2F2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234C9D-740F-38C1-0410-E7D2E691F98A}"/>
              </a:ext>
            </a:extLst>
          </p:cNvPr>
          <p:cNvSpPr>
            <a:spLocks noGrp="1"/>
          </p:cNvSpPr>
          <p:nvPr>
            <p:ph type="dt" sz="half" idx="10"/>
          </p:nvPr>
        </p:nvSpPr>
        <p:spPr/>
        <p:txBody>
          <a:bodyPr/>
          <a:lstStyle/>
          <a:p>
            <a:fld id="{3EFE14E5-70F1-419D-8EF3-49F3D7C30663}" type="datetimeFigureOut">
              <a:rPr lang="en-IN" smtClean="0"/>
              <a:t>22-06-2023</a:t>
            </a:fld>
            <a:endParaRPr lang="en-IN"/>
          </a:p>
        </p:txBody>
      </p:sp>
      <p:sp>
        <p:nvSpPr>
          <p:cNvPr id="8" name="Footer Placeholder 7">
            <a:extLst>
              <a:ext uri="{FF2B5EF4-FFF2-40B4-BE49-F238E27FC236}">
                <a16:creationId xmlns:a16="http://schemas.microsoft.com/office/drawing/2014/main" id="{55DE136F-AA8F-7DB2-B028-CE2A9E3B58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0B8C19-5CB3-F0BC-72DE-AFA2FDD4D9F6}"/>
              </a:ext>
            </a:extLst>
          </p:cNvPr>
          <p:cNvSpPr>
            <a:spLocks noGrp="1"/>
          </p:cNvSpPr>
          <p:nvPr>
            <p:ph type="sldNum" sz="quarter" idx="12"/>
          </p:nvPr>
        </p:nvSpPr>
        <p:spPr/>
        <p:txBody>
          <a:bodyPr/>
          <a:lstStyle/>
          <a:p>
            <a:fld id="{D1BA9F3D-FEEE-4DE1-8A6D-F2CC9CAA093E}" type="slidenum">
              <a:rPr lang="en-IN" smtClean="0"/>
              <a:t>‹#›</a:t>
            </a:fld>
            <a:endParaRPr lang="en-IN"/>
          </a:p>
        </p:txBody>
      </p:sp>
    </p:spTree>
    <p:extLst>
      <p:ext uri="{BB962C8B-B14F-4D97-AF65-F5344CB8AC3E}">
        <p14:creationId xmlns:p14="http://schemas.microsoft.com/office/powerpoint/2010/main" val="261888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251F-3F41-8902-D4B4-F011F9F644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A8D92C-B579-F5EC-DBBB-70CCC2D3F256}"/>
              </a:ext>
            </a:extLst>
          </p:cNvPr>
          <p:cNvSpPr>
            <a:spLocks noGrp="1"/>
          </p:cNvSpPr>
          <p:nvPr>
            <p:ph type="dt" sz="half" idx="10"/>
          </p:nvPr>
        </p:nvSpPr>
        <p:spPr/>
        <p:txBody>
          <a:bodyPr/>
          <a:lstStyle/>
          <a:p>
            <a:fld id="{3EFE14E5-70F1-419D-8EF3-49F3D7C30663}" type="datetimeFigureOut">
              <a:rPr lang="en-IN" smtClean="0"/>
              <a:t>22-06-2023</a:t>
            </a:fld>
            <a:endParaRPr lang="en-IN"/>
          </a:p>
        </p:txBody>
      </p:sp>
      <p:sp>
        <p:nvSpPr>
          <p:cNvPr id="4" name="Footer Placeholder 3">
            <a:extLst>
              <a:ext uri="{FF2B5EF4-FFF2-40B4-BE49-F238E27FC236}">
                <a16:creationId xmlns:a16="http://schemas.microsoft.com/office/drawing/2014/main" id="{5E4A60DB-5C98-2357-2279-AAE0492C06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B3CFCC-CF2C-3307-9F0F-BAF364C33035}"/>
              </a:ext>
            </a:extLst>
          </p:cNvPr>
          <p:cNvSpPr>
            <a:spLocks noGrp="1"/>
          </p:cNvSpPr>
          <p:nvPr>
            <p:ph type="sldNum" sz="quarter" idx="12"/>
          </p:nvPr>
        </p:nvSpPr>
        <p:spPr/>
        <p:txBody>
          <a:bodyPr/>
          <a:lstStyle/>
          <a:p>
            <a:fld id="{D1BA9F3D-FEEE-4DE1-8A6D-F2CC9CAA093E}" type="slidenum">
              <a:rPr lang="en-IN" smtClean="0"/>
              <a:t>‹#›</a:t>
            </a:fld>
            <a:endParaRPr lang="en-IN"/>
          </a:p>
        </p:txBody>
      </p:sp>
    </p:spTree>
    <p:extLst>
      <p:ext uri="{BB962C8B-B14F-4D97-AF65-F5344CB8AC3E}">
        <p14:creationId xmlns:p14="http://schemas.microsoft.com/office/powerpoint/2010/main" val="3411594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1FA4F-0103-9FAD-D1A7-33F77660599A}"/>
              </a:ext>
            </a:extLst>
          </p:cNvPr>
          <p:cNvSpPr>
            <a:spLocks noGrp="1"/>
          </p:cNvSpPr>
          <p:nvPr>
            <p:ph type="dt" sz="half" idx="10"/>
          </p:nvPr>
        </p:nvSpPr>
        <p:spPr/>
        <p:txBody>
          <a:bodyPr/>
          <a:lstStyle/>
          <a:p>
            <a:fld id="{3EFE14E5-70F1-419D-8EF3-49F3D7C30663}" type="datetimeFigureOut">
              <a:rPr lang="en-IN" smtClean="0"/>
              <a:t>22-06-2023</a:t>
            </a:fld>
            <a:endParaRPr lang="en-IN"/>
          </a:p>
        </p:txBody>
      </p:sp>
      <p:sp>
        <p:nvSpPr>
          <p:cNvPr id="3" name="Footer Placeholder 2">
            <a:extLst>
              <a:ext uri="{FF2B5EF4-FFF2-40B4-BE49-F238E27FC236}">
                <a16:creationId xmlns:a16="http://schemas.microsoft.com/office/drawing/2014/main" id="{A1D80FB1-9B67-9366-5FF1-71917F2877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3378FC-45DF-F984-7690-70FFDDDD35AF}"/>
              </a:ext>
            </a:extLst>
          </p:cNvPr>
          <p:cNvSpPr>
            <a:spLocks noGrp="1"/>
          </p:cNvSpPr>
          <p:nvPr>
            <p:ph type="sldNum" sz="quarter" idx="12"/>
          </p:nvPr>
        </p:nvSpPr>
        <p:spPr/>
        <p:txBody>
          <a:bodyPr/>
          <a:lstStyle/>
          <a:p>
            <a:fld id="{D1BA9F3D-FEEE-4DE1-8A6D-F2CC9CAA093E}" type="slidenum">
              <a:rPr lang="en-IN" smtClean="0"/>
              <a:t>‹#›</a:t>
            </a:fld>
            <a:endParaRPr lang="en-IN"/>
          </a:p>
        </p:txBody>
      </p:sp>
    </p:spTree>
    <p:extLst>
      <p:ext uri="{BB962C8B-B14F-4D97-AF65-F5344CB8AC3E}">
        <p14:creationId xmlns:p14="http://schemas.microsoft.com/office/powerpoint/2010/main" val="3997605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BF2B-B293-7CCF-3F6A-B1DFAD1A31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6E72B3-BD85-FABD-7DD8-20CCFC2894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AEB747-477F-2184-A5B9-4471321EE6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D5D308-0190-C0A4-36EF-7FE826063BA7}"/>
              </a:ext>
            </a:extLst>
          </p:cNvPr>
          <p:cNvSpPr>
            <a:spLocks noGrp="1"/>
          </p:cNvSpPr>
          <p:nvPr>
            <p:ph type="dt" sz="half" idx="10"/>
          </p:nvPr>
        </p:nvSpPr>
        <p:spPr/>
        <p:txBody>
          <a:bodyPr/>
          <a:lstStyle/>
          <a:p>
            <a:fld id="{3EFE14E5-70F1-419D-8EF3-49F3D7C30663}" type="datetimeFigureOut">
              <a:rPr lang="en-IN" smtClean="0"/>
              <a:t>22-06-2023</a:t>
            </a:fld>
            <a:endParaRPr lang="en-IN"/>
          </a:p>
        </p:txBody>
      </p:sp>
      <p:sp>
        <p:nvSpPr>
          <p:cNvPr id="6" name="Footer Placeholder 5">
            <a:extLst>
              <a:ext uri="{FF2B5EF4-FFF2-40B4-BE49-F238E27FC236}">
                <a16:creationId xmlns:a16="http://schemas.microsoft.com/office/drawing/2014/main" id="{93F6E3FE-5F48-4302-4232-9BBA7815A2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E6D2BB-8758-53D2-FB22-98D7C362FE41}"/>
              </a:ext>
            </a:extLst>
          </p:cNvPr>
          <p:cNvSpPr>
            <a:spLocks noGrp="1"/>
          </p:cNvSpPr>
          <p:nvPr>
            <p:ph type="sldNum" sz="quarter" idx="12"/>
          </p:nvPr>
        </p:nvSpPr>
        <p:spPr/>
        <p:txBody>
          <a:bodyPr/>
          <a:lstStyle/>
          <a:p>
            <a:fld id="{D1BA9F3D-FEEE-4DE1-8A6D-F2CC9CAA093E}" type="slidenum">
              <a:rPr lang="en-IN" smtClean="0"/>
              <a:t>‹#›</a:t>
            </a:fld>
            <a:endParaRPr lang="en-IN"/>
          </a:p>
        </p:txBody>
      </p:sp>
    </p:spTree>
    <p:extLst>
      <p:ext uri="{BB962C8B-B14F-4D97-AF65-F5344CB8AC3E}">
        <p14:creationId xmlns:p14="http://schemas.microsoft.com/office/powerpoint/2010/main" val="1654877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9423-BA8F-9ED5-7096-6D5382BF7E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CDA58E-FB10-CE79-A088-85E7317F8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D6FC61-B581-80D3-5E61-D32218816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E72F8-6474-9B87-C5B4-FCF7EE1735D4}"/>
              </a:ext>
            </a:extLst>
          </p:cNvPr>
          <p:cNvSpPr>
            <a:spLocks noGrp="1"/>
          </p:cNvSpPr>
          <p:nvPr>
            <p:ph type="dt" sz="half" idx="10"/>
          </p:nvPr>
        </p:nvSpPr>
        <p:spPr/>
        <p:txBody>
          <a:bodyPr/>
          <a:lstStyle/>
          <a:p>
            <a:fld id="{3EFE14E5-70F1-419D-8EF3-49F3D7C30663}" type="datetimeFigureOut">
              <a:rPr lang="en-IN" smtClean="0"/>
              <a:t>22-06-2023</a:t>
            </a:fld>
            <a:endParaRPr lang="en-IN"/>
          </a:p>
        </p:txBody>
      </p:sp>
      <p:sp>
        <p:nvSpPr>
          <p:cNvPr id="6" name="Footer Placeholder 5">
            <a:extLst>
              <a:ext uri="{FF2B5EF4-FFF2-40B4-BE49-F238E27FC236}">
                <a16:creationId xmlns:a16="http://schemas.microsoft.com/office/drawing/2014/main" id="{551E8799-F59D-A53F-EFF9-5E9659B529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ACACED-C8A3-00BB-94E2-61C4E84332F8}"/>
              </a:ext>
            </a:extLst>
          </p:cNvPr>
          <p:cNvSpPr>
            <a:spLocks noGrp="1"/>
          </p:cNvSpPr>
          <p:nvPr>
            <p:ph type="sldNum" sz="quarter" idx="12"/>
          </p:nvPr>
        </p:nvSpPr>
        <p:spPr/>
        <p:txBody>
          <a:bodyPr/>
          <a:lstStyle/>
          <a:p>
            <a:fld id="{D1BA9F3D-FEEE-4DE1-8A6D-F2CC9CAA093E}" type="slidenum">
              <a:rPr lang="en-IN" smtClean="0"/>
              <a:t>‹#›</a:t>
            </a:fld>
            <a:endParaRPr lang="en-IN"/>
          </a:p>
        </p:txBody>
      </p:sp>
    </p:spTree>
    <p:extLst>
      <p:ext uri="{BB962C8B-B14F-4D97-AF65-F5344CB8AC3E}">
        <p14:creationId xmlns:p14="http://schemas.microsoft.com/office/powerpoint/2010/main" val="419935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6F2B-C15C-FFD4-C35E-9BACCEAA2C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183245-9936-13B1-58AF-20654AAAB0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BEBAA1-4209-0F7D-5F6C-D891CB00DB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E14E5-70F1-419D-8EF3-49F3D7C30663}" type="datetimeFigureOut">
              <a:rPr lang="en-IN" smtClean="0"/>
              <a:t>22-06-2023</a:t>
            </a:fld>
            <a:endParaRPr lang="en-IN"/>
          </a:p>
        </p:txBody>
      </p:sp>
      <p:sp>
        <p:nvSpPr>
          <p:cNvPr id="5" name="Footer Placeholder 4">
            <a:extLst>
              <a:ext uri="{FF2B5EF4-FFF2-40B4-BE49-F238E27FC236}">
                <a16:creationId xmlns:a16="http://schemas.microsoft.com/office/drawing/2014/main" id="{7C6CB21B-98E6-3CBB-9961-BFFB29829C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919865-CE37-AF8E-E459-435D8DA6C2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A9F3D-FEEE-4DE1-8A6D-F2CC9CAA093E}" type="slidenum">
              <a:rPr lang="en-IN" smtClean="0"/>
              <a:t>‹#›</a:t>
            </a:fld>
            <a:endParaRPr lang="en-IN"/>
          </a:p>
        </p:txBody>
      </p:sp>
    </p:spTree>
    <p:extLst>
      <p:ext uri="{BB962C8B-B14F-4D97-AF65-F5344CB8AC3E}">
        <p14:creationId xmlns:p14="http://schemas.microsoft.com/office/powerpoint/2010/main" val="2794959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E3E33-68B4-22C9-A22B-DDC7FF47761B}"/>
              </a:ext>
            </a:extLst>
          </p:cNvPr>
          <p:cNvSpPr>
            <a:spLocks noGrp="1"/>
          </p:cNvSpPr>
          <p:nvPr>
            <p:ph type="ctrTitle"/>
          </p:nvPr>
        </p:nvSpPr>
        <p:spPr>
          <a:xfrm>
            <a:off x="991230" y="4412252"/>
            <a:ext cx="9231410" cy="1624958"/>
          </a:xfrm>
        </p:spPr>
        <p:txBody>
          <a:bodyPr anchor="b">
            <a:normAutofit fontScale="90000"/>
          </a:bodyPr>
          <a:lstStyle/>
          <a:p>
            <a:pPr algn="l"/>
            <a:r>
              <a:rPr lang="en-IN" sz="11500" dirty="0"/>
              <a:t>Advance Java</a:t>
            </a:r>
          </a:p>
        </p:txBody>
      </p:sp>
    </p:spTree>
    <p:extLst>
      <p:ext uri="{BB962C8B-B14F-4D97-AF65-F5344CB8AC3E}">
        <p14:creationId xmlns:p14="http://schemas.microsoft.com/office/powerpoint/2010/main" val="2417388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400E88-B9E3-BE6F-3CDA-D8C044B996AC}"/>
              </a:ext>
            </a:extLst>
          </p:cNvPr>
          <p:cNvSpPr>
            <a:spLocks noGrp="1"/>
          </p:cNvSpPr>
          <p:nvPr>
            <p:ph idx="1"/>
          </p:nvPr>
        </p:nvSpPr>
        <p:spPr>
          <a:xfrm>
            <a:off x="838200" y="0"/>
            <a:ext cx="10515600" cy="6176963"/>
          </a:xfrm>
        </p:spPr>
        <p:txBody>
          <a:bodyPr/>
          <a:lstStyle/>
          <a:p>
            <a:pPr marL="0" indent="0">
              <a:buNone/>
            </a:pPr>
            <a:r>
              <a:rPr lang="en-IN" dirty="0"/>
              <a:t>Example: </a:t>
            </a:r>
          </a:p>
          <a:p>
            <a:pPr marL="0" indent="0">
              <a:buNone/>
            </a:pPr>
            <a:endParaRPr lang="en-IN" dirty="0"/>
          </a:p>
        </p:txBody>
      </p:sp>
      <p:pic>
        <p:nvPicPr>
          <p:cNvPr id="4" name="Picture 3">
            <a:extLst>
              <a:ext uri="{FF2B5EF4-FFF2-40B4-BE49-F238E27FC236}">
                <a16:creationId xmlns:a16="http://schemas.microsoft.com/office/drawing/2014/main" id="{9E0ED376-0D3A-D2AC-D7BE-00E2C4B99651}"/>
              </a:ext>
            </a:extLst>
          </p:cNvPr>
          <p:cNvPicPr>
            <a:picLocks noChangeAspect="1"/>
          </p:cNvPicPr>
          <p:nvPr/>
        </p:nvPicPr>
        <p:blipFill>
          <a:blip r:embed="rId2"/>
          <a:stretch>
            <a:fillRect/>
          </a:stretch>
        </p:blipFill>
        <p:spPr>
          <a:xfrm>
            <a:off x="914400" y="495301"/>
            <a:ext cx="9029700" cy="3695700"/>
          </a:xfrm>
          <a:prstGeom prst="rect">
            <a:avLst/>
          </a:prstGeom>
        </p:spPr>
      </p:pic>
      <p:pic>
        <p:nvPicPr>
          <p:cNvPr id="6" name="Picture 5">
            <a:extLst>
              <a:ext uri="{FF2B5EF4-FFF2-40B4-BE49-F238E27FC236}">
                <a16:creationId xmlns:a16="http://schemas.microsoft.com/office/drawing/2014/main" id="{F381B126-C3B9-EDD0-98AA-2F237B8BD570}"/>
              </a:ext>
            </a:extLst>
          </p:cNvPr>
          <p:cNvPicPr>
            <a:picLocks noChangeAspect="1"/>
          </p:cNvPicPr>
          <p:nvPr/>
        </p:nvPicPr>
        <p:blipFill>
          <a:blip r:embed="rId3"/>
          <a:stretch>
            <a:fillRect/>
          </a:stretch>
        </p:blipFill>
        <p:spPr>
          <a:xfrm>
            <a:off x="914399" y="4395788"/>
            <a:ext cx="9029699" cy="2152650"/>
          </a:xfrm>
          <a:prstGeom prst="rect">
            <a:avLst/>
          </a:prstGeom>
        </p:spPr>
      </p:pic>
    </p:spTree>
    <p:extLst>
      <p:ext uri="{BB962C8B-B14F-4D97-AF65-F5344CB8AC3E}">
        <p14:creationId xmlns:p14="http://schemas.microsoft.com/office/powerpoint/2010/main" val="1872962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FB61-32DE-BFCD-CF6B-1D0CD7D3FA16}"/>
              </a:ext>
            </a:extLst>
          </p:cNvPr>
          <p:cNvSpPr>
            <a:spLocks noGrp="1"/>
          </p:cNvSpPr>
          <p:nvPr>
            <p:ph type="title"/>
          </p:nvPr>
        </p:nvSpPr>
        <p:spPr>
          <a:xfrm>
            <a:off x="457200" y="365126"/>
            <a:ext cx="10896600" cy="577850"/>
          </a:xfrm>
        </p:spPr>
        <p:txBody>
          <a:bodyPr>
            <a:normAutofit fontScale="90000"/>
          </a:bodyPr>
          <a:lstStyle/>
          <a:p>
            <a:r>
              <a:rPr lang="en-US" b="1" i="0" dirty="0">
                <a:solidFill>
                  <a:srgbClr val="374151"/>
                </a:solidFill>
                <a:effectLst/>
                <a:latin typeface="Söhne"/>
              </a:rPr>
              <a:t>Anonymous Inner Class</a:t>
            </a:r>
            <a:br>
              <a:rPr lang="en-US"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ED582B9F-66B9-ED0C-B1B8-6617088DD13F}"/>
              </a:ext>
            </a:extLst>
          </p:cNvPr>
          <p:cNvSpPr>
            <a:spLocks noGrp="1"/>
          </p:cNvSpPr>
          <p:nvPr>
            <p:ph idx="1"/>
          </p:nvPr>
        </p:nvSpPr>
        <p:spPr>
          <a:xfrm>
            <a:off x="457200" y="809625"/>
            <a:ext cx="10896600" cy="5367338"/>
          </a:xfrm>
        </p:spPr>
        <p:txBody>
          <a:bodyPr/>
          <a:lstStyle/>
          <a:p>
            <a:pPr marL="0" indent="0">
              <a:buNone/>
            </a:pPr>
            <a:r>
              <a:rPr lang="en-US" b="0" i="0" dirty="0">
                <a:solidFill>
                  <a:srgbClr val="374151"/>
                </a:solidFill>
                <a:effectLst/>
                <a:latin typeface="Söhne"/>
              </a:rPr>
              <a:t>An anonymous inner class is a local inner class without a name. It is typically used when you need to provide an implementation of an interface or extend a class for a single-use scenario. Anonymous inner classes are created and instantiated at the same time.</a:t>
            </a:r>
          </a:p>
          <a:p>
            <a:pPr marL="0" indent="0">
              <a:buNone/>
            </a:pPr>
            <a:r>
              <a:rPr lang="en-IN" b="1" dirty="0">
                <a:solidFill>
                  <a:srgbClr val="374151"/>
                </a:solidFill>
                <a:latin typeface="Söhne"/>
              </a:rPr>
              <a:t>Syntax and example:</a:t>
            </a:r>
            <a:endParaRPr lang="en-US" dirty="0">
              <a:solidFill>
                <a:srgbClr val="374151"/>
              </a:solidFill>
              <a:latin typeface="Söhne"/>
            </a:endParaRPr>
          </a:p>
        </p:txBody>
      </p:sp>
      <p:pic>
        <p:nvPicPr>
          <p:cNvPr id="5" name="Picture 4">
            <a:extLst>
              <a:ext uri="{FF2B5EF4-FFF2-40B4-BE49-F238E27FC236}">
                <a16:creationId xmlns:a16="http://schemas.microsoft.com/office/drawing/2014/main" id="{38EFEE5F-3EDB-BEC2-CA30-1C74979EEBA5}"/>
              </a:ext>
            </a:extLst>
          </p:cNvPr>
          <p:cNvPicPr>
            <a:picLocks noChangeAspect="1"/>
          </p:cNvPicPr>
          <p:nvPr/>
        </p:nvPicPr>
        <p:blipFill>
          <a:blip r:embed="rId2"/>
          <a:stretch>
            <a:fillRect/>
          </a:stretch>
        </p:blipFill>
        <p:spPr>
          <a:xfrm>
            <a:off x="552451" y="2990850"/>
            <a:ext cx="5334000" cy="2927515"/>
          </a:xfrm>
          <a:prstGeom prst="rect">
            <a:avLst/>
          </a:prstGeom>
        </p:spPr>
      </p:pic>
      <p:pic>
        <p:nvPicPr>
          <p:cNvPr id="9" name="Picture 8">
            <a:extLst>
              <a:ext uri="{FF2B5EF4-FFF2-40B4-BE49-F238E27FC236}">
                <a16:creationId xmlns:a16="http://schemas.microsoft.com/office/drawing/2014/main" id="{D7BED4F6-40A1-BDBE-E96E-C8283D8A6F49}"/>
              </a:ext>
            </a:extLst>
          </p:cNvPr>
          <p:cNvPicPr>
            <a:picLocks noChangeAspect="1"/>
          </p:cNvPicPr>
          <p:nvPr/>
        </p:nvPicPr>
        <p:blipFill>
          <a:blip r:embed="rId3"/>
          <a:stretch>
            <a:fillRect/>
          </a:stretch>
        </p:blipFill>
        <p:spPr>
          <a:xfrm>
            <a:off x="5976937" y="2990850"/>
            <a:ext cx="5467350" cy="2927515"/>
          </a:xfrm>
          <a:prstGeom prst="rect">
            <a:avLst/>
          </a:prstGeom>
        </p:spPr>
      </p:pic>
    </p:spTree>
    <p:extLst>
      <p:ext uri="{BB962C8B-B14F-4D97-AF65-F5344CB8AC3E}">
        <p14:creationId xmlns:p14="http://schemas.microsoft.com/office/powerpoint/2010/main" val="1486801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1197-5B54-BC44-F12A-1EA822807961}"/>
              </a:ext>
            </a:extLst>
          </p:cNvPr>
          <p:cNvSpPr>
            <a:spLocks noGrp="1"/>
          </p:cNvSpPr>
          <p:nvPr>
            <p:ph type="title"/>
          </p:nvPr>
        </p:nvSpPr>
        <p:spPr>
          <a:xfrm>
            <a:off x="838200" y="365125"/>
            <a:ext cx="10515600" cy="606425"/>
          </a:xfrm>
        </p:spPr>
        <p:txBody>
          <a:bodyPr>
            <a:noAutofit/>
          </a:bodyPr>
          <a:lstStyle/>
          <a:p>
            <a:r>
              <a:rPr lang="en-IN" sz="4800" b="1" dirty="0"/>
              <a:t>Nested Interface</a:t>
            </a:r>
          </a:p>
        </p:txBody>
      </p:sp>
      <p:sp>
        <p:nvSpPr>
          <p:cNvPr id="3" name="Content Placeholder 2">
            <a:extLst>
              <a:ext uri="{FF2B5EF4-FFF2-40B4-BE49-F238E27FC236}">
                <a16:creationId xmlns:a16="http://schemas.microsoft.com/office/drawing/2014/main" id="{9A5F6721-0A61-72F3-7F26-D9402F482E20}"/>
              </a:ext>
            </a:extLst>
          </p:cNvPr>
          <p:cNvSpPr>
            <a:spLocks noGrp="1"/>
          </p:cNvSpPr>
          <p:nvPr>
            <p:ph idx="1"/>
          </p:nvPr>
        </p:nvSpPr>
        <p:spPr>
          <a:xfrm>
            <a:off x="838200" y="1238250"/>
            <a:ext cx="10515600" cy="4938713"/>
          </a:xfrm>
        </p:spPr>
        <p:txBody>
          <a:bodyPr/>
          <a:lstStyle/>
          <a:p>
            <a:pPr marL="0" indent="0">
              <a:buNone/>
            </a:pPr>
            <a:r>
              <a:rPr lang="en-US" b="0" i="0" dirty="0">
                <a:solidFill>
                  <a:srgbClr val="374151"/>
                </a:solidFill>
                <a:effectLst/>
                <a:latin typeface="Söhne"/>
              </a:rPr>
              <a:t>An interface within another interface or class is known as a nested interface. Similar to other nested classes, a nested interface has access to the members (including other interfaces) of the enclosing interface or class. </a:t>
            </a:r>
          </a:p>
          <a:p>
            <a:pPr marL="0" indent="0">
              <a:buNone/>
            </a:pPr>
            <a:r>
              <a:rPr lang="en-IN" b="1" dirty="0">
                <a:solidFill>
                  <a:srgbClr val="374151"/>
                </a:solidFill>
                <a:latin typeface="Söhne"/>
              </a:rPr>
              <a:t>Syntax</a:t>
            </a:r>
            <a:r>
              <a:rPr lang="en-IN" dirty="0">
                <a:solidFill>
                  <a:srgbClr val="374151"/>
                </a:solidFill>
                <a:latin typeface="Söhne"/>
              </a:rPr>
              <a:t> :</a:t>
            </a:r>
          </a:p>
          <a:p>
            <a:pPr marL="0" indent="0">
              <a:buNone/>
            </a:pPr>
            <a:endParaRPr lang="en-US" dirty="0">
              <a:solidFill>
                <a:srgbClr val="374151"/>
              </a:solidFill>
              <a:latin typeface="Söhne"/>
            </a:endParaRPr>
          </a:p>
        </p:txBody>
      </p:sp>
      <p:pic>
        <p:nvPicPr>
          <p:cNvPr id="7" name="Picture 6">
            <a:extLst>
              <a:ext uri="{FF2B5EF4-FFF2-40B4-BE49-F238E27FC236}">
                <a16:creationId xmlns:a16="http://schemas.microsoft.com/office/drawing/2014/main" id="{907157FE-F885-3E60-94B6-3C4B86AD6137}"/>
              </a:ext>
            </a:extLst>
          </p:cNvPr>
          <p:cNvPicPr>
            <a:picLocks noChangeAspect="1"/>
          </p:cNvPicPr>
          <p:nvPr/>
        </p:nvPicPr>
        <p:blipFill>
          <a:blip r:embed="rId2"/>
          <a:stretch>
            <a:fillRect/>
          </a:stretch>
        </p:blipFill>
        <p:spPr>
          <a:xfrm>
            <a:off x="1100139" y="3429000"/>
            <a:ext cx="4995861" cy="2919412"/>
          </a:xfrm>
          <a:prstGeom prst="rect">
            <a:avLst/>
          </a:prstGeom>
        </p:spPr>
      </p:pic>
    </p:spTree>
    <p:extLst>
      <p:ext uri="{BB962C8B-B14F-4D97-AF65-F5344CB8AC3E}">
        <p14:creationId xmlns:p14="http://schemas.microsoft.com/office/powerpoint/2010/main" val="814862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0AF915-4337-35C8-D852-AEEF1D780FFF}"/>
              </a:ext>
            </a:extLst>
          </p:cNvPr>
          <p:cNvSpPr>
            <a:spLocks noGrp="1"/>
          </p:cNvSpPr>
          <p:nvPr>
            <p:ph idx="1"/>
          </p:nvPr>
        </p:nvSpPr>
        <p:spPr>
          <a:xfrm>
            <a:off x="838200" y="400050"/>
            <a:ext cx="10515600" cy="5776913"/>
          </a:xfrm>
        </p:spPr>
        <p:txBody>
          <a:bodyPr/>
          <a:lstStyle/>
          <a:p>
            <a:pPr marL="0" indent="0">
              <a:buNone/>
            </a:pPr>
            <a:r>
              <a:rPr lang="en-IN" dirty="0"/>
              <a:t>Example</a:t>
            </a:r>
          </a:p>
          <a:p>
            <a:pPr marL="0" indent="0">
              <a:buNone/>
            </a:pPr>
            <a:endParaRPr lang="en-IN" dirty="0"/>
          </a:p>
        </p:txBody>
      </p:sp>
      <p:pic>
        <p:nvPicPr>
          <p:cNvPr id="5" name="Picture 4">
            <a:extLst>
              <a:ext uri="{FF2B5EF4-FFF2-40B4-BE49-F238E27FC236}">
                <a16:creationId xmlns:a16="http://schemas.microsoft.com/office/drawing/2014/main" id="{CB8381D0-AFE8-BC54-1B53-EE96676193BA}"/>
              </a:ext>
            </a:extLst>
          </p:cNvPr>
          <p:cNvPicPr>
            <a:picLocks noChangeAspect="1"/>
          </p:cNvPicPr>
          <p:nvPr/>
        </p:nvPicPr>
        <p:blipFill>
          <a:blip r:embed="rId2"/>
          <a:stretch>
            <a:fillRect/>
          </a:stretch>
        </p:blipFill>
        <p:spPr>
          <a:xfrm>
            <a:off x="942976" y="971550"/>
            <a:ext cx="9206760" cy="5205413"/>
          </a:xfrm>
          <a:prstGeom prst="rect">
            <a:avLst/>
          </a:prstGeom>
        </p:spPr>
      </p:pic>
    </p:spTree>
    <p:extLst>
      <p:ext uri="{BB962C8B-B14F-4D97-AF65-F5344CB8AC3E}">
        <p14:creationId xmlns:p14="http://schemas.microsoft.com/office/powerpoint/2010/main" val="1489141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4EC266-6527-A3E7-7797-19ECB3421FC1}"/>
              </a:ext>
            </a:extLst>
          </p:cNvPr>
          <p:cNvSpPr>
            <a:spLocks noGrp="1"/>
          </p:cNvSpPr>
          <p:nvPr>
            <p:ph idx="1"/>
          </p:nvPr>
        </p:nvSpPr>
        <p:spPr>
          <a:xfrm>
            <a:off x="838200" y="428624"/>
            <a:ext cx="10515600" cy="6219825"/>
          </a:xfrm>
        </p:spPr>
        <p:txBody>
          <a:bodyPr/>
          <a:lstStyle/>
          <a:p>
            <a:pPr marL="0" indent="0">
              <a:buNone/>
            </a:pPr>
            <a:r>
              <a:rPr lang="en-US" b="0" i="0" dirty="0">
                <a:solidFill>
                  <a:srgbClr val="374151"/>
                </a:solidFill>
                <a:effectLst/>
                <a:latin typeface="Söhne"/>
              </a:rPr>
              <a:t>Nested </a:t>
            </a:r>
            <a:r>
              <a:rPr lang="en-US" dirty="0">
                <a:solidFill>
                  <a:srgbClr val="374151"/>
                </a:solidFill>
                <a:latin typeface="Söhne"/>
              </a:rPr>
              <a:t>E</a:t>
            </a:r>
            <a:r>
              <a:rPr lang="en-US" b="0" i="0" dirty="0">
                <a:solidFill>
                  <a:srgbClr val="374151"/>
                </a:solidFill>
                <a:effectLst/>
                <a:latin typeface="Söhne"/>
              </a:rPr>
              <a:t>nums </a:t>
            </a:r>
          </a:p>
          <a:p>
            <a:pPr marL="0" indent="0">
              <a:buNone/>
            </a:pPr>
            <a:r>
              <a:rPr lang="en-US" b="0" i="0" dirty="0">
                <a:solidFill>
                  <a:srgbClr val="374151"/>
                </a:solidFill>
                <a:effectLst/>
                <a:latin typeface="Söhne"/>
              </a:rPr>
              <a:t>Nested </a:t>
            </a:r>
            <a:r>
              <a:rPr lang="en-US" b="0" i="0" dirty="0" err="1">
                <a:solidFill>
                  <a:srgbClr val="374151"/>
                </a:solidFill>
                <a:effectLst/>
                <a:latin typeface="Söhne"/>
              </a:rPr>
              <a:t>enums</a:t>
            </a:r>
            <a:r>
              <a:rPr lang="en-US" b="0" i="0" dirty="0">
                <a:solidFill>
                  <a:srgbClr val="374151"/>
                </a:solidFill>
                <a:effectLst/>
                <a:latin typeface="Söhne"/>
              </a:rPr>
              <a:t> in Java refer to defining an </a:t>
            </a:r>
            <a:r>
              <a:rPr lang="en-US" b="0" i="0" dirty="0" err="1">
                <a:solidFill>
                  <a:srgbClr val="374151"/>
                </a:solidFill>
                <a:effectLst/>
                <a:latin typeface="Söhne"/>
              </a:rPr>
              <a:t>enum</a:t>
            </a:r>
            <a:r>
              <a:rPr lang="en-US" b="0" i="0" dirty="0">
                <a:solidFill>
                  <a:srgbClr val="374151"/>
                </a:solidFill>
                <a:effectLst/>
                <a:latin typeface="Söhne"/>
              </a:rPr>
              <a:t> type within another class or </a:t>
            </a:r>
            <a:r>
              <a:rPr lang="en-US" b="0" i="0" dirty="0" err="1">
                <a:solidFill>
                  <a:srgbClr val="374151"/>
                </a:solidFill>
                <a:effectLst/>
                <a:latin typeface="Söhne"/>
              </a:rPr>
              <a:t>enum</a:t>
            </a:r>
            <a:r>
              <a:rPr lang="en-US" b="0" i="0" dirty="0">
                <a:solidFill>
                  <a:srgbClr val="374151"/>
                </a:solidFill>
                <a:effectLst/>
                <a:latin typeface="Söhne"/>
              </a:rPr>
              <a:t>. This allows you to encapsulate related constants within a specific scope. </a:t>
            </a:r>
          </a:p>
          <a:p>
            <a:pPr marL="0" indent="0">
              <a:buNone/>
            </a:pPr>
            <a:endParaRPr lang="en-US" dirty="0">
              <a:solidFill>
                <a:srgbClr val="374151"/>
              </a:solidFill>
              <a:latin typeface="Söhne"/>
            </a:endParaRPr>
          </a:p>
        </p:txBody>
      </p:sp>
      <p:pic>
        <p:nvPicPr>
          <p:cNvPr id="5" name="Picture 4">
            <a:extLst>
              <a:ext uri="{FF2B5EF4-FFF2-40B4-BE49-F238E27FC236}">
                <a16:creationId xmlns:a16="http://schemas.microsoft.com/office/drawing/2014/main" id="{4C7E08A6-2B44-29E5-D918-C06F7F21C3BF}"/>
              </a:ext>
            </a:extLst>
          </p:cNvPr>
          <p:cNvPicPr>
            <a:picLocks noChangeAspect="1"/>
          </p:cNvPicPr>
          <p:nvPr/>
        </p:nvPicPr>
        <p:blipFill>
          <a:blip r:embed="rId2"/>
          <a:stretch>
            <a:fillRect/>
          </a:stretch>
        </p:blipFill>
        <p:spPr>
          <a:xfrm>
            <a:off x="838200" y="2333625"/>
            <a:ext cx="9477375" cy="4038599"/>
          </a:xfrm>
          <a:prstGeom prst="rect">
            <a:avLst/>
          </a:prstGeom>
        </p:spPr>
      </p:pic>
    </p:spTree>
    <p:extLst>
      <p:ext uri="{BB962C8B-B14F-4D97-AF65-F5344CB8AC3E}">
        <p14:creationId xmlns:p14="http://schemas.microsoft.com/office/powerpoint/2010/main" val="904490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73DFDD-1415-1FF3-BB42-1A7402AB8D38}"/>
              </a:ext>
            </a:extLst>
          </p:cNvPr>
          <p:cNvSpPr>
            <a:spLocks noGrp="1"/>
          </p:cNvSpPr>
          <p:nvPr>
            <p:ph type="title"/>
          </p:nvPr>
        </p:nvSpPr>
        <p:spPr>
          <a:xfrm>
            <a:off x="889000" y="4421955"/>
            <a:ext cx="9382760" cy="1618489"/>
          </a:xfrm>
        </p:spPr>
        <p:txBody>
          <a:bodyPr anchor="ctr">
            <a:noAutofit/>
          </a:bodyPr>
          <a:lstStyle/>
          <a:p>
            <a:r>
              <a:rPr lang="en-IN" sz="8800" b="1" dirty="0"/>
              <a:t>Java API Techniques</a:t>
            </a:r>
          </a:p>
        </p:txBody>
      </p:sp>
    </p:spTree>
    <p:extLst>
      <p:ext uri="{BB962C8B-B14F-4D97-AF65-F5344CB8AC3E}">
        <p14:creationId xmlns:p14="http://schemas.microsoft.com/office/powerpoint/2010/main" val="4097368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26801-291E-3CD9-F59F-AB6B26B0BDF1}"/>
              </a:ext>
            </a:extLst>
          </p:cNvPr>
          <p:cNvSpPr>
            <a:spLocks noGrp="1"/>
          </p:cNvSpPr>
          <p:nvPr>
            <p:ph type="title"/>
          </p:nvPr>
        </p:nvSpPr>
        <p:spPr>
          <a:xfrm>
            <a:off x="838200" y="346075"/>
            <a:ext cx="10515600" cy="711835"/>
          </a:xfrm>
        </p:spPr>
        <p:txBody>
          <a:bodyPr/>
          <a:lstStyle/>
          <a:p>
            <a:r>
              <a:rPr lang="en-IN"/>
              <a:t>Java Console Class</a:t>
            </a:r>
            <a:endParaRPr lang="en-IN" dirty="0"/>
          </a:p>
        </p:txBody>
      </p:sp>
      <p:sp>
        <p:nvSpPr>
          <p:cNvPr id="3" name="Content Placeholder 2">
            <a:extLst>
              <a:ext uri="{FF2B5EF4-FFF2-40B4-BE49-F238E27FC236}">
                <a16:creationId xmlns:a16="http://schemas.microsoft.com/office/drawing/2014/main" id="{EFC66DCF-DDF9-D8B3-2B0F-7A587079F5ED}"/>
              </a:ext>
            </a:extLst>
          </p:cNvPr>
          <p:cNvSpPr>
            <a:spLocks noGrp="1"/>
          </p:cNvSpPr>
          <p:nvPr>
            <p:ph idx="1"/>
          </p:nvPr>
        </p:nvSpPr>
        <p:spPr>
          <a:xfrm>
            <a:off x="838200" y="1076960"/>
            <a:ext cx="10515600" cy="5100003"/>
          </a:xfrm>
        </p:spPr>
        <p:txBody>
          <a:bodyPr/>
          <a:lstStyle/>
          <a:p>
            <a:pPr marL="0" indent="0">
              <a:buNone/>
            </a:pPr>
            <a:r>
              <a:rPr lang="en-US" b="0" i="0" dirty="0" err="1">
                <a:solidFill>
                  <a:srgbClr val="374151"/>
                </a:solidFill>
                <a:effectLst/>
                <a:latin typeface="Söhne"/>
              </a:rPr>
              <a:t>java.io.console</a:t>
            </a:r>
            <a:r>
              <a:rPr lang="en-US" b="0" i="0" dirty="0">
                <a:solidFill>
                  <a:srgbClr val="374151"/>
                </a:solidFill>
                <a:effectLst/>
                <a:latin typeface="Söhne"/>
              </a:rPr>
              <a:t> class provides a simple way to interact with the console or command line for input and output operations. It allows you to read input from the user and write output to the console</a:t>
            </a:r>
          </a:p>
          <a:p>
            <a:pPr marL="0" indent="0">
              <a:buNone/>
            </a:pPr>
            <a:r>
              <a:rPr lang="en-US" dirty="0">
                <a:solidFill>
                  <a:srgbClr val="374151"/>
                </a:solidFill>
                <a:latin typeface="Söhne"/>
              </a:rPr>
              <a:t>Example – </a:t>
            </a:r>
          </a:p>
          <a:p>
            <a:pPr marL="0" indent="0">
              <a:buNone/>
            </a:pPr>
            <a:endParaRPr lang="en-IN" dirty="0"/>
          </a:p>
        </p:txBody>
      </p:sp>
      <p:pic>
        <p:nvPicPr>
          <p:cNvPr id="8" name="Picture 7">
            <a:extLst>
              <a:ext uri="{FF2B5EF4-FFF2-40B4-BE49-F238E27FC236}">
                <a16:creationId xmlns:a16="http://schemas.microsoft.com/office/drawing/2014/main" id="{4CE53C39-AFBB-602E-A34B-89B118A07891}"/>
              </a:ext>
            </a:extLst>
          </p:cNvPr>
          <p:cNvPicPr>
            <a:picLocks noChangeAspect="1"/>
          </p:cNvPicPr>
          <p:nvPr/>
        </p:nvPicPr>
        <p:blipFill>
          <a:blip r:embed="rId2"/>
          <a:stretch>
            <a:fillRect/>
          </a:stretch>
        </p:blipFill>
        <p:spPr>
          <a:xfrm>
            <a:off x="914401" y="2771775"/>
            <a:ext cx="9815512" cy="3605212"/>
          </a:xfrm>
          <a:prstGeom prst="rect">
            <a:avLst/>
          </a:prstGeom>
        </p:spPr>
      </p:pic>
    </p:spTree>
    <p:extLst>
      <p:ext uri="{BB962C8B-B14F-4D97-AF65-F5344CB8AC3E}">
        <p14:creationId xmlns:p14="http://schemas.microsoft.com/office/powerpoint/2010/main" val="3095288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BCC1-1CD8-5BA3-19A5-FAEF1CB6ABAA}"/>
              </a:ext>
            </a:extLst>
          </p:cNvPr>
          <p:cNvSpPr>
            <a:spLocks noGrp="1"/>
          </p:cNvSpPr>
          <p:nvPr>
            <p:ph type="title"/>
          </p:nvPr>
        </p:nvSpPr>
        <p:spPr/>
        <p:txBody>
          <a:bodyPr/>
          <a:lstStyle/>
          <a:p>
            <a:r>
              <a:rPr lang="en-IN" b="1" dirty="0"/>
              <a:t>String Builder class</a:t>
            </a:r>
          </a:p>
        </p:txBody>
      </p:sp>
      <p:sp>
        <p:nvSpPr>
          <p:cNvPr id="3" name="Content Placeholder 2">
            <a:extLst>
              <a:ext uri="{FF2B5EF4-FFF2-40B4-BE49-F238E27FC236}">
                <a16:creationId xmlns:a16="http://schemas.microsoft.com/office/drawing/2014/main" id="{AF324C64-6B4C-DB76-3EAA-442EF9745F67}"/>
              </a:ext>
            </a:extLst>
          </p:cNvPr>
          <p:cNvSpPr>
            <a:spLocks noGrp="1"/>
          </p:cNvSpPr>
          <p:nvPr>
            <p:ph idx="1"/>
          </p:nvPr>
        </p:nvSpPr>
        <p:spPr>
          <a:xfrm>
            <a:off x="838200" y="1476375"/>
            <a:ext cx="10515600" cy="4700588"/>
          </a:xfrm>
        </p:spPr>
        <p:txBody>
          <a:bodyPr>
            <a:normAutofit fontScale="92500"/>
          </a:bodyPr>
          <a:lstStyle/>
          <a:p>
            <a:pPr marL="0" indent="0">
              <a:buNone/>
            </a:pPr>
            <a:r>
              <a:rPr lang="en-IN" dirty="0"/>
              <a:t>The StringBuilder </a:t>
            </a:r>
            <a:r>
              <a:rPr lang="en-US" dirty="0"/>
              <a:t>class provides a flexible and efficient way to manipulate strings in Java. It is widely used in scenarios where string concatenation or modification is required. It helps in efficient and mutable string manipulation</a:t>
            </a:r>
          </a:p>
          <a:p>
            <a:pPr marL="0" indent="0">
              <a:buNone/>
            </a:pPr>
            <a:r>
              <a:rPr lang="en-IN" dirty="0"/>
              <a:t>Usage – </a:t>
            </a:r>
          </a:p>
          <a:p>
            <a:pPr marL="514350" indent="-514350">
              <a:buAutoNum type="arabicPeriod"/>
            </a:pPr>
            <a:r>
              <a:rPr lang="en-IN" i="0" dirty="0">
                <a:effectLst/>
                <a:latin typeface="Söhne"/>
              </a:rPr>
              <a:t>Creating StringBuilder Objects</a:t>
            </a:r>
          </a:p>
          <a:p>
            <a:pPr marL="514350" indent="-514350">
              <a:buAutoNum type="arabicPeriod"/>
            </a:pPr>
            <a:r>
              <a:rPr lang="en-IN" i="0" dirty="0">
                <a:effectLst/>
                <a:latin typeface="Söhne"/>
              </a:rPr>
              <a:t>Appending and Inserting</a:t>
            </a:r>
            <a:r>
              <a:rPr lang="en-IN" dirty="0">
                <a:latin typeface="Söhne"/>
              </a:rPr>
              <a:t> (append method)</a:t>
            </a:r>
          </a:p>
          <a:p>
            <a:pPr marL="514350" indent="-514350">
              <a:buAutoNum type="arabicPeriod"/>
            </a:pPr>
            <a:r>
              <a:rPr lang="en-IN" i="0" dirty="0">
                <a:effectLst/>
                <a:latin typeface="Söhne"/>
              </a:rPr>
              <a:t>Modifying and Deleting (</a:t>
            </a:r>
            <a:r>
              <a:rPr lang="en-IN" i="0" dirty="0" err="1">
                <a:effectLst/>
                <a:latin typeface="Söhne"/>
              </a:rPr>
              <a:t>setCharAt</a:t>
            </a:r>
            <a:r>
              <a:rPr lang="en-IN" i="0" dirty="0">
                <a:effectLst/>
                <a:latin typeface="Söhne"/>
              </a:rPr>
              <a:t>, replace, delete)</a:t>
            </a:r>
          </a:p>
          <a:p>
            <a:pPr marL="514350" indent="-514350">
              <a:buAutoNum type="arabicPeriod"/>
            </a:pPr>
            <a:r>
              <a:rPr lang="en-IN" i="0" dirty="0">
                <a:effectLst/>
                <a:latin typeface="Söhne"/>
              </a:rPr>
              <a:t>Converting to String (</a:t>
            </a:r>
            <a:r>
              <a:rPr lang="en-IN" i="0" dirty="0" err="1">
                <a:effectLst/>
                <a:latin typeface="Söhne"/>
              </a:rPr>
              <a:t>toString</a:t>
            </a:r>
            <a:r>
              <a:rPr lang="en-IN" i="0" dirty="0">
                <a:effectLst/>
                <a:latin typeface="Söhne"/>
              </a:rPr>
              <a:t>)</a:t>
            </a:r>
          </a:p>
          <a:p>
            <a:pPr marL="514350" indent="-514350">
              <a:buAutoNum type="arabicPeriod"/>
            </a:pPr>
            <a:r>
              <a:rPr lang="en-IN" i="0" dirty="0">
                <a:effectLst/>
                <a:latin typeface="Söhne"/>
              </a:rPr>
              <a:t>Chaining Operations</a:t>
            </a:r>
            <a:r>
              <a:rPr lang="en-IN" dirty="0">
                <a:latin typeface="Söhne"/>
              </a:rPr>
              <a:t> (append)</a:t>
            </a:r>
          </a:p>
          <a:p>
            <a:pPr marL="514350" indent="-514350">
              <a:buAutoNum type="arabicPeriod"/>
            </a:pPr>
            <a:r>
              <a:rPr lang="en-IN" i="0" dirty="0">
                <a:effectLst/>
                <a:latin typeface="Söhne"/>
              </a:rPr>
              <a:t>Performance Considerations</a:t>
            </a:r>
            <a:endParaRPr lang="en-IN" dirty="0">
              <a:latin typeface="Söhne"/>
            </a:endParaRPr>
          </a:p>
          <a:p>
            <a:pPr marL="514350" indent="-514350">
              <a:buAutoNum type="arabicPeriod"/>
            </a:pPr>
            <a:endParaRPr lang="en-IN" i="0" dirty="0">
              <a:effectLst/>
              <a:latin typeface="Söhne"/>
            </a:endParaRPr>
          </a:p>
          <a:p>
            <a:pPr marL="514350" indent="-514350">
              <a:buAutoNum type="arabicPeriod"/>
            </a:pPr>
            <a:endParaRPr lang="en-IN" i="0" dirty="0">
              <a:effectLst/>
              <a:latin typeface="Söhne"/>
            </a:endParaRPr>
          </a:p>
          <a:p>
            <a:pPr marL="514350" indent="-514350">
              <a:buAutoNum type="arabicPeriod"/>
            </a:pPr>
            <a:endParaRPr lang="en-IN" dirty="0"/>
          </a:p>
        </p:txBody>
      </p:sp>
    </p:spTree>
    <p:extLst>
      <p:ext uri="{BB962C8B-B14F-4D97-AF65-F5344CB8AC3E}">
        <p14:creationId xmlns:p14="http://schemas.microsoft.com/office/powerpoint/2010/main" val="299613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75C5F-47FB-C705-EDB8-A4640839878B}"/>
              </a:ext>
            </a:extLst>
          </p:cNvPr>
          <p:cNvSpPr>
            <a:spLocks noGrp="1"/>
          </p:cNvSpPr>
          <p:nvPr>
            <p:ph type="title"/>
          </p:nvPr>
        </p:nvSpPr>
        <p:spPr>
          <a:xfrm>
            <a:off x="838200" y="365125"/>
            <a:ext cx="10515600" cy="739775"/>
          </a:xfrm>
        </p:spPr>
        <p:txBody>
          <a:bodyPr/>
          <a:lstStyle/>
          <a:p>
            <a:r>
              <a:rPr lang="en-IN" dirty="0"/>
              <a:t>Java Formatting Techniques</a:t>
            </a:r>
          </a:p>
        </p:txBody>
      </p:sp>
      <p:sp>
        <p:nvSpPr>
          <p:cNvPr id="3" name="Content Placeholder 2">
            <a:extLst>
              <a:ext uri="{FF2B5EF4-FFF2-40B4-BE49-F238E27FC236}">
                <a16:creationId xmlns:a16="http://schemas.microsoft.com/office/drawing/2014/main" id="{9E13B001-EB50-9590-5539-36CF4EA67542}"/>
              </a:ext>
            </a:extLst>
          </p:cNvPr>
          <p:cNvSpPr>
            <a:spLocks noGrp="1"/>
          </p:cNvSpPr>
          <p:nvPr>
            <p:ph idx="1"/>
          </p:nvPr>
        </p:nvSpPr>
        <p:spPr>
          <a:xfrm>
            <a:off x="838200" y="1104900"/>
            <a:ext cx="10515600" cy="5072063"/>
          </a:xfrm>
        </p:spPr>
        <p:txBody>
          <a:bodyPr/>
          <a:lstStyle/>
          <a:p>
            <a:pPr marL="0" indent="0">
              <a:buNone/>
            </a:pPr>
            <a:r>
              <a:rPr lang="en-US" dirty="0"/>
              <a:t>In Java, there are several techniques available for formatting data, including numbers, dates, and strings. These techniques help you control the appearance and structure of your data output. </a:t>
            </a:r>
          </a:p>
          <a:p>
            <a:pPr marL="0" indent="0">
              <a:buNone/>
            </a:pPr>
            <a:r>
              <a:rPr lang="en-US" dirty="0"/>
              <a:t>Few Examples are –</a:t>
            </a:r>
          </a:p>
          <a:p>
            <a:r>
              <a:rPr lang="en-IN" b="1" i="0" dirty="0">
                <a:effectLst/>
                <a:latin typeface="Söhne"/>
              </a:rPr>
              <a:t>String Formatting </a:t>
            </a:r>
            <a:r>
              <a:rPr lang="en-IN" i="0" dirty="0">
                <a:effectLst/>
                <a:latin typeface="Söhne"/>
              </a:rPr>
              <a:t>– </a:t>
            </a:r>
            <a:r>
              <a:rPr lang="en-US" dirty="0" err="1">
                <a:solidFill>
                  <a:srgbClr val="374151"/>
                </a:solidFill>
                <a:latin typeface="Söhne"/>
              </a:rPr>
              <a:t>String.format</a:t>
            </a:r>
            <a:r>
              <a:rPr lang="en-US" dirty="0">
                <a:solidFill>
                  <a:srgbClr val="374151"/>
                </a:solidFill>
                <a:latin typeface="Söhne"/>
              </a:rPr>
              <a:t>()</a:t>
            </a:r>
            <a:r>
              <a:rPr lang="en-US" b="0" i="0" dirty="0">
                <a:solidFill>
                  <a:srgbClr val="374151"/>
                </a:solidFill>
                <a:effectLst/>
                <a:latin typeface="Söhne"/>
              </a:rPr>
              <a:t> method allows you to format strings using placeholders and format specifiers. You can specify the format of variables, such as integers, floating-point numbers, and strings, by using % placeholders and format specifiers like %s, %d, %f </a:t>
            </a:r>
            <a:r>
              <a:rPr lang="en-US" b="0" i="0" dirty="0" err="1">
                <a:solidFill>
                  <a:srgbClr val="374151"/>
                </a:solidFill>
                <a:effectLst/>
                <a:latin typeface="Söhne"/>
              </a:rPr>
              <a:t>etc</a:t>
            </a:r>
            <a:endParaRPr lang="en-IN" i="0" dirty="0">
              <a:effectLst/>
              <a:latin typeface="Söhne"/>
            </a:endParaRPr>
          </a:p>
        </p:txBody>
      </p:sp>
      <p:pic>
        <p:nvPicPr>
          <p:cNvPr id="5" name="Picture 4">
            <a:extLst>
              <a:ext uri="{FF2B5EF4-FFF2-40B4-BE49-F238E27FC236}">
                <a16:creationId xmlns:a16="http://schemas.microsoft.com/office/drawing/2014/main" id="{99A6D0BA-16A8-0417-37B7-786B6181F362}"/>
              </a:ext>
            </a:extLst>
          </p:cNvPr>
          <p:cNvPicPr>
            <a:picLocks noChangeAspect="1"/>
          </p:cNvPicPr>
          <p:nvPr/>
        </p:nvPicPr>
        <p:blipFill>
          <a:blip r:embed="rId2"/>
          <a:stretch>
            <a:fillRect/>
          </a:stretch>
        </p:blipFill>
        <p:spPr>
          <a:xfrm>
            <a:off x="1176337" y="4933950"/>
            <a:ext cx="8701088" cy="1404938"/>
          </a:xfrm>
          <a:prstGeom prst="rect">
            <a:avLst/>
          </a:prstGeom>
        </p:spPr>
      </p:pic>
    </p:spTree>
    <p:extLst>
      <p:ext uri="{BB962C8B-B14F-4D97-AF65-F5344CB8AC3E}">
        <p14:creationId xmlns:p14="http://schemas.microsoft.com/office/powerpoint/2010/main" val="384087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2C4FDA-FA3E-0973-4B62-768A806EF69F}"/>
              </a:ext>
            </a:extLst>
          </p:cNvPr>
          <p:cNvSpPr>
            <a:spLocks noGrp="1"/>
          </p:cNvSpPr>
          <p:nvPr>
            <p:ph idx="1"/>
          </p:nvPr>
        </p:nvSpPr>
        <p:spPr>
          <a:xfrm>
            <a:off x="838200" y="228600"/>
            <a:ext cx="10515600" cy="6724650"/>
          </a:xfrm>
        </p:spPr>
        <p:txBody>
          <a:bodyPr/>
          <a:lstStyle/>
          <a:p>
            <a:r>
              <a:rPr lang="en-IN" b="1" i="0" dirty="0">
                <a:effectLst/>
                <a:latin typeface="Söhne"/>
              </a:rPr>
              <a:t>Number Formatting – </a:t>
            </a:r>
            <a:r>
              <a:rPr lang="en-US" b="0" i="0" dirty="0">
                <a:solidFill>
                  <a:srgbClr val="374151"/>
                </a:solidFill>
                <a:effectLst/>
                <a:latin typeface="Söhne"/>
              </a:rPr>
              <a:t>The</a:t>
            </a:r>
            <a:r>
              <a:rPr lang="en-IN" i="0" dirty="0">
                <a:effectLst/>
                <a:latin typeface="Söhne"/>
              </a:rPr>
              <a:t> </a:t>
            </a:r>
            <a:r>
              <a:rPr lang="en-US" b="0" i="0" dirty="0" err="1">
                <a:solidFill>
                  <a:srgbClr val="374151"/>
                </a:solidFill>
                <a:effectLst/>
                <a:latin typeface="Söhne"/>
              </a:rPr>
              <a:t>DecimalFormat</a:t>
            </a:r>
            <a:r>
              <a:rPr lang="en-IN" i="0" dirty="0">
                <a:effectLst/>
                <a:latin typeface="Söhne"/>
              </a:rPr>
              <a:t> </a:t>
            </a:r>
            <a:r>
              <a:rPr lang="en-US" b="0" i="0" dirty="0">
                <a:solidFill>
                  <a:srgbClr val="374151"/>
                </a:solidFill>
                <a:effectLst/>
                <a:latin typeface="Söhne"/>
              </a:rPr>
              <a:t>class allows you to format numerical values, such as integers and floating-point numbers, with customizable patterns. You can specify the number of decimal places, thousands separators, and other formatting options.</a:t>
            </a:r>
          </a:p>
          <a:p>
            <a:pPr marL="514350" indent="-514350">
              <a:buAutoNum type="arabicPeriod" startAt="2"/>
            </a:pPr>
            <a:endParaRPr lang="en-US" dirty="0">
              <a:solidFill>
                <a:srgbClr val="374151"/>
              </a:solidFill>
              <a:latin typeface="Söhne"/>
            </a:endParaRPr>
          </a:p>
          <a:p>
            <a:pPr marL="514350" indent="-514350">
              <a:buAutoNum type="arabicPeriod" startAt="2"/>
            </a:pPr>
            <a:endParaRPr lang="en-US" b="0" i="0" dirty="0">
              <a:solidFill>
                <a:srgbClr val="374151"/>
              </a:solidFill>
              <a:effectLst/>
              <a:latin typeface="Söhne"/>
            </a:endParaRPr>
          </a:p>
          <a:p>
            <a:pPr marL="514350" indent="-514350">
              <a:buAutoNum type="arabicPeriod" startAt="2"/>
            </a:pPr>
            <a:endParaRPr lang="en-IN" b="1" i="0" dirty="0">
              <a:effectLst/>
              <a:latin typeface="Söhne"/>
            </a:endParaRPr>
          </a:p>
          <a:p>
            <a:r>
              <a:rPr lang="en-IN" b="1" i="0" dirty="0">
                <a:effectLst/>
                <a:latin typeface="Söhne"/>
              </a:rPr>
              <a:t>Date and Time Formatting</a:t>
            </a:r>
            <a:r>
              <a:rPr lang="en-US" dirty="0">
                <a:solidFill>
                  <a:srgbClr val="374151"/>
                </a:solidFill>
                <a:latin typeface="Söhne"/>
              </a:rPr>
              <a:t> :</a:t>
            </a:r>
            <a:r>
              <a:rPr lang="en-US" b="1" dirty="0">
                <a:solidFill>
                  <a:srgbClr val="374151"/>
                </a:solidFill>
                <a:latin typeface="Söhne"/>
              </a:rPr>
              <a:t> </a:t>
            </a:r>
            <a:r>
              <a:rPr lang="en-US" b="0" i="0" dirty="0">
                <a:solidFill>
                  <a:srgbClr val="374151"/>
                </a:solidFill>
                <a:effectLst/>
                <a:latin typeface="Söhne"/>
              </a:rPr>
              <a:t>The </a:t>
            </a:r>
            <a:r>
              <a:rPr lang="en-US" b="0" i="0" dirty="0" err="1">
                <a:solidFill>
                  <a:srgbClr val="374151"/>
                </a:solidFill>
                <a:effectLst/>
                <a:latin typeface="Söhne"/>
              </a:rPr>
              <a:t>SimpleDateFormat</a:t>
            </a:r>
            <a:r>
              <a:rPr lang="en-US" b="0" i="0" dirty="0">
                <a:solidFill>
                  <a:srgbClr val="374151"/>
                </a:solidFill>
                <a:effectLst/>
                <a:latin typeface="Söhne"/>
              </a:rPr>
              <a:t> class provides formatting and parsing of dates and times based on patterns. You can define your desired date and time formats using pattern letters, such as </a:t>
            </a:r>
            <a:r>
              <a:rPr lang="en-US" b="0" i="0" dirty="0" err="1">
                <a:solidFill>
                  <a:srgbClr val="374151"/>
                </a:solidFill>
                <a:effectLst/>
                <a:latin typeface="Söhne"/>
              </a:rPr>
              <a:t>yyyy</a:t>
            </a:r>
            <a:r>
              <a:rPr lang="en-US" b="0" i="0" dirty="0">
                <a:solidFill>
                  <a:srgbClr val="374151"/>
                </a:solidFill>
                <a:effectLst/>
                <a:latin typeface="Söhne"/>
              </a:rPr>
              <a:t> for year, MM for month and dd for the day.</a:t>
            </a:r>
          </a:p>
          <a:p>
            <a:pPr marL="0" indent="0">
              <a:buNone/>
            </a:pPr>
            <a:endParaRPr lang="en-US" dirty="0">
              <a:solidFill>
                <a:srgbClr val="374151"/>
              </a:solidFill>
              <a:latin typeface="Söhne"/>
            </a:endParaRPr>
          </a:p>
          <a:p>
            <a:pPr marL="514350" indent="-514350">
              <a:buAutoNum type="arabicPeriod" startAt="2"/>
            </a:pPr>
            <a:endParaRPr lang="en-US" b="0" i="0" dirty="0">
              <a:solidFill>
                <a:srgbClr val="374151"/>
              </a:solidFill>
              <a:effectLst/>
              <a:latin typeface="Söhne"/>
            </a:endParaRPr>
          </a:p>
          <a:p>
            <a:pPr marL="514350" indent="-514350">
              <a:buAutoNum type="arabicPeriod" startAt="2"/>
            </a:pPr>
            <a:endParaRPr lang="en-US" dirty="0">
              <a:solidFill>
                <a:srgbClr val="374151"/>
              </a:solidFill>
              <a:latin typeface="Söhne"/>
            </a:endParaRPr>
          </a:p>
          <a:p>
            <a:pPr marL="514350" indent="-514350">
              <a:buAutoNum type="arabicPeriod" startAt="2"/>
            </a:pPr>
            <a:endParaRPr lang="en-US" b="0" i="0" dirty="0">
              <a:solidFill>
                <a:srgbClr val="374151"/>
              </a:solidFill>
              <a:effectLst/>
              <a:latin typeface="Söhne"/>
            </a:endParaRPr>
          </a:p>
          <a:p>
            <a:pPr marL="514350" indent="-514350">
              <a:buAutoNum type="arabicPeriod" startAt="2"/>
            </a:pPr>
            <a:endParaRPr lang="en-US" dirty="0">
              <a:solidFill>
                <a:srgbClr val="374151"/>
              </a:solidFill>
              <a:latin typeface="Söhne"/>
            </a:endParaRPr>
          </a:p>
          <a:p>
            <a:pPr marL="514350" indent="-514350">
              <a:buAutoNum type="arabicPeriod" startAt="2"/>
            </a:pPr>
            <a:endParaRPr lang="en-US" b="0" i="0" dirty="0">
              <a:solidFill>
                <a:srgbClr val="374151"/>
              </a:solidFill>
              <a:effectLst/>
              <a:latin typeface="Söhne"/>
            </a:endParaRPr>
          </a:p>
          <a:p>
            <a:pPr marL="514350" indent="-514350">
              <a:buAutoNum type="arabicPeriod" startAt="2"/>
            </a:pPr>
            <a:endParaRPr lang="en-US" dirty="0">
              <a:solidFill>
                <a:srgbClr val="374151"/>
              </a:solidFill>
              <a:latin typeface="Söhne"/>
            </a:endParaRPr>
          </a:p>
          <a:p>
            <a:pPr marL="0" indent="0">
              <a:buNone/>
            </a:pPr>
            <a:endParaRPr lang="en-US" b="0" i="0" dirty="0">
              <a:solidFill>
                <a:srgbClr val="374151"/>
              </a:solidFill>
              <a:effectLst/>
              <a:latin typeface="Söhne"/>
            </a:endParaRPr>
          </a:p>
          <a:p>
            <a:pPr marL="514350" indent="-514350">
              <a:buAutoNum type="arabicPeriod" startAt="2"/>
            </a:pPr>
            <a:endParaRPr lang="en-US" b="0" i="0" dirty="0">
              <a:solidFill>
                <a:srgbClr val="374151"/>
              </a:solidFill>
              <a:effectLst/>
              <a:latin typeface="Söhne"/>
            </a:endParaRPr>
          </a:p>
          <a:p>
            <a:pPr marL="0" indent="0">
              <a:buNone/>
            </a:pPr>
            <a:endParaRPr lang="en-IN" dirty="0"/>
          </a:p>
        </p:txBody>
      </p:sp>
      <p:pic>
        <p:nvPicPr>
          <p:cNvPr id="5" name="Picture 4">
            <a:extLst>
              <a:ext uri="{FF2B5EF4-FFF2-40B4-BE49-F238E27FC236}">
                <a16:creationId xmlns:a16="http://schemas.microsoft.com/office/drawing/2014/main" id="{E2078BBA-447C-1115-CAC9-620AB45661F4}"/>
              </a:ext>
            </a:extLst>
          </p:cNvPr>
          <p:cNvPicPr>
            <a:picLocks noChangeAspect="1"/>
          </p:cNvPicPr>
          <p:nvPr/>
        </p:nvPicPr>
        <p:blipFill rotWithShape="1">
          <a:blip r:embed="rId2"/>
          <a:srcRect t="32729"/>
          <a:stretch/>
        </p:blipFill>
        <p:spPr>
          <a:xfrm>
            <a:off x="1195387" y="1866899"/>
            <a:ext cx="5910263" cy="1321481"/>
          </a:xfrm>
          <a:prstGeom prst="rect">
            <a:avLst/>
          </a:prstGeom>
        </p:spPr>
      </p:pic>
      <p:pic>
        <p:nvPicPr>
          <p:cNvPr id="7" name="Picture 6">
            <a:extLst>
              <a:ext uri="{FF2B5EF4-FFF2-40B4-BE49-F238E27FC236}">
                <a16:creationId xmlns:a16="http://schemas.microsoft.com/office/drawing/2014/main" id="{EF78A52E-5F08-95B4-398B-FA8A935A9086}"/>
              </a:ext>
            </a:extLst>
          </p:cNvPr>
          <p:cNvPicPr>
            <a:picLocks noChangeAspect="1"/>
          </p:cNvPicPr>
          <p:nvPr/>
        </p:nvPicPr>
        <p:blipFill>
          <a:blip r:embed="rId3"/>
          <a:stretch>
            <a:fillRect/>
          </a:stretch>
        </p:blipFill>
        <p:spPr>
          <a:xfrm>
            <a:off x="1195387" y="5100636"/>
            <a:ext cx="6205538" cy="1528763"/>
          </a:xfrm>
          <a:prstGeom prst="rect">
            <a:avLst/>
          </a:prstGeom>
        </p:spPr>
      </p:pic>
    </p:spTree>
    <p:extLst>
      <p:ext uri="{BB962C8B-B14F-4D97-AF65-F5344CB8AC3E}">
        <p14:creationId xmlns:p14="http://schemas.microsoft.com/office/powerpoint/2010/main" val="348505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F2573A-ABE9-833B-52D8-D5CEEA5ABCAE}"/>
              </a:ext>
            </a:extLst>
          </p:cNvPr>
          <p:cNvSpPr>
            <a:spLocks noGrp="1"/>
          </p:cNvSpPr>
          <p:nvPr>
            <p:ph type="title"/>
          </p:nvPr>
        </p:nvSpPr>
        <p:spPr>
          <a:xfrm>
            <a:off x="939800" y="4582823"/>
            <a:ext cx="8074815" cy="1503018"/>
          </a:xfrm>
        </p:spPr>
        <p:txBody>
          <a:bodyPr anchor="ctr">
            <a:normAutofit/>
          </a:bodyPr>
          <a:lstStyle/>
          <a:p>
            <a:r>
              <a:rPr lang="en-IN" sz="8800" dirty="0"/>
              <a:t>Inner Classes</a:t>
            </a:r>
          </a:p>
        </p:txBody>
      </p:sp>
    </p:spTree>
    <p:extLst>
      <p:ext uri="{BB962C8B-B14F-4D97-AF65-F5344CB8AC3E}">
        <p14:creationId xmlns:p14="http://schemas.microsoft.com/office/powerpoint/2010/main" val="2412253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92A0A-9E73-6E1B-8C59-BA29E7733C18}"/>
              </a:ext>
            </a:extLst>
          </p:cNvPr>
          <p:cNvSpPr>
            <a:spLocks noGrp="1"/>
          </p:cNvSpPr>
          <p:nvPr>
            <p:ph idx="1"/>
          </p:nvPr>
        </p:nvSpPr>
        <p:spPr>
          <a:xfrm>
            <a:off x="838200" y="247650"/>
            <a:ext cx="10515600" cy="5929313"/>
          </a:xfrm>
        </p:spPr>
        <p:txBody>
          <a:bodyPr/>
          <a:lstStyle/>
          <a:p>
            <a:r>
              <a:rPr lang="en-IN" b="1" dirty="0"/>
              <a:t>Formatting Currency </a:t>
            </a:r>
            <a:r>
              <a:rPr lang="en-IN" dirty="0"/>
              <a:t>– </a:t>
            </a:r>
            <a:r>
              <a:rPr lang="en-US" b="0" i="0" dirty="0">
                <a:solidFill>
                  <a:srgbClr val="374151"/>
                </a:solidFill>
                <a:effectLst/>
                <a:latin typeface="Söhne"/>
              </a:rPr>
              <a:t>The </a:t>
            </a:r>
            <a:r>
              <a:rPr lang="en-US" b="0" i="0" dirty="0" err="1">
                <a:solidFill>
                  <a:srgbClr val="374151"/>
                </a:solidFill>
                <a:effectLst/>
                <a:latin typeface="Söhne"/>
              </a:rPr>
              <a:t>NumberFormat</a:t>
            </a:r>
            <a:r>
              <a:rPr lang="en-US" b="0" i="0" dirty="0">
                <a:solidFill>
                  <a:srgbClr val="374151"/>
                </a:solidFill>
                <a:effectLst/>
                <a:latin typeface="Söhne"/>
              </a:rPr>
              <a:t> class provides    formatting      for currencies. It allows you to display currency 	values according to the locale-specific format, including currency 	symbol, decimal separators, and grouping separators</a:t>
            </a:r>
          </a:p>
          <a:p>
            <a:pPr marL="0" indent="0">
              <a:buNone/>
            </a:pPr>
            <a:endParaRPr lang="en-US" dirty="0">
              <a:solidFill>
                <a:srgbClr val="374151"/>
              </a:solidFill>
              <a:latin typeface="Söhne"/>
            </a:endParaRPr>
          </a:p>
          <a:p>
            <a:pPr marL="0" indent="0">
              <a:buNone/>
            </a:pPr>
            <a:endParaRPr lang="en-US" dirty="0">
              <a:solidFill>
                <a:srgbClr val="374151"/>
              </a:solidFill>
              <a:latin typeface="Söhne"/>
            </a:endParaRPr>
          </a:p>
          <a:p>
            <a:pPr marL="0" indent="0">
              <a:buNone/>
            </a:pPr>
            <a:endParaRPr lang="en-US" dirty="0">
              <a:solidFill>
                <a:srgbClr val="374151"/>
              </a:solidFill>
              <a:latin typeface="Söhne"/>
            </a:endParaRPr>
          </a:p>
          <a:p>
            <a:pPr marL="0" indent="0">
              <a:buNone/>
            </a:pPr>
            <a:endParaRPr lang="en-US" dirty="0">
              <a:solidFill>
                <a:srgbClr val="374151"/>
              </a:solidFill>
              <a:latin typeface="Söhne"/>
            </a:endParaRPr>
          </a:p>
          <a:p>
            <a:pPr marL="0" indent="0">
              <a:buNone/>
            </a:pPr>
            <a:r>
              <a:rPr lang="en-US" dirty="0">
                <a:solidFill>
                  <a:srgbClr val="374151"/>
                </a:solidFill>
                <a:latin typeface="Söhne"/>
              </a:rPr>
              <a:t>  Other examples include – CHINA, FRANCE </a:t>
            </a:r>
            <a:r>
              <a:rPr lang="en-US" dirty="0" err="1">
                <a:solidFill>
                  <a:srgbClr val="374151"/>
                </a:solidFill>
                <a:latin typeface="Söhne"/>
              </a:rPr>
              <a:t>etc</a:t>
            </a:r>
            <a:endParaRPr lang="en-IN" dirty="0"/>
          </a:p>
        </p:txBody>
      </p:sp>
      <p:pic>
        <p:nvPicPr>
          <p:cNvPr id="5" name="Picture 4">
            <a:extLst>
              <a:ext uri="{FF2B5EF4-FFF2-40B4-BE49-F238E27FC236}">
                <a16:creationId xmlns:a16="http://schemas.microsoft.com/office/drawing/2014/main" id="{72584EBD-536C-4C32-98BF-64F975F1DD25}"/>
              </a:ext>
            </a:extLst>
          </p:cNvPr>
          <p:cNvPicPr>
            <a:picLocks noChangeAspect="1"/>
          </p:cNvPicPr>
          <p:nvPr/>
        </p:nvPicPr>
        <p:blipFill>
          <a:blip r:embed="rId2"/>
          <a:stretch>
            <a:fillRect/>
          </a:stretch>
        </p:blipFill>
        <p:spPr>
          <a:xfrm>
            <a:off x="1123950" y="1933575"/>
            <a:ext cx="8686800" cy="1809750"/>
          </a:xfrm>
          <a:prstGeom prst="rect">
            <a:avLst/>
          </a:prstGeom>
        </p:spPr>
      </p:pic>
    </p:spTree>
    <p:extLst>
      <p:ext uri="{BB962C8B-B14F-4D97-AF65-F5344CB8AC3E}">
        <p14:creationId xmlns:p14="http://schemas.microsoft.com/office/powerpoint/2010/main" val="3082983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41509-017C-13D9-6661-957FC59248A3}"/>
              </a:ext>
            </a:extLst>
          </p:cNvPr>
          <p:cNvSpPr>
            <a:spLocks noGrp="1"/>
          </p:cNvSpPr>
          <p:nvPr>
            <p:ph type="title"/>
          </p:nvPr>
        </p:nvSpPr>
        <p:spPr>
          <a:xfrm>
            <a:off x="838200" y="365125"/>
            <a:ext cx="10515600" cy="682625"/>
          </a:xfrm>
        </p:spPr>
        <p:txBody>
          <a:bodyPr>
            <a:normAutofit fontScale="90000"/>
          </a:bodyPr>
          <a:lstStyle/>
          <a:p>
            <a:r>
              <a:rPr lang="en-IN" b="1" dirty="0"/>
              <a:t>Regular Expressions</a:t>
            </a:r>
          </a:p>
        </p:txBody>
      </p:sp>
      <p:sp>
        <p:nvSpPr>
          <p:cNvPr id="3" name="Content Placeholder 2">
            <a:extLst>
              <a:ext uri="{FF2B5EF4-FFF2-40B4-BE49-F238E27FC236}">
                <a16:creationId xmlns:a16="http://schemas.microsoft.com/office/drawing/2014/main" id="{B4CEB431-0462-DA02-D3CE-62D6622FBF8C}"/>
              </a:ext>
            </a:extLst>
          </p:cNvPr>
          <p:cNvSpPr>
            <a:spLocks noGrp="1"/>
          </p:cNvSpPr>
          <p:nvPr>
            <p:ph idx="1"/>
          </p:nvPr>
        </p:nvSpPr>
        <p:spPr>
          <a:xfrm>
            <a:off x="838200" y="1047750"/>
            <a:ext cx="10515600" cy="5129213"/>
          </a:xfrm>
        </p:spPr>
        <p:txBody>
          <a:bodyPr/>
          <a:lstStyle/>
          <a:p>
            <a:pPr marL="0" indent="0">
              <a:buNone/>
            </a:pPr>
            <a:r>
              <a:rPr lang="en-US" b="0" i="0" dirty="0">
                <a:solidFill>
                  <a:srgbClr val="374151"/>
                </a:solidFill>
                <a:effectLst/>
                <a:latin typeface="Söhne"/>
              </a:rPr>
              <a:t>Regular expressions in Java are patterns that can be used for matching and manipulating strings. The Java language provides support for regular expressions through the </a:t>
            </a:r>
            <a:r>
              <a:rPr lang="en-US" b="0" i="0" dirty="0" err="1">
                <a:solidFill>
                  <a:srgbClr val="374151"/>
                </a:solidFill>
                <a:effectLst/>
                <a:latin typeface="Söhne"/>
              </a:rPr>
              <a:t>java.util.regex</a:t>
            </a:r>
            <a:r>
              <a:rPr lang="en-US" b="0" i="0" dirty="0">
                <a:solidFill>
                  <a:srgbClr val="374151"/>
                </a:solidFill>
                <a:effectLst/>
                <a:latin typeface="Söhne"/>
              </a:rPr>
              <a:t> package. </a:t>
            </a:r>
          </a:p>
          <a:p>
            <a:pPr marL="0" indent="0">
              <a:buNone/>
            </a:pPr>
            <a:r>
              <a:rPr lang="en-US" dirty="0">
                <a:solidFill>
                  <a:srgbClr val="374151"/>
                </a:solidFill>
                <a:latin typeface="Söhne"/>
              </a:rPr>
              <a:t>The basic operations that the regex allows are – </a:t>
            </a:r>
          </a:p>
          <a:p>
            <a:r>
              <a:rPr lang="en-IN" b="1" i="0" dirty="0">
                <a:solidFill>
                  <a:srgbClr val="374151"/>
                </a:solidFill>
                <a:effectLst/>
                <a:latin typeface="Söhne"/>
              </a:rPr>
              <a:t>Matching a Pattern: </a:t>
            </a:r>
            <a:r>
              <a:rPr lang="en-IN" i="0" dirty="0">
                <a:solidFill>
                  <a:srgbClr val="374151"/>
                </a:solidFill>
                <a:effectLst/>
                <a:latin typeface="Söhne"/>
              </a:rPr>
              <a:t>(\d+ matches one or more digits)</a:t>
            </a:r>
          </a:p>
          <a:p>
            <a:endParaRPr lang="en-IN" b="1" dirty="0">
              <a:solidFill>
                <a:srgbClr val="374151"/>
              </a:solidFill>
              <a:latin typeface="Söhne"/>
            </a:endParaRPr>
          </a:p>
          <a:p>
            <a:endParaRPr lang="en-IN" b="1" i="0" dirty="0">
              <a:solidFill>
                <a:srgbClr val="374151"/>
              </a:solidFill>
              <a:effectLst/>
              <a:latin typeface="Söhne"/>
            </a:endParaRPr>
          </a:p>
          <a:p>
            <a:endParaRPr lang="en-IN" b="1" dirty="0">
              <a:solidFill>
                <a:srgbClr val="374151"/>
              </a:solidFill>
              <a:latin typeface="Söhne"/>
            </a:endParaRPr>
          </a:p>
          <a:p>
            <a:endParaRPr lang="en-IN" b="1" i="0" dirty="0">
              <a:solidFill>
                <a:srgbClr val="374151"/>
              </a:solidFill>
              <a:effectLst/>
              <a:latin typeface="Söhne"/>
            </a:endParaRPr>
          </a:p>
          <a:p>
            <a:endParaRPr lang="en-IN" b="1" i="0" dirty="0">
              <a:solidFill>
                <a:srgbClr val="374151"/>
              </a:solidFill>
              <a:effectLst/>
              <a:latin typeface="Söhne"/>
            </a:endParaRPr>
          </a:p>
          <a:p>
            <a:endParaRPr lang="en-IN" b="1" i="0" dirty="0">
              <a:solidFill>
                <a:srgbClr val="374151"/>
              </a:solidFill>
              <a:effectLst/>
              <a:latin typeface="Söhne"/>
            </a:endParaRPr>
          </a:p>
          <a:p>
            <a:endParaRPr lang="en-IN" dirty="0"/>
          </a:p>
        </p:txBody>
      </p:sp>
      <p:pic>
        <p:nvPicPr>
          <p:cNvPr id="7" name="Picture 6">
            <a:extLst>
              <a:ext uri="{FF2B5EF4-FFF2-40B4-BE49-F238E27FC236}">
                <a16:creationId xmlns:a16="http://schemas.microsoft.com/office/drawing/2014/main" id="{DB468909-6130-3E6D-0CAC-9AF344F35EF4}"/>
              </a:ext>
            </a:extLst>
          </p:cNvPr>
          <p:cNvPicPr>
            <a:picLocks noChangeAspect="1"/>
          </p:cNvPicPr>
          <p:nvPr/>
        </p:nvPicPr>
        <p:blipFill>
          <a:blip r:embed="rId2"/>
          <a:stretch>
            <a:fillRect/>
          </a:stretch>
        </p:blipFill>
        <p:spPr>
          <a:xfrm>
            <a:off x="1076325" y="3338513"/>
            <a:ext cx="5991225" cy="2409824"/>
          </a:xfrm>
          <a:prstGeom prst="rect">
            <a:avLst/>
          </a:prstGeom>
        </p:spPr>
      </p:pic>
      <p:sp>
        <p:nvSpPr>
          <p:cNvPr id="8" name="Rectangle 1">
            <a:extLst>
              <a:ext uri="{FF2B5EF4-FFF2-40B4-BE49-F238E27FC236}">
                <a16:creationId xmlns:a16="http://schemas.microsoft.com/office/drawing/2014/main" id="{D60F5909-1727-7AE3-74F0-BDF8D52E73ED}"/>
              </a:ext>
            </a:extLst>
          </p:cNvPr>
          <p:cNvSpPr>
            <a:spLocks noChangeArrowheads="1"/>
          </p:cNvSpPr>
          <p:nvPr/>
        </p:nvSpPr>
        <p:spPr bwMode="auto">
          <a:xfrm>
            <a:off x="0" y="0"/>
            <a:ext cx="12192000" cy="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4151"/>
                </a:solidFill>
                <a:effectLst/>
                <a:latin typeface="Söhne"/>
              </a:rPr>
              <a:t>The pattern </a:t>
            </a:r>
            <a:r>
              <a:rPr kumimoji="0" lang="en-US" altLang="en-US" b="1" i="0" u="none" strike="noStrike" cap="none" normalizeH="0" baseline="0">
                <a:ln>
                  <a:noFill/>
                </a:ln>
                <a:solidFill>
                  <a:schemeClr val="tx1"/>
                </a:solidFill>
                <a:effectLst/>
                <a:latin typeface="Söhne Mono"/>
              </a:rPr>
              <a:t>\d+</a:t>
            </a:r>
            <a:r>
              <a:rPr kumimoji="0" lang="en-US" altLang="en-US" sz="1200" b="0" i="0" u="none" strike="noStrike" cap="none" normalizeH="0" baseline="0">
                <a:ln>
                  <a:noFill/>
                </a:ln>
                <a:solidFill>
                  <a:srgbClr val="374151"/>
                </a:solidFill>
                <a:effectLst/>
                <a:latin typeface="Söhne"/>
              </a:rPr>
              <a:t> matches one or more digits.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95461302-F4C9-DB76-5F0D-A381BA679BE4}"/>
              </a:ext>
            </a:extLst>
          </p:cNvPr>
          <p:cNvSpPr>
            <a:spLocks noChangeArrowheads="1"/>
          </p:cNvSpPr>
          <p:nvPr/>
        </p:nvSpPr>
        <p:spPr bwMode="auto">
          <a:xfrm>
            <a:off x="152400" y="152400"/>
            <a:ext cx="12192000" cy="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4151"/>
                </a:solidFill>
                <a:effectLst/>
                <a:latin typeface="Söhne"/>
              </a:rPr>
              <a:t>The pattern </a:t>
            </a:r>
            <a:r>
              <a:rPr kumimoji="0" lang="en-US" altLang="en-US" b="1" i="0" u="none" strike="noStrike" cap="none" normalizeH="0" baseline="0">
                <a:ln>
                  <a:noFill/>
                </a:ln>
                <a:solidFill>
                  <a:schemeClr val="tx1"/>
                </a:solidFill>
                <a:effectLst/>
                <a:latin typeface="Söhne Mono"/>
              </a:rPr>
              <a:t>\d+</a:t>
            </a:r>
            <a:r>
              <a:rPr kumimoji="0" lang="en-US" altLang="en-US" sz="1200" b="0" i="0" u="none" strike="noStrike" cap="none" normalizeH="0" baseline="0">
                <a:ln>
                  <a:noFill/>
                </a:ln>
                <a:solidFill>
                  <a:srgbClr val="374151"/>
                </a:solidFill>
                <a:effectLst/>
                <a:latin typeface="Söhne"/>
              </a:rPr>
              <a:t> matches one or more digits.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9765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D38C882-63D2-C1F6-9662-227CB74E5F10}"/>
              </a:ext>
            </a:extLst>
          </p:cNvPr>
          <p:cNvSpPr>
            <a:spLocks noGrp="1"/>
          </p:cNvSpPr>
          <p:nvPr>
            <p:ph idx="1"/>
          </p:nvPr>
        </p:nvSpPr>
        <p:spPr>
          <a:xfrm>
            <a:off x="619125" y="1825625"/>
            <a:ext cx="10734675" cy="4351338"/>
          </a:xfrm>
        </p:spPr>
        <p:txBody>
          <a:bodyPr/>
          <a:lstStyle/>
          <a:p>
            <a:endParaRPr lang="en-IN" dirty="0"/>
          </a:p>
          <a:p>
            <a:pPr marL="0" indent="0">
              <a:buNone/>
            </a:pPr>
            <a:r>
              <a:rPr lang="en-IN" dirty="0"/>
              <a:t>The pattern ^[A-Za-z0-9+_.-]+@[A-Za-z0-9.-]+$ validates the format of an email.</a:t>
            </a:r>
          </a:p>
        </p:txBody>
      </p:sp>
      <p:pic>
        <p:nvPicPr>
          <p:cNvPr id="8" name="Picture 7">
            <a:extLst>
              <a:ext uri="{FF2B5EF4-FFF2-40B4-BE49-F238E27FC236}">
                <a16:creationId xmlns:a16="http://schemas.microsoft.com/office/drawing/2014/main" id="{597E97DE-FDC0-FE9D-818F-7377A4602758}"/>
              </a:ext>
            </a:extLst>
          </p:cNvPr>
          <p:cNvPicPr>
            <a:picLocks noChangeAspect="1"/>
          </p:cNvPicPr>
          <p:nvPr/>
        </p:nvPicPr>
        <p:blipFill>
          <a:blip r:embed="rId2"/>
          <a:stretch>
            <a:fillRect/>
          </a:stretch>
        </p:blipFill>
        <p:spPr>
          <a:xfrm>
            <a:off x="742950" y="300037"/>
            <a:ext cx="6896100" cy="1895475"/>
          </a:xfrm>
          <a:prstGeom prst="rect">
            <a:avLst/>
          </a:prstGeom>
        </p:spPr>
      </p:pic>
    </p:spTree>
    <p:extLst>
      <p:ext uri="{BB962C8B-B14F-4D97-AF65-F5344CB8AC3E}">
        <p14:creationId xmlns:p14="http://schemas.microsoft.com/office/powerpoint/2010/main" val="904029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9D43D-8776-D0DB-9372-3D1DA9874B2D}"/>
              </a:ext>
            </a:extLst>
          </p:cNvPr>
          <p:cNvSpPr>
            <a:spLocks noGrp="1"/>
          </p:cNvSpPr>
          <p:nvPr>
            <p:ph type="title"/>
          </p:nvPr>
        </p:nvSpPr>
        <p:spPr>
          <a:xfrm>
            <a:off x="904240" y="3429000"/>
            <a:ext cx="10566399" cy="2372360"/>
          </a:xfrm>
        </p:spPr>
        <p:txBody>
          <a:bodyPr vert="horz" lIns="91440" tIns="45720" rIns="91440" bIns="45720" rtlCol="0" anchor="b">
            <a:noAutofit/>
          </a:bodyPr>
          <a:lstStyle/>
          <a:p>
            <a:r>
              <a:rPr lang="en-US" sz="8800" kern="1200" dirty="0" err="1">
                <a:solidFill>
                  <a:schemeClr val="tx1"/>
                </a:solidFill>
                <a:latin typeface="+mj-lt"/>
                <a:ea typeface="+mj-ea"/>
                <a:cs typeface="+mj-cs"/>
              </a:rPr>
              <a:t>Localisation</a:t>
            </a:r>
            <a:r>
              <a:rPr lang="en-US" sz="8800" kern="1200" dirty="0">
                <a:solidFill>
                  <a:schemeClr val="tx1"/>
                </a:solidFill>
                <a:latin typeface="+mj-lt"/>
                <a:ea typeface="+mj-ea"/>
                <a:cs typeface="+mj-cs"/>
              </a:rPr>
              <a:t> and Resource Bundles</a:t>
            </a:r>
          </a:p>
        </p:txBody>
      </p:sp>
    </p:spTree>
    <p:extLst>
      <p:ext uri="{BB962C8B-B14F-4D97-AF65-F5344CB8AC3E}">
        <p14:creationId xmlns:p14="http://schemas.microsoft.com/office/powerpoint/2010/main" val="2599410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39AC-5F1B-BDFA-AD48-86C0647BBDA7}"/>
              </a:ext>
            </a:extLst>
          </p:cNvPr>
          <p:cNvSpPr>
            <a:spLocks noGrp="1"/>
          </p:cNvSpPr>
          <p:nvPr>
            <p:ph type="title"/>
          </p:nvPr>
        </p:nvSpPr>
        <p:spPr>
          <a:xfrm>
            <a:off x="838200" y="204471"/>
            <a:ext cx="10515600" cy="781050"/>
          </a:xfrm>
        </p:spPr>
        <p:txBody>
          <a:bodyPr>
            <a:normAutofit/>
          </a:bodyPr>
          <a:lstStyle/>
          <a:p>
            <a:r>
              <a:rPr lang="en-IN" dirty="0"/>
              <a:t>Locales</a:t>
            </a:r>
          </a:p>
        </p:txBody>
      </p:sp>
      <p:sp>
        <p:nvSpPr>
          <p:cNvPr id="3" name="Content Placeholder 2">
            <a:extLst>
              <a:ext uri="{FF2B5EF4-FFF2-40B4-BE49-F238E27FC236}">
                <a16:creationId xmlns:a16="http://schemas.microsoft.com/office/drawing/2014/main" id="{4B3BC6D1-5FAC-7FEB-D559-2E1FE1BAB0E6}"/>
              </a:ext>
            </a:extLst>
          </p:cNvPr>
          <p:cNvSpPr>
            <a:spLocks noGrp="1"/>
          </p:cNvSpPr>
          <p:nvPr>
            <p:ph idx="1"/>
          </p:nvPr>
        </p:nvSpPr>
        <p:spPr>
          <a:xfrm>
            <a:off x="838200" y="985520"/>
            <a:ext cx="10515600" cy="5507355"/>
          </a:xfrm>
        </p:spPr>
        <p:txBody>
          <a:bodyPr>
            <a:normAutofit fontScale="92500" lnSpcReduction="10000"/>
          </a:bodyPr>
          <a:lstStyle/>
          <a:p>
            <a:pPr marL="0" indent="0">
              <a:buNone/>
            </a:pPr>
            <a:r>
              <a:rPr lang="en-US" b="0" i="0" dirty="0">
                <a:solidFill>
                  <a:srgbClr val="374151"/>
                </a:solidFill>
                <a:effectLst/>
                <a:latin typeface="Söhne"/>
              </a:rPr>
              <a:t>In Java, locales are used to specify regional and cultural preferences for formatting and displaying data such as numbers, dates, times, and currencies. The </a:t>
            </a:r>
            <a:r>
              <a:rPr lang="en-US" b="0" i="0" dirty="0" err="1">
                <a:solidFill>
                  <a:srgbClr val="374151"/>
                </a:solidFill>
                <a:effectLst/>
                <a:latin typeface="Söhne"/>
              </a:rPr>
              <a:t>java.util.Locale</a:t>
            </a:r>
            <a:r>
              <a:rPr lang="en-US" b="0" i="0" dirty="0">
                <a:solidFill>
                  <a:srgbClr val="374151"/>
                </a:solidFill>
                <a:effectLst/>
                <a:latin typeface="Söhne"/>
              </a:rPr>
              <a:t> class provides support for working with locales.</a:t>
            </a:r>
          </a:p>
          <a:p>
            <a:r>
              <a:rPr lang="en-US" b="1" dirty="0">
                <a:solidFill>
                  <a:srgbClr val="374151"/>
                </a:solidFill>
                <a:latin typeface="Söhne"/>
              </a:rPr>
              <a:t>Getting default Locale </a:t>
            </a:r>
            <a:r>
              <a:rPr lang="en-US" dirty="0">
                <a:solidFill>
                  <a:srgbClr val="374151"/>
                </a:solidFill>
                <a:latin typeface="Söhne"/>
              </a:rPr>
              <a:t>– This fetches the location of the JVM. Ex – </a:t>
            </a:r>
            <a:r>
              <a:rPr lang="en-US" dirty="0" err="1">
                <a:solidFill>
                  <a:srgbClr val="374151"/>
                </a:solidFill>
                <a:latin typeface="Söhne"/>
              </a:rPr>
              <a:t>en</a:t>
            </a:r>
            <a:r>
              <a:rPr lang="en-US" dirty="0">
                <a:solidFill>
                  <a:srgbClr val="374151"/>
                </a:solidFill>
                <a:latin typeface="Söhne"/>
              </a:rPr>
              <a:t>-IN, </a:t>
            </a:r>
            <a:r>
              <a:rPr lang="en-US" dirty="0" err="1">
                <a:solidFill>
                  <a:srgbClr val="374151"/>
                </a:solidFill>
                <a:latin typeface="Söhne"/>
              </a:rPr>
              <a:t>en</a:t>
            </a:r>
            <a:r>
              <a:rPr lang="en-US" dirty="0">
                <a:solidFill>
                  <a:srgbClr val="374151"/>
                </a:solidFill>
                <a:latin typeface="Söhne"/>
              </a:rPr>
              <a:t>-US, </a:t>
            </a:r>
            <a:r>
              <a:rPr lang="en-US" dirty="0" err="1">
                <a:solidFill>
                  <a:srgbClr val="374151"/>
                </a:solidFill>
                <a:latin typeface="Söhne"/>
              </a:rPr>
              <a:t>en</a:t>
            </a:r>
            <a:r>
              <a:rPr lang="en-US" dirty="0">
                <a:solidFill>
                  <a:srgbClr val="374151"/>
                </a:solidFill>
                <a:latin typeface="Söhne"/>
              </a:rPr>
              <a:t>-CA (India, US, Canada </a:t>
            </a:r>
            <a:r>
              <a:rPr lang="en-US" dirty="0" err="1">
                <a:solidFill>
                  <a:srgbClr val="374151"/>
                </a:solidFill>
                <a:latin typeface="Söhne"/>
              </a:rPr>
              <a:t>etc</a:t>
            </a:r>
            <a:r>
              <a:rPr lang="en-US" dirty="0">
                <a:solidFill>
                  <a:srgbClr val="374151"/>
                </a:solidFill>
                <a:latin typeface="Söhne"/>
              </a:rPr>
              <a:t>)</a:t>
            </a:r>
          </a:p>
          <a:p>
            <a:endParaRPr lang="en-US" dirty="0">
              <a:solidFill>
                <a:srgbClr val="374151"/>
              </a:solidFill>
              <a:latin typeface="Söhne"/>
            </a:endParaRPr>
          </a:p>
          <a:p>
            <a:endParaRPr lang="en-US" dirty="0">
              <a:solidFill>
                <a:srgbClr val="374151"/>
              </a:solidFill>
              <a:latin typeface="Söhne"/>
            </a:endParaRPr>
          </a:p>
          <a:p>
            <a:r>
              <a:rPr lang="en-IN" b="1" i="0" dirty="0">
                <a:solidFill>
                  <a:srgbClr val="374151"/>
                </a:solidFill>
                <a:effectLst/>
                <a:latin typeface="Söhne"/>
              </a:rPr>
              <a:t>Creating a Specific Locale </a:t>
            </a:r>
            <a:r>
              <a:rPr lang="en-IN" b="0" i="0" dirty="0">
                <a:solidFill>
                  <a:srgbClr val="374151"/>
                </a:solidFill>
                <a:effectLst/>
                <a:latin typeface="Söhne"/>
              </a:rPr>
              <a:t>– </a:t>
            </a:r>
          </a:p>
          <a:p>
            <a:endParaRPr lang="en-IN" b="0" i="0" dirty="0">
              <a:solidFill>
                <a:srgbClr val="374151"/>
              </a:solidFill>
              <a:effectLst/>
              <a:latin typeface="Söhne"/>
            </a:endParaRPr>
          </a:p>
          <a:p>
            <a:endParaRPr lang="en-US" dirty="0">
              <a:solidFill>
                <a:srgbClr val="374151"/>
              </a:solidFill>
              <a:latin typeface="Söhne"/>
            </a:endParaRPr>
          </a:p>
          <a:p>
            <a:pPr marL="0" indent="0">
              <a:buNone/>
            </a:pPr>
            <a:r>
              <a:rPr lang="en-US" dirty="0">
                <a:solidFill>
                  <a:srgbClr val="374151"/>
                </a:solidFill>
                <a:latin typeface="Söhne"/>
              </a:rPr>
              <a:t>  Here we create s specific locale for English using language code “EN” and   “US” is the country code</a:t>
            </a:r>
          </a:p>
          <a:p>
            <a:pPr marL="0" indent="0">
              <a:buNone/>
            </a:pPr>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IN" dirty="0"/>
          </a:p>
        </p:txBody>
      </p:sp>
      <p:pic>
        <p:nvPicPr>
          <p:cNvPr id="5" name="Picture 4">
            <a:extLst>
              <a:ext uri="{FF2B5EF4-FFF2-40B4-BE49-F238E27FC236}">
                <a16:creationId xmlns:a16="http://schemas.microsoft.com/office/drawing/2014/main" id="{90CAFD30-C5B8-F49F-06A5-02D274DE1341}"/>
              </a:ext>
            </a:extLst>
          </p:cNvPr>
          <p:cNvPicPr>
            <a:picLocks noChangeAspect="1"/>
          </p:cNvPicPr>
          <p:nvPr/>
        </p:nvPicPr>
        <p:blipFill>
          <a:blip r:embed="rId2"/>
          <a:stretch>
            <a:fillRect/>
          </a:stretch>
        </p:blipFill>
        <p:spPr>
          <a:xfrm>
            <a:off x="1138234" y="3140551"/>
            <a:ext cx="5800725" cy="781050"/>
          </a:xfrm>
          <a:prstGeom prst="rect">
            <a:avLst/>
          </a:prstGeom>
        </p:spPr>
      </p:pic>
      <p:pic>
        <p:nvPicPr>
          <p:cNvPr id="7" name="Picture 6">
            <a:extLst>
              <a:ext uri="{FF2B5EF4-FFF2-40B4-BE49-F238E27FC236}">
                <a16:creationId xmlns:a16="http://schemas.microsoft.com/office/drawing/2014/main" id="{C9709815-3AB3-4491-D554-88075BD247A5}"/>
              </a:ext>
            </a:extLst>
          </p:cNvPr>
          <p:cNvPicPr>
            <a:picLocks noChangeAspect="1"/>
          </p:cNvPicPr>
          <p:nvPr/>
        </p:nvPicPr>
        <p:blipFill>
          <a:blip r:embed="rId3"/>
          <a:stretch>
            <a:fillRect/>
          </a:stretch>
        </p:blipFill>
        <p:spPr>
          <a:xfrm>
            <a:off x="1138235" y="4492863"/>
            <a:ext cx="5800725" cy="819150"/>
          </a:xfrm>
          <a:prstGeom prst="rect">
            <a:avLst/>
          </a:prstGeom>
        </p:spPr>
      </p:pic>
    </p:spTree>
    <p:extLst>
      <p:ext uri="{BB962C8B-B14F-4D97-AF65-F5344CB8AC3E}">
        <p14:creationId xmlns:p14="http://schemas.microsoft.com/office/powerpoint/2010/main" val="1753330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876B74-A0D6-DCEE-681E-877E3D6FB41C}"/>
              </a:ext>
            </a:extLst>
          </p:cNvPr>
          <p:cNvSpPr>
            <a:spLocks noGrp="1"/>
          </p:cNvSpPr>
          <p:nvPr>
            <p:ph idx="1"/>
          </p:nvPr>
        </p:nvSpPr>
        <p:spPr>
          <a:xfrm>
            <a:off x="838200" y="438150"/>
            <a:ext cx="10515600" cy="5738813"/>
          </a:xfrm>
        </p:spPr>
        <p:txBody>
          <a:bodyPr/>
          <a:lstStyle/>
          <a:p>
            <a:r>
              <a:rPr lang="en-US" b="1" i="0" dirty="0">
                <a:solidFill>
                  <a:srgbClr val="374151"/>
                </a:solidFill>
                <a:effectLst/>
                <a:latin typeface="Söhne"/>
              </a:rPr>
              <a:t>Formatting Numbers with a Locale</a:t>
            </a:r>
            <a:r>
              <a:rPr lang="en-US" b="0" i="0" dirty="0">
                <a:solidFill>
                  <a:srgbClr val="374151"/>
                </a:solidFill>
                <a:effectLst/>
                <a:latin typeface="Söhne"/>
              </a:rPr>
              <a:t>:</a:t>
            </a: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pPr marL="0" indent="0">
              <a:buNone/>
            </a:pPr>
            <a:r>
              <a:rPr lang="en-US" dirty="0">
                <a:solidFill>
                  <a:srgbClr val="374151"/>
                </a:solidFill>
                <a:latin typeface="Söhne"/>
              </a:rPr>
              <a:t>  Output – 1,234.5678</a:t>
            </a:r>
          </a:p>
          <a:p>
            <a:r>
              <a:rPr lang="en-US" b="1" i="0" dirty="0">
                <a:solidFill>
                  <a:srgbClr val="374151"/>
                </a:solidFill>
                <a:effectLst/>
                <a:latin typeface="Söhne"/>
              </a:rPr>
              <a:t>Formatting date with Locale</a:t>
            </a:r>
          </a:p>
          <a:p>
            <a:endParaRPr lang="en-US" b="0" i="0" dirty="0">
              <a:solidFill>
                <a:srgbClr val="374151"/>
              </a:solidFill>
              <a:effectLst/>
              <a:latin typeface="Söhne"/>
            </a:endParaRPr>
          </a:p>
          <a:p>
            <a:pPr marL="0" indent="0">
              <a:buNone/>
            </a:pPr>
            <a:endParaRPr lang="en-IN" dirty="0"/>
          </a:p>
        </p:txBody>
      </p:sp>
      <p:pic>
        <p:nvPicPr>
          <p:cNvPr id="5" name="Picture 4">
            <a:extLst>
              <a:ext uri="{FF2B5EF4-FFF2-40B4-BE49-F238E27FC236}">
                <a16:creationId xmlns:a16="http://schemas.microsoft.com/office/drawing/2014/main" id="{217CFFC0-B3D5-4B13-E06E-DAD827634CFD}"/>
              </a:ext>
            </a:extLst>
          </p:cNvPr>
          <p:cNvPicPr>
            <a:picLocks noChangeAspect="1"/>
          </p:cNvPicPr>
          <p:nvPr/>
        </p:nvPicPr>
        <p:blipFill>
          <a:blip r:embed="rId2"/>
          <a:stretch>
            <a:fillRect/>
          </a:stretch>
        </p:blipFill>
        <p:spPr>
          <a:xfrm>
            <a:off x="1085850" y="914400"/>
            <a:ext cx="8572500" cy="1771650"/>
          </a:xfrm>
          <a:prstGeom prst="rect">
            <a:avLst/>
          </a:prstGeom>
        </p:spPr>
      </p:pic>
      <p:pic>
        <p:nvPicPr>
          <p:cNvPr id="7" name="Picture 6">
            <a:extLst>
              <a:ext uri="{FF2B5EF4-FFF2-40B4-BE49-F238E27FC236}">
                <a16:creationId xmlns:a16="http://schemas.microsoft.com/office/drawing/2014/main" id="{FBF8FA85-798A-E168-2E48-A0C4C0451CC5}"/>
              </a:ext>
            </a:extLst>
          </p:cNvPr>
          <p:cNvPicPr>
            <a:picLocks noChangeAspect="1"/>
          </p:cNvPicPr>
          <p:nvPr/>
        </p:nvPicPr>
        <p:blipFill>
          <a:blip r:embed="rId3"/>
          <a:stretch>
            <a:fillRect/>
          </a:stretch>
        </p:blipFill>
        <p:spPr>
          <a:xfrm>
            <a:off x="1085850" y="4119563"/>
            <a:ext cx="8572500" cy="2057400"/>
          </a:xfrm>
          <a:prstGeom prst="rect">
            <a:avLst/>
          </a:prstGeom>
        </p:spPr>
      </p:pic>
    </p:spTree>
    <p:extLst>
      <p:ext uri="{BB962C8B-B14F-4D97-AF65-F5344CB8AC3E}">
        <p14:creationId xmlns:p14="http://schemas.microsoft.com/office/powerpoint/2010/main" val="139441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6143A-8028-7A42-6136-807F95BB4135}"/>
              </a:ext>
            </a:extLst>
          </p:cNvPr>
          <p:cNvSpPr>
            <a:spLocks noGrp="1"/>
          </p:cNvSpPr>
          <p:nvPr>
            <p:ph type="title"/>
          </p:nvPr>
        </p:nvSpPr>
        <p:spPr>
          <a:xfrm>
            <a:off x="838200" y="200026"/>
            <a:ext cx="10515600" cy="781050"/>
          </a:xfrm>
        </p:spPr>
        <p:txBody>
          <a:bodyPr/>
          <a:lstStyle/>
          <a:p>
            <a:r>
              <a:rPr lang="en-IN" b="1" dirty="0"/>
              <a:t>Resource Bundles</a:t>
            </a:r>
          </a:p>
        </p:txBody>
      </p:sp>
      <p:sp>
        <p:nvSpPr>
          <p:cNvPr id="3" name="Content Placeholder 2">
            <a:extLst>
              <a:ext uri="{FF2B5EF4-FFF2-40B4-BE49-F238E27FC236}">
                <a16:creationId xmlns:a16="http://schemas.microsoft.com/office/drawing/2014/main" id="{B5AD36B3-AC8A-6F45-1718-523DCD1F41E4}"/>
              </a:ext>
            </a:extLst>
          </p:cNvPr>
          <p:cNvSpPr>
            <a:spLocks noGrp="1"/>
          </p:cNvSpPr>
          <p:nvPr>
            <p:ph idx="1"/>
          </p:nvPr>
        </p:nvSpPr>
        <p:spPr>
          <a:xfrm>
            <a:off x="838200" y="981076"/>
            <a:ext cx="10515600" cy="5511797"/>
          </a:xfrm>
        </p:spPr>
        <p:txBody>
          <a:bodyPr>
            <a:normAutofit fontScale="92500"/>
          </a:bodyPr>
          <a:lstStyle/>
          <a:p>
            <a:pPr marL="0" indent="0">
              <a:buNone/>
            </a:pPr>
            <a:r>
              <a:rPr lang="en-US" b="0" i="0" dirty="0">
                <a:solidFill>
                  <a:srgbClr val="374151"/>
                </a:solidFill>
                <a:effectLst/>
                <a:latin typeface="Söhne"/>
              </a:rPr>
              <a:t>Resource bundles in Java are used for internationalization (i18n) and localization (l10n) purposes. They allow you to store locale-specific resources such as strings, messages, labels, and other configurations.</a:t>
            </a:r>
          </a:p>
          <a:p>
            <a:pPr marL="0" indent="0">
              <a:buNone/>
            </a:pPr>
            <a:r>
              <a:rPr lang="en-US" b="0" i="0" dirty="0">
                <a:solidFill>
                  <a:srgbClr val="374151"/>
                </a:solidFill>
                <a:effectLst/>
                <a:latin typeface="Söhne"/>
              </a:rPr>
              <a:t>Resource bundles provide a flexible mechanism for managing localized resources in Java applications, allowing you to easily support multiple languages and locales without modifying your code </a:t>
            </a:r>
          </a:p>
          <a:p>
            <a:pPr marL="0" indent="0">
              <a:buNone/>
            </a:pPr>
            <a:r>
              <a:rPr lang="en-US" dirty="0">
                <a:solidFill>
                  <a:srgbClr val="374151"/>
                </a:solidFill>
                <a:latin typeface="Söhne"/>
              </a:rPr>
              <a:t>The </a:t>
            </a:r>
            <a:r>
              <a:rPr lang="en-US" dirty="0" err="1">
                <a:solidFill>
                  <a:srgbClr val="374151"/>
                </a:solidFill>
                <a:latin typeface="Söhne"/>
              </a:rPr>
              <a:t>java.util.ResourceBundle</a:t>
            </a:r>
            <a:r>
              <a:rPr lang="en-US" dirty="0">
                <a:solidFill>
                  <a:srgbClr val="374151"/>
                </a:solidFill>
                <a:latin typeface="Söhne"/>
              </a:rPr>
              <a:t> class is used to access and manage these resources.</a:t>
            </a:r>
          </a:p>
          <a:p>
            <a:r>
              <a:rPr lang="en-US" b="1" dirty="0">
                <a:solidFill>
                  <a:srgbClr val="374151"/>
                </a:solidFill>
                <a:latin typeface="Söhne"/>
              </a:rPr>
              <a:t>Creating Resource bundles : </a:t>
            </a:r>
            <a:r>
              <a:rPr lang="en-US" b="0" i="0" dirty="0">
                <a:solidFill>
                  <a:srgbClr val="374151"/>
                </a:solidFill>
                <a:effectLst/>
                <a:latin typeface="Söhne"/>
              </a:rPr>
              <a:t>To create a resource bundle, you typically have multiple properties files, each corresponding to a specific locale. The properties files contain key-value pairs for the localized resources. For example, you may have </a:t>
            </a:r>
            <a:r>
              <a:rPr lang="en-US" b="0" i="0" dirty="0" err="1">
                <a:solidFill>
                  <a:srgbClr val="374151"/>
                </a:solidFill>
                <a:effectLst/>
                <a:latin typeface="Söhne"/>
              </a:rPr>
              <a:t>messages_en.properties</a:t>
            </a:r>
            <a:r>
              <a:rPr lang="en-US" b="0" i="0" dirty="0">
                <a:solidFill>
                  <a:srgbClr val="374151"/>
                </a:solidFill>
                <a:effectLst/>
                <a:latin typeface="Söhne"/>
              </a:rPr>
              <a:t> for English, </a:t>
            </a:r>
            <a:r>
              <a:rPr lang="en-US" b="0" i="0" dirty="0" err="1">
                <a:solidFill>
                  <a:srgbClr val="374151"/>
                </a:solidFill>
                <a:effectLst/>
                <a:latin typeface="Söhne"/>
              </a:rPr>
              <a:t>messages_</a:t>
            </a:r>
            <a:r>
              <a:rPr lang="en-US" dirty="0" err="1">
                <a:solidFill>
                  <a:srgbClr val="374151"/>
                </a:solidFill>
                <a:latin typeface="Söhne"/>
              </a:rPr>
              <a:t>us.</a:t>
            </a:r>
            <a:r>
              <a:rPr lang="en-US" b="0" i="0" dirty="0" err="1">
                <a:solidFill>
                  <a:srgbClr val="374151"/>
                </a:solidFill>
                <a:effectLst/>
                <a:latin typeface="Söhne"/>
              </a:rPr>
              <a:t>properties</a:t>
            </a:r>
            <a:r>
              <a:rPr lang="en-US" b="0" i="0" dirty="0">
                <a:solidFill>
                  <a:srgbClr val="374151"/>
                </a:solidFill>
                <a:effectLst/>
                <a:latin typeface="Söhne"/>
              </a:rPr>
              <a:t> for French and so on. These can be managed under resources directory of project.</a:t>
            </a:r>
          </a:p>
          <a:p>
            <a:endParaRPr lang="en-IN" b="1" dirty="0"/>
          </a:p>
        </p:txBody>
      </p:sp>
    </p:spTree>
    <p:extLst>
      <p:ext uri="{BB962C8B-B14F-4D97-AF65-F5344CB8AC3E}">
        <p14:creationId xmlns:p14="http://schemas.microsoft.com/office/powerpoint/2010/main" val="1635718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254A90-E84D-97DE-8F46-B06D3BD2F997}"/>
              </a:ext>
            </a:extLst>
          </p:cNvPr>
          <p:cNvSpPr>
            <a:spLocks noGrp="1"/>
          </p:cNvSpPr>
          <p:nvPr>
            <p:ph idx="1"/>
          </p:nvPr>
        </p:nvSpPr>
        <p:spPr>
          <a:xfrm>
            <a:off x="838200" y="504825"/>
            <a:ext cx="10515600" cy="5672138"/>
          </a:xfrm>
        </p:spPr>
        <p:txBody>
          <a:bodyPr>
            <a:normAutofit lnSpcReduction="10000"/>
          </a:bodyPr>
          <a:lstStyle/>
          <a:p>
            <a:r>
              <a:rPr lang="en-US" b="1" i="0" dirty="0">
                <a:solidFill>
                  <a:srgbClr val="374151"/>
                </a:solidFill>
                <a:effectLst/>
                <a:latin typeface="Söhne"/>
              </a:rPr>
              <a:t>Accessing Resource Bundles</a:t>
            </a:r>
            <a:r>
              <a:rPr lang="en-US" b="0" i="0" dirty="0">
                <a:solidFill>
                  <a:srgbClr val="374151"/>
                </a:solidFill>
                <a:effectLst/>
                <a:latin typeface="Söhne"/>
              </a:rPr>
              <a:t>: To access the resources from a resource bundle, you need to load the appropriate bundle based on the desired locale. The </a:t>
            </a:r>
            <a:r>
              <a:rPr lang="en-US" b="0" i="0" dirty="0" err="1">
                <a:solidFill>
                  <a:srgbClr val="374151"/>
                </a:solidFill>
                <a:effectLst/>
                <a:latin typeface="Söhne"/>
              </a:rPr>
              <a:t>Resource.getBundle</a:t>
            </a:r>
            <a:r>
              <a:rPr lang="en-US" b="0" i="0" dirty="0">
                <a:solidFill>
                  <a:srgbClr val="374151"/>
                </a:solidFill>
                <a:effectLst/>
                <a:latin typeface="Söhne"/>
              </a:rPr>
              <a:t> method is used to obtain the bundle instance. You can specify the base name of the resource bundle, the desired locale, and the class loader to use.</a:t>
            </a: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r>
              <a:rPr lang="en-US" b="1" i="0" dirty="0">
                <a:solidFill>
                  <a:srgbClr val="374151"/>
                </a:solidFill>
                <a:effectLst/>
                <a:latin typeface="Söhne"/>
              </a:rPr>
              <a:t>Default Locale and Fallback</a:t>
            </a:r>
            <a:r>
              <a:rPr lang="en-US" b="0" i="0" dirty="0">
                <a:solidFill>
                  <a:srgbClr val="374151"/>
                </a:solidFill>
                <a:effectLst/>
                <a:latin typeface="Söhne"/>
              </a:rPr>
              <a:t>: If a specific locale resource bundle is not found, Java will use the default (fallback) locale resource bundle. If the default locale is not available, it will fallback to the default properties file without a locale suffix.</a:t>
            </a:r>
          </a:p>
          <a:p>
            <a:endParaRPr lang="en-US" b="0" i="0" dirty="0">
              <a:solidFill>
                <a:srgbClr val="374151"/>
              </a:solidFill>
              <a:effectLst/>
              <a:latin typeface="Söhne"/>
            </a:endParaRPr>
          </a:p>
          <a:p>
            <a:endParaRPr lang="en-IN" dirty="0"/>
          </a:p>
        </p:txBody>
      </p:sp>
      <p:pic>
        <p:nvPicPr>
          <p:cNvPr id="5" name="Picture 4">
            <a:extLst>
              <a:ext uri="{FF2B5EF4-FFF2-40B4-BE49-F238E27FC236}">
                <a16:creationId xmlns:a16="http://schemas.microsoft.com/office/drawing/2014/main" id="{28D57F54-5E19-F8CF-9B9E-C031AD3A5213}"/>
              </a:ext>
            </a:extLst>
          </p:cNvPr>
          <p:cNvPicPr>
            <a:picLocks noChangeAspect="1"/>
          </p:cNvPicPr>
          <p:nvPr/>
        </p:nvPicPr>
        <p:blipFill>
          <a:blip r:embed="rId2"/>
          <a:stretch>
            <a:fillRect/>
          </a:stretch>
        </p:blipFill>
        <p:spPr>
          <a:xfrm>
            <a:off x="1143000" y="2412207"/>
            <a:ext cx="8591550" cy="1664494"/>
          </a:xfrm>
          <a:prstGeom prst="rect">
            <a:avLst/>
          </a:prstGeom>
        </p:spPr>
      </p:pic>
    </p:spTree>
    <p:extLst>
      <p:ext uri="{BB962C8B-B14F-4D97-AF65-F5344CB8AC3E}">
        <p14:creationId xmlns:p14="http://schemas.microsoft.com/office/powerpoint/2010/main" val="19386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808D6-4225-3B02-2829-DE46BB640935}"/>
              </a:ext>
            </a:extLst>
          </p:cNvPr>
          <p:cNvSpPr>
            <a:spLocks noGrp="1"/>
          </p:cNvSpPr>
          <p:nvPr>
            <p:ph type="title"/>
          </p:nvPr>
        </p:nvSpPr>
        <p:spPr>
          <a:xfrm>
            <a:off x="991230" y="4391778"/>
            <a:ext cx="9231410" cy="1536904"/>
          </a:xfrm>
        </p:spPr>
        <p:txBody>
          <a:bodyPr vert="horz" lIns="91440" tIns="45720" rIns="91440" bIns="45720" rtlCol="0" anchor="b">
            <a:normAutofit/>
          </a:bodyPr>
          <a:lstStyle/>
          <a:p>
            <a:r>
              <a:rPr lang="en-US" sz="8800" kern="1200" dirty="0">
                <a:solidFill>
                  <a:schemeClr val="tx1"/>
                </a:solidFill>
                <a:latin typeface="+mj-lt"/>
                <a:ea typeface="+mj-ea"/>
                <a:cs typeface="+mj-cs"/>
              </a:rPr>
              <a:t>Logging</a:t>
            </a:r>
          </a:p>
        </p:txBody>
      </p:sp>
    </p:spTree>
    <p:extLst>
      <p:ext uri="{BB962C8B-B14F-4D97-AF65-F5344CB8AC3E}">
        <p14:creationId xmlns:p14="http://schemas.microsoft.com/office/powerpoint/2010/main" val="129229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597B-4139-1B58-A8F1-417F2E7DFCAE}"/>
              </a:ext>
            </a:extLst>
          </p:cNvPr>
          <p:cNvSpPr>
            <a:spLocks noGrp="1"/>
          </p:cNvSpPr>
          <p:nvPr>
            <p:ph type="title"/>
          </p:nvPr>
        </p:nvSpPr>
        <p:spPr>
          <a:xfrm>
            <a:off x="838200" y="365125"/>
            <a:ext cx="10515600" cy="823595"/>
          </a:xfrm>
        </p:spPr>
        <p:txBody>
          <a:bodyPr/>
          <a:lstStyle/>
          <a:p>
            <a:r>
              <a:rPr lang="en-IN" dirty="0"/>
              <a:t>Overview</a:t>
            </a:r>
          </a:p>
        </p:txBody>
      </p:sp>
      <p:sp>
        <p:nvSpPr>
          <p:cNvPr id="3" name="Content Placeholder 2">
            <a:extLst>
              <a:ext uri="{FF2B5EF4-FFF2-40B4-BE49-F238E27FC236}">
                <a16:creationId xmlns:a16="http://schemas.microsoft.com/office/drawing/2014/main" id="{A0247118-199B-EC35-756F-51121824D3B7}"/>
              </a:ext>
            </a:extLst>
          </p:cNvPr>
          <p:cNvSpPr>
            <a:spLocks noGrp="1"/>
          </p:cNvSpPr>
          <p:nvPr>
            <p:ph idx="1"/>
          </p:nvPr>
        </p:nvSpPr>
        <p:spPr>
          <a:xfrm>
            <a:off x="838200" y="1550504"/>
            <a:ext cx="10515600" cy="4422913"/>
          </a:xfrm>
        </p:spPr>
        <p:txBody>
          <a:bodyPr>
            <a:normAutofit/>
          </a:bodyPr>
          <a:lstStyle/>
          <a:p>
            <a:r>
              <a:rPr lang="en-IN" sz="2000" dirty="0">
                <a:solidFill>
                  <a:srgbClr val="374151"/>
                </a:solidFill>
                <a:effectLst/>
                <a:latin typeface="Segoe UI" panose="020B0502040204020203" pitchFamily="34" charset="0"/>
                <a:ea typeface="Calibri" panose="020F0502020204030204" pitchFamily="34" charset="0"/>
              </a:rPr>
              <a:t>Java Logging is a built-in logging framework provided by the Java platform for capturing and managing log messages in Java applications. It offers a flexible and configurable logging system that allows developers to record application events and troubleshoot issues</a:t>
            </a:r>
          </a:p>
          <a:p>
            <a:r>
              <a:rPr lang="en-IN" sz="2000" dirty="0">
                <a:solidFill>
                  <a:srgbClr val="374151"/>
                </a:solidFill>
                <a:effectLst/>
                <a:latin typeface="Segoe UI" panose="020B0502040204020203" pitchFamily="34" charset="0"/>
                <a:ea typeface="Calibri" panose="020F0502020204030204" pitchFamily="34" charset="0"/>
              </a:rPr>
              <a:t>Loggers: Loggers are the entry points to the Java Logging framework. They are typically defined as static variables within classes and used to log messages. Loggers are named hierarchically, following a dot-separated naming convention, allowing developers to organize and categorize log messages effectively</a:t>
            </a:r>
          </a:p>
          <a:p>
            <a:r>
              <a:rPr lang="en-IN" sz="2000" dirty="0">
                <a:solidFill>
                  <a:srgbClr val="374151"/>
                </a:solidFill>
                <a:effectLst/>
                <a:latin typeface="Segoe UI" panose="020B0502040204020203" pitchFamily="34" charset="0"/>
                <a:ea typeface="Calibri" panose="020F0502020204030204" pitchFamily="34" charset="0"/>
              </a:rPr>
              <a:t>Logging can be configured using a configuration file </a:t>
            </a:r>
            <a:r>
              <a:rPr lang="en-IN" sz="2000" b="1" dirty="0" err="1">
                <a:solidFill>
                  <a:srgbClr val="374151"/>
                </a:solidFill>
                <a:effectLst/>
                <a:latin typeface="Segoe UI" panose="020B0502040204020203" pitchFamily="34" charset="0"/>
                <a:ea typeface="Calibri" panose="020F0502020204030204" pitchFamily="34" charset="0"/>
              </a:rPr>
              <a:t>logging.properties</a:t>
            </a:r>
            <a:r>
              <a:rPr lang="en-IN" sz="2000" dirty="0">
                <a:solidFill>
                  <a:srgbClr val="374151"/>
                </a:solidFill>
                <a:effectLst/>
                <a:latin typeface="Segoe UI" panose="020B0502040204020203" pitchFamily="34" charset="0"/>
                <a:ea typeface="Calibri" panose="020F0502020204030204" pitchFamily="34" charset="0"/>
              </a:rPr>
              <a:t>. The configuration file allows developers to specify properties such as log levels, handlers, formatters, and logging destinations</a:t>
            </a:r>
            <a:endParaRPr lang="en-IN" sz="3200" dirty="0"/>
          </a:p>
        </p:txBody>
      </p:sp>
    </p:spTree>
    <p:extLst>
      <p:ext uri="{BB962C8B-B14F-4D97-AF65-F5344CB8AC3E}">
        <p14:creationId xmlns:p14="http://schemas.microsoft.com/office/powerpoint/2010/main" val="3256710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4DEBB-A296-ABBB-2E97-6DC310BDE43E}"/>
              </a:ext>
            </a:extLst>
          </p:cNvPr>
          <p:cNvSpPr>
            <a:spLocks noGrp="1"/>
          </p:cNvSpPr>
          <p:nvPr>
            <p:ph idx="1"/>
          </p:nvPr>
        </p:nvSpPr>
        <p:spPr>
          <a:xfrm>
            <a:off x="838200" y="975360"/>
            <a:ext cx="10515600" cy="5358765"/>
          </a:xfrm>
        </p:spPr>
        <p:txBody>
          <a:bodyPr>
            <a:normAutofit/>
          </a:bodyPr>
          <a:lstStyle/>
          <a:p>
            <a:pPr marL="0" indent="0">
              <a:buNone/>
            </a:pPr>
            <a:r>
              <a:rPr lang="en-IN" sz="4000" b="1" dirty="0"/>
              <a:t>Why we use inner classes?</a:t>
            </a:r>
          </a:p>
          <a:p>
            <a:pPr marL="0" indent="0">
              <a:buNone/>
            </a:pPr>
            <a:endParaRPr lang="en-IN" sz="4000" b="1" dirty="0"/>
          </a:p>
          <a:p>
            <a:pPr algn="l">
              <a:buFont typeface="+mj-lt"/>
              <a:buAutoNum type="arabicPeriod"/>
            </a:pPr>
            <a:r>
              <a:rPr lang="en-US" b="1" i="0" dirty="0">
                <a:solidFill>
                  <a:srgbClr val="374151"/>
                </a:solidFill>
                <a:effectLst/>
                <a:latin typeface="Söhne"/>
              </a:rPr>
              <a:t>Encapsulation and Organization</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Access to Enclosing Class Members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Callback and Event Handling</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Enhanced Code Reusability</a:t>
            </a:r>
          </a:p>
          <a:p>
            <a:pPr algn="l">
              <a:buFont typeface="+mj-lt"/>
              <a:buAutoNum type="arabicPeriod"/>
            </a:pPr>
            <a:r>
              <a:rPr lang="en-US" b="1" i="0" dirty="0">
                <a:solidFill>
                  <a:srgbClr val="374151"/>
                </a:solidFill>
                <a:effectLst/>
                <a:latin typeface="Söhne"/>
              </a:rPr>
              <a:t>Improved Readability and Scope Control</a:t>
            </a:r>
          </a:p>
          <a:p>
            <a:pPr algn="l">
              <a:buFont typeface="+mj-lt"/>
              <a:buAutoNum type="arabicPeriod"/>
            </a:pPr>
            <a:r>
              <a:rPr lang="en-US" b="1" i="0" dirty="0">
                <a:solidFill>
                  <a:srgbClr val="374151"/>
                </a:solidFill>
                <a:effectLst/>
                <a:latin typeface="Söhne"/>
              </a:rPr>
              <a:t>Data Structures and Algorithms</a:t>
            </a:r>
            <a:endParaRPr lang="en-IN" b="1" dirty="0"/>
          </a:p>
        </p:txBody>
      </p:sp>
    </p:spTree>
    <p:extLst>
      <p:ext uri="{BB962C8B-B14F-4D97-AF65-F5344CB8AC3E}">
        <p14:creationId xmlns:p14="http://schemas.microsoft.com/office/powerpoint/2010/main" val="1518686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61A46-4EFA-8358-8439-6B39C9887827}"/>
              </a:ext>
            </a:extLst>
          </p:cNvPr>
          <p:cNvSpPr>
            <a:spLocks noGrp="1"/>
          </p:cNvSpPr>
          <p:nvPr>
            <p:ph type="title"/>
          </p:nvPr>
        </p:nvSpPr>
        <p:spPr>
          <a:xfrm>
            <a:off x="838200" y="365126"/>
            <a:ext cx="10515600" cy="698362"/>
          </a:xfrm>
        </p:spPr>
        <p:txBody>
          <a:bodyPr/>
          <a:lstStyle/>
          <a:p>
            <a:r>
              <a:rPr lang="en-IN" dirty="0"/>
              <a:t>Log levels</a:t>
            </a:r>
          </a:p>
        </p:txBody>
      </p:sp>
      <p:sp>
        <p:nvSpPr>
          <p:cNvPr id="3" name="Content Placeholder 2">
            <a:extLst>
              <a:ext uri="{FF2B5EF4-FFF2-40B4-BE49-F238E27FC236}">
                <a16:creationId xmlns:a16="http://schemas.microsoft.com/office/drawing/2014/main" id="{296B1158-ED49-D36F-D819-5B5C26087832}"/>
              </a:ext>
            </a:extLst>
          </p:cNvPr>
          <p:cNvSpPr>
            <a:spLocks noGrp="1"/>
          </p:cNvSpPr>
          <p:nvPr>
            <p:ph idx="1"/>
          </p:nvPr>
        </p:nvSpPr>
        <p:spPr>
          <a:xfrm>
            <a:off x="838200" y="1063488"/>
            <a:ext cx="10515600" cy="5113475"/>
          </a:xfrm>
        </p:spPr>
        <p:txBody>
          <a:bodyPr>
            <a:normAutofit lnSpcReduction="10000"/>
          </a:bodyPr>
          <a:lstStyle/>
          <a:p>
            <a:pPr marL="342900" lvl="0" indent="-342900">
              <a:lnSpc>
                <a:spcPct val="107000"/>
              </a:lnSpc>
              <a:spcAft>
                <a:spcPts val="800"/>
              </a:spcAft>
              <a:tabLst>
                <a:tab pos="457200" algn="l"/>
              </a:tabLst>
            </a:pPr>
            <a:r>
              <a:rPr lang="en-IN" sz="1800" b="1" kern="0" dirty="0">
                <a:solidFill>
                  <a:srgbClr val="000000"/>
                </a:solidFill>
                <a:effectLst/>
                <a:latin typeface="Ubuntu Mono" panose="020B0509030602030204" pitchFamily="49" charset="0"/>
                <a:ea typeface="Times New Roman" panose="02020603050405020304" pitchFamily="18" charset="0"/>
                <a:cs typeface="Courier New" panose="02070309020205020404" pitchFamily="49" charset="0"/>
              </a:rPr>
              <a:t>FINEST</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Indicates the most detailed (and usually the most verbose) level of logging. It is typically used for tracing and debugging purposes. This level produces the most output.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800" b="1" kern="0" dirty="0">
                <a:solidFill>
                  <a:srgbClr val="000000"/>
                </a:solidFill>
                <a:effectLst/>
                <a:latin typeface="Ubuntu Mono" panose="020B0509030602030204" pitchFamily="49" charset="0"/>
                <a:ea typeface="Times New Roman" panose="02020603050405020304" pitchFamily="18" charset="0"/>
                <a:cs typeface="Courier New" panose="02070309020205020404" pitchFamily="49" charset="0"/>
              </a:rPr>
              <a:t>FINER</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 slightly less detailed level than </a:t>
            </a:r>
            <a:r>
              <a:rPr lang="en-IN" sz="1800" b="1" kern="0" dirty="0">
                <a:solidFill>
                  <a:srgbClr val="000000"/>
                </a:solidFill>
                <a:effectLst/>
                <a:latin typeface="Ubuntu Mono" panose="020B0509030602030204" pitchFamily="49" charset="0"/>
                <a:ea typeface="Times New Roman" panose="02020603050405020304" pitchFamily="18" charset="0"/>
                <a:cs typeface="Courier New" panose="02070309020205020404" pitchFamily="49" charset="0"/>
              </a:rPr>
              <a:t>FINEST</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used for more fine-grained debugging information.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800" b="1" kern="0" dirty="0">
                <a:solidFill>
                  <a:srgbClr val="000000"/>
                </a:solidFill>
                <a:effectLst/>
                <a:latin typeface="Ubuntu Mono" panose="020B0509030602030204" pitchFamily="49" charset="0"/>
                <a:ea typeface="Times New Roman" panose="02020603050405020304" pitchFamily="18" charset="0"/>
                <a:cs typeface="Courier New" panose="02070309020205020404" pitchFamily="49" charset="0"/>
              </a:rPr>
              <a:t>FINE</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Indicates informative debug messages that are less detailed than </a:t>
            </a:r>
            <a:r>
              <a:rPr lang="en-IN" sz="1800" b="1" kern="0" dirty="0">
                <a:solidFill>
                  <a:srgbClr val="000000"/>
                </a:solidFill>
                <a:effectLst/>
                <a:latin typeface="Ubuntu Mono" panose="020B0509030602030204" pitchFamily="49" charset="0"/>
                <a:ea typeface="Times New Roman" panose="02020603050405020304" pitchFamily="18" charset="0"/>
                <a:cs typeface="Courier New" panose="02070309020205020404" pitchFamily="49" charset="0"/>
              </a:rPr>
              <a:t>FINER</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level logs.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800" b="1" kern="0" dirty="0">
                <a:solidFill>
                  <a:srgbClr val="000000"/>
                </a:solidFill>
                <a:effectLst/>
                <a:latin typeface="Ubuntu Mono" panose="020B0509030602030204" pitchFamily="49" charset="0"/>
                <a:ea typeface="Times New Roman" panose="02020603050405020304" pitchFamily="18" charset="0"/>
                <a:cs typeface="Courier New" panose="02070309020205020404" pitchFamily="49" charset="0"/>
              </a:rPr>
              <a:t>CONFIG</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Used for providing configuration-related information.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800" b="1" kern="0" dirty="0">
                <a:solidFill>
                  <a:srgbClr val="000000"/>
                </a:solidFill>
                <a:effectLst/>
                <a:latin typeface="Ubuntu Mono" panose="020B0509030602030204" pitchFamily="49" charset="0"/>
                <a:ea typeface="Times New Roman" panose="02020603050405020304" pitchFamily="18" charset="0"/>
                <a:cs typeface="Courier New" panose="02070309020205020404" pitchFamily="49" charset="0"/>
              </a:rPr>
              <a:t>INFO</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Indicates informational messages about the progress or state of the application. It is typically used for important application events.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800" b="1" kern="0" dirty="0">
                <a:solidFill>
                  <a:srgbClr val="000000"/>
                </a:solidFill>
                <a:effectLst/>
                <a:latin typeface="Ubuntu Mono" panose="020B0509030602030204" pitchFamily="49" charset="0"/>
                <a:ea typeface="Times New Roman" panose="02020603050405020304" pitchFamily="18" charset="0"/>
                <a:cs typeface="Courier New" panose="02070309020205020404" pitchFamily="49" charset="0"/>
              </a:rPr>
              <a:t>WARNING</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Indicates potential issues that might cause problems but are not critical.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800" b="1" kern="0" dirty="0">
                <a:solidFill>
                  <a:srgbClr val="000000"/>
                </a:solidFill>
                <a:effectLst/>
                <a:latin typeface="Ubuntu Mono" panose="020B0509030602030204" pitchFamily="49" charset="0"/>
                <a:ea typeface="Times New Roman" panose="02020603050405020304" pitchFamily="18" charset="0"/>
                <a:cs typeface="Courier New" panose="02070309020205020404" pitchFamily="49" charset="0"/>
              </a:rPr>
              <a:t>SEVERE</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The highest level of severity, indicating critical errors or exceptions that may cause the application to terminate or fail.</a:t>
            </a:r>
          </a:p>
          <a:p>
            <a:pPr marL="342900" indent="-342900">
              <a:lnSpc>
                <a:spcPct val="107000"/>
              </a:lnSpc>
              <a:spcAft>
                <a:spcPts val="800"/>
              </a:spcAft>
              <a:tabLst>
                <a:tab pos="457200" algn="l"/>
              </a:tabLst>
            </a:pPr>
            <a:r>
              <a:rPr lang="en-IN" sz="1800" b="1" kern="0" dirty="0">
                <a:solidFill>
                  <a:srgbClr val="000000"/>
                </a:solidFill>
                <a:effectLst/>
                <a:latin typeface="Ubuntu Mono" panose="020B0509030602030204" pitchFamily="49" charset="0"/>
                <a:ea typeface="Times New Roman" panose="02020603050405020304" pitchFamily="18" charset="0"/>
                <a:cs typeface="Courier New" panose="02070309020205020404" pitchFamily="49" charset="0"/>
              </a:rPr>
              <a:t>DEBUG</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When the logging is set to </a:t>
            </a:r>
            <a:r>
              <a:rPr lang="en-IN" sz="1800" b="1" kern="0" dirty="0">
                <a:solidFill>
                  <a:srgbClr val="000000"/>
                </a:solidFill>
                <a:effectLst/>
                <a:latin typeface="Ubuntu Mono" panose="020B0509030602030204" pitchFamily="49" charset="0"/>
                <a:ea typeface="Times New Roman" panose="02020603050405020304" pitchFamily="18" charset="0"/>
                <a:cs typeface="Courier New" panose="02070309020205020404" pitchFamily="49" charset="0"/>
              </a:rPr>
              <a:t>DEBUG</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level, it allows developers to capture detailed information about the execution flow of the application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5067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CDC6B-997C-E138-024C-8C819E5E36D2}"/>
              </a:ext>
            </a:extLst>
          </p:cNvPr>
          <p:cNvSpPr>
            <a:spLocks noGrp="1"/>
          </p:cNvSpPr>
          <p:nvPr>
            <p:ph type="title"/>
          </p:nvPr>
        </p:nvSpPr>
        <p:spPr>
          <a:xfrm>
            <a:off x="838200" y="365125"/>
            <a:ext cx="10515600" cy="777875"/>
          </a:xfrm>
        </p:spPr>
        <p:txBody>
          <a:bodyPr/>
          <a:lstStyle/>
          <a:p>
            <a:r>
              <a:rPr lang="en-IN" dirty="0"/>
              <a:t>Best Practices</a:t>
            </a:r>
          </a:p>
        </p:txBody>
      </p:sp>
      <p:sp>
        <p:nvSpPr>
          <p:cNvPr id="3" name="Content Placeholder 2">
            <a:extLst>
              <a:ext uri="{FF2B5EF4-FFF2-40B4-BE49-F238E27FC236}">
                <a16:creationId xmlns:a16="http://schemas.microsoft.com/office/drawing/2014/main" id="{21C47B7D-C3EC-EF69-B1AA-32D4A3A9504C}"/>
              </a:ext>
            </a:extLst>
          </p:cNvPr>
          <p:cNvSpPr>
            <a:spLocks noGrp="1"/>
          </p:cNvSpPr>
          <p:nvPr>
            <p:ph idx="1"/>
          </p:nvPr>
        </p:nvSpPr>
        <p:spPr>
          <a:xfrm>
            <a:off x="838200" y="1457325"/>
            <a:ext cx="10515600" cy="4719638"/>
          </a:xfrm>
        </p:spPr>
        <p:txBody>
          <a:bodyPr/>
          <a:lstStyle/>
          <a:p>
            <a:r>
              <a:rPr lang="en-US" b="0" i="0" dirty="0">
                <a:solidFill>
                  <a:srgbClr val="374151"/>
                </a:solidFill>
                <a:effectLst/>
                <a:latin typeface="Söhne"/>
              </a:rPr>
              <a:t>Use the appropriate log level</a:t>
            </a:r>
          </a:p>
          <a:p>
            <a:r>
              <a:rPr lang="en-IN" b="0" i="0" dirty="0">
                <a:solidFill>
                  <a:srgbClr val="374151"/>
                </a:solidFill>
                <a:effectLst/>
                <a:latin typeface="Söhne"/>
              </a:rPr>
              <a:t>Include relevant information</a:t>
            </a:r>
            <a:endParaRPr lang="en-US" dirty="0">
              <a:solidFill>
                <a:srgbClr val="374151"/>
              </a:solidFill>
              <a:latin typeface="Söhne"/>
            </a:endParaRPr>
          </a:p>
          <a:p>
            <a:r>
              <a:rPr lang="en-IN" b="0" i="0" dirty="0">
                <a:solidFill>
                  <a:srgbClr val="374151"/>
                </a:solidFill>
                <a:effectLst/>
                <a:latin typeface="Söhne"/>
              </a:rPr>
              <a:t>Use parameterized logging</a:t>
            </a:r>
            <a:endParaRPr lang="en-US" b="0" i="0" dirty="0">
              <a:solidFill>
                <a:srgbClr val="374151"/>
              </a:solidFill>
              <a:effectLst/>
              <a:latin typeface="Söhne"/>
            </a:endParaRPr>
          </a:p>
          <a:p>
            <a:r>
              <a:rPr lang="en-IN" b="0" i="0" dirty="0">
                <a:solidFill>
                  <a:srgbClr val="374151"/>
                </a:solidFill>
                <a:effectLst/>
                <a:latin typeface="Söhne"/>
              </a:rPr>
              <a:t>Log exceptions properly</a:t>
            </a:r>
            <a:endParaRPr lang="en-US" dirty="0">
              <a:solidFill>
                <a:srgbClr val="374151"/>
              </a:solidFill>
              <a:latin typeface="Söhne"/>
            </a:endParaRPr>
          </a:p>
          <a:p>
            <a:r>
              <a:rPr lang="en-US" b="0" i="0" dirty="0">
                <a:solidFill>
                  <a:srgbClr val="374151"/>
                </a:solidFill>
                <a:effectLst/>
                <a:latin typeface="Söhne"/>
              </a:rPr>
              <a:t>Enable logging only when necessary</a:t>
            </a:r>
          </a:p>
          <a:p>
            <a:r>
              <a:rPr lang="en-US" b="0" i="0" dirty="0">
                <a:solidFill>
                  <a:srgbClr val="374151"/>
                </a:solidFill>
                <a:effectLst/>
                <a:latin typeface="Söhne"/>
              </a:rPr>
              <a:t>Customize the log output format, destinations, and log handlers based on your application's needs. Use configuration files</a:t>
            </a:r>
            <a:endParaRPr lang="en-IN" dirty="0"/>
          </a:p>
        </p:txBody>
      </p:sp>
    </p:spTree>
    <p:extLst>
      <p:ext uri="{BB962C8B-B14F-4D97-AF65-F5344CB8AC3E}">
        <p14:creationId xmlns:p14="http://schemas.microsoft.com/office/powerpoint/2010/main" val="2630312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F7DA6-AAD9-CA21-8876-51E41209BBA8}"/>
              </a:ext>
            </a:extLst>
          </p:cNvPr>
          <p:cNvSpPr>
            <a:spLocks noGrp="1"/>
          </p:cNvSpPr>
          <p:nvPr>
            <p:ph type="title"/>
          </p:nvPr>
        </p:nvSpPr>
        <p:spPr>
          <a:xfrm>
            <a:off x="838200" y="365126"/>
            <a:ext cx="10515600" cy="730250"/>
          </a:xfrm>
        </p:spPr>
        <p:txBody>
          <a:bodyPr/>
          <a:lstStyle/>
          <a:p>
            <a:r>
              <a:rPr lang="en-IN" dirty="0"/>
              <a:t>Log4j</a:t>
            </a:r>
          </a:p>
        </p:txBody>
      </p:sp>
      <p:sp>
        <p:nvSpPr>
          <p:cNvPr id="3" name="Content Placeholder 2">
            <a:extLst>
              <a:ext uri="{FF2B5EF4-FFF2-40B4-BE49-F238E27FC236}">
                <a16:creationId xmlns:a16="http://schemas.microsoft.com/office/drawing/2014/main" id="{59389C3E-4BC4-D981-F820-F24D927C075A}"/>
              </a:ext>
            </a:extLst>
          </p:cNvPr>
          <p:cNvSpPr>
            <a:spLocks noGrp="1"/>
          </p:cNvSpPr>
          <p:nvPr>
            <p:ph idx="1"/>
          </p:nvPr>
        </p:nvSpPr>
        <p:spPr>
          <a:xfrm>
            <a:off x="838200" y="1095376"/>
            <a:ext cx="10515600" cy="5267324"/>
          </a:xfrm>
        </p:spPr>
        <p:txBody>
          <a:bodyPr>
            <a:normAutofit lnSpcReduction="10000"/>
          </a:bodyPr>
          <a:lstStyle/>
          <a:p>
            <a:r>
              <a:rPr lang="en-IN" sz="1800" dirty="0">
                <a:effectLst/>
                <a:latin typeface="Segoe UI" panose="020B0502040204020203" pitchFamily="34" charset="0"/>
                <a:ea typeface="Calibri" panose="020F0502020204030204" pitchFamily="34" charset="0"/>
              </a:rPr>
              <a:t>Log4j is a powerful logging framework with extensive features. It enables developers to effectively capture and manage log messages, control logging </a:t>
            </a:r>
            <a:r>
              <a:rPr lang="en-IN" sz="1800" dirty="0" err="1">
                <a:effectLst/>
                <a:latin typeface="Segoe UI" panose="020B0502040204020203" pitchFamily="34" charset="0"/>
                <a:ea typeface="Calibri" panose="020F0502020204030204" pitchFamily="34" charset="0"/>
              </a:rPr>
              <a:t>behavior</a:t>
            </a:r>
            <a:r>
              <a:rPr lang="en-IN" sz="1800" dirty="0">
                <a:effectLst/>
                <a:latin typeface="Segoe UI" panose="020B0502040204020203" pitchFamily="34" charset="0"/>
                <a:ea typeface="Calibri" panose="020F0502020204030204" pitchFamily="34" charset="0"/>
              </a:rPr>
              <a:t>, and integrate with other logging APIs. Its rich ecosystem and active community make it a popular choice for logging in Java applications</a:t>
            </a:r>
            <a:endParaRPr lang="en-IN" sz="1800" dirty="0">
              <a:latin typeface="Segoe UI" panose="020B0502040204020203" pitchFamily="34" charset="0"/>
              <a:ea typeface="Calibri" panose="020F0502020204030204" pitchFamily="34" charset="0"/>
            </a:endParaRPr>
          </a:p>
          <a:p>
            <a:pPr marL="0" indent="0">
              <a:buNone/>
            </a:pPr>
            <a:r>
              <a:rPr lang="en-IN" sz="1800" b="1" dirty="0">
                <a:latin typeface="Segoe UI" panose="020B0502040204020203" pitchFamily="34" charset="0"/>
                <a:ea typeface="Calibri" panose="020F0502020204030204" pitchFamily="34" charset="0"/>
              </a:rPr>
              <a:t>    </a:t>
            </a:r>
            <a:r>
              <a:rPr lang="en-IN" sz="2400" b="1" dirty="0">
                <a:effectLst/>
                <a:latin typeface="Segoe UI" panose="020B0502040204020203" pitchFamily="34" charset="0"/>
                <a:ea typeface="Calibri" panose="020F0502020204030204" pitchFamily="34" charset="0"/>
              </a:rPr>
              <a:t>Features of Log4j</a:t>
            </a:r>
          </a:p>
          <a:p>
            <a:r>
              <a:rPr lang="en-IN" sz="1800" b="1" dirty="0">
                <a:effectLst/>
                <a:latin typeface="Segoe UI" panose="020B0502040204020203" pitchFamily="34" charset="0"/>
                <a:ea typeface="Calibri" panose="020F0502020204030204" pitchFamily="34" charset="0"/>
              </a:rPr>
              <a:t>Logging Levels and Loggers</a:t>
            </a:r>
            <a:r>
              <a:rPr lang="en-IN" sz="1800" dirty="0">
                <a:effectLst/>
                <a:latin typeface="Segoe UI" panose="020B0502040204020203" pitchFamily="34" charset="0"/>
                <a:ea typeface="Calibri" panose="020F0502020204030204" pitchFamily="34" charset="0"/>
              </a:rPr>
              <a:t>: Log4j supports different logging levels, including TRACE, DEBUG, INFO, WARN, ERROR &amp; FATAL</a:t>
            </a:r>
          </a:p>
          <a:p>
            <a:r>
              <a:rPr lang="en-IN" sz="1800" b="1" dirty="0" err="1">
                <a:effectLst/>
                <a:latin typeface="Segoe UI" panose="020B0502040204020203" pitchFamily="34" charset="0"/>
                <a:ea typeface="Calibri" panose="020F0502020204030204" pitchFamily="34" charset="0"/>
              </a:rPr>
              <a:t>Appenders</a:t>
            </a:r>
            <a:r>
              <a:rPr lang="en-IN" sz="1800" dirty="0">
                <a:effectLst/>
                <a:latin typeface="Segoe UI" panose="020B0502040204020203" pitchFamily="34" charset="0"/>
                <a:ea typeface="Calibri" panose="020F0502020204030204" pitchFamily="34" charset="0"/>
              </a:rPr>
              <a:t>: </a:t>
            </a:r>
            <a:r>
              <a:rPr lang="en-IN" sz="1800" dirty="0" err="1">
                <a:effectLst/>
                <a:latin typeface="Segoe UI" panose="020B0502040204020203" pitchFamily="34" charset="0"/>
                <a:ea typeface="Calibri" panose="020F0502020204030204" pitchFamily="34" charset="0"/>
              </a:rPr>
              <a:t>Appenders</a:t>
            </a:r>
            <a:r>
              <a:rPr lang="en-IN" sz="1800" dirty="0">
                <a:effectLst/>
                <a:latin typeface="Segoe UI" panose="020B0502040204020203" pitchFamily="34" charset="0"/>
                <a:ea typeface="Calibri" panose="020F0502020204030204" pitchFamily="34" charset="0"/>
              </a:rPr>
              <a:t> are responsible for delivering log messages to various destinations such as the console, files, databases, or remote servers. Log4j provides a wide range of built-in </a:t>
            </a:r>
            <a:r>
              <a:rPr lang="en-IN" sz="1800" dirty="0" err="1">
                <a:effectLst/>
                <a:latin typeface="Segoe UI" panose="020B0502040204020203" pitchFamily="34" charset="0"/>
                <a:ea typeface="Calibri" panose="020F0502020204030204" pitchFamily="34" charset="0"/>
              </a:rPr>
              <a:t>appenders</a:t>
            </a:r>
            <a:r>
              <a:rPr lang="en-IN" sz="1800" dirty="0">
                <a:effectLst/>
                <a:latin typeface="Segoe UI" panose="020B0502040204020203" pitchFamily="34" charset="0"/>
                <a:ea typeface="Calibri" panose="020F0502020204030204" pitchFamily="34" charset="0"/>
              </a:rPr>
              <a:t>, including </a:t>
            </a:r>
            <a:r>
              <a:rPr lang="en-IN" sz="1800" dirty="0" err="1">
                <a:effectLst/>
                <a:latin typeface="Segoe UI" panose="020B0502040204020203" pitchFamily="34" charset="0"/>
                <a:ea typeface="Calibri" panose="020F0502020204030204" pitchFamily="34" charset="0"/>
              </a:rPr>
              <a:t>ConsoleAppender</a:t>
            </a:r>
            <a:r>
              <a:rPr lang="en-IN" sz="1800" dirty="0">
                <a:effectLst/>
                <a:latin typeface="Segoe UI" panose="020B0502040204020203" pitchFamily="34" charset="0"/>
                <a:ea typeface="Calibri" panose="020F0502020204030204" pitchFamily="34" charset="0"/>
              </a:rPr>
              <a:t>, </a:t>
            </a:r>
            <a:r>
              <a:rPr lang="en-IN" sz="1800" dirty="0" err="1">
                <a:effectLst/>
                <a:latin typeface="Segoe UI" panose="020B0502040204020203" pitchFamily="34" charset="0"/>
                <a:ea typeface="Calibri" panose="020F0502020204030204" pitchFamily="34" charset="0"/>
              </a:rPr>
              <a:t>FileAppender</a:t>
            </a:r>
            <a:r>
              <a:rPr lang="en-IN" sz="1800" dirty="0">
                <a:effectLst/>
                <a:latin typeface="Segoe UI" panose="020B0502040204020203" pitchFamily="34" charset="0"/>
                <a:ea typeface="Calibri" panose="020F0502020204030204" pitchFamily="34" charset="0"/>
              </a:rPr>
              <a:t>, </a:t>
            </a:r>
            <a:r>
              <a:rPr lang="en-IN" sz="1800" dirty="0" err="1">
                <a:effectLst/>
                <a:latin typeface="Segoe UI" panose="020B0502040204020203" pitchFamily="34" charset="0"/>
                <a:ea typeface="Calibri" panose="020F0502020204030204" pitchFamily="34" charset="0"/>
              </a:rPr>
              <a:t>JDBCAppender</a:t>
            </a:r>
            <a:r>
              <a:rPr lang="en-IN" sz="1800" dirty="0">
                <a:latin typeface="Segoe UI" panose="020B0502040204020203" pitchFamily="34" charset="0"/>
                <a:ea typeface="Calibri" panose="020F0502020204030204" pitchFamily="34" charset="0"/>
              </a:rPr>
              <a:t> etc. Log4j also allows developer to create custom </a:t>
            </a:r>
            <a:r>
              <a:rPr lang="en-IN" sz="1800" dirty="0" err="1">
                <a:latin typeface="Segoe UI" panose="020B0502040204020203" pitchFamily="34" charset="0"/>
                <a:ea typeface="Calibri" panose="020F0502020204030204" pitchFamily="34" charset="0"/>
              </a:rPr>
              <a:t>Appenders</a:t>
            </a:r>
            <a:r>
              <a:rPr lang="en-IN" sz="1800" dirty="0">
                <a:latin typeface="Segoe UI" panose="020B0502040204020203" pitchFamily="34" charset="0"/>
                <a:ea typeface="Calibri" panose="020F0502020204030204" pitchFamily="34" charset="0"/>
              </a:rPr>
              <a:t> as per the application requirement.</a:t>
            </a:r>
          </a:p>
          <a:p>
            <a:r>
              <a:rPr lang="en-IN" sz="1800" b="1" dirty="0">
                <a:effectLst/>
                <a:latin typeface="Segoe UI" panose="020B0502040204020203" pitchFamily="34" charset="0"/>
                <a:ea typeface="Calibri" panose="020F0502020204030204" pitchFamily="34" charset="0"/>
              </a:rPr>
              <a:t>Layouts</a:t>
            </a:r>
            <a:r>
              <a:rPr lang="en-IN" sz="1800" dirty="0">
                <a:effectLst/>
                <a:latin typeface="Segoe UI" panose="020B0502040204020203" pitchFamily="34" charset="0"/>
                <a:ea typeface="Calibri" panose="020F0502020204030204" pitchFamily="34" charset="0"/>
              </a:rPr>
              <a:t>: Layouts define the format of log messages. They determine how log messages are transformed into a textual representation. Log4j supports different layouts, such as </a:t>
            </a:r>
            <a:r>
              <a:rPr lang="en-IN" sz="1800" dirty="0" err="1">
                <a:effectLst/>
                <a:latin typeface="Segoe UI" panose="020B0502040204020203" pitchFamily="34" charset="0"/>
                <a:ea typeface="Calibri" panose="020F0502020204030204" pitchFamily="34" charset="0"/>
              </a:rPr>
              <a:t>PatternLayout</a:t>
            </a:r>
            <a:r>
              <a:rPr lang="en-IN" sz="1800" dirty="0">
                <a:effectLst/>
                <a:latin typeface="Segoe UI" panose="020B0502040204020203" pitchFamily="34" charset="0"/>
                <a:ea typeface="Calibri" panose="020F0502020204030204" pitchFamily="34" charset="0"/>
              </a:rPr>
              <a:t>, </a:t>
            </a:r>
            <a:r>
              <a:rPr lang="en-IN" sz="1800" dirty="0" err="1">
                <a:latin typeface="Segoe UI" panose="020B0502040204020203" pitchFamily="34" charset="0"/>
                <a:ea typeface="Calibri" panose="020F0502020204030204" pitchFamily="34" charset="0"/>
              </a:rPr>
              <a:t>HTMLLayout</a:t>
            </a:r>
            <a:r>
              <a:rPr lang="en-IN" sz="1800" dirty="0">
                <a:latin typeface="Segoe UI" panose="020B0502040204020203" pitchFamily="34" charset="0"/>
                <a:ea typeface="Calibri" panose="020F0502020204030204" pitchFamily="34" charset="0"/>
              </a:rPr>
              <a:t>, </a:t>
            </a:r>
            <a:r>
              <a:rPr lang="en-IN" sz="1800" dirty="0" err="1">
                <a:latin typeface="Segoe UI" panose="020B0502040204020203" pitchFamily="34" charset="0"/>
                <a:ea typeface="Calibri" panose="020F0502020204030204" pitchFamily="34" charset="0"/>
              </a:rPr>
              <a:t>XMLLayout</a:t>
            </a:r>
            <a:r>
              <a:rPr lang="en-IN" sz="1800" dirty="0">
                <a:latin typeface="Segoe UI" panose="020B0502040204020203" pitchFamily="34" charset="0"/>
                <a:ea typeface="Calibri" panose="020F0502020204030204" pitchFamily="34" charset="0"/>
              </a:rPr>
              <a:t>, </a:t>
            </a:r>
            <a:r>
              <a:rPr lang="en-IN" sz="1800" dirty="0" err="1">
                <a:latin typeface="Segoe UI" panose="020B0502040204020203" pitchFamily="34" charset="0"/>
                <a:ea typeface="Calibri" panose="020F0502020204030204" pitchFamily="34" charset="0"/>
              </a:rPr>
              <a:t>JSONTemplateLayout</a:t>
            </a:r>
            <a:r>
              <a:rPr lang="en-IN" sz="1800" dirty="0">
                <a:latin typeface="Segoe UI" panose="020B0502040204020203" pitchFamily="34" charset="0"/>
                <a:ea typeface="Calibri" panose="020F0502020204030204" pitchFamily="34" charset="0"/>
              </a:rPr>
              <a:t> and many more. </a:t>
            </a:r>
            <a:r>
              <a:rPr lang="en-IN" sz="1800" dirty="0">
                <a:effectLst/>
                <a:latin typeface="Segoe UI" panose="020B0502040204020203" pitchFamily="34" charset="0"/>
                <a:ea typeface="Calibri" panose="020F0502020204030204" pitchFamily="34" charset="0"/>
              </a:rPr>
              <a:t>Developers can choose an appropriate layout or create custom layouts to format log messages according to their preferences</a:t>
            </a:r>
          </a:p>
          <a:p>
            <a:r>
              <a:rPr lang="en-IN" sz="1800" b="1" dirty="0">
                <a:latin typeface="Segoe UI" panose="020B0502040204020203" pitchFamily="34" charset="0"/>
                <a:ea typeface="Calibri" panose="020F0502020204030204" pitchFamily="34" charset="0"/>
              </a:rPr>
              <a:t>Easy Configuration : </a:t>
            </a:r>
            <a:r>
              <a:rPr lang="en-IN" sz="1800" dirty="0">
                <a:effectLst/>
                <a:latin typeface="Segoe UI" panose="020B0502040204020203" pitchFamily="34" charset="0"/>
                <a:ea typeface="Calibri" panose="020F0502020204030204" pitchFamily="34" charset="0"/>
              </a:rPr>
              <a:t>Log4j can be configured through a configuration file, typically named  log4j2.xml or log4j2.properties. </a:t>
            </a:r>
            <a:r>
              <a:rPr lang="en-IN" sz="1800" dirty="0">
                <a:effectLst/>
                <a:latin typeface="Segoe UI" panose="020B0502040204020203" pitchFamily="34" charset="0"/>
                <a:ea typeface="Times New Roman" panose="02020603050405020304" pitchFamily="18" charset="0"/>
              </a:rPr>
              <a:t>The configuration file allows developers to define loggers, </a:t>
            </a:r>
            <a:r>
              <a:rPr lang="en-IN" sz="1800" dirty="0" err="1">
                <a:effectLst/>
                <a:latin typeface="Segoe UI" panose="020B0502040204020203" pitchFamily="34" charset="0"/>
                <a:ea typeface="Times New Roman" panose="02020603050405020304" pitchFamily="18" charset="0"/>
              </a:rPr>
              <a:t>appenders</a:t>
            </a:r>
            <a:r>
              <a:rPr lang="en-IN" sz="1800" dirty="0">
                <a:effectLst/>
                <a:latin typeface="Segoe UI" panose="020B0502040204020203" pitchFamily="34" charset="0"/>
                <a:ea typeface="Times New Roman" panose="02020603050405020304" pitchFamily="18" charset="0"/>
              </a:rPr>
              <a:t>, layouts, logging levels, and other settings. It provides fine-grained control over the logging </a:t>
            </a:r>
            <a:r>
              <a:rPr lang="en-IN" sz="1800" dirty="0" err="1">
                <a:effectLst/>
                <a:latin typeface="Segoe UI" panose="020B0502040204020203" pitchFamily="34" charset="0"/>
                <a:ea typeface="Times New Roman" panose="02020603050405020304" pitchFamily="18" charset="0"/>
              </a:rPr>
              <a:t>behavior</a:t>
            </a:r>
            <a:r>
              <a:rPr lang="en-IN" sz="1800" dirty="0">
                <a:effectLst/>
                <a:latin typeface="Segoe UI" panose="020B0502040204020203" pitchFamily="34" charset="0"/>
                <a:ea typeface="Times New Roman" panose="02020603050405020304" pitchFamily="18" charset="0"/>
              </a:rPr>
              <a:t> of the application. Alternatively, Log4j can be configured programmatically using the Log4j API.</a:t>
            </a:r>
            <a:endParaRPr lang="en-IN" sz="1800" dirty="0">
              <a:effectLst/>
              <a:latin typeface="Times New Roman" panose="02020603050405020304" pitchFamily="18" charset="0"/>
              <a:ea typeface="Times New Roman" panose="02020603050405020304" pitchFamily="18" charset="0"/>
            </a:endParaRPr>
          </a:p>
          <a:p>
            <a:endParaRPr lang="en-IN" sz="1800" b="1" dirty="0">
              <a:effectLst/>
              <a:latin typeface="Segoe UI" panose="020B0502040204020203" pitchFamily="34" charset="0"/>
              <a:ea typeface="Calibri" panose="020F0502020204030204" pitchFamily="34" charset="0"/>
            </a:endParaRPr>
          </a:p>
          <a:p>
            <a:endParaRPr lang="en-IN" sz="1800" dirty="0">
              <a:latin typeface="Segoe UI" panose="020B0502040204020203" pitchFamily="34" charset="0"/>
              <a:ea typeface="Calibri" panose="020F0502020204030204" pitchFamily="34" charset="0"/>
            </a:endParaRPr>
          </a:p>
          <a:p>
            <a:endParaRPr lang="en-IN" sz="1800" dirty="0">
              <a:effectLst/>
              <a:latin typeface="Segoe UI" panose="020B0502040204020203"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217001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1650B-472F-CEC9-C293-FF81008B3820}"/>
              </a:ext>
            </a:extLst>
          </p:cNvPr>
          <p:cNvSpPr>
            <a:spLocks noGrp="1"/>
          </p:cNvSpPr>
          <p:nvPr>
            <p:ph idx="1"/>
          </p:nvPr>
        </p:nvSpPr>
        <p:spPr>
          <a:xfrm>
            <a:off x="838200" y="352425"/>
            <a:ext cx="10515600" cy="5824538"/>
          </a:xfrm>
        </p:spPr>
        <p:txBody>
          <a:bodyPr/>
          <a:lstStyle/>
          <a:p>
            <a:r>
              <a:rPr lang="en-IN" sz="1800" b="1" dirty="0">
                <a:effectLst/>
                <a:latin typeface="Segoe UI" panose="020B0502040204020203" pitchFamily="34" charset="0"/>
                <a:ea typeface="Times New Roman" panose="02020603050405020304" pitchFamily="18" charset="0"/>
              </a:rPr>
              <a:t>Asynchronous Logging</a:t>
            </a:r>
            <a:r>
              <a:rPr lang="en-IN" sz="1800" dirty="0">
                <a:effectLst/>
                <a:latin typeface="Segoe UI" panose="020B0502040204020203" pitchFamily="34" charset="0"/>
                <a:ea typeface="Times New Roman" panose="02020603050405020304" pitchFamily="18" charset="0"/>
              </a:rPr>
              <a:t>: Log4j offers asynchronous logging capabilities to improve performance and reduce overhead. Asynchronous logging separates the log message generation from the actual writing to the log destination, allowing the application to continue its execution without waiting for the log messages to be written.</a:t>
            </a:r>
          </a:p>
          <a:p>
            <a:endParaRPr lang="en-IN" sz="1800" dirty="0">
              <a:latin typeface="Segoe UI" panose="020B0502040204020203" pitchFamily="34" charset="0"/>
              <a:ea typeface="Times New Roman" panose="02020603050405020304" pitchFamily="18" charset="0"/>
            </a:endParaRPr>
          </a:p>
          <a:p>
            <a:r>
              <a:rPr lang="en-IN" sz="1800" dirty="0">
                <a:effectLst/>
                <a:latin typeface="Segoe UI" panose="020B0502040204020203" pitchFamily="34" charset="0"/>
                <a:ea typeface="Times New Roman" panose="02020603050405020304" pitchFamily="18" charset="0"/>
              </a:rPr>
              <a:t>LOGGER example</a:t>
            </a:r>
          </a:p>
          <a:p>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662D72E9-B1C8-FCCB-E265-E51C185BEC99}"/>
              </a:ext>
            </a:extLst>
          </p:cNvPr>
          <p:cNvPicPr>
            <a:picLocks noChangeAspect="1"/>
          </p:cNvPicPr>
          <p:nvPr/>
        </p:nvPicPr>
        <p:blipFill>
          <a:blip r:embed="rId2"/>
          <a:stretch>
            <a:fillRect/>
          </a:stretch>
        </p:blipFill>
        <p:spPr>
          <a:xfrm>
            <a:off x="1309687" y="2276475"/>
            <a:ext cx="8996363" cy="3929062"/>
          </a:xfrm>
          <a:prstGeom prst="rect">
            <a:avLst/>
          </a:prstGeom>
        </p:spPr>
      </p:pic>
    </p:spTree>
    <p:extLst>
      <p:ext uri="{BB962C8B-B14F-4D97-AF65-F5344CB8AC3E}">
        <p14:creationId xmlns:p14="http://schemas.microsoft.com/office/powerpoint/2010/main" val="2062657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42E72A-15C8-E7CF-9E88-46A8D67FE21A}"/>
              </a:ext>
            </a:extLst>
          </p:cNvPr>
          <p:cNvSpPr>
            <a:spLocks noGrp="1"/>
          </p:cNvSpPr>
          <p:nvPr>
            <p:ph type="title"/>
          </p:nvPr>
        </p:nvSpPr>
        <p:spPr>
          <a:xfrm>
            <a:off x="991230" y="4383466"/>
            <a:ext cx="9231410" cy="1536904"/>
          </a:xfrm>
        </p:spPr>
        <p:txBody>
          <a:bodyPr vert="horz" lIns="91440" tIns="45720" rIns="91440" bIns="45720" rtlCol="0" anchor="b">
            <a:normAutofit/>
          </a:bodyPr>
          <a:lstStyle/>
          <a:p>
            <a:r>
              <a:rPr lang="en-US" sz="8800" kern="1200" dirty="0">
                <a:solidFill>
                  <a:schemeClr val="tx1"/>
                </a:solidFill>
                <a:latin typeface="+mj-lt"/>
                <a:ea typeface="+mj-ea"/>
                <a:cs typeface="+mj-cs"/>
              </a:rPr>
              <a:t>Garbage Collection</a:t>
            </a:r>
          </a:p>
        </p:txBody>
      </p:sp>
    </p:spTree>
    <p:extLst>
      <p:ext uri="{BB962C8B-B14F-4D97-AF65-F5344CB8AC3E}">
        <p14:creationId xmlns:p14="http://schemas.microsoft.com/office/powerpoint/2010/main" val="207198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27AC13-8CE2-C42E-5D03-DA4777FC5F5A}"/>
              </a:ext>
            </a:extLst>
          </p:cNvPr>
          <p:cNvSpPr>
            <a:spLocks noGrp="1"/>
          </p:cNvSpPr>
          <p:nvPr>
            <p:ph idx="1"/>
          </p:nvPr>
        </p:nvSpPr>
        <p:spPr>
          <a:xfrm>
            <a:off x="838200" y="514350"/>
            <a:ext cx="10515600" cy="5662613"/>
          </a:xfrm>
        </p:spPr>
        <p:txBody>
          <a:bodyPr/>
          <a:lstStyle/>
          <a:p>
            <a:pPr marL="0" indent="0">
              <a:buNone/>
            </a:pPr>
            <a:r>
              <a:rPr lang="en-IN" sz="1800" b="1" dirty="0">
                <a:effectLst/>
                <a:latin typeface="Segoe UI" panose="020B0502040204020203" pitchFamily="34" charset="0"/>
                <a:ea typeface="Times New Roman" panose="02020603050405020304" pitchFamily="18" charset="0"/>
              </a:rPr>
              <a:t>What is garbage collector?</a:t>
            </a:r>
          </a:p>
          <a:p>
            <a:pPr marL="0" indent="0">
              <a:buNone/>
            </a:pPr>
            <a:r>
              <a:rPr lang="en-IN" sz="1800" dirty="0">
                <a:effectLst/>
                <a:latin typeface="Segoe UI" panose="020B0502040204020203" pitchFamily="34" charset="0"/>
                <a:ea typeface="Times New Roman" panose="02020603050405020304" pitchFamily="18" charset="0"/>
              </a:rPr>
              <a:t>In Java, object lifecycle and memory management are handled by the garbage collector. The garbage collector is responsible for reclaiming memory occupied by objects that are no longer referenced and freeing up resources.</a:t>
            </a:r>
          </a:p>
          <a:p>
            <a:pPr marL="0" indent="0">
              <a:buNone/>
            </a:pPr>
            <a:endParaRPr lang="en-IN" sz="1800" dirty="0">
              <a:latin typeface="Segoe UI" panose="020B0502040204020203" pitchFamily="34" charset="0"/>
              <a:ea typeface="Times New Roman" panose="02020603050405020304" pitchFamily="18" charset="0"/>
            </a:endParaRPr>
          </a:p>
          <a:p>
            <a:pPr marL="0" indent="0">
              <a:buNone/>
            </a:pPr>
            <a:r>
              <a:rPr lang="en-IN" sz="1800" b="1" u="sng" dirty="0">
                <a:effectLst/>
                <a:latin typeface="Segoe UI" panose="020B0502040204020203" pitchFamily="34" charset="0"/>
                <a:ea typeface="Times New Roman" panose="02020603050405020304" pitchFamily="18" charset="0"/>
              </a:rPr>
              <a:t>Object Life cycle</a:t>
            </a:r>
          </a:p>
          <a:p>
            <a:pPr marL="0" lvl="0" indent="0">
              <a:buNone/>
              <a:tabLst>
                <a:tab pos="457200" algn="l"/>
              </a:tabLst>
            </a:pPr>
            <a:r>
              <a:rPr lang="en-IN" sz="1800" b="1" dirty="0">
                <a:effectLst/>
                <a:latin typeface="Segoe UI" panose="020B0502040204020203" pitchFamily="34" charset="0"/>
                <a:ea typeface="Calibri" panose="020F0502020204030204" pitchFamily="34" charset="0"/>
              </a:rPr>
              <a:t>Creation</a:t>
            </a:r>
            <a:r>
              <a:rPr lang="en-IN" sz="1800" dirty="0">
                <a:effectLst/>
                <a:latin typeface="Segoe UI" panose="020B0502040204020203" pitchFamily="34" charset="0"/>
                <a:ea typeface="Calibri" panose="020F0502020204030204" pitchFamily="34" charset="0"/>
              </a:rPr>
              <a:t>: Objects are created using the new </a:t>
            </a:r>
            <a:r>
              <a:rPr lang="en-IN" sz="1800" dirty="0">
                <a:effectLst/>
                <a:latin typeface="Segoe UI" panose="020B0502040204020203" pitchFamily="34" charset="0"/>
                <a:ea typeface="Times New Roman" panose="02020603050405020304" pitchFamily="18" charset="0"/>
              </a:rPr>
              <a:t>keyword or through other means like object deserialization or reflection. When an object is created, memory is allocated for it on the heap.</a:t>
            </a:r>
            <a:endParaRPr lang="en-IN" sz="1800" dirty="0">
              <a:effectLst/>
              <a:latin typeface="Times New Roman" panose="02020603050405020304" pitchFamily="18" charset="0"/>
              <a:ea typeface="Times New Roman" panose="02020603050405020304" pitchFamily="18" charset="0"/>
            </a:endParaRPr>
          </a:p>
          <a:p>
            <a:pPr marL="0" lvl="0" indent="0">
              <a:buNone/>
              <a:tabLst>
                <a:tab pos="457200" algn="l"/>
              </a:tabLst>
            </a:pPr>
            <a:r>
              <a:rPr lang="en-IN" sz="1800" b="1" dirty="0">
                <a:effectLst/>
                <a:latin typeface="Segoe UI" panose="020B0502040204020203" pitchFamily="34" charset="0"/>
                <a:ea typeface="Times New Roman" panose="02020603050405020304" pitchFamily="18" charset="0"/>
              </a:rPr>
              <a:t>Reachability</a:t>
            </a:r>
            <a:r>
              <a:rPr lang="en-IN" sz="1800" dirty="0">
                <a:effectLst/>
                <a:latin typeface="Segoe UI" panose="020B0502040204020203" pitchFamily="34" charset="0"/>
                <a:ea typeface="Times New Roman" panose="02020603050405020304" pitchFamily="18" charset="0"/>
              </a:rPr>
              <a:t>: Objects become eligible for garbage collection when they are no longer reachable or referenced by any live threads or active variables in the program. Java uses a technique called reachability analysis to determine which objects are reachable.</a:t>
            </a:r>
            <a:endParaRPr lang="en-IN" sz="1800" dirty="0">
              <a:effectLst/>
              <a:latin typeface="Times New Roman" panose="02020603050405020304" pitchFamily="18" charset="0"/>
              <a:ea typeface="Times New Roman" panose="02020603050405020304" pitchFamily="18" charset="0"/>
            </a:endParaRPr>
          </a:p>
          <a:p>
            <a:pPr marL="0" lvl="0" indent="0">
              <a:buNone/>
              <a:tabLst>
                <a:tab pos="457200" algn="l"/>
              </a:tabLst>
            </a:pPr>
            <a:r>
              <a:rPr lang="en-IN" sz="1800" b="1" dirty="0">
                <a:effectLst/>
                <a:latin typeface="Segoe UI" panose="020B0502040204020203" pitchFamily="34" charset="0"/>
                <a:ea typeface="Times New Roman" panose="02020603050405020304" pitchFamily="18" charset="0"/>
              </a:rPr>
              <a:t>Marking</a:t>
            </a:r>
            <a:r>
              <a:rPr lang="en-IN" sz="1800" dirty="0">
                <a:effectLst/>
                <a:latin typeface="Segoe UI" panose="020B0502040204020203" pitchFamily="34" charset="0"/>
                <a:ea typeface="Times New Roman" panose="02020603050405020304" pitchFamily="18" charset="0"/>
              </a:rPr>
              <a:t>: The garbage collector performs a marking phase where it traverses through the graph of reachable objects starting from the root objects (such as static variables, method parameters, and active threads). Any objects that are not marked during this traversal are considered unreachable.</a:t>
            </a:r>
            <a:endParaRPr lang="en-IN" sz="1800" dirty="0">
              <a:effectLst/>
              <a:latin typeface="Times New Roman" panose="02020603050405020304" pitchFamily="18" charset="0"/>
              <a:ea typeface="Times New Roman" panose="02020603050405020304" pitchFamily="18" charset="0"/>
            </a:endParaRPr>
          </a:p>
          <a:p>
            <a:pPr marL="0" indent="0">
              <a:buNone/>
            </a:pPr>
            <a:r>
              <a:rPr lang="en-IN" sz="1800" b="1" dirty="0">
                <a:effectLst/>
                <a:latin typeface="Segoe UI" panose="020B0502040204020203" pitchFamily="34" charset="0"/>
                <a:ea typeface="Calibri" panose="020F0502020204030204" pitchFamily="34" charset="0"/>
              </a:rPr>
              <a:t>Sweep and Deallocate: </a:t>
            </a:r>
            <a:r>
              <a:rPr lang="en-IN" sz="1800" dirty="0">
                <a:effectLst/>
                <a:latin typeface="Segoe UI" panose="020B0502040204020203" pitchFamily="34" charset="0"/>
                <a:ea typeface="Calibri" panose="020F0502020204030204" pitchFamily="34" charset="0"/>
              </a:rPr>
              <a:t>After marking, the garbage collector performs a sweep phase where it r  reclaims memory from the unreachable objects. It deallocates the memory occupied by these  objects, making it available for future object allocations</a:t>
            </a:r>
            <a:endParaRPr lang="en-IN" sz="1800" b="1"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84477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8487-3851-ADC4-0173-2C892EA645A3}"/>
              </a:ext>
            </a:extLst>
          </p:cNvPr>
          <p:cNvSpPr>
            <a:spLocks noGrp="1"/>
          </p:cNvSpPr>
          <p:nvPr>
            <p:ph type="title"/>
          </p:nvPr>
        </p:nvSpPr>
        <p:spPr>
          <a:xfrm>
            <a:off x="838200" y="266700"/>
            <a:ext cx="10515600" cy="495300"/>
          </a:xfrm>
        </p:spPr>
        <p:txBody>
          <a:bodyPr>
            <a:normAutofit fontScale="90000"/>
          </a:bodyPr>
          <a:lstStyle/>
          <a:p>
            <a:r>
              <a:rPr lang="en-IN" b="1" dirty="0"/>
              <a:t>Generational Collectors</a:t>
            </a:r>
          </a:p>
        </p:txBody>
      </p:sp>
      <p:sp>
        <p:nvSpPr>
          <p:cNvPr id="3" name="Content Placeholder 2">
            <a:extLst>
              <a:ext uri="{FF2B5EF4-FFF2-40B4-BE49-F238E27FC236}">
                <a16:creationId xmlns:a16="http://schemas.microsoft.com/office/drawing/2014/main" id="{08CFCFC4-95C1-EDD5-0BCB-F1D5C28534CE}"/>
              </a:ext>
            </a:extLst>
          </p:cNvPr>
          <p:cNvSpPr>
            <a:spLocks noGrp="1"/>
          </p:cNvSpPr>
          <p:nvPr>
            <p:ph idx="1"/>
          </p:nvPr>
        </p:nvSpPr>
        <p:spPr>
          <a:xfrm>
            <a:off x="838200" y="895350"/>
            <a:ext cx="10515600" cy="5591175"/>
          </a:xfrm>
        </p:spPr>
        <p:txBody>
          <a:bodyPr>
            <a:normAutofit/>
          </a:bodyPr>
          <a:lstStyle/>
          <a:p>
            <a:pPr marL="0" indent="0">
              <a:buNone/>
            </a:pPr>
            <a:r>
              <a:rPr lang="en-IN" sz="1800" dirty="0">
                <a:solidFill>
                  <a:srgbClr val="374151"/>
                </a:solidFill>
                <a:effectLst/>
                <a:latin typeface="Segoe UI" panose="020B0502040204020203" pitchFamily="34" charset="0"/>
                <a:ea typeface="Calibri" panose="020F0502020204030204" pitchFamily="34" charset="0"/>
              </a:rPr>
              <a:t>Generational collectors are a type of garbage collector that divide the heap into different generations based on the age of objects. </a:t>
            </a:r>
          </a:p>
          <a:p>
            <a:pPr marL="0" indent="0">
              <a:buNone/>
            </a:pPr>
            <a:r>
              <a:rPr lang="en-IN" sz="1800" dirty="0">
                <a:solidFill>
                  <a:srgbClr val="374151"/>
                </a:solidFill>
                <a:effectLst/>
                <a:latin typeface="Segoe UI" panose="020B0502040204020203" pitchFamily="34" charset="0"/>
                <a:ea typeface="Times New Roman" panose="02020603050405020304" pitchFamily="18" charset="0"/>
              </a:rPr>
              <a:t>The heap is divided into three main generations:</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374151"/>
                </a:solidFill>
                <a:effectLst/>
                <a:latin typeface="Segoe UI" panose="020B0502040204020203" pitchFamily="34" charset="0"/>
                <a:ea typeface="Times New Roman" panose="02020603050405020304" pitchFamily="18" charset="0"/>
              </a:rPr>
              <a:t>Young</a:t>
            </a:r>
            <a:r>
              <a:rPr lang="en-IN" sz="1800" dirty="0">
                <a:solidFill>
                  <a:srgbClr val="374151"/>
                </a:solidFill>
                <a:effectLst/>
                <a:latin typeface="Segoe UI" panose="020B0502040204020203" pitchFamily="34" charset="0"/>
                <a:ea typeface="Times New Roman" panose="02020603050405020304" pitchFamily="18" charset="0"/>
              </a:rPr>
              <a:t> </a:t>
            </a:r>
            <a:r>
              <a:rPr lang="en-IN" sz="1800" b="1" dirty="0">
                <a:solidFill>
                  <a:srgbClr val="374151"/>
                </a:solidFill>
                <a:effectLst/>
                <a:latin typeface="Segoe UI" panose="020B0502040204020203" pitchFamily="34" charset="0"/>
                <a:ea typeface="Times New Roman" panose="02020603050405020304" pitchFamily="18" charset="0"/>
              </a:rPr>
              <a:t>Generation</a:t>
            </a:r>
            <a:r>
              <a:rPr lang="en-IN" sz="1800" dirty="0">
                <a:solidFill>
                  <a:srgbClr val="374151"/>
                </a:solidFill>
                <a:effectLst/>
                <a:latin typeface="Segoe UI" panose="020B0502040204020203" pitchFamily="34" charset="0"/>
                <a:ea typeface="Times New Roman" panose="02020603050405020304" pitchFamily="18" charset="0"/>
              </a:rPr>
              <a:t>: This is where new objects are allocated and aged. The young generation is further divided into two areas: Eden space and survivor spaces (usually called S0 and S1). When objects are first created, they are allocated in the Eden space. As the Eden space fills up, a minor garbage collection (also known as a young collection) is triggered. The objects surviving the garbage collection of Eden space are moved to S0. The S1 is the pool containing objects that have existed for sometime in S0. Objects that survive several minor collections are promoted to the old generation.</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374151"/>
                </a:solidFill>
                <a:effectLst/>
                <a:latin typeface="Segoe UI" panose="020B0502040204020203" pitchFamily="34" charset="0"/>
                <a:ea typeface="Times New Roman" panose="02020603050405020304" pitchFamily="18" charset="0"/>
              </a:rPr>
              <a:t>Old Generation (Tenured Generation)</a:t>
            </a:r>
            <a:r>
              <a:rPr lang="en-IN" sz="1800" dirty="0">
                <a:solidFill>
                  <a:srgbClr val="374151"/>
                </a:solidFill>
                <a:effectLst/>
                <a:latin typeface="Segoe UI" panose="020B0502040204020203" pitchFamily="34" charset="0"/>
                <a:ea typeface="Times New Roman" panose="02020603050405020304" pitchFamily="18" charset="0"/>
              </a:rPr>
              <a:t>: This generation contains objects that have survived multiple minor collections and are considered long-lived. Objects in the old generation are typically larger in size and less likely to become garbage. When the old generation fills up, a major garbage collection (also known as a full collection) is triggered. A major collection involves collecting the entire heap, including both the young and old generations. It can be a more time-consuming process compared to minor collections.</a:t>
            </a:r>
          </a:p>
        </p:txBody>
      </p:sp>
    </p:spTree>
    <p:extLst>
      <p:ext uri="{BB962C8B-B14F-4D97-AF65-F5344CB8AC3E}">
        <p14:creationId xmlns:p14="http://schemas.microsoft.com/office/powerpoint/2010/main" val="3775573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FDA7B1-DABB-CA42-BF94-427080C3D4B5}"/>
              </a:ext>
            </a:extLst>
          </p:cNvPr>
          <p:cNvSpPr>
            <a:spLocks noGrp="1"/>
          </p:cNvSpPr>
          <p:nvPr>
            <p:ph idx="1"/>
          </p:nvPr>
        </p:nvSpPr>
        <p:spPr>
          <a:xfrm>
            <a:off x="838200" y="428625"/>
            <a:ext cx="10515600" cy="5748338"/>
          </a:xfrm>
        </p:spPr>
        <p:txBody>
          <a:bodyPr/>
          <a:lstStyle/>
          <a:p>
            <a:r>
              <a:rPr lang="en-IN" sz="1800" b="1" dirty="0">
                <a:solidFill>
                  <a:srgbClr val="374151"/>
                </a:solidFill>
                <a:latin typeface="Segoe UI" panose="020B0502040204020203" pitchFamily="34" charset="0"/>
                <a:ea typeface="Times New Roman" panose="02020603050405020304" pitchFamily="18" charset="0"/>
              </a:rPr>
              <a:t>Permanent Generation</a:t>
            </a:r>
            <a:r>
              <a:rPr lang="en-IN" sz="1800" dirty="0">
                <a:solidFill>
                  <a:srgbClr val="374151"/>
                </a:solidFill>
                <a:latin typeface="Segoe UI" panose="020B0502040204020203" pitchFamily="34" charset="0"/>
                <a:ea typeface="Times New Roman" panose="02020603050405020304" pitchFamily="18" charset="0"/>
              </a:rPr>
              <a:t>: </a:t>
            </a:r>
            <a:r>
              <a:rPr lang="en-US" sz="1800" dirty="0">
                <a:solidFill>
                  <a:srgbClr val="374151"/>
                </a:solidFill>
                <a:latin typeface="Segoe UI" panose="020B0502040204020203" pitchFamily="34" charset="0"/>
                <a:ea typeface="Times New Roman" panose="02020603050405020304" pitchFamily="18" charset="0"/>
              </a:rPr>
              <a:t>In older versions of Java, the Permanent Generation was a separate region of the heap used to store metadata about classes, method bytecode, and other runtime data. It held information related to the Java Virtual Machine itself rather than application data. However, starting from Java 8, the Permanent Generation was removed and replaced by the </a:t>
            </a:r>
            <a:r>
              <a:rPr lang="en-US" sz="1800" dirty="0" err="1">
                <a:solidFill>
                  <a:srgbClr val="374151"/>
                </a:solidFill>
                <a:latin typeface="Segoe UI" panose="020B0502040204020203" pitchFamily="34" charset="0"/>
                <a:ea typeface="Times New Roman" panose="02020603050405020304" pitchFamily="18" charset="0"/>
              </a:rPr>
              <a:t>Metaspace</a:t>
            </a:r>
            <a:r>
              <a:rPr lang="en-US" sz="1800" dirty="0">
                <a:solidFill>
                  <a:srgbClr val="374151"/>
                </a:solidFill>
                <a:latin typeface="Segoe UI" panose="020B0502040204020203" pitchFamily="34" charset="0"/>
                <a:ea typeface="Times New Roman" panose="02020603050405020304" pitchFamily="18" charset="0"/>
              </a:rPr>
              <a:t>, which is a native memory area outside of the heap.</a:t>
            </a:r>
          </a:p>
          <a:p>
            <a:r>
              <a:rPr lang="en-US" sz="1800" b="1" dirty="0" err="1">
                <a:solidFill>
                  <a:schemeClr val="accent1">
                    <a:lumMod val="50000"/>
                  </a:schemeClr>
                </a:solidFill>
                <a:latin typeface="Segoe UI" panose="020B0502040204020203" pitchFamily="34" charset="0"/>
                <a:cs typeface="Segoe UI" panose="020B0502040204020203" pitchFamily="34" charset="0"/>
              </a:rPr>
              <a:t>Metaspace</a:t>
            </a:r>
            <a:r>
              <a:rPr lang="en-US" sz="1800" b="1" dirty="0">
                <a:solidFill>
                  <a:schemeClr val="accent1">
                    <a:lumMod val="50000"/>
                  </a:schemeClr>
                </a:solidFill>
                <a:latin typeface="Segoe UI" panose="020B0502040204020203" pitchFamily="34" charset="0"/>
                <a:cs typeface="Segoe UI" panose="020B0502040204020203" pitchFamily="34" charset="0"/>
              </a:rPr>
              <a:t> (Java 8 and later): </a:t>
            </a:r>
            <a:r>
              <a:rPr lang="en-US" sz="1800" dirty="0">
                <a:solidFill>
                  <a:schemeClr val="accent1">
                    <a:lumMod val="50000"/>
                  </a:schemeClr>
                </a:solidFill>
                <a:latin typeface="Segoe UI" panose="020B0502040204020203" pitchFamily="34" charset="0"/>
                <a:cs typeface="Segoe UI" panose="020B0502040204020203" pitchFamily="34" charset="0"/>
              </a:rPr>
              <a:t>In Java 8 and later versions, the </a:t>
            </a:r>
            <a:r>
              <a:rPr lang="en-US" sz="1800" dirty="0" err="1">
                <a:solidFill>
                  <a:schemeClr val="accent1">
                    <a:lumMod val="50000"/>
                  </a:schemeClr>
                </a:solidFill>
                <a:latin typeface="Segoe UI" panose="020B0502040204020203" pitchFamily="34" charset="0"/>
                <a:cs typeface="Segoe UI" panose="020B0502040204020203" pitchFamily="34" charset="0"/>
              </a:rPr>
              <a:t>Metaspace</a:t>
            </a:r>
            <a:r>
              <a:rPr lang="en-US" sz="1800" dirty="0">
                <a:solidFill>
                  <a:schemeClr val="accent1">
                    <a:lumMod val="50000"/>
                  </a:schemeClr>
                </a:solidFill>
                <a:latin typeface="Segoe UI" panose="020B0502040204020203" pitchFamily="34" charset="0"/>
                <a:cs typeface="Segoe UI" panose="020B0502040204020203" pitchFamily="34" charset="0"/>
              </a:rPr>
              <a:t> replaced the Permanent Generation. The </a:t>
            </a:r>
            <a:r>
              <a:rPr lang="en-US" sz="1800" dirty="0" err="1">
                <a:solidFill>
                  <a:schemeClr val="accent1">
                    <a:lumMod val="50000"/>
                  </a:schemeClr>
                </a:solidFill>
                <a:latin typeface="Segoe UI" panose="020B0502040204020203" pitchFamily="34" charset="0"/>
                <a:cs typeface="Segoe UI" panose="020B0502040204020203" pitchFamily="34" charset="0"/>
              </a:rPr>
              <a:t>Metaspace</a:t>
            </a:r>
            <a:r>
              <a:rPr lang="en-US" sz="1800" dirty="0">
                <a:solidFill>
                  <a:schemeClr val="accent1">
                    <a:lumMod val="50000"/>
                  </a:schemeClr>
                </a:solidFill>
                <a:latin typeface="Segoe UI" panose="020B0502040204020203" pitchFamily="34" charset="0"/>
                <a:cs typeface="Segoe UI" panose="020B0502040204020203" pitchFamily="34" charset="0"/>
              </a:rPr>
              <a:t> is a native memory area outside of the heap used to store class metadata, method bytecode, and other reflective information. It dynamically grows and shrinks based on the application's needs.</a:t>
            </a:r>
            <a:endParaRPr lang="en-IN" sz="1800" dirty="0">
              <a:solidFill>
                <a:schemeClr val="accent1">
                  <a:lumMod val="50000"/>
                </a:schemeClr>
              </a:solidFill>
              <a:latin typeface="Segoe UI" panose="020B0502040204020203" pitchFamily="34" charset="0"/>
              <a:cs typeface="Segoe UI" panose="020B0502040204020203" pitchFamily="34" charset="0"/>
            </a:endParaRPr>
          </a:p>
          <a:p>
            <a:pPr marL="0" indent="0">
              <a:buNone/>
            </a:pPr>
            <a:endParaRPr lang="en-IN" dirty="0"/>
          </a:p>
        </p:txBody>
      </p:sp>
    </p:spTree>
    <p:extLst>
      <p:ext uri="{BB962C8B-B14F-4D97-AF65-F5344CB8AC3E}">
        <p14:creationId xmlns:p14="http://schemas.microsoft.com/office/powerpoint/2010/main" val="3648922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2442-1471-2E30-37BB-144D1BDDB35B}"/>
              </a:ext>
            </a:extLst>
          </p:cNvPr>
          <p:cNvSpPr>
            <a:spLocks noGrp="1"/>
          </p:cNvSpPr>
          <p:nvPr>
            <p:ph type="title"/>
          </p:nvPr>
        </p:nvSpPr>
        <p:spPr>
          <a:xfrm>
            <a:off x="838200" y="681037"/>
            <a:ext cx="10515600" cy="701675"/>
          </a:xfrm>
        </p:spPr>
        <p:txBody>
          <a:bodyPr>
            <a:normAutofit fontScale="90000"/>
          </a:bodyPr>
          <a:lstStyle/>
          <a:p>
            <a:r>
              <a:rPr lang="en-IN" b="1" dirty="0"/>
              <a:t>Benefits of Generational Garbage Collection</a:t>
            </a:r>
            <a:br>
              <a:rPr lang="en-IN" b="1" dirty="0"/>
            </a:br>
            <a:endParaRPr lang="en-IN" dirty="0"/>
          </a:p>
        </p:txBody>
      </p:sp>
      <p:sp>
        <p:nvSpPr>
          <p:cNvPr id="3" name="Content Placeholder 2">
            <a:extLst>
              <a:ext uri="{FF2B5EF4-FFF2-40B4-BE49-F238E27FC236}">
                <a16:creationId xmlns:a16="http://schemas.microsoft.com/office/drawing/2014/main" id="{7F2796D8-C621-F5F5-F068-98C787D0EA84}"/>
              </a:ext>
            </a:extLst>
          </p:cNvPr>
          <p:cNvSpPr>
            <a:spLocks noGrp="1"/>
          </p:cNvSpPr>
          <p:nvPr>
            <p:ph idx="1"/>
          </p:nvPr>
        </p:nvSpPr>
        <p:spPr>
          <a:xfrm>
            <a:off x="838200" y="1638300"/>
            <a:ext cx="10515600" cy="4538663"/>
          </a:xfrm>
        </p:spPr>
        <p:txBody>
          <a:bodyPr/>
          <a:lstStyle/>
          <a:p>
            <a:r>
              <a:rPr lang="en-IN" sz="1800" b="1" dirty="0">
                <a:solidFill>
                  <a:srgbClr val="374151"/>
                </a:solidFill>
                <a:effectLst/>
                <a:latin typeface="Segoe UI" panose="020B0502040204020203" pitchFamily="34" charset="0"/>
                <a:ea typeface="Calibri" panose="020F0502020204030204" pitchFamily="34" charset="0"/>
              </a:rPr>
              <a:t>Reduced garbage collection overhead: </a:t>
            </a:r>
            <a:r>
              <a:rPr lang="en-IN" sz="1800" dirty="0">
                <a:solidFill>
                  <a:srgbClr val="374151"/>
                </a:solidFill>
                <a:effectLst/>
                <a:latin typeface="Segoe UI" panose="020B0502040204020203" pitchFamily="34" charset="0"/>
                <a:ea typeface="Times New Roman" panose="02020603050405020304" pitchFamily="18" charset="0"/>
              </a:rPr>
              <a:t>By focusing on the young generation, garbage collection can be performed more frequently and efficiently, as it only needs to examine a smaller portion of the heap.</a:t>
            </a:r>
            <a:endParaRPr lang="en-IN" sz="1800" dirty="0">
              <a:effectLst/>
              <a:latin typeface="Times New Roman" panose="02020603050405020304" pitchFamily="18" charset="0"/>
              <a:ea typeface="Times New Roman" panose="02020603050405020304" pitchFamily="18" charset="0"/>
            </a:endParaRPr>
          </a:p>
          <a:p>
            <a:r>
              <a:rPr lang="en-IN" sz="1800" b="1" dirty="0">
                <a:solidFill>
                  <a:srgbClr val="374151"/>
                </a:solidFill>
                <a:effectLst/>
                <a:latin typeface="Segoe UI" panose="020B0502040204020203" pitchFamily="34" charset="0"/>
                <a:ea typeface="Calibri" panose="020F0502020204030204" pitchFamily="34" charset="0"/>
              </a:rPr>
              <a:t>Improved application throughput: </a:t>
            </a:r>
            <a:r>
              <a:rPr lang="en-IN" sz="1800" dirty="0">
                <a:solidFill>
                  <a:srgbClr val="374151"/>
                </a:solidFill>
                <a:effectLst/>
                <a:latin typeface="Segoe UI" panose="020B0502040204020203" pitchFamily="34" charset="0"/>
                <a:ea typeface="Calibri" panose="020F0502020204030204" pitchFamily="34" charset="0"/>
              </a:rPr>
              <a:t>By quickly reclaiming short-lived objects, generational collectors can minimize the frequency and duration of stop-the-world garbage collection pauses, resulting in better application performance</a:t>
            </a:r>
            <a:endParaRPr lang="en-IN" sz="1800" b="1" dirty="0">
              <a:solidFill>
                <a:srgbClr val="374151"/>
              </a:solidFill>
              <a:effectLst/>
              <a:latin typeface="Segoe UI" panose="020B0502040204020203" pitchFamily="34" charset="0"/>
              <a:ea typeface="Calibri" panose="020F0502020204030204" pitchFamily="34" charset="0"/>
            </a:endParaRPr>
          </a:p>
          <a:p>
            <a:r>
              <a:rPr lang="en-IN" sz="1800" b="1" dirty="0">
                <a:solidFill>
                  <a:srgbClr val="374151"/>
                </a:solidFill>
                <a:effectLst/>
                <a:latin typeface="Segoe UI" panose="020B0502040204020203" pitchFamily="34" charset="0"/>
                <a:ea typeface="Calibri" panose="020F0502020204030204" pitchFamily="34" charset="0"/>
              </a:rPr>
              <a:t>Enhanced memory locality: </a:t>
            </a:r>
            <a:r>
              <a:rPr lang="en-IN" sz="1800" dirty="0">
                <a:solidFill>
                  <a:srgbClr val="374151"/>
                </a:solidFill>
                <a:effectLst/>
                <a:latin typeface="Segoe UI" panose="020B0502040204020203" pitchFamily="34" charset="0"/>
                <a:ea typeface="Times New Roman" panose="02020603050405020304" pitchFamily="18" charset="0"/>
              </a:rPr>
              <a:t>Objects that survive minor collections are promoted to the old generation, which can improve memory locality and reduce the impact of memory fragmentation.</a:t>
            </a:r>
            <a:endParaRPr lang="en-IN" sz="1800" dirty="0">
              <a:effectLst/>
              <a:latin typeface="Times New Roman" panose="02020603050405020304" pitchFamily="18" charset="0"/>
              <a:ea typeface="Times New Roman" panose="02020603050405020304" pitchFamily="18" charset="0"/>
            </a:endParaRPr>
          </a:p>
          <a:p>
            <a:endParaRPr lang="en-IN" sz="1800" b="1" dirty="0"/>
          </a:p>
          <a:p>
            <a:endParaRPr lang="en-IN" dirty="0"/>
          </a:p>
        </p:txBody>
      </p:sp>
    </p:spTree>
    <p:extLst>
      <p:ext uri="{BB962C8B-B14F-4D97-AF65-F5344CB8AC3E}">
        <p14:creationId xmlns:p14="http://schemas.microsoft.com/office/powerpoint/2010/main" val="4058372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15B2-8617-24FD-1D1D-B7E300318B96}"/>
              </a:ext>
            </a:extLst>
          </p:cNvPr>
          <p:cNvSpPr>
            <a:spLocks noGrp="1"/>
          </p:cNvSpPr>
          <p:nvPr>
            <p:ph type="title"/>
          </p:nvPr>
        </p:nvSpPr>
        <p:spPr>
          <a:xfrm>
            <a:off x="838200" y="365125"/>
            <a:ext cx="10515600" cy="681355"/>
          </a:xfrm>
        </p:spPr>
        <p:txBody>
          <a:bodyPr>
            <a:normAutofit fontScale="90000"/>
          </a:bodyPr>
          <a:lstStyle/>
          <a:p>
            <a:r>
              <a:rPr lang="en-IN" b="1" dirty="0"/>
              <a:t>Inner Class</a:t>
            </a:r>
            <a:br>
              <a:rPr lang="en-IN" dirty="0"/>
            </a:br>
            <a:endParaRPr lang="en-IN" dirty="0"/>
          </a:p>
        </p:txBody>
      </p:sp>
      <p:sp>
        <p:nvSpPr>
          <p:cNvPr id="3" name="Content Placeholder 2">
            <a:extLst>
              <a:ext uri="{FF2B5EF4-FFF2-40B4-BE49-F238E27FC236}">
                <a16:creationId xmlns:a16="http://schemas.microsoft.com/office/drawing/2014/main" id="{B29FC4D9-0D80-CBAD-2DDE-1DCCE1333964}"/>
              </a:ext>
            </a:extLst>
          </p:cNvPr>
          <p:cNvSpPr>
            <a:spLocks noGrp="1"/>
          </p:cNvSpPr>
          <p:nvPr>
            <p:ph idx="1"/>
          </p:nvPr>
        </p:nvSpPr>
        <p:spPr>
          <a:xfrm>
            <a:off x="838200" y="975360"/>
            <a:ext cx="10515600" cy="5711190"/>
          </a:xfrm>
        </p:spPr>
        <p:txBody>
          <a:bodyPr>
            <a:normAutofit/>
          </a:bodyPr>
          <a:lstStyle/>
          <a:p>
            <a:r>
              <a:rPr lang="en-US" b="0" i="0" dirty="0">
                <a:solidFill>
                  <a:srgbClr val="374151"/>
                </a:solidFill>
                <a:effectLst/>
                <a:latin typeface="Söhne"/>
              </a:rPr>
              <a:t>Inner classes, also known as nested classes, are classes defined within another class in Java. They provide a way to logically group classes that are closely related and increase encapsulation and code organization. </a:t>
            </a:r>
          </a:p>
          <a:p>
            <a:r>
              <a:rPr lang="en-US" b="0" i="0" dirty="0">
                <a:solidFill>
                  <a:srgbClr val="374151"/>
                </a:solidFill>
                <a:effectLst/>
                <a:latin typeface="Söhne"/>
              </a:rPr>
              <a:t>Inner classes have access to the members (variables and methods) of the enclosing class, including private members.</a:t>
            </a:r>
            <a:endParaRPr lang="en-US" dirty="0">
              <a:solidFill>
                <a:srgbClr val="374151"/>
              </a:solidFill>
              <a:latin typeface="Söhne"/>
            </a:endParaRPr>
          </a:p>
          <a:p>
            <a:pPr algn="l"/>
            <a:r>
              <a:rPr lang="en-US" b="0" i="0" dirty="0">
                <a:solidFill>
                  <a:srgbClr val="374151"/>
                </a:solidFill>
                <a:effectLst/>
                <a:latin typeface="Söhne"/>
              </a:rPr>
              <a:t>Java supports four types of inner classes:</a:t>
            </a:r>
          </a:p>
          <a:p>
            <a:pPr algn="l">
              <a:buFont typeface="+mj-lt"/>
              <a:buAutoNum type="arabicPeriod"/>
            </a:pPr>
            <a:r>
              <a:rPr lang="en-US" b="1" i="0" dirty="0">
                <a:solidFill>
                  <a:srgbClr val="374151"/>
                </a:solidFill>
                <a:effectLst/>
                <a:latin typeface="Söhne"/>
              </a:rPr>
              <a:t>Member Inner Class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Static Nested Class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Local Inner Class</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Anonymous Inner Class</a:t>
            </a:r>
            <a:endParaRPr lang="en-US" b="0" i="0" dirty="0">
              <a:solidFill>
                <a:srgbClr val="374151"/>
              </a:solidFill>
              <a:effectLst/>
              <a:latin typeface="Söhne"/>
            </a:endParaRPr>
          </a:p>
        </p:txBody>
      </p:sp>
    </p:spTree>
    <p:extLst>
      <p:ext uri="{BB962C8B-B14F-4D97-AF65-F5344CB8AC3E}">
        <p14:creationId xmlns:p14="http://schemas.microsoft.com/office/powerpoint/2010/main" val="356373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B2170-AC3E-060B-7AE5-65D50EB2CFDB}"/>
              </a:ext>
            </a:extLst>
          </p:cNvPr>
          <p:cNvSpPr>
            <a:spLocks noGrp="1"/>
          </p:cNvSpPr>
          <p:nvPr>
            <p:ph idx="1"/>
          </p:nvPr>
        </p:nvSpPr>
        <p:spPr>
          <a:xfrm>
            <a:off x="838200" y="266700"/>
            <a:ext cx="10515600" cy="5910263"/>
          </a:xfrm>
        </p:spPr>
        <p:txBody>
          <a:bodyPr/>
          <a:lstStyle/>
          <a:p>
            <a:pPr marL="0" indent="0" algn="l">
              <a:buNone/>
            </a:pPr>
            <a:r>
              <a:rPr lang="en-US" sz="4000" b="1" i="0" dirty="0">
                <a:solidFill>
                  <a:srgbClr val="374151"/>
                </a:solidFill>
                <a:effectLst/>
                <a:latin typeface="Söhne"/>
              </a:rPr>
              <a:t>Member Inner Class :</a:t>
            </a:r>
          </a:p>
          <a:p>
            <a:pPr marL="0" indent="0" algn="l">
              <a:buNone/>
            </a:pPr>
            <a:r>
              <a:rPr lang="en-US" b="0" i="0" dirty="0">
                <a:solidFill>
                  <a:srgbClr val="374151"/>
                </a:solidFill>
                <a:effectLst/>
                <a:latin typeface="Söhne"/>
              </a:rPr>
              <a:t>A member inner class is a class defined within the scope of an outer class. It is associated with an instance of the outer class and has access to all members (including private members) of the enclosing class. The member inner class can be instantiated only with an instance of the outer class</a:t>
            </a:r>
          </a:p>
          <a:p>
            <a:pPr marL="0" indent="0" algn="l">
              <a:buNone/>
            </a:pPr>
            <a:r>
              <a:rPr lang="en-US" b="1" i="0" dirty="0">
                <a:solidFill>
                  <a:srgbClr val="374151"/>
                </a:solidFill>
                <a:effectLst/>
                <a:latin typeface="Söhne"/>
              </a:rPr>
              <a:t>Syntax</a:t>
            </a:r>
            <a:r>
              <a:rPr lang="en-US" b="0" i="0" dirty="0">
                <a:solidFill>
                  <a:srgbClr val="374151"/>
                </a:solidFill>
                <a:effectLst/>
                <a:latin typeface="Söhne"/>
              </a:rPr>
              <a:t> :</a:t>
            </a:r>
          </a:p>
          <a:p>
            <a:pPr marL="0" indent="0" algn="l">
              <a:buNone/>
            </a:pPr>
            <a:endParaRPr lang="en-US" b="0" i="0" dirty="0">
              <a:solidFill>
                <a:srgbClr val="374151"/>
              </a:solidFill>
              <a:effectLst/>
              <a:latin typeface="Söhne"/>
            </a:endParaRPr>
          </a:p>
        </p:txBody>
      </p:sp>
      <p:pic>
        <p:nvPicPr>
          <p:cNvPr id="7" name="Picture 6">
            <a:extLst>
              <a:ext uri="{FF2B5EF4-FFF2-40B4-BE49-F238E27FC236}">
                <a16:creationId xmlns:a16="http://schemas.microsoft.com/office/drawing/2014/main" id="{E172DDC6-D06B-8AF5-E831-466A79CA46EC}"/>
              </a:ext>
            </a:extLst>
          </p:cNvPr>
          <p:cNvPicPr>
            <a:picLocks noChangeAspect="1"/>
          </p:cNvPicPr>
          <p:nvPr/>
        </p:nvPicPr>
        <p:blipFill>
          <a:blip r:embed="rId2"/>
          <a:stretch>
            <a:fillRect/>
          </a:stretch>
        </p:blipFill>
        <p:spPr>
          <a:xfrm>
            <a:off x="3162301" y="3309938"/>
            <a:ext cx="4253776" cy="2128837"/>
          </a:xfrm>
          <a:prstGeom prst="rect">
            <a:avLst/>
          </a:prstGeom>
        </p:spPr>
      </p:pic>
    </p:spTree>
    <p:extLst>
      <p:ext uri="{BB962C8B-B14F-4D97-AF65-F5344CB8AC3E}">
        <p14:creationId xmlns:p14="http://schemas.microsoft.com/office/powerpoint/2010/main" val="3953069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5A58A7-7E0B-D6ED-8493-CC7E9AB78CD2}"/>
              </a:ext>
            </a:extLst>
          </p:cNvPr>
          <p:cNvSpPr>
            <a:spLocks noGrp="1"/>
          </p:cNvSpPr>
          <p:nvPr>
            <p:ph idx="1"/>
          </p:nvPr>
        </p:nvSpPr>
        <p:spPr>
          <a:xfrm>
            <a:off x="838200" y="133350"/>
            <a:ext cx="10515600" cy="6043613"/>
          </a:xfrm>
        </p:spPr>
        <p:txBody>
          <a:bodyPr/>
          <a:lstStyle/>
          <a:p>
            <a:pPr marL="0" indent="0">
              <a:buNone/>
            </a:pPr>
            <a:r>
              <a:rPr lang="en-IN" dirty="0"/>
              <a:t>Example :</a:t>
            </a:r>
          </a:p>
          <a:p>
            <a:pPr marL="0" indent="0">
              <a:buNone/>
            </a:pPr>
            <a:endParaRPr lang="en-IN" dirty="0"/>
          </a:p>
        </p:txBody>
      </p:sp>
      <p:pic>
        <p:nvPicPr>
          <p:cNvPr id="5" name="Picture 4">
            <a:extLst>
              <a:ext uri="{FF2B5EF4-FFF2-40B4-BE49-F238E27FC236}">
                <a16:creationId xmlns:a16="http://schemas.microsoft.com/office/drawing/2014/main" id="{CE853E02-57E8-A06D-395E-F21089E30AC5}"/>
              </a:ext>
            </a:extLst>
          </p:cNvPr>
          <p:cNvPicPr>
            <a:picLocks noChangeAspect="1"/>
          </p:cNvPicPr>
          <p:nvPr/>
        </p:nvPicPr>
        <p:blipFill>
          <a:blip r:embed="rId2"/>
          <a:stretch>
            <a:fillRect/>
          </a:stretch>
        </p:blipFill>
        <p:spPr>
          <a:xfrm>
            <a:off x="933450" y="552451"/>
            <a:ext cx="8210550" cy="3733800"/>
          </a:xfrm>
          <a:prstGeom prst="rect">
            <a:avLst/>
          </a:prstGeom>
        </p:spPr>
      </p:pic>
      <p:pic>
        <p:nvPicPr>
          <p:cNvPr id="7" name="Picture 6">
            <a:extLst>
              <a:ext uri="{FF2B5EF4-FFF2-40B4-BE49-F238E27FC236}">
                <a16:creationId xmlns:a16="http://schemas.microsoft.com/office/drawing/2014/main" id="{8547C379-4C99-4CC9-EC48-94EE4863D6B6}"/>
              </a:ext>
            </a:extLst>
          </p:cNvPr>
          <p:cNvPicPr>
            <a:picLocks noChangeAspect="1"/>
          </p:cNvPicPr>
          <p:nvPr/>
        </p:nvPicPr>
        <p:blipFill>
          <a:blip r:embed="rId3"/>
          <a:stretch>
            <a:fillRect/>
          </a:stretch>
        </p:blipFill>
        <p:spPr>
          <a:xfrm>
            <a:off x="933450" y="4410075"/>
            <a:ext cx="8210550" cy="2047875"/>
          </a:xfrm>
          <a:prstGeom prst="rect">
            <a:avLst/>
          </a:prstGeom>
        </p:spPr>
      </p:pic>
    </p:spTree>
    <p:extLst>
      <p:ext uri="{BB962C8B-B14F-4D97-AF65-F5344CB8AC3E}">
        <p14:creationId xmlns:p14="http://schemas.microsoft.com/office/powerpoint/2010/main" val="2524847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8145-96CA-DBC4-60A2-10815AB6523A}"/>
              </a:ext>
            </a:extLst>
          </p:cNvPr>
          <p:cNvSpPr>
            <a:spLocks noGrp="1"/>
          </p:cNvSpPr>
          <p:nvPr>
            <p:ph type="title"/>
          </p:nvPr>
        </p:nvSpPr>
        <p:spPr>
          <a:xfrm>
            <a:off x="838200" y="681036"/>
            <a:ext cx="10515600" cy="509589"/>
          </a:xfrm>
        </p:spPr>
        <p:txBody>
          <a:bodyPr>
            <a:normAutofit fontScale="90000"/>
          </a:bodyPr>
          <a:lstStyle/>
          <a:p>
            <a:r>
              <a:rPr lang="en-US" b="1" i="0" dirty="0">
                <a:solidFill>
                  <a:srgbClr val="374151"/>
                </a:solidFill>
                <a:effectLst/>
                <a:latin typeface="Söhne"/>
              </a:rPr>
              <a:t>Static Nested Class</a:t>
            </a:r>
            <a:br>
              <a:rPr lang="en-US"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CB04FF09-A420-796E-1C79-096B8BCA3E75}"/>
              </a:ext>
            </a:extLst>
          </p:cNvPr>
          <p:cNvSpPr>
            <a:spLocks noGrp="1"/>
          </p:cNvSpPr>
          <p:nvPr>
            <p:ph idx="1"/>
          </p:nvPr>
        </p:nvSpPr>
        <p:spPr>
          <a:xfrm>
            <a:off x="838200" y="923925"/>
            <a:ext cx="10515600" cy="5253038"/>
          </a:xfrm>
        </p:spPr>
        <p:txBody>
          <a:bodyPr/>
          <a:lstStyle/>
          <a:p>
            <a:pPr marL="0" indent="0">
              <a:buNone/>
            </a:pPr>
            <a:r>
              <a:rPr lang="en-US" b="0" i="0" dirty="0">
                <a:solidFill>
                  <a:srgbClr val="374151"/>
                </a:solidFill>
                <a:effectLst/>
                <a:latin typeface="Söhne"/>
              </a:rPr>
              <a:t>A static nested class, also known as a static inner class, is a class defined inside another class as a static member. </a:t>
            </a:r>
          </a:p>
          <a:p>
            <a:pPr marL="0" indent="0">
              <a:buNone/>
            </a:pPr>
            <a:r>
              <a:rPr lang="en-US" b="0" i="0" dirty="0">
                <a:solidFill>
                  <a:srgbClr val="374151"/>
                </a:solidFill>
                <a:effectLst/>
                <a:latin typeface="Söhne"/>
              </a:rPr>
              <a:t>It is not associated with an instance of the outer class and can be accessed using the outer class name. A static nested class cannot directly access non-static members of the outer class.</a:t>
            </a:r>
          </a:p>
          <a:p>
            <a:pPr marL="0" indent="0">
              <a:buNone/>
            </a:pPr>
            <a:r>
              <a:rPr lang="en-IN" b="1" dirty="0">
                <a:solidFill>
                  <a:srgbClr val="374151"/>
                </a:solidFill>
                <a:latin typeface="Söhne"/>
              </a:rPr>
              <a:t>Syntax :</a:t>
            </a:r>
          </a:p>
          <a:p>
            <a:pPr marL="0" indent="0">
              <a:buNone/>
            </a:pPr>
            <a:endParaRPr lang="en-US" b="1" dirty="0">
              <a:solidFill>
                <a:srgbClr val="374151"/>
              </a:solidFill>
              <a:latin typeface="Söhne"/>
            </a:endParaRPr>
          </a:p>
        </p:txBody>
      </p:sp>
      <p:pic>
        <p:nvPicPr>
          <p:cNvPr id="5" name="Picture 4">
            <a:extLst>
              <a:ext uri="{FF2B5EF4-FFF2-40B4-BE49-F238E27FC236}">
                <a16:creationId xmlns:a16="http://schemas.microsoft.com/office/drawing/2014/main" id="{1B099698-9B49-07B0-7CF1-BB756700E402}"/>
              </a:ext>
            </a:extLst>
          </p:cNvPr>
          <p:cNvPicPr>
            <a:picLocks noChangeAspect="1"/>
          </p:cNvPicPr>
          <p:nvPr/>
        </p:nvPicPr>
        <p:blipFill>
          <a:blip r:embed="rId2"/>
          <a:stretch>
            <a:fillRect/>
          </a:stretch>
        </p:blipFill>
        <p:spPr>
          <a:xfrm>
            <a:off x="3281362" y="3633789"/>
            <a:ext cx="5172919" cy="2392362"/>
          </a:xfrm>
          <a:prstGeom prst="rect">
            <a:avLst/>
          </a:prstGeom>
        </p:spPr>
      </p:pic>
    </p:spTree>
    <p:extLst>
      <p:ext uri="{BB962C8B-B14F-4D97-AF65-F5344CB8AC3E}">
        <p14:creationId xmlns:p14="http://schemas.microsoft.com/office/powerpoint/2010/main" val="3916309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3FADE-EB34-3CCC-09DC-1B452C561C66}"/>
              </a:ext>
            </a:extLst>
          </p:cNvPr>
          <p:cNvSpPr>
            <a:spLocks noGrp="1"/>
          </p:cNvSpPr>
          <p:nvPr>
            <p:ph idx="1"/>
          </p:nvPr>
        </p:nvSpPr>
        <p:spPr>
          <a:xfrm>
            <a:off x="838200" y="361950"/>
            <a:ext cx="10515600" cy="5815013"/>
          </a:xfrm>
        </p:spPr>
        <p:txBody>
          <a:bodyPr/>
          <a:lstStyle/>
          <a:p>
            <a:pPr marL="0" indent="0">
              <a:buNone/>
            </a:pPr>
            <a:r>
              <a:rPr lang="en-IN" dirty="0"/>
              <a:t>Example</a:t>
            </a:r>
          </a:p>
          <a:p>
            <a:pPr marL="0" indent="0">
              <a:buNone/>
            </a:pPr>
            <a:endParaRPr lang="en-IN" dirty="0"/>
          </a:p>
        </p:txBody>
      </p:sp>
      <p:pic>
        <p:nvPicPr>
          <p:cNvPr id="5" name="Picture 4">
            <a:extLst>
              <a:ext uri="{FF2B5EF4-FFF2-40B4-BE49-F238E27FC236}">
                <a16:creationId xmlns:a16="http://schemas.microsoft.com/office/drawing/2014/main" id="{431DB5DD-D571-B6A0-9DCD-376F24F13C78}"/>
              </a:ext>
            </a:extLst>
          </p:cNvPr>
          <p:cNvPicPr>
            <a:picLocks noChangeAspect="1"/>
          </p:cNvPicPr>
          <p:nvPr/>
        </p:nvPicPr>
        <p:blipFill>
          <a:blip r:embed="rId2"/>
          <a:stretch>
            <a:fillRect/>
          </a:stretch>
        </p:blipFill>
        <p:spPr>
          <a:xfrm>
            <a:off x="942975" y="862012"/>
            <a:ext cx="9763125" cy="4129088"/>
          </a:xfrm>
          <a:prstGeom prst="rect">
            <a:avLst/>
          </a:prstGeom>
        </p:spPr>
      </p:pic>
      <p:pic>
        <p:nvPicPr>
          <p:cNvPr id="11" name="Picture 10">
            <a:extLst>
              <a:ext uri="{FF2B5EF4-FFF2-40B4-BE49-F238E27FC236}">
                <a16:creationId xmlns:a16="http://schemas.microsoft.com/office/drawing/2014/main" id="{FF658D58-99F4-1FFB-14E7-52BE2475322A}"/>
              </a:ext>
            </a:extLst>
          </p:cNvPr>
          <p:cNvPicPr>
            <a:picLocks noChangeAspect="1"/>
          </p:cNvPicPr>
          <p:nvPr/>
        </p:nvPicPr>
        <p:blipFill>
          <a:blip r:embed="rId3"/>
          <a:stretch>
            <a:fillRect/>
          </a:stretch>
        </p:blipFill>
        <p:spPr>
          <a:xfrm>
            <a:off x="942975" y="5186363"/>
            <a:ext cx="9763125" cy="1833562"/>
          </a:xfrm>
          <a:prstGeom prst="rect">
            <a:avLst/>
          </a:prstGeom>
        </p:spPr>
      </p:pic>
    </p:spTree>
    <p:extLst>
      <p:ext uri="{BB962C8B-B14F-4D97-AF65-F5344CB8AC3E}">
        <p14:creationId xmlns:p14="http://schemas.microsoft.com/office/powerpoint/2010/main" val="3417217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3215-A179-38FB-4307-4CB96B2B9675}"/>
              </a:ext>
            </a:extLst>
          </p:cNvPr>
          <p:cNvSpPr>
            <a:spLocks noGrp="1"/>
          </p:cNvSpPr>
          <p:nvPr>
            <p:ph type="title"/>
          </p:nvPr>
        </p:nvSpPr>
        <p:spPr>
          <a:xfrm>
            <a:off x="838200" y="365125"/>
            <a:ext cx="10515600" cy="606425"/>
          </a:xfrm>
        </p:spPr>
        <p:txBody>
          <a:bodyPr>
            <a:noAutofit/>
          </a:bodyPr>
          <a:lstStyle/>
          <a:p>
            <a:r>
              <a:rPr lang="en-US" sz="4000" b="1" i="0" dirty="0">
                <a:solidFill>
                  <a:srgbClr val="374151"/>
                </a:solidFill>
                <a:effectLst/>
                <a:latin typeface="Söhne"/>
              </a:rPr>
              <a:t>Local Inner Class</a:t>
            </a:r>
            <a:br>
              <a:rPr lang="en-US" sz="4000" dirty="0">
                <a:solidFill>
                  <a:srgbClr val="374151"/>
                </a:solidFill>
                <a:latin typeface="Söhne"/>
              </a:rPr>
            </a:br>
            <a:endParaRPr lang="en-IN" sz="4000" dirty="0"/>
          </a:p>
        </p:txBody>
      </p:sp>
      <p:sp>
        <p:nvSpPr>
          <p:cNvPr id="3" name="Content Placeholder 2">
            <a:extLst>
              <a:ext uri="{FF2B5EF4-FFF2-40B4-BE49-F238E27FC236}">
                <a16:creationId xmlns:a16="http://schemas.microsoft.com/office/drawing/2014/main" id="{D20590CE-255F-CF6E-CA68-321A92E48A33}"/>
              </a:ext>
            </a:extLst>
          </p:cNvPr>
          <p:cNvSpPr>
            <a:spLocks noGrp="1"/>
          </p:cNvSpPr>
          <p:nvPr>
            <p:ph idx="1"/>
          </p:nvPr>
        </p:nvSpPr>
        <p:spPr>
          <a:xfrm>
            <a:off x="590550" y="733425"/>
            <a:ext cx="10763250" cy="5443538"/>
          </a:xfrm>
        </p:spPr>
        <p:txBody>
          <a:bodyPr/>
          <a:lstStyle/>
          <a:p>
            <a:pPr marL="0" indent="0">
              <a:buNone/>
            </a:pPr>
            <a:r>
              <a:rPr lang="en-US" b="0" i="0" dirty="0">
                <a:solidFill>
                  <a:srgbClr val="374151"/>
                </a:solidFill>
                <a:effectLst/>
                <a:latin typeface="Söhne"/>
              </a:rPr>
              <a:t>A local inner class is a class defined within a method or a block of code. It is only accessible within that method or block. </a:t>
            </a:r>
          </a:p>
          <a:p>
            <a:pPr marL="0" indent="0">
              <a:buNone/>
            </a:pPr>
            <a:r>
              <a:rPr lang="en-US" b="0" i="0" dirty="0">
                <a:solidFill>
                  <a:srgbClr val="374151"/>
                </a:solidFill>
                <a:effectLst/>
                <a:latin typeface="Söhne"/>
              </a:rPr>
              <a:t>A local inner class has access to the members of the enclosing class and the local variables of the method or block. However, the local variables must be final.</a:t>
            </a:r>
            <a:endParaRPr lang="en-IN" dirty="0">
              <a:solidFill>
                <a:srgbClr val="374151"/>
              </a:solidFill>
              <a:latin typeface="Söhne"/>
            </a:endParaRPr>
          </a:p>
          <a:p>
            <a:pPr marL="0" indent="0">
              <a:buNone/>
            </a:pPr>
            <a:r>
              <a:rPr lang="en-IN" b="1" dirty="0">
                <a:solidFill>
                  <a:srgbClr val="374151"/>
                </a:solidFill>
                <a:latin typeface="Söhne"/>
              </a:rPr>
              <a:t>Syntax :</a:t>
            </a:r>
          </a:p>
          <a:p>
            <a:pPr marL="0" indent="0">
              <a:buNone/>
            </a:pPr>
            <a:endParaRPr lang="en-US" b="1" dirty="0">
              <a:solidFill>
                <a:srgbClr val="374151"/>
              </a:solidFill>
              <a:latin typeface="Söhne"/>
            </a:endParaRPr>
          </a:p>
        </p:txBody>
      </p:sp>
      <p:pic>
        <p:nvPicPr>
          <p:cNvPr id="5" name="Picture 4">
            <a:extLst>
              <a:ext uri="{FF2B5EF4-FFF2-40B4-BE49-F238E27FC236}">
                <a16:creationId xmlns:a16="http://schemas.microsoft.com/office/drawing/2014/main" id="{6E33A245-68C1-3009-D6F7-82C9CBA7784B}"/>
              </a:ext>
            </a:extLst>
          </p:cNvPr>
          <p:cNvPicPr>
            <a:picLocks noChangeAspect="1"/>
          </p:cNvPicPr>
          <p:nvPr/>
        </p:nvPicPr>
        <p:blipFill>
          <a:blip r:embed="rId2"/>
          <a:stretch>
            <a:fillRect/>
          </a:stretch>
        </p:blipFill>
        <p:spPr>
          <a:xfrm>
            <a:off x="657225" y="3455194"/>
            <a:ext cx="4791075" cy="2669381"/>
          </a:xfrm>
          <a:prstGeom prst="rect">
            <a:avLst/>
          </a:prstGeom>
        </p:spPr>
      </p:pic>
    </p:spTree>
    <p:extLst>
      <p:ext uri="{BB962C8B-B14F-4D97-AF65-F5344CB8AC3E}">
        <p14:creationId xmlns:p14="http://schemas.microsoft.com/office/powerpoint/2010/main" val="1247517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1424</TotalTime>
  <Words>2575</Words>
  <Application>Microsoft Office PowerPoint</Application>
  <PresentationFormat>Widescreen</PresentationFormat>
  <Paragraphs>174</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Calibri Light</vt:lpstr>
      <vt:lpstr>Segoe UI</vt:lpstr>
      <vt:lpstr>Söhne</vt:lpstr>
      <vt:lpstr>Söhne Mono</vt:lpstr>
      <vt:lpstr>Times New Roman</vt:lpstr>
      <vt:lpstr>Ubuntu Mono</vt:lpstr>
      <vt:lpstr>Office Theme</vt:lpstr>
      <vt:lpstr>Advance Java</vt:lpstr>
      <vt:lpstr>Inner Classes</vt:lpstr>
      <vt:lpstr>PowerPoint Presentation</vt:lpstr>
      <vt:lpstr>Inner Class </vt:lpstr>
      <vt:lpstr>PowerPoint Presentation</vt:lpstr>
      <vt:lpstr>PowerPoint Presentation</vt:lpstr>
      <vt:lpstr>Static Nested Class </vt:lpstr>
      <vt:lpstr>PowerPoint Presentation</vt:lpstr>
      <vt:lpstr>Local Inner Class </vt:lpstr>
      <vt:lpstr>PowerPoint Presentation</vt:lpstr>
      <vt:lpstr>Anonymous Inner Class </vt:lpstr>
      <vt:lpstr>Nested Interface</vt:lpstr>
      <vt:lpstr>PowerPoint Presentation</vt:lpstr>
      <vt:lpstr>PowerPoint Presentation</vt:lpstr>
      <vt:lpstr>Java API Techniques</vt:lpstr>
      <vt:lpstr>Java Console Class</vt:lpstr>
      <vt:lpstr>String Builder class</vt:lpstr>
      <vt:lpstr>Java Formatting Techniques</vt:lpstr>
      <vt:lpstr>PowerPoint Presentation</vt:lpstr>
      <vt:lpstr>PowerPoint Presentation</vt:lpstr>
      <vt:lpstr>Regular Expressions</vt:lpstr>
      <vt:lpstr>PowerPoint Presentation</vt:lpstr>
      <vt:lpstr>Localisation and Resource Bundles</vt:lpstr>
      <vt:lpstr>Locales</vt:lpstr>
      <vt:lpstr>PowerPoint Presentation</vt:lpstr>
      <vt:lpstr>Resource Bundles</vt:lpstr>
      <vt:lpstr>PowerPoint Presentation</vt:lpstr>
      <vt:lpstr>Logging</vt:lpstr>
      <vt:lpstr>Overview</vt:lpstr>
      <vt:lpstr>Log levels</vt:lpstr>
      <vt:lpstr>Best Practices</vt:lpstr>
      <vt:lpstr>Log4j</vt:lpstr>
      <vt:lpstr>PowerPoint Presentation</vt:lpstr>
      <vt:lpstr>Garbage Collection</vt:lpstr>
      <vt:lpstr>PowerPoint Presentation</vt:lpstr>
      <vt:lpstr>Generational Collectors</vt:lpstr>
      <vt:lpstr>PowerPoint Presentation</vt:lpstr>
      <vt:lpstr>Benefits of Generational Garbage Collection </vt:lpstr>
    </vt:vector>
  </TitlesOfParts>
  <Company>Maveric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Java</dc:title>
  <dc:creator>Preeti Shankar Joshi</dc:creator>
  <cp:lastModifiedBy>Preeti Shankar Joshi</cp:lastModifiedBy>
  <cp:revision>7</cp:revision>
  <dcterms:created xsi:type="dcterms:W3CDTF">2023-06-20T13:57:17Z</dcterms:created>
  <dcterms:modified xsi:type="dcterms:W3CDTF">2023-06-22T09:15:43Z</dcterms:modified>
</cp:coreProperties>
</file>