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55757e7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55757e7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55757e7d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55757e7d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hyperlink" Target="https://ru.wikipedia.org/wiki/%D0%A1%D0%BE%D1%86%D0%B8%D0%B0%D0%BB%D1%8C%D0%BD%D1%8B%D0%B9_%D0%BA%D0%BB%D0%B0%D1%81%D1%81" TargetMode="External"/><Relationship Id="rId10" Type="http://schemas.openxmlformats.org/officeDocument/2006/relationships/hyperlink" Target="https://ru.wikipedia.org/wiki/%D0%A2%D0%B8%D1%82%D0%B0%D0%BD%D0%B8%D0%BA" TargetMode="External"/><Relationship Id="rId13" Type="http://schemas.openxmlformats.org/officeDocument/2006/relationships/hyperlink" Target="https://ru.wikipedia.org/wiki/%D0%94%D0%B8_%D0%9A%D0%B0%D0%BF%D1%80%D0%B8%D0%BE,_%D0%9B%D0%B5%D0%BE%D0%BD%D0%B0%D1%80%D0%B4%D0%BE" TargetMode="External"/><Relationship Id="rId12" Type="http://schemas.openxmlformats.org/officeDocument/2006/relationships/hyperlink" Target="https://ru.wikipedia.org/wiki/%D0%90%D1%82%D0%BB%D0%B0%D0%BD%D1%82%D0%B8%D1%87%D0%B5%D1%81%D0%BA%D0%B8%D0%B9_%D0%BE%D0%BA%D0%B5%D0%B0%D0%BD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ru.wikipedia.org/wiki/%D0%90%D0%BD%D0%B3%D0%BB%D0%B8%D0%B9%D1%81%D0%BA%D0%B8%D0%B9_%D1%8F%D0%B7%D1%8B%D0%BA" TargetMode="External"/><Relationship Id="rId9" Type="http://schemas.openxmlformats.org/officeDocument/2006/relationships/hyperlink" Target="https://ru.wikipedia.org/wiki/%D0%9A%D1%80%D1%83%D1%88%D0%B5%D0%BD%D0%B8%D0%B5_%C2%AB%D0%A2%D0%B8%D1%82%D0%B0%D0%BD%D0%B8%D0%BA%D0%B0%C2%BB" TargetMode="External"/><Relationship Id="rId15" Type="http://schemas.openxmlformats.org/officeDocument/2006/relationships/hyperlink" Target="https://ru.wikipedia.org/wiki/%D0%A1%D0%BE%D0%B5%D0%B4%D0%B8%D0%BD%D1%91%D0%BD%D0%BD%D1%8B%D0%B5_%D0%A8%D1%82%D0%B0%D1%82%D1%8B_%D0%90%D0%BC%D0%B5%D1%80%D0%B8%D0%BA%D0%B8" TargetMode="External"/><Relationship Id="rId14" Type="http://schemas.openxmlformats.org/officeDocument/2006/relationships/hyperlink" Target="https://ru.wikipedia.org/wiki/%D0%A3%D0%B8%D0%BD%D1%81%D0%BB%D0%B5%D1%82,_%D0%9A%D0%B5%D0%B9%D1%82" TargetMode="External"/><Relationship Id="rId5" Type="http://schemas.openxmlformats.org/officeDocument/2006/relationships/hyperlink" Target="https://ru.wikipedia.org/wiki/%D0%AD%D0%BF%D0%B8%D1%87%D0%B5%D1%81%D0%BA%D0%B8%D0%B9_%D1%84%D0%B8%D0%BB%D1%8C%D0%BC" TargetMode="External"/><Relationship Id="rId6" Type="http://schemas.openxmlformats.org/officeDocument/2006/relationships/hyperlink" Target="https://ru.wikipedia.org/wiki/%D0%A0%D0%BE%D0%BC%D0%B0%D0%BD%D1%82%D0%B8%D1%87%D0%B5%D1%81%D0%BA%D0%B0%D1%8F_%D0%B4%D1%80%D0%B0%D0%BC%D0%B0_(%D0%BA%D0%B8%D0%BD%D0%BE)" TargetMode="External"/><Relationship Id="rId7" Type="http://schemas.openxmlformats.org/officeDocument/2006/relationships/hyperlink" Target="https://ru.wikipedia.org/wiki/%D0%A4%D0%B8%D0%BB%D1%8C%D0%BC-%D0%BA%D0%B0%D1%82%D0%B0%D1%81%D1%82%D1%80%D0%BE%D1%84%D0%B0" TargetMode="External"/><Relationship Id="rId8" Type="http://schemas.openxmlformats.org/officeDocument/2006/relationships/hyperlink" Target="https://ru.wikipedia.org/wiki/%D0%9A%D1%8D%D0%BC%D0%B5%D1%80%D0%BE%D0%BD,_%D0%94%D0%B6%D0%B5%D0%B9%D0%BC%D1%81" TargetMode="Externa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hyperlink" Target="https://ru.wikipedia.org/wiki/%D0%90%D0%B2%D0%B0%D1%82%D0%B0%D1%80_(%D1%84%D0%B8%D0%BB%D1%8C%D0%BC,_2009)" TargetMode="External"/><Relationship Id="rId10" Type="http://schemas.openxmlformats.org/officeDocument/2006/relationships/hyperlink" Target="https://ru.wikipedia.org/wiki/%D0%A1%D0%BF%D0%B8%D1%81%D0%BE%D0%BA_%D1%81%D0%B0%D0%BC%D1%8B%D1%85_%D0%BA%D0%B0%D1%81%D1%81%D0%BE%D0%B2%D1%8B%D1%85_%D1%84%D0%B8%D0%BB%D1%8C%D0%BC%D0%BE%D0%B2" TargetMode="External"/><Relationship Id="rId12" Type="http://schemas.openxmlformats.org/officeDocument/2006/relationships/hyperlink" Target="https://ru.wikipedia.org/wiki/%D0%A2%D0%B8%D1%82%D0%B0%D0%BD%D0%B8%D0%BA_(%D1%84%D0%B8%D0%BB%D1%8C%D0%BC,_1997)#cite_note-10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ru.wikipedia.org/wiki/%D0%94%D0%B8%D1%81%D1%82%D1%80%D0%B8%D0%B1%D1%8C%D1%8E%D1%82%D0%BE%D1%80" TargetMode="External"/><Relationship Id="rId9" Type="http://schemas.openxmlformats.org/officeDocument/2006/relationships/hyperlink" Target="https://ru.wikipedia.org/wiki/%D0%A2%D0%B8%D1%82%D0%B0%D0%BD%D0%B8%D0%BA_(%D1%84%D0%B8%D0%BB%D1%8C%D0%BC,_1997)#cite_note-9" TargetMode="External"/><Relationship Id="rId5" Type="http://schemas.openxmlformats.org/officeDocument/2006/relationships/hyperlink" Target="https://ru.wikipedia.org/wiki/%D0%A1%D0%B5%D0%B2%D0%B5%D1%80%D0%BD%D0%B0%D1%8F_%D0%90%D0%BC%D0%B5%D1%80%D0%B8%D0%BA%D0%B0" TargetMode="External"/><Relationship Id="rId6" Type="http://schemas.openxmlformats.org/officeDocument/2006/relationships/hyperlink" Target="https://ru.wikipedia.org/wiki/Paramount_Pictures" TargetMode="External"/><Relationship Id="rId7" Type="http://schemas.openxmlformats.org/officeDocument/2006/relationships/hyperlink" Target="https://ru.wikipedia.org/wiki/20th_Century_Fox" TargetMode="External"/><Relationship Id="rId8" Type="http://schemas.openxmlformats.org/officeDocument/2006/relationships/hyperlink" Target="https://ru.wikipedia.org/wiki/%D0%94%D0%BE%D0%BB%D0%BB%D0%B0%D1%80_%D0%A1%D0%A8%D0%9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299" y="-111325"/>
            <a:ext cx="75132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609850" y="1134825"/>
            <a:ext cx="655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050" y="1490025"/>
            <a:ext cx="8317950" cy="35582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771900" y="2032900"/>
            <a:ext cx="634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660075" y="2354025"/>
            <a:ext cx="7503000" cy="17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«</a:t>
            </a:r>
            <a:r>
              <a:rPr b="1" lang="ru" sz="1050">
                <a:solidFill>
                  <a:srgbClr val="202122"/>
                </a:solidFill>
                <a:highlight>
                  <a:srgbClr val="FFFFFF"/>
                </a:highlight>
              </a:rPr>
              <a:t>Тита́ник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» (</a:t>
            </a:r>
            <a:r>
              <a:rPr lang="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англ.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i="1" lang="ru" sz="1050">
                <a:solidFill>
                  <a:srgbClr val="202122"/>
                </a:solidFill>
                <a:highlight>
                  <a:srgbClr val="FFFFFF"/>
                </a:highlight>
              </a:rPr>
              <a:t>Titanic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) — американская </a:t>
            </a:r>
            <a:r>
              <a:rPr lang="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эпическая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романтическая драма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 и </a:t>
            </a:r>
            <a:r>
              <a:rPr lang="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фильм-катастрофа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 1997 года режиссёра </a:t>
            </a:r>
            <a:r>
              <a:rPr lang="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Джеймса Кэмерона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, в котором показана </a:t>
            </a:r>
            <a:r>
              <a:rPr lang="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гибель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 легендарного лайнера «</a:t>
            </a:r>
            <a:r>
              <a:rPr lang="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Титаник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». Герои фильма, будучи представителями разных </a:t>
            </a:r>
            <a:r>
              <a:rPr lang="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социальных слоёв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, влюбились друг в друга на борту лайнера, совершавшего свой первый и последний рейс через </a:t>
            </a:r>
            <a:r>
              <a:rPr lang="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Атлантический океан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 в 1912 году. Главные роли исполнили </a:t>
            </a:r>
            <a:r>
              <a:rPr lang="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Леонардо Ди Каприо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 и </a:t>
            </a:r>
            <a:r>
              <a:rPr lang="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Кейт Уинслет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Премьера фильма в </a:t>
            </a:r>
            <a:r>
              <a:rPr lang="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США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 состоялась 19 декабря 1997 года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950" y="1565213"/>
            <a:ext cx="7602225" cy="30862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030775" y="1925250"/>
            <a:ext cx="7802400" cy="129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r>
              <a:rPr lang="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Дистрибьютором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фильма в </a:t>
            </a:r>
            <a:r>
              <a:rPr lang="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Северной Америке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выступила компания </a:t>
            </a:r>
            <a:r>
              <a:rPr lang="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Paramount Pictures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, во всём остальном мире — </a:t>
            </a:r>
            <a:r>
              <a:rPr lang="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20th Century Fox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. Бюджет составил 200 млн </a:t>
            </a:r>
            <a:r>
              <a:rPr lang="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долларов США</a:t>
            </a:r>
            <a:r>
              <a:rPr baseline="30000" lang="ru" sz="15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[9]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— рекордный для своего времени. «Титаник» также установил рекорд кассовый, став первой картиной, преодолевшей рубеж в 1 млрд $, второй — в 2 млрд $, и </a:t>
            </a:r>
            <a:r>
              <a:rPr lang="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самым кассовым фильмом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за всю историю кинематографа, собрав в оригинальном прокате во всём мире свыше 1,8 миллиарда долларов, и удерживал этот показатель на протяжении 12 лет, пока оно не было побито фильмом того же режиссёра «</a:t>
            </a:r>
            <a:r>
              <a:rPr lang="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Аватар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»</a:t>
            </a:r>
            <a:r>
              <a:rPr baseline="30000" lang="ru" sz="15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[10]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endParaRPr sz="18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1151975" y="1565225"/>
            <a:ext cx="756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75" name="Google Shape;75;p15"/>
          <p:cNvCxnSpPr/>
          <p:nvPr/>
        </p:nvCxnSpPr>
        <p:spPr>
          <a:xfrm>
            <a:off x="-1304175" y="2334775"/>
            <a:ext cx="2137500" cy="21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