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2" r:id="rId1"/>
  </p:sldMasterIdLst>
  <p:notesMasterIdLst>
    <p:notesMasterId r:id="rId41"/>
  </p:notesMasterIdLst>
  <p:handoutMasterIdLst>
    <p:handoutMasterId r:id="rId42"/>
  </p:handoutMasterIdLst>
  <p:sldIdLst>
    <p:sldId id="256" r:id="rId2"/>
    <p:sldId id="274" r:id="rId3"/>
    <p:sldId id="269" r:id="rId4"/>
    <p:sldId id="305" r:id="rId5"/>
    <p:sldId id="306" r:id="rId6"/>
    <p:sldId id="270" r:id="rId7"/>
    <p:sldId id="271" r:id="rId8"/>
    <p:sldId id="275" r:id="rId9"/>
    <p:sldId id="293" r:id="rId10"/>
    <p:sldId id="291" r:id="rId11"/>
    <p:sldId id="292"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6" r:id="rId27"/>
    <p:sldId id="297" r:id="rId28"/>
    <p:sldId id="298" r:id="rId29"/>
    <p:sldId id="299" r:id="rId30"/>
    <p:sldId id="300" r:id="rId31"/>
    <p:sldId id="301" r:id="rId32"/>
    <p:sldId id="302" r:id="rId33"/>
    <p:sldId id="304" r:id="rId34"/>
    <p:sldId id="303" r:id="rId35"/>
    <p:sldId id="307" r:id="rId36"/>
    <p:sldId id="308" r:id="rId37"/>
    <p:sldId id="310" r:id="rId38"/>
    <p:sldId id="311" r:id="rId39"/>
    <p:sldId id="313"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9ED11-F33D-43BB-899F-AD5BBD98D679}">
          <p14:sldIdLst>
            <p14:sldId id="256"/>
            <p14:sldId id="274"/>
            <p14:sldId id="269"/>
            <p14:sldId id="305"/>
            <p14:sldId id="306"/>
            <p14:sldId id="270"/>
            <p14:sldId id="271"/>
            <p14:sldId id="275"/>
            <p14:sldId id="293"/>
            <p14:sldId id="291"/>
            <p14:sldId id="292"/>
            <p14:sldId id="276"/>
            <p14:sldId id="277"/>
            <p14:sldId id="278"/>
            <p14:sldId id="279"/>
            <p14:sldId id="280"/>
            <p14:sldId id="281"/>
            <p14:sldId id="282"/>
            <p14:sldId id="283"/>
            <p14:sldId id="284"/>
            <p14:sldId id="285"/>
            <p14:sldId id="286"/>
            <p14:sldId id="287"/>
            <p14:sldId id="288"/>
            <p14:sldId id="289"/>
            <p14:sldId id="296"/>
            <p14:sldId id="297"/>
            <p14:sldId id="298"/>
          </p14:sldIdLst>
        </p14:section>
        <p14:section name="clustering" id="{FF7340CA-958A-4235-87ED-FC2FFF744B43}">
          <p14:sldIdLst>
            <p14:sldId id="299"/>
            <p14:sldId id="300"/>
            <p14:sldId id="301"/>
            <p14:sldId id="302"/>
            <p14:sldId id="304"/>
            <p14:sldId id="303"/>
          </p14:sldIdLst>
        </p14:section>
        <p14:section name="Model Evaluation" id="{48E93794-D351-452F-A017-7A358068544D}">
          <p14:sldIdLst>
            <p14:sldId id="307"/>
            <p14:sldId id="308"/>
            <p14:sldId id="310"/>
            <p14:sldId id="311"/>
            <p14:sldId id="313"/>
          </p14:sldIdLst>
        </p14:section>
      </p14:sectionLst>
    </p:ext>
    <p:ext uri="{EFAFB233-063F-42B5-8137-9DF3F51BA10A}">
      <p15:sldGuideLst xmlns:p15="http://schemas.microsoft.com/office/powerpoint/2012/main">
        <p15:guide id="1" orient="horz" pos="2160">
          <p15:clr>
            <a:srgbClr val="A4A3A4"/>
          </p15:clr>
        </p15:guide>
        <p15:guide id="2"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3/25/2024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3/25/2024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white">
          <a:xfrm>
            <a:off x="1141413" y="1600200"/>
            <a:ext cx="990295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descr="Top border design"/>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descr="Bottom border design"/>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black">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8E36636D-D922-432D-A958-524484B5923D}" type="datetimeFigureOut">
              <a:rPr lang="en-US" smtClean="0"/>
              <a:pPr/>
              <a:t>3/25/2024</a:t>
            </a:fld>
            <a:endParaRPr/>
          </a:p>
        </p:txBody>
      </p:sp>
      <p:sp>
        <p:nvSpPr>
          <p:cNvPr id="22" name="Slide Number Placeholder 21"/>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49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smtClean="0"/>
              <a:pPr/>
              <a:t>3/25/2024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778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smtClean="0"/>
              <a:pPr/>
              <a:t>3/25/2024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0403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E36636D-D922-432D-A958-524484B5923D}" type="datetimeFigureOut">
              <a:rPr lang="en-US" smtClean="0"/>
              <a:pPr/>
              <a:t>3/25/2024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bwMode="black"/>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bwMode="black"/>
        <p:txBody>
          <a:bodyPr/>
          <a:lstStyle>
            <a:lvl1pPr>
              <a:defRPr>
                <a:solidFill>
                  <a:schemeClr val="tx1"/>
                </a:solidFill>
              </a:defRPr>
            </a:lvl1pPr>
          </a:lstStyle>
          <a:p>
            <a:fld id="{8E36636D-D922-432D-A958-524484B5923D}" type="datetimeFigureOut">
              <a:rPr lang="en-US" smtClean="0"/>
              <a:pPr/>
              <a:t>3/25/2024</a:t>
            </a:fld>
            <a:endParaRPr/>
          </a:p>
        </p:txBody>
      </p:sp>
      <p:sp>
        <p:nvSpPr>
          <p:cNvPr id="6" name="Slide Number Placeholder 5"/>
          <p:cNvSpPr>
            <a:spLocks noGrp="1"/>
          </p:cNvSpPr>
          <p:nvPr>
            <p:ph type="sldNum" sz="quarter" idx="12"/>
          </p:nvPr>
        </p:nvSpPr>
        <p:spPr bwMode="black"/>
        <p:txBody>
          <a:bodyPr/>
          <a:lstStyle>
            <a:lvl1pPr>
              <a:defRPr>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5872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smtClean="0"/>
              <a:pPr/>
              <a:t>3/25/2024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3606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E36636D-D922-432D-A958-524484B5923D}" type="datetimeFigureOut">
              <a:rPr lang="en-US" smtClean="0"/>
              <a:pPr/>
              <a:t>3/25/2024</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4367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E36636D-D922-432D-A958-524484B5923D}" type="datetimeFigureOut">
              <a:rPr lang="en-US" smtClean="0"/>
              <a:pPr/>
              <a:t>3/25/2024</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02319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E36636D-D922-432D-A958-524484B5923D}" type="datetimeFigureOut">
              <a:rPr lang="en-US" smtClean="0"/>
              <a:pPr/>
              <a:t>3/25/2024</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70961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smtClean="0"/>
              <a:pPr/>
              <a:t>3/25/2024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93386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descr="Border design"/>
          <p:cNvSpPr/>
          <p:nvPr/>
        </p:nvSpPr>
        <p:spPr>
          <a:xfrm>
            <a:off x="1217610" y="1019175"/>
            <a:ext cx="6126480" cy="4572000"/>
          </a:xfrm>
          <a:prstGeom prst="rect">
            <a:avLst/>
          </a:prstGeom>
          <a:noFill/>
          <a:ln w="1016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E36636D-D922-432D-A958-524484B5923D}" type="datetimeFigureOut">
              <a:rPr lang="en-US" smtClean="0"/>
              <a:pPr/>
              <a:t>3/25/2024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9684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descr="Bottom border design"/>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descr="Top border design"/>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white">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white">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8E36636D-D922-432D-A958-524484B5923D}" type="datetimeFigureOut">
              <a:rPr lang="en-US" smtClean="0"/>
              <a:pPr/>
              <a:t>3/25/2024</a:t>
            </a:fld>
            <a:endParaRPr lang="en-US"/>
          </a:p>
        </p:txBody>
      </p:sp>
      <p:sp>
        <p:nvSpPr>
          <p:cNvPr id="6" name="Slide Number Placeholder 5"/>
          <p:cNvSpPr>
            <a:spLocks noGrp="1"/>
          </p:cNvSpPr>
          <p:nvPr>
            <p:ph type="sldNum" sz="quarter" idx="4"/>
          </p:nvPr>
        </p:nvSpPr>
        <p:spPr bwMode="white">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208845168"/>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100000"/>
        <a:buFont typeface="Arial"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100000"/>
        <a:buFont typeface="Arial"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884" y="2060848"/>
            <a:ext cx="9143998" cy="2667000"/>
          </a:xfrm>
        </p:spPr>
        <p:txBody>
          <a:bodyPr/>
          <a:lstStyle/>
          <a:p>
            <a:r>
              <a:rPr lang="en-US" dirty="0"/>
              <a:t>Customer Segmentation</a:t>
            </a:r>
          </a:p>
        </p:txBody>
      </p:sp>
      <p:sp>
        <p:nvSpPr>
          <p:cNvPr id="3" name="Subtitle 2"/>
          <p:cNvSpPr>
            <a:spLocks noGrp="1"/>
          </p:cNvSpPr>
          <p:nvPr>
            <p:ph type="subTitle" idx="1"/>
          </p:nvPr>
        </p:nvSpPr>
        <p:spPr/>
        <p:txBody>
          <a:bodyPr/>
          <a:lstStyle/>
          <a:p>
            <a:r>
              <a:rPr lang="en-US" dirty="0"/>
              <a:t>Group-2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DA7184-AB75-1450-1206-EFD49AE21A8E}"/>
              </a:ext>
            </a:extLst>
          </p:cNvPr>
          <p:cNvPicPr>
            <a:picLocks noChangeAspect="1"/>
          </p:cNvPicPr>
          <p:nvPr/>
        </p:nvPicPr>
        <p:blipFill>
          <a:blip r:embed="rId2"/>
          <a:stretch>
            <a:fillRect/>
          </a:stretch>
        </p:blipFill>
        <p:spPr>
          <a:xfrm>
            <a:off x="130882" y="476672"/>
            <a:ext cx="11927060" cy="5590559"/>
          </a:xfrm>
          <a:prstGeom prst="rect">
            <a:avLst/>
          </a:prstGeom>
        </p:spPr>
      </p:pic>
    </p:spTree>
    <p:extLst>
      <p:ext uri="{BB962C8B-B14F-4D97-AF65-F5344CB8AC3E}">
        <p14:creationId xmlns:p14="http://schemas.microsoft.com/office/powerpoint/2010/main" val="358636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B9461E-65AE-7174-09E1-2FEA5F479E0B}"/>
              </a:ext>
            </a:extLst>
          </p:cNvPr>
          <p:cNvPicPr>
            <a:picLocks noChangeAspect="1"/>
          </p:cNvPicPr>
          <p:nvPr/>
        </p:nvPicPr>
        <p:blipFill>
          <a:blip r:embed="rId2"/>
          <a:stretch>
            <a:fillRect/>
          </a:stretch>
        </p:blipFill>
        <p:spPr>
          <a:xfrm>
            <a:off x="261763" y="548680"/>
            <a:ext cx="11737305" cy="5322935"/>
          </a:xfrm>
          <a:prstGeom prst="rect">
            <a:avLst/>
          </a:prstGeom>
        </p:spPr>
      </p:pic>
    </p:spTree>
    <p:extLst>
      <p:ext uri="{BB962C8B-B14F-4D97-AF65-F5344CB8AC3E}">
        <p14:creationId xmlns:p14="http://schemas.microsoft.com/office/powerpoint/2010/main" val="395996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E229C-2B81-1C4D-EA6C-F211AAF5C77C}"/>
              </a:ext>
            </a:extLst>
          </p:cNvPr>
          <p:cNvPicPr>
            <a:picLocks noChangeAspect="1"/>
          </p:cNvPicPr>
          <p:nvPr/>
        </p:nvPicPr>
        <p:blipFill>
          <a:blip r:embed="rId2"/>
          <a:stretch>
            <a:fillRect/>
          </a:stretch>
        </p:blipFill>
        <p:spPr>
          <a:xfrm>
            <a:off x="693812" y="980728"/>
            <a:ext cx="5859105" cy="5247773"/>
          </a:xfrm>
          <a:prstGeom prst="rect">
            <a:avLst/>
          </a:prstGeom>
        </p:spPr>
      </p:pic>
      <p:sp>
        <p:nvSpPr>
          <p:cNvPr id="6" name="TextBox 5">
            <a:extLst>
              <a:ext uri="{FF2B5EF4-FFF2-40B4-BE49-F238E27FC236}">
                <a16:creationId xmlns:a16="http://schemas.microsoft.com/office/drawing/2014/main" id="{BF5A0F40-1099-623D-E47A-C0D37C37A71C}"/>
              </a:ext>
            </a:extLst>
          </p:cNvPr>
          <p:cNvSpPr txBox="1"/>
          <p:nvPr/>
        </p:nvSpPr>
        <p:spPr>
          <a:xfrm>
            <a:off x="6742484" y="1484784"/>
            <a:ext cx="4366032" cy="2862322"/>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It generates a </a:t>
            </a:r>
            <a:r>
              <a:rPr lang="en-US" b="1" i="0" dirty="0">
                <a:effectLst/>
                <a:latin typeface="Arial" panose="020B0604020202020204" pitchFamily="34" charset="0"/>
                <a:cs typeface="Arial" panose="020B0604020202020204" pitchFamily="34" charset="0"/>
              </a:rPr>
              <a:t>pairplot</a:t>
            </a:r>
            <a:r>
              <a:rPr lang="en-US" b="0" i="0" dirty="0">
                <a:effectLst/>
                <a:latin typeface="Arial" panose="020B0604020202020204" pitchFamily="34" charset="0"/>
                <a:cs typeface="Arial" panose="020B0604020202020204" pitchFamily="34" charset="0"/>
              </a:rPr>
              <a:t> that displays scatter plots and histograms for three variables: </a:t>
            </a:r>
            <a:r>
              <a:rPr lang="en-US" b="1" i="0" dirty="0">
                <a:effectLst/>
                <a:latin typeface="Arial" panose="020B0604020202020204" pitchFamily="34" charset="0"/>
                <a:cs typeface="Arial" panose="020B0604020202020204" pitchFamily="34" charset="0"/>
              </a:rPr>
              <a:t>‘Spent’</a:t>
            </a:r>
            <a:r>
              <a:rPr lang="en-US" b="0" i="0" dirty="0">
                <a:effectLst/>
                <a:latin typeface="Arial" panose="020B0604020202020204" pitchFamily="34" charset="0"/>
                <a:cs typeface="Arial" panose="020B0604020202020204" pitchFamily="34" charset="0"/>
              </a:rPr>
              <a:t>, </a:t>
            </a:r>
            <a:r>
              <a:rPr lang="en-US" b="1" i="0" dirty="0">
                <a:effectLst/>
                <a:latin typeface="Arial" panose="020B0604020202020204" pitchFamily="34" charset="0"/>
                <a:cs typeface="Arial" panose="020B0604020202020204" pitchFamily="34" charset="0"/>
              </a:rPr>
              <a:t>‘Income’</a:t>
            </a:r>
            <a:r>
              <a:rPr lang="en-US" b="0" i="0" dirty="0">
                <a:effectLst/>
                <a:latin typeface="Arial" panose="020B0604020202020204" pitchFamily="34" charset="0"/>
                <a:cs typeface="Arial" panose="020B0604020202020204" pitchFamily="34" charset="0"/>
              </a:rPr>
              <a:t>, and </a:t>
            </a:r>
            <a:r>
              <a:rPr lang="en-US" b="1" i="0" dirty="0">
                <a:effectLst/>
                <a:latin typeface="Arial" panose="020B0604020202020204" pitchFamily="34" charset="0"/>
                <a:cs typeface="Arial" panose="020B0604020202020204" pitchFamily="34" charset="0"/>
              </a:rPr>
              <a:t>‘Age’</a:t>
            </a:r>
            <a:r>
              <a:rPr lang="en-US" b="0" i="0" dirty="0">
                <a:effectLst/>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plots are color-coded based on the number of children (0 to 3).</a:t>
            </a:r>
          </a:p>
          <a:p>
            <a:pPr marL="285750" indent="-285750"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t>
            </a:r>
            <a:r>
              <a:rPr lang="en-US" b="1" i="0" dirty="0">
                <a:effectLst/>
                <a:latin typeface="Arial" panose="020B0604020202020204" pitchFamily="34" charset="0"/>
                <a:cs typeface="Arial" panose="020B0604020202020204" pitchFamily="34" charset="0"/>
              </a:rPr>
              <a:t>scatter plots</a:t>
            </a:r>
            <a:r>
              <a:rPr lang="en-US" b="0" i="0" dirty="0">
                <a:effectLst/>
                <a:latin typeface="Arial" panose="020B0604020202020204" pitchFamily="34" charset="0"/>
                <a:cs typeface="Arial" panose="020B0604020202020204" pitchFamily="34" charset="0"/>
              </a:rPr>
              <a:t> show relationships between pairs of variables, while the </a:t>
            </a:r>
            <a:r>
              <a:rPr lang="en-US" b="1" i="0" dirty="0">
                <a:effectLst/>
                <a:latin typeface="Arial" panose="020B0604020202020204" pitchFamily="34" charset="0"/>
                <a:cs typeface="Arial" panose="020B0604020202020204" pitchFamily="34" charset="0"/>
              </a:rPr>
              <a:t>histograms</a:t>
            </a:r>
            <a:r>
              <a:rPr lang="en-US" b="0" i="0" dirty="0">
                <a:effectLst/>
                <a:latin typeface="Arial" panose="020B0604020202020204" pitchFamily="34" charset="0"/>
                <a:cs typeface="Arial" panose="020B0604020202020204" pitchFamily="34" charset="0"/>
              </a:rPr>
              <a:t> display the distribution of each variable.</a:t>
            </a:r>
          </a:p>
        </p:txBody>
      </p:sp>
      <p:sp>
        <p:nvSpPr>
          <p:cNvPr id="8" name="TextBox 7">
            <a:extLst>
              <a:ext uri="{FF2B5EF4-FFF2-40B4-BE49-F238E27FC236}">
                <a16:creationId xmlns:a16="http://schemas.microsoft.com/office/drawing/2014/main" id="{2D5E649C-C5C0-89E8-7BB5-05DFBF664E17}"/>
              </a:ext>
            </a:extLst>
          </p:cNvPr>
          <p:cNvSpPr txBox="1"/>
          <p:nvPr/>
        </p:nvSpPr>
        <p:spPr>
          <a:xfrm>
            <a:off x="4438228" y="119216"/>
            <a:ext cx="3384376" cy="523220"/>
          </a:xfrm>
          <a:prstGeom prst="rect">
            <a:avLst/>
          </a:prstGeom>
          <a:noFill/>
        </p:spPr>
        <p:txBody>
          <a:bodyPr wrap="square">
            <a:spAutoFit/>
          </a:bodyPr>
          <a:lstStyle/>
          <a:p>
            <a:pPr algn="ctr"/>
            <a:r>
              <a:rPr lang="en-IN" sz="2800" b="1" i="0" dirty="0">
                <a:solidFill>
                  <a:srgbClr val="212121"/>
                </a:solidFill>
                <a:effectLst/>
                <a:latin typeface="Roboto" panose="02000000000000000000" pitchFamily="2" charset="0"/>
              </a:rPr>
              <a:t>Data Visualization</a:t>
            </a:r>
            <a:endParaRPr lang="en-IN" sz="28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326453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B0465-FC00-B79C-E59D-958ACBE26A9A}"/>
              </a:ext>
            </a:extLst>
          </p:cNvPr>
          <p:cNvPicPr>
            <a:picLocks noChangeAspect="1"/>
          </p:cNvPicPr>
          <p:nvPr/>
        </p:nvPicPr>
        <p:blipFill>
          <a:blip r:embed="rId2"/>
          <a:stretch>
            <a:fillRect/>
          </a:stretch>
        </p:blipFill>
        <p:spPr>
          <a:xfrm>
            <a:off x="346631" y="800707"/>
            <a:ext cx="7187941" cy="4680520"/>
          </a:xfrm>
          <a:prstGeom prst="rect">
            <a:avLst/>
          </a:prstGeom>
        </p:spPr>
      </p:pic>
      <p:sp>
        <p:nvSpPr>
          <p:cNvPr id="5" name="TextBox 4">
            <a:extLst>
              <a:ext uri="{FF2B5EF4-FFF2-40B4-BE49-F238E27FC236}">
                <a16:creationId xmlns:a16="http://schemas.microsoft.com/office/drawing/2014/main" id="{4520126A-5367-8D19-AD42-927246BDA5BD}"/>
              </a:ext>
            </a:extLst>
          </p:cNvPr>
          <p:cNvSpPr txBox="1"/>
          <p:nvPr/>
        </p:nvSpPr>
        <p:spPr>
          <a:xfrm>
            <a:off x="7534572" y="1268760"/>
            <a:ext cx="3960440" cy="936104"/>
          </a:xfrm>
          <a:prstGeom prst="rect">
            <a:avLst/>
          </a:prstGeom>
          <a:noFill/>
        </p:spPr>
        <p:txBody>
          <a:bodyPr wrap="square">
            <a:spAutoFit/>
          </a:bodyPr>
          <a:lstStyle/>
          <a:p>
            <a:r>
              <a:rPr lang="en-US" b="0" i="0" dirty="0">
                <a:effectLst/>
                <a:latin typeface="SegoeUIVariable"/>
              </a:rPr>
              <a:t>This visualization helps explore the relationship between spending and income</a:t>
            </a:r>
            <a:endParaRPr lang="en-IN" dirty="0"/>
          </a:p>
        </p:txBody>
      </p:sp>
      <p:sp>
        <p:nvSpPr>
          <p:cNvPr id="7" name="TextBox 6">
            <a:extLst>
              <a:ext uri="{FF2B5EF4-FFF2-40B4-BE49-F238E27FC236}">
                <a16:creationId xmlns:a16="http://schemas.microsoft.com/office/drawing/2014/main" id="{85EB936C-34A1-52DF-F3AD-B062CF7FE8D9}"/>
              </a:ext>
            </a:extLst>
          </p:cNvPr>
          <p:cNvSpPr txBox="1"/>
          <p:nvPr/>
        </p:nvSpPr>
        <p:spPr>
          <a:xfrm>
            <a:off x="7534572" y="2125305"/>
            <a:ext cx="4536504"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dense cluster of red dots at the lower end of both axes suggests that many data points have low spending and low income.</a:t>
            </a:r>
          </a:p>
          <a:p>
            <a:pPr algn="l">
              <a:buFont typeface="Arial" panose="020B0604020202020204" pitchFamily="34" charset="0"/>
              <a:buChar char="•"/>
            </a:pPr>
            <a:r>
              <a:rPr lang="en-US" b="0" i="0" dirty="0">
                <a:effectLst/>
                <a:latin typeface="SegoeUIVariable"/>
              </a:rPr>
              <a:t>As values increase along both axes, the data points become more scattered.</a:t>
            </a:r>
          </a:p>
          <a:p>
            <a:pPr algn="l">
              <a:buFont typeface="Arial" panose="020B0604020202020204" pitchFamily="34" charset="0"/>
              <a:buChar char="•"/>
            </a:pPr>
            <a:r>
              <a:rPr lang="en-US" b="0" i="0" dirty="0">
                <a:effectLst/>
                <a:latin typeface="SegoeUIVariable"/>
              </a:rPr>
              <a:t>This distribution provides insights into how spending behavior relates to income.</a:t>
            </a:r>
          </a:p>
        </p:txBody>
      </p:sp>
    </p:spTree>
    <p:extLst>
      <p:ext uri="{BB962C8B-B14F-4D97-AF65-F5344CB8AC3E}">
        <p14:creationId xmlns:p14="http://schemas.microsoft.com/office/powerpoint/2010/main" val="365256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2E96BE-3C6C-9A1D-F1D6-2DDCCB97A51B}"/>
              </a:ext>
            </a:extLst>
          </p:cNvPr>
          <p:cNvPicPr>
            <a:picLocks noChangeAspect="1"/>
          </p:cNvPicPr>
          <p:nvPr/>
        </p:nvPicPr>
        <p:blipFill>
          <a:blip r:embed="rId2"/>
          <a:stretch>
            <a:fillRect/>
          </a:stretch>
        </p:blipFill>
        <p:spPr>
          <a:xfrm>
            <a:off x="621804" y="836712"/>
            <a:ext cx="6401355" cy="4328535"/>
          </a:xfrm>
          <a:prstGeom prst="rect">
            <a:avLst/>
          </a:prstGeom>
        </p:spPr>
      </p:pic>
      <p:sp>
        <p:nvSpPr>
          <p:cNvPr id="5" name="TextBox 4">
            <a:extLst>
              <a:ext uri="{FF2B5EF4-FFF2-40B4-BE49-F238E27FC236}">
                <a16:creationId xmlns:a16="http://schemas.microsoft.com/office/drawing/2014/main" id="{1A14B32A-311B-1B79-B830-E9E210FA963E}"/>
              </a:ext>
            </a:extLst>
          </p:cNvPr>
          <p:cNvSpPr txBox="1"/>
          <p:nvPr/>
        </p:nvSpPr>
        <p:spPr>
          <a:xfrm>
            <a:off x="7023159" y="1052736"/>
            <a:ext cx="4687877" cy="923330"/>
          </a:xfrm>
          <a:prstGeom prst="rect">
            <a:avLst/>
          </a:prstGeom>
          <a:noFill/>
        </p:spPr>
        <p:txBody>
          <a:bodyPr wrap="square">
            <a:spAutoFit/>
          </a:bodyPr>
          <a:lstStyle/>
          <a:p>
            <a:r>
              <a:rPr lang="en-US" b="0" i="0" dirty="0">
                <a:effectLst/>
                <a:latin typeface="SegoeUIVariable"/>
              </a:rPr>
              <a:t>This visualization helps explore how spending behavior relates to age within the dataset. </a:t>
            </a:r>
            <a:endParaRPr lang="en-IN" dirty="0"/>
          </a:p>
        </p:txBody>
      </p:sp>
      <p:sp>
        <p:nvSpPr>
          <p:cNvPr id="7" name="TextBox 6">
            <a:extLst>
              <a:ext uri="{FF2B5EF4-FFF2-40B4-BE49-F238E27FC236}">
                <a16:creationId xmlns:a16="http://schemas.microsoft.com/office/drawing/2014/main" id="{39CBC24C-C4BC-7FD7-7E11-5370F3B2A2BE}"/>
              </a:ext>
            </a:extLst>
          </p:cNvPr>
          <p:cNvSpPr txBox="1"/>
          <p:nvPr/>
        </p:nvSpPr>
        <p:spPr>
          <a:xfrm>
            <a:off x="7023159" y="1916832"/>
            <a:ext cx="4831893" cy="2585323"/>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dense cluster of blue dots at the lower end of both axes suggests that many data points have low spending and are associated with individuals aged around 60 to 80.</a:t>
            </a:r>
          </a:p>
          <a:p>
            <a:pPr algn="l">
              <a:buFont typeface="Arial" panose="020B0604020202020204" pitchFamily="34" charset="0"/>
              <a:buChar char="•"/>
            </a:pPr>
            <a:r>
              <a:rPr lang="en-US" b="0" i="0" dirty="0">
                <a:effectLst/>
                <a:latin typeface="SegoeUIVariable"/>
              </a:rPr>
              <a:t>As values increase along the x-axis (amount spent), data points become more scattered.</a:t>
            </a:r>
          </a:p>
          <a:p>
            <a:pPr algn="l">
              <a:buFont typeface="Arial" panose="020B0604020202020204" pitchFamily="34" charset="0"/>
              <a:buChar char="•"/>
            </a:pPr>
            <a:r>
              <a:rPr lang="en-US" b="0" i="0" dirty="0">
                <a:effectLst/>
                <a:latin typeface="SegoeUIVariable"/>
              </a:rPr>
              <a:t>There’s an outlier data point where the age is above 120, which could potentially be an error or an extreme case.</a:t>
            </a:r>
          </a:p>
        </p:txBody>
      </p:sp>
    </p:spTree>
    <p:extLst>
      <p:ext uri="{BB962C8B-B14F-4D97-AF65-F5344CB8AC3E}">
        <p14:creationId xmlns:p14="http://schemas.microsoft.com/office/powerpoint/2010/main" val="404945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5B278D-6614-9049-A4B9-773B5BCCFEBA}"/>
              </a:ext>
            </a:extLst>
          </p:cNvPr>
          <p:cNvPicPr>
            <a:picLocks noChangeAspect="1"/>
          </p:cNvPicPr>
          <p:nvPr/>
        </p:nvPicPr>
        <p:blipFill>
          <a:blip r:embed="rId2"/>
          <a:stretch>
            <a:fillRect/>
          </a:stretch>
        </p:blipFill>
        <p:spPr>
          <a:xfrm>
            <a:off x="909836" y="1124744"/>
            <a:ext cx="5741288" cy="4032448"/>
          </a:xfrm>
          <a:prstGeom prst="rect">
            <a:avLst/>
          </a:prstGeom>
        </p:spPr>
      </p:pic>
      <p:sp>
        <p:nvSpPr>
          <p:cNvPr id="5" name="TextBox 4">
            <a:extLst>
              <a:ext uri="{FF2B5EF4-FFF2-40B4-BE49-F238E27FC236}">
                <a16:creationId xmlns:a16="http://schemas.microsoft.com/office/drawing/2014/main" id="{D9CB9F8E-2974-2603-74C5-8FA6785C5565}"/>
              </a:ext>
            </a:extLst>
          </p:cNvPr>
          <p:cNvSpPr txBox="1"/>
          <p:nvPr/>
        </p:nvSpPr>
        <p:spPr>
          <a:xfrm>
            <a:off x="6886500" y="1137125"/>
            <a:ext cx="4752528" cy="3416320"/>
          </a:xfrm>
          <a:prstGeom prst="rect">
            <a:avLst/>
          </a:prstGeom>
          <a:noFill/>
        </p:spPr>
        <p:txBody>
          <a:bodyPr wrap="square">
            <a:spAutoFit/>
          </a:bodyPr>
          <a:lstStyle/>
          <a:p>
            <a:r>
              <a:rPr lang="en-US" b="0" i="0" dirty="0">
                <a:effectLst/>
                <a:latin typeface="SegoeUIVariable"/>
              </a:rPr>
              <a:t>This visualization provides insights into the educational background of the dataset.</a:t>
            </a:r>
          </a:p>
          <a:p>
            <a:r>
              <a:rPr lang="en-US" b="0" i="0" dirty="0">
                <a:effectLst/>
                <a:latin typeface="SegoeUIVariable"/>
              </a:rPr>
              <a:t>The bars show how many people belong to each education level.</a:t>
            </a:r>
          </a:p>
          <a:p>
            <a:pPr algn="l">
              <a:buFont typeface="Arial" panose="020B0604020202020204" pitchFamily="34" charset="0"/>
              <a:buChar char="•"/>
            </a:pPr>
            <a:r>
              <a:rPr lang="en-US" b="0" i="0" dirty="0">
                <a:effectLst/>
                <a:latin typeface="SegoeUIVariable"/>
              </a:rPr>
              <a:t>The </a:t>
            </a:r>
            <a:r>
              <a:rPr lang="en-US" b="1" i="0" dirty="0">
                <a:effectLst/>
                <a:latin typeface="SegoeUIVariable"/>
              </a:rPr>
              <a:t>Graduate</a:t>
            </a:r>
            <a:r>
              <a:rPr lang="en-US" b="0" i="0" dirty="0">
                <a:effectLst/>
                <a:latin typeface="SegoeUIVariable"/>
              </a:rPr>
              <a:t> category has the highest count, reaching up to approximately </a:t>
            </a:r>
            <a:r>
              <a:rPr lang="en-US" b="1" i="0" dirty="0">
                <a:effectLst/>
                <a:latin typeface="SegoeUIVariable"/>
              </a:rPr>
              <a:t>1000</a:t>
            </a:r>
            <a:r>
              <a:rPr lang="en-US" b="0" i="0" dirty="0">
                <a:effectLst/>
                <a:latin typeface="SegoeUIVariable"/>
              </a:rPr>
              <a:t> individuals.</a:t>
            </a:r>
          </a:p>
          <a:p>
            <a:pPr algn="l">
              <a:buFont typeface="Arial" panose="020B0604020202020204" pitchFamily="34" charset="0"/>
              <a:buChar char="•"/>
            </a:pPr>
            <a:r>
              <a:rPr lang="en-US" b="0" i="0" dirty="0">
                <a:effectLst/>
                <a:latin typeface="SegoeUIVariable"/>
              </a:rPr>
              <a:t>The </a:t>
            </a:r>
            <a:r>
              <a:rPr lang="en-US" b="1" i="0" dirty="0">
                <a:effectLst/>
                <a:latin typeface="SegoeUIVariable"/>
              </a:rPr>
              <a:t>Postgraduate</a:t>
            </a:r>
            <a:r>
              <a:rPr lang="en-US" b="0" i="0" dirty="0">
                <a:effectLst/>
                <a:latin typeface="SegoeUIVariable"/>
              </a:rPr>
              <a:t> category has a count slightly above </a:t>
            </a:r>
            <a:r>
              <a:rPr lang="en-US" b="1" i="0" dirty="0">
                <a:effectLst/>
                <a:latin typeface="SegoeUIVariable"/>
              </a:rPr>
              <a:t>600</a:t>
            </a:r>
            <a:r>
              <a:rPr lang="en-US" b="0" i="0" dirty="0">
                <a:effectLst/>
                <a:latin typeface="SegoeUIVariable"/>
              </a:rPr>
              <a:t> individuals.</a:t>
            </a:r>
          </a:p>
          <a:p>
            <a:pPr algn="l">
              <a:buFont typeface="Arial" panose="020B0604020202020204" pitchFamily="34" charset="0"/>
              <a:buChar char="•"/>
            </a:pPr>
            <a:r>
              <a:rPr lang="en-US" b="0" i="0" dirty="0">
                <a:effectLst/>
                <a:latin typeface="SegoeUIVariable"/>
              </a:rPr>
              <a:t>The </a:t>
            </a:r>
            <a:r>
              <a:rPr lang="en-US" b="1" i="0" dirty="0">
                <a:effectLst/>
                <a:latin typeface="SegoeUIVariable"/>
              </a:rPr>
              <a:t>Undergraduate</a:t>
            </a:r>
            <a:r>
              <a:rPr lang="en-US" b="0" i="0" dirty="0">
                <a:effectLst/>
                <a:latin typeface="SegoeUIVariable"/>
              </a:rPr>
              <a:t> category has the lowest count, with just over </a:t>
            </a:r>
            <a:r>
              <a:rPr lang="en-US" b="1" i="0" dirty="0">
                <a:effectLst/>
                <a:latin typeface="SegoeUIVariable"/>
              </a:rPr>
              <a:t>200</a:t>
            </a:r>
            <a:r>
              <a:rPr lang="en-US" b="0" i="0" dirty="0">
                <a:effectLst/>
                <a:latin typeface="SegoeUIVariable"/>
              </a:rPr>
              <a:t> individuals.</a:t>
            </a:r>
          </a:p>
          <a:p>
            <a:endParaRPr lang="en-IN" dirty="0"/>
          </a:p>
        </p:txBody>
      </p:sp>
    </p:spTree>
    <p:extLst>
      <p:ext uri="{BB962C8B-B14F-4D97-AF65-F5344CB8AC3E}">
        <p14:creationId xmlns:p14="http://schemas.microsoft.com/office/powerpoint/2010/main" val="9690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027BA6-A43A-7E6A-1B09-90DED2FEECD4}"/>
              </a:ext>
            </a:extLst>
          </p:cNvPr>
          <p:cNvPicPr>
            <a:picLocks noChangeAspect="1"/>
          </p:cNvPicPr>
          <p:nvPr/>
        </p:nvPicPr>
        <p:blipFill>
          <a:blip r:embed="rId2"/>
          <a:stretch>
            <a:fillRect/>
          </a:stretch>
        </p:blipFill>
        <p:spPr>
          <a:xfrm>
            <a:off x="405780" y="764704"/>
            <a:ext cx="6340389" cy="4282811"/>
          </a:xfrm>
          <a:prstGeom prst="rect">
            <a:avLst/>
          </a:prstGeom>
        </p:spPr>
      </p:pic>
      <p:sp>
        <p:nvSpPr>
          <p:cNvPr id="6" name="TextBox 5">
            <a:extLst>
              <a:ext uri="{FF2B5EF4-FFF2-40B4-BE49-F238E27FC236}">
                <a16:creationId xmlns:a16="http://schemas.microsoft.com/office/drawing/2014/main" id="{44F3BB50-8A78-6AD1-D512-18736B392EDC}"/>
              </a:ext>
            </a:extLst>
          </p:cNvPr>
          <p:cNvSpPr txBox="1"/>
          <p:nvPr/>
        </p:nvSpPr>
        <p:spPr>
          <a:xfrm>
            <a:off x="6890186" y="1268760"/>
            <a:ext cx="4892859" cy="3139321"/>
          </a:xfrm>
          <a:prstGeom prst="rect">
            <a:avLst/>
          </a:prstGeom>
          <a:noFill/>
        </p:spPr>
        <p:txBody>
          <a:bodyPr wrap="square">
            <a:spAutoFit/>
          </a:bodyPr>
          <a:lstStyle/>
          <a:p>
            <a:r>
              <a:rPr lang="en-US" b="0" i="0" dirty="0">
                <a:effectLst/>
                <a:latin typeface="SegoeUIVariable"/>
              </a:rPr>
              <a:t>This visualization helps explore how spending behavior varies across different education levels within the dataset</a:t>
            </a:r>
          </a:p>
          <a:p>
            <a:pPr algn="l">
              <a:buFont typeface="Arial" panose="020B0604020202020204" pitchFamily="34" charset="0"/>
              <a:buChar char="•"/>
            </a:pPr>
            <a:r>
              <a:rPr lang="en-US" b="0" i="0" dirty="0">
                <a:effectLst/>
                <a:latin typeface="SegoeUIVariable"/>
              </a:rPr>
              <a:t>A large green bar indicates that over 350 undergraduates have spent less than 500 units.</a:t>
            </a:r>
          </a:p>
          <a:p>
            <a:pPr algn="l">
              <a:buFont typeface="Arial" panose="020B0604020202020204" pitchFamily="34" charset="0"/>
              <a:buChar char="•"/>
            </a:pPr>
            <a:r>
              <a:rPr lang="en-US" b="0" i="0" dirty="0">
                <a:effectLst/>
                <a:latin typeface="SegoeUIVariable"/>
              </a:rPr>
              <a:t>Graduates and postgraduates have relatively lower counts in each spending category.</a:t>
            </a:r>
          </a:p>
          <a:p>
            <a:pPr algn="l">
              <a:buFont typeface="Arial" panose="020B0604020202020204" pitchFamily="34" charset="0"/>
              <a:buChar char="•"/>
            </a:pPr>
            <a:r>
              <a:rPr lang="en-US" b="0" i="0" dirty="0">
                <a:effectLst/>
                <a:latin typeface="SegoeUIVariable"/>
              </a:rPr>
              <a:t>As the amount spent increases, the count of all educational categories decreases.</a:t>
            </a:r>
          </a:p>
          <a:p>
            <a:endParaRPr lang="en-IN" dirty="0"/>
          </a:p>
        </p:txBody>
      </p:sp>
    </p:spTree>
    <p:extLst>
      <p:ext uri="{BB962C8B-B14F-4D97-AF65-F5344CB8AC3E}">
        <p14:creationId xmlns:p14="http://schemas.microsoft.com/office/powerpoint/2010/main" val="8034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C523B-29C1-A2B1-2DCB-0974DA27E793}"/>
              </a:ext>
            </a:extLst>
          </p:cNvPr>
          <p:cNvPicPr>
            <a:picLocks noChangeAspect="1"/>
          </p:cNvPicPr>
          <p:nvPr/>
        </p:nvPicPr>
        <p:blipFill>
          <a:blip r:embed="rId2"/>
          <a:stretch>
            <a:fillRect/>
          </a:stretch>
        </p:blipFill>
        <p:spPr>
          <a:xfrm>
            <a:off x="333772" y="764704"/>
            <a:ext cx="6454699" cy="4099915"/>
          </a:xfrm>
          <a:prstGeom prst="rect">
            <a:avLst/>
          </a:prstGeom>
        </p:spPr>
      </p:pic>
      <p:sp>
        <p:nvSpPr>
          <p:cNvPr id="5" name="TextBox 4">
            <a:extLst>
              <a:ext uri="{FF2B5EF4-FFF2-40B4-BE49-F238E27FC236}">
                <a16:creationId xmlns:a16="http://schemas.microsoft.com/office/drawing/2014/main" id="{C8E93BA6-C134-D7B8-A724-42CC179AD351}"/>
              </a:ext>
            </a:extLst>
          </p:cNvPr>
          <p:cNvSpPr txBox="1"/>
          <p:nvPr/>
        </p:nvSpPr>
        <p:spPr>
          <a:xfrm>
            <a:off x="7030516" y="1052737"/>
            <a:ext cx="4824537" cy="3139321"/>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image shows a colorful pie chart with three distinct segments.</a:t>
            </a:r>
          </a:p>
          <a:p>
            <a:pPr algn="l">
              <a:buFont typeface="Arial" panose="020B0604020202020204" pitchFamily="34" charset="0"/>
              <a:buChar char="•"/>
            </a:pPr>
            <a:r>
              <a:rPr lang="en-US" b="0" i="0" dirty="0">
                <a:effectLst/>
                <a:latin typeface="SegoeUIVariable"/>
              </a:rPr>
              <a:t>Each segment represents a different level of education: </a:t>
            </a:r>
            <a:r>
              <a:rPr lang="en-US" b="1" i="0" dirty="0">
                <a:effectLst/>
                <a:latin typeface="SegoeUIVariable"/>
              </a:rPr>
              <a:t>Graduate</a:t>
            </a:r>
            <a:r>
              <a:rPr lang="en-US" b="0" i="0" dirty="0">
                <a:effectLst/>
                <a:latin typeface="SegoeUIVariable"/>
              </a:rPr>
              <a:t>, </a:t>
            </a:r>
            <a:r>
              <a:rPr lang="en-US" b="1" i="0" dirty="0">
                <a:effectLst/>
                <a:latin typeface="SegoeUIVariable"/>
              </a:rPr>
              <a:t>Postgraduate</a:t>
            </a:r>
            <a:r>
              <a:rPr lang="en-US" b="0" i="0" dirty="0">
                <a:effectLst/>
                <a:latin typeface="SegoeUIVariable"/>
              </a:rPr>
              <a:t>, and </a:t>
            </a:r>
            <a:r>
              <a:rPr lang="en-US" b="1" i="0" dirty="0">
                <a:effectLst/>
                <a:latin typeface="SegoeUIVariable"/>
              </a:rPr>
              <a:t>Undergraduate</a:t>
            </a:r>
            <a:r>
              <a:rPr lang="en-US" b="0" i="0" dirty="0">
                <a:effectLst/>
                <a:latin typeface="SegoeUIVariable"/>
              </a:rPr>
              <a:t>.</a:t>
            </a:r>
          </a:p>
          <a:p>
            <a:pPr algn="l">
              <a:buFont typeface="Arial" panose="020B0604020202020204" pitchFamily="34" charset="0"/>
              <a:buChar char="•"/>
            </a:pPr>
            <a:r>
              <a:rPr lang="en-US" b="0" i="0" dirty="0">
                <a:effectLst/>
                <a:latin typeface="SegoeUIVariable"/>
              </a:rPr>
              <a:t>The Graduate segment is blue and occupies the largest portion of the pie at </a:t>
            </a:r>
            <a:r>
              <a:rPr lang="en-US" b="1" i="0" dirty="0">
                <a:effectLst/>
                <a:latin typeface="SegoeUIVariable"/>
              </a:rPr>
              <a:t>50.4%</a:t>
            </a:r>
            <a:r>
              <a:rPr lang="en-US" b="0" i="0" dirty="0">
                <a:effectLst/>
                <a:latin typeface="SegoeUIVariable"/>
              </a:rPr>
              <a:t>.</a:t>
            </a:r>
          </a:p>
          <a:p>
            <a:pPr algn="l">
              <a:buFont typeface="Arial" panose="020B0604020202020204" pitchFamily="34" charset="0"/>
              <a:buChar char="•"/>
            </a:pPr>
            <a:r>
              <a:rPr lang="en-US" b="0" i="0" dirty="0">
                <a:effectLst/>
                <a:latin typeface="SegoeUIVariable"/>
              </a:rPr>
              <a:t>The Postgraduate segment is orange and accounts for </a:t>
            </a:r>
            <a:r>
              <a:rPr lang="en-US" b="1" i="0" dirty="0">
                <a:effectLst/>
                <a:latin typeface="SegoeUIVariable"/>
              </a:rPr>
              <a:t>38.2%</a:t>
            </a:r>
            <a:r>
              <a:rPr lang="en-US" b="0" i="0" dirty="0">
                <a:effectLst/>
                <a:latin typeface="SegoeUIVariable"/>
              </a:rPr>
              <a:t> of the pie.</a:t>
            </a:r>
          </a:p>
          <a:p>
            <a:pPr algn="l">
              <a:buFont typeface="Arial" panose="020B0604020202020204" pitchFamily="34" charset="0"/>
              <a:buChar char="•"/>
            </a:pPr>
            <a:r>
              <a:rPr lang="en-US" b="0" i="0" dirty="0">
                <a:effectLst/>
                <a:latin typeface="SegoeUIVariable"/>
              </a:rPr>
              <a:t>The Undergraduate segment is green and makes up </a:t>
            </a:r>
            <a:r>
              <a:rPr lang="en-US" b="1" i="0" dirty="0">
                <a:effectLst/>
                <a:latin typeface="SegoeUIVariable"/>
              </a:rPr>
              <a:t>11.5%</a:t>
            </a:r>
            <a:r>
              <a:rPr lang="en-US" b="0" i="0" dirty="0">
                <a:effectLst/>
                <a:latin typeface="SegoeUIVariable"/>
              </a:rPr>
              <a:t> of the pie.</a:t>
            </a:r>
          </a:p>
        </p:txBody>
      </p:sp>
    </p:spTree>
    <p:extLst>
      <p:ext uri="{BB962C8B-B14F-4D97-AF65-F5344CB8AC3E}">
        <p14:creationId xmlns:p14="http://schemas.microsoft.com/office/powerpoint/2010/main" val="104580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55492C-1EE5-AADA-CF4C-9EA79A1AFCEC}"/>
              </a:ext>
            </a:extLst>
          </p:cNvPr>
          <p:cNvPicPr>
            <a:picLocks noChangeAspect="1"/>
          </p:cNvPicPr>
          <p:nvPr/>
        </p:nvPicPr>
        <p:blipFill>
          <a:blip r:embed="rId2"/>
          <a:stretch>
            <a:fillRect/>
          </a:stretch>
        </p:blipFill>
        <p:spPr>
          <a:xfrm>
            <a:off x="333772" y="1484784"/>
            <a:ext cx="6186528" cy="4176464"/>
          </a:xfrm>
          <a:prstGeom prst="rect">
            <a:avLst/>
          </a:prstGeom>
        </p:spPr>
      </p:pic>
      <p:sp>
        <p:nvSpPr>
          <p:cNvPr id="5" name="TextBox 4">
            <a:extLst>
              <a:ext uri="{FF2B5EF4-FFF2-40B4-BE49-F238E27FC236}">
                <a16:creationId xmlns:a16="http://schemas.microsoft.com/office/drawing/2014/main" id="{D9424831-2982-8C75-247A-33F736641446}"/>
              </a:ext>
            </a:extLst>
          </p:cNvPr>
          <p:cNvSpPr txBox="1"/>
          <p:nvPr/>
        </p:nvSpPr>
        <p:spPr>
          <a:xfrm>
            <a:off x="6742484" y="1628800"/>
            <a:ext cx="4974711" cy="2862322"/>
          </a:xfrm>
          <a:prstGeom prst="rect">
            <a:avLst/>
          </a:prstGeom>
          <a:noFill/>
        </p:spPr>
        <p:txBody>
          <a:bodyPr wrap="square">
            <a:spAutoFit/>
          </a:bodyPr>
          <a:lstStyle/>
          <a:p>
            <a:r>
              <a:rPr lang="en-US" dirty="0">
                <a:latin typeface="SegoeUIVariable"/>
              </a:rPr>
              <a:t>T</a:t>
            </a:r>
            <a:r>
              <a:rPr lang="en-US" b="0" i="0" dirty="0">
                <a:effectLst/>
                <a:latin typeface="SegoeUIVariable"/>
              </a:rPr>
              <a:t>his histogram helps us explore the age distribution and identify any potential outliers.</a:t>
            </a:r>
          </a:p>
          <a:p>
            <a:pPr>
              <a:buFont typeface="Arial" panose="020B0604020202020204" pitchFamily="34" charset="0"/>
              <a:buChar char="•"/>
            </a:pPr>
            <a:r>
              <a:rPr lang="en-US" b="0" i="0" dirty="0">
                <a:effectLst/>
                <a:latin typeface="SegoeUIVariable"/>
              </a:rPr>
              <a:t>The histogram reveals that there is a prominent peak around ages </a:t>
            </a:r>
            <a:r>
              <a:rPr lang="en-US" b="1" i="0" dirty="0">
                <a:effectLst/>
                <a:latin typeface="SegoeUIVariable"/>
              </a:rPr>
              <a:t>50–60</a:t>
            </a:r>
            <a:r>
              <a:rPr lang="en-US" b="0" i="0" dirty="0">
                <a:effectLst/>
                <a:latin typeface="SegoeUIVariable"/>
              </a:rPr>
              <a:t>. This suggests that this age group has the highest frequency in the dataset.</a:t>
            </a:r>
          </a:p>
          <a:p>
            <a:pPr>
              <a:buFont typeface="Arial" panose="020B0604020202020204" pitchFamily="34" charset="0"/>
              <a:buChar char="•"/>
            </a:pPr>
            <a:r>
              <a:rPr lang="en-US" b="0" i="0" dirty="0">
                <a:effectLst/>
                <a:latin typeface="SegoeUIVariable"/>
              </a:rPr>
              <a:t>As we move away from this central peak, the count of occurrences decreases.</a:t>
            </a:r>
          </a:p>
          <a:p>
            <a:pPr>
              <a:buFont typeface="Arial" panose="020B0604020202020204" pitchFamily="34" charset="0"/>
              <a:buChar char="•"/>
            </a:pPr>
            <a:r>
              <a:rPr lang="en-US" b="0" i="0" dirty="0">
                <a:effectLst/>
                <a:latin typeface="SegoeUIVariable"/>
              </a:rPr>
              <a:t>There’s an </a:t>
            </a:r>
            <a:r>
              <a:rPr lang="en-US" b="1" i="0" dirty="0">
                <a:effectLst/>
                <a:latin typeface="SegoeUIVariable"/>
              </a:rPr>
              <a:t>outlier</a:t>
            </a:r>
            <a:r>
              <a:rPr lang="en-US" b="0" i="0" dirty="0">
                <a:effectLst/>
                <a:latin typeface="SegoeUIVariable"/>
              </a:rPr>
              <a:t> data point where the age is above </a:t>
            </a:r>
            <a:r>
              <a:rPr lang="en-US" b="1" i="0" dirty="0">
                <a:effectLst/>
                <a:latin typeface="SegoeUIVariable"/>
              </a:rPr>
              <a:t>120</a:t>
            </a:r>
            <a:r>
              <a:rPr lang="en-US" b="0" i="0" dirty="0">
                <a:effectLst/>
                <a:latin typeface="SegoeUIVariable"/>
              </a:rPr>
              <a:t>. </a:t>
            </a:r>
          </a:p>
        </p:txBody>
      </p:sp>
      <p:sp>
        <p:nvSpPr>
          <p:cNvPr id="7" name="TextBox 6">
            <a:extLst>
              <a:ext uri="{FF2B5EF4-FFF2-40B4-BE49-F238E27FC236}">
                <a16:creationId xmlns:a16="http://schemas.microsoft.com/office/drawing/2014/main" id="{D1742247-B35C-F206-2FE1-C1A713108A43}"/>
              </a:ext>
            </a:extLst>
          </p:cNvPr>
          <p:cNvSpPr txBox="1"/>
          <p:nvPr/>
        </p:nvSpPr>
        <p:spPr>
          <a:xfrm>
            <a:off x="5034090" y="260648"/>
            <a:ext cx="2972420" cy="523220"/>
          </a:xfrm>
          <a:prstGeom prst="rect">
            <a:avLst/>
          </a:prstGeom>
          <a:noFill/>
        </p:spPr>
        <p:txBody>
          <a:bodyPr wrap="square">
            <a:spAutoFit/>
          </a:bodyPr>
          <a:lstStyle/>
          <a:p>
            <a:pPr algn="ctr"/>
            <a:r>
              <a:rPr lang="en-IN" sz="2800" b="1" i="0" dirty="0">
                <a:solidFill>
                  <a:srgbClr val="212121"/>
                </a:solidFill>
                <a:effectLst/>
                <a:latin typeface="Roboto" panose="02000000000000000000" pitchFamily="2" charset="0"/>
              </a:rPr>
              <a:t>Outlier Detection</a:t>
            </a:r>
            <a:endParaRPr lang="en-IN" sz="2800"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69939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228D07-AD87-1B4B-BBA4-6BF6466C4F14}"/>
              </a:ext>
            </a:extLst>
          </p:cNvPr>
          <p:cNvPicPr>
            <a:picLocks noChangeAspect="1"/>
          </p:cNvPicPr>
          <p:nvPr/>
        </p:nvPicPr>
        <p:blipFill>
          <a:blip r:embed="rId2"/>
          <a:stretch>
            <a:fillRect/>
          </a:stretch>
        </p:blipFill>
        <p:spPr>
          <a:xfrm>
            <a:off x="261764" y="836712"/>
            <a:ext cx="6294665" cy="4290432"/>
          </a:xfrm>
          <a:prstGeom prst="rect">
            <a:avLst/>
          </a:prstGeom>
        </p:spPr>
      </p:pic>
      <p:sp>
        <p:nvSpPr>
          <p:cNvPr id="5" name="TextBox 4">
            <a:extLst>
              <a:ext uri="{FF2B5EF4-FFF2-40B4-BE49-F238E27FC236}">
                <a16:creationId xmlns:a16="http://schemas.microsoft.com/office/drawing/2014/main" id="{DCE31096-FA74-C726-F7E0-F39C8F1C978A}"/>
              </a:ext>
            </a:extLst>
          </p:cNvPr>
          <p:cNvSpPr txBox="1"/>
          <p:nvPr/>
        </p:nvSpPr>
        <p:spPr>
          <a:xfrm>
            <a:off x="6244070" y="1211113"/>
            <a:ext cx="5688633" cy="3970318"/>
          </a:xfrm>
          <a:prstGeom prst="rect">
            <a:avLst/>
          </a:prstGeom>
          <a:noFill/>
        </p:spPr>
        <p:txBody>
          <a:bodyPr wrap="square">
            <a:spAutoFit/>
          </a:bodyPr>
          <a:lstStyle/>
          <a:p>
            <a:pPr lvl="1"/>
            <a:r>
              <a:rPr lang="en-US" dirty="0">
                <a:latin typeface="SegoeUIVariable"/>
              </a:rPr>
              <a:t>T</a:t>
            </a:r>
            <a:r>
              <a:rPr lang="en-US" b="0" i="0" dirty="0">
                <a:effectLst/>
                <a:latin typeface="SegoeUIVariable"/>
              </a:rPr>
              <a:t>his histogram helps us explore the income distribution and identify any potential outliers. If you notice data points far away from the central peak, those could be outliers. </a:t>
            </a:r>
          </a:p>
          <a:p>
            <a:pPr marL="742950" lvl="1" indent="-285750" algn="l">
              <a:buFont typeface="+mj-lt"/>
              <a:buAutoNum type="arabicPeriod"/>
            </a:pPr>
            <a:r>
              <a:rPr lang="en-US" b="0" i="0" dirty="0">
                <a:effectLst/>
                <a:latin typeface="SegoeUIVariable"/>
              </a:rPr>
              <a:t>The prominent peak around income levels of </a:t>
            </a:r>
            <a:r>
              <a:rPr lang="en-US" b="1" i="0" dirty="0">
                <a:effectLst/>
                <a:latin typeface="SegoeUIVariable"/>
              </a:rPr>
              <a:t>0–200,000</a:t>
            </a:r>
            <a:r>
              <a:rPr lang="en-US" b="0" i="0" dirty="0">
                <a:effectLst/>
                <a:latin typeface="SegoeUIVariable"/>
              </a:rPr>
              <a:t> suggests that most data points fall within this range.</a:t>
            </a:r>
          </a:p>
          <a:p>
            <a:pPr marL="742950" lvl="1" indent="-285750" algn="l">
              <a:buFont typeface="+mj-lt"/>
              <a:buAutoNum type="arabicPeriod"/>
            </a:pPr>
            <a:r>
              <a:rPr lang="en-US" b="1" i="0" dirty="0">
                <a:effectLst/>
                <a:latin typeface="SegoeUIVariable"/>
              </a:rPr>
              <a:t>Outliers</a:t>
            </a:r>
            <a:r>
              <a:rPr lang="en-US" b="0" i="0" dirty="0">
                <a:effectLst/>
                <a:latin typeface="SegoeUIVariable"/>
              </a:rPr>
              <a:t> may appear as data points that significantly deviate from this central peak.</a:t>
            </a:r>
          </a:p>
          <a:p>
            <a:pPr marL="742950" lvl="1" indent="-285750" algn="l">
              <a:buFont typeface="+mj-lt"/>
              <a:buAutoNum type="arabicPeriod"/>
            </a:pPr>
            <a:r>
              <a:rPr lang="en-US" b="0" i="0" dirty="0">
                <a:effectLst/>
                <a:latin typeface="SegoeUIVariable"/>
              </a:rPr>
              <a:t>For example, if there’s an individual with an income much higher than the majority, it could be considered an outlier.</a:t>
            </a:r>
          </a:p>
          <a:p>
            <a:br>
              <a:rPr lang="en-US" dirty="0"/>
            </a:br>
            <a:endParaRPr lang="en-US" b="0" i="0" dirty="0">
              <a:effectLst/>
              <a:latin typeface="SegoeUIVariable"/>
            </a:endParaRPr>
          </a:p>
        </p:txBody>
      </p:sp>
    </p:spTree>
    <p:extLst>
      <p:ext uri="{BB962C8B-B14F-4D97-AF65-F5344CB8AC3E}">
        <p14:creationId xmlns:p14="http://schemas.microsoft.com/office/powerpoint/2010/main" val="66974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36D8-8D35-DF38-84F8-D3A1A2AB6ED1}"/>
              </a:ext>
            </a:extLst>
          </p:cNvPr>
          <p:cNvSpPr>
            <a:spLocks noGrp="1"/>
          </p:cNvSpPr>
          <p:nvPr>
            <p:ph type="title"/>
          </p:nvPr>
        </p:nvSpPr>
        <p:spPr/>
        <p:txBody>
          <a:bodyPr/>
          <a:lstStyle/>
          <a:p>
            <a:r>
              <a:rPr lang="en-IN" dirty="0"/>
              <a:t>Project Members:</a:t>
            </a:r>
          </a:p>
        </p:txBody>
      </p:sp>
      <p:sp>
        <p:nvSpPr>
          <p:cNvPr id="3" name="Content Placeholder 2">
            <a:extLst>
              <a:ext uri="{FF2B5EF4-FFF2-40B4-BE49-F238E27FC236}">
                <a16:creationId xmlns:a16="http://schemas.microsoft.com/office/drawing/2014/main" id="{A41B0690-52E6-3BA7-8AE0-7ADA9C945460}"/>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Bhagyashree Ambade  </a:t>
            </a:r>
          </a:p>
          <a:p>
            <a:r>
              <a:rPr lang="en-IN" dirty="0">
                <a:latin typeface="Arial" panose="020B0604020202020204" pitchFamily="34" charset="0"/>
                <a:cs typeface="Arial" panose="020B0604020202020204" pitchFamily="34" charset="0"/>
              </a:rPr>
              <a:t>M. Sakthi</a:t>
            </a:r>
          </a:p>
          <a:p>
            <a:r>
              <a:rPr lang="en-IN" dirty="0">
                <a:latin typeface="Arial" panose="020B0604020202020204" pitchFamily="34" charset="0"/>
                <a:cs typeface="Arial" panose="020B0604020202020204" pitchFamily="34" charset="0"/>
              </a:rPr>
              <a:t>Sagar. C</a:t>
            </a:r>
          </a:p>
          <a:p>
            <a:r>
              <a:rPr lang="en-IN" dirty="0">
                <a:latin typeface="Arial" panose="020B0604020202020204" pitchFamily="34" charset="0"/>
                <a:cs typeface="Arial" panose="020B0604020202020204" pitchFamily="34" charset="0"/>
              </a:rPr>
              <a:t>Aswin. P</a:t>
            </a:r>
          </a:p>
          <a:p>
            <a:r>
              <a:rPr lang="en-IN" dirty="0">
                <a:latin typeface="Arial" panose="020B0604020202020204" pitchFamily="34" charset="0"/>
                <a:cs typeface="Arial" panose="020B0604020202020204" pitchFamily="34" charset="0"/>
              </a:rPr>
              <a:t>Shruthi </a:t>
            </a:r>
            <a:r>
              <a:rPr lang="en-IN" dirty="0" err="1">
                <a:latin typeface="Arial" panose="020B0604020202020204" pitchFamily="34" charset="0"/>
                <a:cs typeface="Arial" panose="020B0604020202020204" pitchFamily="34" charset="0"/>
              </a:rPr>
              <a:t>Thandan</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Vaishnavi Puram</a:t>
            </a:r>
            <a:endParaRPr lang="en-US" sz="2400" b="1" dirty="0">
              <a:latin typeface="Arial Black" pitchFamily="34" charset="0"/>
            </a:endParaRPr>
          </a:p>
          <a:p>
            <a:endParaRPr lang="en-IN" dirty="0"/>
          </a:p>
        </p:txBody>
      </p:sp>
    </p:spTree>
    <p:extLst>
      <p:ext uri="{BB962C8B-B14F-4D97-AF65-F5344CB8AC3E}">
        <p14:creationId xmlns:p14="http://schemas.microsoft.com/office/powerpoint/2010/main" val="423059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22C6A8-5769-EF37-F60E-7AC743CF243A}"/>
              </a:ext>
            </a:extLst>
          </p:cNvPr>
          <p:cNvPicPr>
            <a:picLocks noChangeAspect="1"/>
          </p:cNvPicPr>
          <p:nvPr/>
        </p:nvPicPr>
        <p:blipFill>
          <a:blip r:embed="rId2"/>
          <a:stretch>
            <a:fillRect/>
          </a:stretch>
        </p:blipFill>
        <p:spPr>
          <a:xfrm>
            <a:off x="405780" y="692696"/>
            <a:ext cx="6048672" cy="5080024"/>
          </a:xfrm>
          <a:prstGeom prst="rect">
            <a:avLst/>
          </a:prstGeom>
        </p:spPr>
      </p:pic>
      <p:sp>
        <p:nvSpPr>
          <p:cNvPr id="5" name="TextBox 4">
            <a:extLst>
              <a:ext uri="{FF2B5EF4-FFF2-40B4-BE49-F238E27FC236}">
                <a16:creationId xmlns:a16="http://schemas.microsoft.com/office/drawing/2014/main" id="{E112AB6B-7BBF-9307-A486-5EE2320326DD}"/>
              </a:ext>
            </a:extLst>
          </p:cNvPr>
          <p:cNvSpPr txBox="1"/>
          <p:nvPr/>
        </p:nvSpPr>
        <p:spPr>
          <a:xfrm>
            <a:off x="6598468" y="1052736"/>
            <a:ext cx="5184577" cy="3816424"/>
          </a:xfrm>
          <a:prstGeom prst="rect">
            <a:avLst/>
          </a:prstGeom>
          <a:noFill/>
        </p:spPr>
        <p:txBody>
          <a:bodyPr wrap="square">
            <a:spAutoFit/>
          </a:bodyPr>
          <a:lstStyle/>
          <a:p>
            <a:r>
              <a:rPr lang="en-US" dirty="0">
                <a:latin typeface="SegoeUIVariable"/>
              </a:rPr>
              <a:t>T</a:t>
            </a:r>
            <a:r>
              <a:rPr lang="en-US" b="0" i="0" dirty="0">
                <a:effectLst/>
                <a:latin typeface="SegoeUIVariable"/>
              </a:rPr>
              <a:t>his density plot helps us explore the distribution of expenditure data and identify where data points are concentrated.</a:t>
            </a:r>
          </a:p>
          <a:p>
            <a:pPr algn="l">
              <a:buFont typeface="Arial" panose="020B0604020202020204" pitchFamily="34" charset="0"/>
              <a:buChar char="•"/>
            </a:pPr>
            <a:r>
              <a:rPr lang="en-US" b="0" i="0" dirty="0">
                <a:effectLst/>
                <a:latin typeface="SegoeUIVariable"/>
              </a:rPr>
              <a:t>The plot shows a peak in density around the </a:t>
            </a:r>
            <a:r>
              <a:rPr lang="en-US" b="1" i="0" dirty="0">
                <a:effectLst/>
                <a:latin typeface="SegoeUIVariable"/>
              </a:rPr>
              <a:t>0</a:t>
            </a:r>
            <a:r>
              <a:rPr lang="en-US" b="0" i="0" dirty="0">
                <a:effectLst/>
                <a:latin typeface="SegoeUIVariable"/>
              </a:rPr>
              <a:t> mark on the x-axis, indicating that many data points cluster around this value.</a:t>
            </a:r>
          </a:p>
          <a:p>
            <a:pPr algn="l">
              <a:buFont typeface="Arial" panose="020B0604020202020204" pitchFamily="34" charset="0"/>
              <a:buChar char="•"/>
            </a:pPr>
            <a:r>
              <a:rPr lang="en-US" b="0" i="0" dirty="0">
                <a:effectLst/>
                <a:latin typeface="SegoeUIVariable"/>
              </a:rPr>
              <a:t>There is another smaller peak around </a:t>
            </a:r>
            <a:r>
              <a:rPr lang="en-US" b="1" i="0" dirty="0">
                <a:effectLst/>
                <a:latin typeface="SegoeUIVariable"/>
              </a:rPr>
              <a:t>1000</a:t>
            </a:r>
            <a:r>
              <a:rPr lang="en-US" b="0" i="0" dirty="0">
                <a:effectLst/>
                <a:latin typeface="SegoeUIVariable"/>
              </a:rPr>
              <a:t>.</a:t>
            </a:r>
          </a:p>
          <a:p>
            <a:pPr algn="l">
              <a:buFont typeface="Arial" panose="020B0604020202020204" pitchFamily="34" charset="0"/>
              <a:buChar char="•"/>
            </a:pPr>
            <a:r>
              <a:rPr lang="en-US" b="0" i="0" dirty="0">
                <a:effectLst/>
                <a:latin typeface="SegoeUIVariable"/>
              </a:rPr>
              <a:t>These peaks represent regions where data points are concentrated.</a:t>
            </a:r>
          </a:p>
          <a:p>
            <a:endParaRPr lang="en-US" b="0" i="0" dirty="0">
              <a:effectLst/>
              <a:latin typeface="SegoeUIVariable"/>
            </a:endParaRPr>
          </a:p>
          <a:p>
            <a:r>
              <a:rPr lang="en-US" b="0" i="0" dirty="0">
                <a:effectLst/>
                <a:latin typeface="SegoeUIVariable"/>
              </a:rPr>
              <a:t>In the context of this density plot:</a:t>
            </a:r>
            <a:endParaRPr lang="en-US" dirty="0">
              <a:latin typeface="SegoeUIVariable"/>
            </a:endParaRPr>
          </a:p>
          <a:p>
            <a:pPr marL="285750" indent="-285750">
              <a:buFont typeface="Arial" panose="020B0604020202020204" pitchFamily="34" charset="0"/>
              <a:buChar char="•"/>
            </a:pPr>
            <a:r>
              <a:rPr lang="en-US" b="0" i="0" dirty="0">
                <a:effectLst/>
                <a:latin typeface="SegoeUIVariable"/>
              </a:rPr>
              <a:t>If you notice data points far away from the central peaks, those could be outliers.</a:t>
            </a:r>
            <a:endParaRPr lang="en-IN" dirty="0"/>
          </a:p>
        </p:txBody>
      </p:sp>
    </p:spTree>
    <p:extLst>
      <p:ext uri="{BB962C8B-B14F-4D97-AF65-F5344CB8AC3E}">
        <p14:creationId xmlns:p14="http://schemas.microsoft.com/office/powerpoint/2010/main" val="34599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6D04A-7548-2B72-B5F3-D660F1D61F41}"/>
              </a:ext>
            </a:extLst>
          </p:cNvPr>
          <p:cNvPicPr>
            <a:picLocks noChangeAspect="1"/>
          </p:cNvPicPr>
          <p:nvPr/>
        </p:nvPicPr>
        <p:blipFill>
          <a:blip r:embed="rId2"/>
          <a:stretch>
            <a:fillRect/>
          </a:stretch>
        </p:blipFill>
        <p:spPr>
          <a:xfrm>
            <a:off x="405780" y="260648"/>
            <a:ext cx="5688631" cy="5982777"/>
          </a:xfrm>
          <a:prstGeom prst="rect">
            <a:avLst/>
          </a:prstGeom>
        </p:spPr>
      </p:pic>
      <p:sp>
        <p:nvSpPr>
          <p:cNvPr id="5" name="TextBox 4">
            <a:extLst>
              <a:ext uri="{FF2B5EF4-FFF2-40B4-BE49-F238E27FC236}">
                <a16:creationId xmlns:a16="http://schemas.microsoft.com/office/drawing/2014/main" id="{A13BE62D-4EDE-3864-510B-65EC34FD7522}"/>
              </a:ext>
            </a:extLst>
          </p:cNvPr>
          <p:cNvSpPr txBox="1"/>
          <p:nvPr/>
        </p:nvSpPr>
        <p:spPr>
          <a:xfrm>
            <a:off x="6119699" y="692696"/>
            <a:ext cx="5472608" cy="4801314"/>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plot includes four selected features: </a:t>
            </a:r>
            <a:r>
              <a:rPr lang="en-US" b="1" i="0" dirty="0">
                <a:effectLst/>
                <a:latin typeface="SegoeUIVariable"/>
              </a:rPr>
              <a:t>Income</a:t>
            </a:r>
            <a:r>
              <a:rPr lang="en-US" b="0" i="0" dirty="0">
                <a:effectLst/>
                <a:latin typeface="SegoeUIVariable"/>
              </a:rPr>
              <a:t>, </a:t>
            </a:r>
            <a:r>
              <a:rPr lang="en-US" b="1" i="0" dirty="0">
                <a:effectLst/>
                <a:latin typeface="SegoeUIVariable"/>
              </a:rPr>
              <a:t>Recency</a:t>
            </a:r>
            <a:r>
              <a:rPr lang="en-US" b="0" i="0" dirty="0">
                <a:effectLst/>
                <a:latin typeface="SegoeUIVariable"/>
              </a:rPr>
              <a:t>, </a:t>
            </a:r>
            <a:r>
              <a:rPr lang="en-US" b="1" i="0" dirty="0">
                <a:effectLst/>
                <a:latin typeface="SegoeUIVariable"/>
              </a:rPr>
              <a:t>Age</a:t>
            </a:r>
            <a:r>
              <a:rPr lang="en-US" b="0" i="0" dirty="0">
                <a:effectLst/>
                <a:latin typeface="SegoeUIVariable"/>
              </a:rPr>
              <a:t>, and </a:t>
            </a:r>
            <a:r>
              <a:rPr lang="en-US" b="1" i="0" dirty="0">
                <a:effectLst/>
                <a:latin typeface="SegoeUIVariable"/>
              </a:rPr>
              <a:t>Spent</a:t>
            </a:r>
            <a:r>
              <a:rPr lang="en-US" b="0" i="0" dirty="0">
                <a:effectLst/>
                <a:latin typeface="SegoeUIVariable"/>
              </a:rPr>
              <a:t>.</a:t>
            </a:r>
          </a:p>
          <a:p>
            <a:pPr algn="l">
              <a:buFont typeface="Arial" panose="020B0604020202020204" pitchFamily="34" charset="0"/>
              <a:buChar char="•"/>
            </a:pPr>
            <a:r>
              <a:rPr lang="en-US" b="0" i="0" dirty="0">
                <a:effectLst/>
                <a:latin typeface="SegoeUIVariable"/>
              </a:rPr>
              <a:t>Each scatter plot shows the relationship between two features.</a:t>
            </a:r>
          </a:p>
          <a:p>
            <a:pPr algn="l">
              <a:buFont typeface="Arial" panose="020B0604020202020204" pitchFamily="34" charset="0"/>
              <a:buChar char="•"/>
            </a:pPr>
            <a:r>
              <a:rPr lang="en-US" b="0" i="0" dirty="0">
                <a:effectLst/>
                <a:latin typeface="SegoeUIVariable"/>
              </a:rPr>
              <a:t>Data points are colored differently based on whether the individual is a parent (</a:t>
            </a:r>
            <a:r>
              <a:rPr lang="en-US" b="0" i="0" dirty="0" err="1">
                <a:effectLst/>
                <a:latin typeface="SegoeUIVariable"/>
              </a:rPr>
              <a:t>Is.Parent</a:t>
            </a:r>
            <a:r>
              <a:rPr lang="en-US" b="0" i="0" dirty="0">
                <a:effectLst/>
                <a:latin typeface="SegoeUIVariable"/>
              </a:rPr>
              <a:t> = 1) or not (</a:t>
            </a:r>
            <a:r>
              <a:rPr lang="en-US" b="0" i="0" dirty="0" err="1">
                <a:effectLst/>
                <a:latin typeface="SegoeUIVariable"/>
              </a:rPr>
              <a:t>Is.Parent</a:t>
            </a:r>
            <a:r>
              <a:rPr lang="en-US" b="0" i="0" dirty="0">
                <a:effectLst/>
                <a:latin typeface="SegoeUIVariable"/>
              </a:rPr>
              <a:t> = 0).</a:t>
            </a:r>
          </a:p>
          <a:p>
            <a:pPr algn="l">
              <a:buFont typeface="Arial" panose="020B0604020202020204" pitchFamily="34" charset="0"/>
              <a:buChar char="•"/>
            </a:pPr>
            <a:r>
              <a:rPr lang="en-US" b="0" i="0" dirty="0">
                <a:effectLst/>
                <a:latin typeface="SegoeUIVariable"/>
              </a:rPr>
              <a:t>Outliers can be observed as points that significantly deviate from the main cluster of data points.</a:t>
            </a:r>
          </a:p>
          <a:p>
            <a:pPr algn="l">
              <a:buFont typeface="Arial" panose="020B0604020202020204" pitchFamily="34" charset="0"/>
              <a:buChar char="•"/>
            </a:pPr>
            <a:r>
              <a:rPr lang="en-US" b="0" i="0" dirty="0">
                <a:effectLst/>
                <a:latin typeface="SegoeUIVariable"/>
              </a:rPr>
              <a:t>Notable observations:</a:t>
            </a:r>
          </a:p>
          <a:p>
            <a:pPr marL="742950" lvl="1" indent="-285750" algn="l">
              <a:buFont typeface="Arial" panose="020B0604020202020204" pitchFamily="34" charset="0"/>
              <a:buChar char="•"/>
            </a:pPr>
            <a:r>
              <a:rPr lang="en-US" b="0" i="0" dirty="0">
                <a:effectLst/>
                <a:latin typeface="SegoeUIVariable"/>
              </a:rPr>
              <a:t>In the ‘Income’ histogram, there are a few bars extending far beyond the main concentration of data, indicating high-income outliers.</a:t>
            </a:r>
          </a:p>
          <a:p>
            <a:pPr marL="742950" lvl="1" indent="-285750" algn="l">
              <a:buFont typeface="Arial" panose="020B0604020202020204" pitchFamily="34" charset="0"/>
              <a:buChar char="•"/>
            </a:pPr>
            <a:r>
              <a:rPr lang="en-US" b="0" i="0" dirty="0">
                <a:effectLst/>
                <a:latin typeface="SegoeUIVariable"/>
              </a:rPr>
              <a:t>In the ‘Spent’ scatter plot, some individuals have exceptionally high amounts spent, which are outliers.</a:t>
            </a:r>
          </a:p>
        </p:txBody>
      </p:sp>
    </p:spTree>
    <p:extLst>
      <p:ext uri="{BB962C8B-B14F-4D97-AF65-F5344CB8AC3E}">
        <p14:creationId xmlns:p14="http://schemas.microsoft.com/office/powerpoint/2010/main" val="334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2F5A17-A9DB-3343-B936-D74B6988EA13}"/>
              </a:ext>
            </a:extLst>
          </p:cNvPr>
          <p:cNvPicPr>
            <a:picLocks noChangeAspect="1"/>
          </p:cNvPicPr>
          <p:nvPr/>
        </p:nvPicPr>
        <p:blipFill>
          <a:blip r:embed="rId2"/>
          <a:stretch>
            <a:fillRect/>
          </a:stretch>
        </p:blipFill>
        <p:spPr>
          <a:xfrm>
            <a:off x="2277988" y="1340768"/>
            <a:ext cx="7632848" cy="1592634"/>
          </a:xfrm>
          <a:prstGeom prst="rect">
            <a:avLst/>
          </a:prstGeom>
        </p:spPr>
      </p:pic>
      <p:sp>
        <p:nvSpPr>
          <p:cNvPr id="5" name="TextBox 4">
            <a:extLst>
              <a:ext uri="{FF2B5EF4-FFF2-40B4-BE49-F238E27FC236}">
                <a16:creationId xmlns:a16="http://schemas.microsoft.com/office/drawing/2014/main" id="{DAAD211D-7436-FB80-9767-033D7D06E36A}"/>
              </a:ext>
            </a:extLst>
          </p:cNvPr>
          <p:cNvSpPr txBox="1"/>
          <p:nvPr/>
        </p:nvSpPr>
        <p:spPr>
          <a:xfrm>
            <a:off x="2185507" y="3429000"/>
            <a:ext cx="7611912" cy="369332"/>
          </a:xfrm>
          <a:prstGeom prst="rect">
            <a:avLst/>
          </a:prstGeom>
          <a:noFill/>
        </p:spPr>
        <p:txBody>
          <a:bodyPr wrap="square">
            <a:spAutoFit/>
          </a:bodyPr>
          <a:lstStyle/>
          <a:p>
            <a:r>
              <a:rPr lang="en-US" b="0" i="0" dirty="0">
                <a:solidFill>
                  <a:srgbClr val="212121"/>
                </a:solidFill>
                <a:effectLst/>
                <a:latin typeface="Arial" panose="020B0604020202020204" pitchFamily="34" charset="0"/>
                <a:cs typeface="Arial" panose="020B0604020202020204" pitchFamily="34" charset="0"/>
              </a:rPr>
              <a:t>The total number of data-points after removing the outliers are: 2212</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50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36942-F9EB-160C-3E92-01A443A6FAD4}"/>
              </a:ext>
            </a:extLst>
          </p:cNvPr>
          <p:cNvPicPr>
            <a:picLocks noChangeAspect="1"/>
          </p:cNvPicPr>
          <p:nvPr/>
        </p:nvPicPr>
        <p:blipFill>
          <a:blip r:embed="rId2"/>
          <a:stretch>
            <a:fillRect/>
          </a:stretch>
        </p:blipFill>
        <p:spPr>
          <a:xfrm>
            <a:off x="33414" y="1355553"/>
            <a:ext cx="4337193" cy="1978922"/>
          </a:xfrm>
          <a:prstGeom prst="rect">
            <a:avLst/>
          </a:prstGeom>
        </p:spPr>
      </p:pic>
      <p:sp>
        <p:nvSpPr>
          <p:cNvPr id="5" name="TextBox 4">
            <a:extLst>
              <a:ext uri="{FF2B5EF4-FFF2-40B4-BE49-F238E27FC236}">
                <a16:creationId xmlns:a16="http://schemas.microsoft.com/office/drawing/2014/main" id="{C468B561-62E4-8E4D-B0B8-0FF952AEE03A}"/>
              </a:ext>
            </a:extLst>
          </p:cNvPr>
          <p:cNvSpPr txBox="1"/>
          <p:nvPr/>
        </p:nvSpPr>
        <p:spPr>
          <a:xfrm>
            <a:off x="52716" y="3207721"/>
            <a:ext cx="4231759" cy="2862322"/>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pink box represents the </a:t>
            </a:r>
            <a:r>
              <a:rPr lang="en-US" b="1" i="0" dirty="0">
                <a:effectLst/>
                <a:latin typeface="SegoeUIVariable"/>
              </a:rPr>
              <a:t>interquartile range (IQR)</a:t>
            </a:r>
            <a:r>
              <a:rPr lang="en-US" b="0" i="0" dirty="0">
                <a:effectLst/>
                <a:latin typeface="SegoeUIVariable"/>
              </a:rPr>
              <a:t>, which contains 50% of the data.</a:t>
            </a:r>
          </a:p>
          <a:p>
            <a:pPr algn="l">
              <a:buFont typeface="Arial" panose="020B0604020202020204" pitchFamily="34" charset="0"/>
              <a:buChar char="•"/>
            </a:pPr>
            <a:r>
              <a:rPr lang="en-US" b="0" i="0" dirty="0">
                <a:effectLst/>
                <a:latin typeface="SegoeUIVariable"/>
              </a:rPr>
              <a:t>The median income (Q2) is marked by a horizontal line inside the box.</a:t>
            </a:r>
          </a:p>
          <a:p>
            <a:pPr algn="l">
              <a:buFont typeface="Arial" panose="020B0604020202020204" pitchFamily="34" charset="0"/>
              <a:buChar char="•"/>
            </a:pPr>
            <a:r>
              <a:rPr lang="en-US" b="0" i="0" dirty="0">
                <a:effectLst/>
                <a:latin typeface="SegoeUIVariable"/>
              </a:rPr>
              <a:t>The lower whisker starts at around 40k, and the upper whisker extends up to around 110k.</a:t>
            </a:r>
          </a:p>
          <a:p>
            <a:pPr algn="l">
              <a:buFont typeface="Arial" panose="020B0604020202020204" pitchFamily="34" charset="0"/>
              <a:buChar char="•"/>
            </a:pPr>
            <a:r>
              <a:rPr lang="en-US" b="0" i="0" dirty="0">
                <a:effectLst/>
                <a:latin typeface="SegoeUIVariable"/>
              </a:rPr>
              <a:t>The outlier at approximately 150k lies outside the whiskers.</a:t>
            </a:r>
          </a:p>
        </p:txBody>
      </p:sp>
      <p:pic>
        <p:nvPicPr>
          <p:cNvPr id="7" name="Picture 6">
            <a:extLst>
              <a:ext uri="{FF2B5EF4-FFF2-40B4-BE49-F238E27FC236}">
                <a16:creationId xmlns:a16="http://schemas.microsoft.com/office/drawing/2014/main" id="{E8D77CF4-92E8-B6EE-1DAA-4866D6D6D2EE}"/>
              </a:ext>
            </a:extLst>
          </p:cNvPr>
          <p:cNvPicPr>
            <a:picLocks noChangeAspect="1"/>
          </p:cNvPicPr>
          <p:nvPr/>
        </p:nvPicPr>
        <p:blipFill>
          <a:blip r:embed="rId3"/>
          <a:stretch>
            <a:fillRect/>
          </a:stretch>
        </p:blipFill>
        <p:spPr>
          <a:xfrm>
            <a:off x="4205100" y="1389992"/>
            <a:ext cx="3894157" cy="1775614"/>
          </a:xfrm>
          <a:prstGeom prst="rect">
            <a:avLst/>
          </a:prstGeom>
        </p:spPr>
      </p:pic>
      <p:sp>
        <p:nvSpPr>
          <p:cNvPr id="9" name="TextBox 8">
            <a:extLst>
              <a:ext uri="{FF2B5EF4-FFF2-40B4-BE49-F238E27FC236}">
                <a16:creationId xmlns:a16="http://schemas.microsoft.com/office/drawing/2014/main" id="{1C53076D-AC13-713F-2025-F6BA907F141A}"/>
              </a:ext>
            </a:extLst>
          </p:cNvPr>
          <p:cNvSpPr txBox="1"/>
          <p:nvPr/>
        </p:nvSpPr>
        <p:spPr>
          <a:xfrm>
            <a:off x="4205100" y="3291952"/>
            <a:ext cx="4019673" cy="2308324"/>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box represents the </a:t>
            </a:r>
            <a:r>
              <a:rPr lang="en-US" b="1" i="0" dirty="0">
                <a:effectLst/>
                <a:latin typeface="SegoeUIVariable"/>
              </a:rPr>
              <a:t>interquartile range (IQR)</a:t>
            </a:r>
            <a:r>
              <a:rPr lang="en-US" b="0" i="0" dirty="0">
                <a:effectLst/>
                <a:latin typeface="SegoeUIVariable"/>
              </a:rPr>
              <a:t>, spanning from Q1 to Q3.</a:t>
            </a:r>
          </a:p>
          <a:p>
            <a:pPr algn="l">
              <a:buFont typeface="Arial" panose="020B0604020202020204" pitchFamily="34" charset="0"/>
              <a:buChar char="•"/>
            </a:pPr>
            <a:r>
              <a:rPr lang="en-US" b="0" i="0" dirty="0">
                <a:effectLst/>
                <a:latin typeface="SegoeUIVariable"/>
              </a:rPr>
              <a:t>The median age (Q2) is marked by a horizontal line inside the box.</a:t>
            </a:r>
          </a:p>
          <a:p>
            <a:pPr algn="l">
              <a:buFont typeface="Arial" panose="020B0604020202020204" pitchFamily="34" charset="0"/>
              <a:buChar char="•"/>
            </a:pPr>
            <a:r>
              <a:rPr lang="en-US" b="0" i="0" dirty="0">
                <a:effectLst/>
                <a:latin typeface="SegoeUIVariable"/>
              </a:rPr>
              <a:t>The lower whisker starts at around age 30, and the upper whisker extends up to around age 80.</a:t>
            </a:r>
          </a:p>
        </p:txBody>
      </p:sp>
      <p:pic>
        <p:nvPicPr>
          <p:cNvPr id="11" name="Picture 10">
            <a:extLst>
              <a:ext uri="{FF2B5EF4-FFF2-40B4-BE49-F238E27FC236}">
                <a16:creationId xmlns:a16="http://schemas.microsoft.com/office/drawing/2014/main" id="{69F1C3BD-9167-1BD7-8E1F-1E4B5B1F3A05}"/>
              </a:ext>
            </a:extLst>
          </p:cNvPr>
          <p:cNvPicPr>
            <a:picLocks noChangeAspect="1"/>
          </p:cNvPicPr>
          <p:nvPr/>
        </p:nvPicPr>
        <p:blipFill>
          <a:blip r:embed="rId4"/>
          <a:stretch>
            <a:fillRect/>
          </a:stretch>
        </p:blipFill>
        <p:spPr>
          <a:xfrm>
            <a:off x="8099257" y="1411514"/>
            <a:ext cx="3955123" cy="1813717"/>
          </a:xfrm>
          <a:prstGeom prst="rect">
            <a:avLst/>
          </a:prstGeom>
        </p:spPr>
      </p:pic>
      <p:sp>
        <p:nvSpPr>
          <p:cNvPr id="13" name="TextBox 12">
            <a:extLst>
              <a:ext uri="{FF2B5EF4-FFF2-40B4-BE49-F238E27FC236}">
                <a16:creationId xmlns:a16="http://schemas.microsoft.com/office/drawing/2014/main" id="{E84FB2D6-16D9-95B4-BDE2-2D8B1AD9C873}"/>
              </a:ext>
            </a:extLst>
          </p:cNvPr>
          <p:cNvSpPr txBox="1"/>
          <p:nvPr/>
        </p:nvSpPr>
        <p:spPr>
          <a:xfrm>
            <a:off x="8169152" y="3220184"/>
            <a:ext cx="4019673" cy="3139321"/>
          </a:xfrm>
          <a:prstGeom prst="rect">
            <a:avLst/>
          </a:prstGeom>
          <a:noFill/>
        </p:spPr>
        <p:txBody>
          <a:bodyPr wrap="square">
            <a:spAutoFit/>
          </a:bodyPr>
          <a:lstStyle/>
          <a:p>
            <a:pPr algn="l">
              <a:buFont typeface="Arial" panose="020B0604020202020204" pitchFamily="34" charset="0"/>
              <a:buChar char="•"/>
            </a:pPr>
            <a:r>
              <a:rPr lang="en-US" b="0" i="0" dirty="0">
                <a:effectLst/>
                <a:latin typeface="SegoeUIVariable"/>
              </a:rPr>
              <a:t>The light green box represents the </a:t>
            </a:r>
            <a:r>
              <a:rPr lang="en-US" b="1" i="0" dirty="0">
                <a:effectLst/>
                <a:latin typeface="SegoeUIVariable"/>
              </a:rPr>
              <a:t>interquartile range (IQR)</a:t>
            </a:r>
            <a:r>
              <a:rPr lang="en-US" b="0" i="0" dirty="0">
                <a:effectLst/>
                <a:latin typeface="SegoeUIVariable"/>
              </a:rPr>
              <a:t>, spanning from Q1 to Q3.</a:t>
            </a:r>
          </a:p>
          <a:p>
            <a:pPr algn="l">
              <a:buFont typeface="Arial" panose="020B0604020202020204" pitchFamily="34" charset="0"/>
              <a:buChar char="•"/>
            </a:pPr>
            <a:r>
              <a:rPr lang="en-US" b="0" i="0" dirty="0">
                <a:effectLst/>
                <a:latin typeface="SegoeUIVariable"/>
              </a:rPr>
              <a:t>The median spent value (Q2) is marked by a horizontal line inside the box.</a:t>
            </a:r>
          </a:p>
          <a:p>
            <a:pPr algn="l">
              <a:buFont typeface="Arial" panose="020B0604020202020204" pitchFamily="34" charset="0"/>
              <a:buChar char="•"/>
            </a:pPr>
            <a:r>
              <a:rPr lang="en-US" b="0" i="0" dirty="0">
                <a:effectLst/>
                <a:latin typeface="SegoeUIVariable"/>
              </a:rPr>
              <a:t>The lower whisker starts at around 500, and the upper whisker extends up to around 1500.</a:t>
            </a:r>
          </a:p>
          <a:p>
            <a:pPr algn="l">
              <a:buFont typeface="Arial" panose="020B0604020202020204" pitchFamily="34" charset="0"/>
              <a:buChar char="•"/>
            </a:pPr>
            <a:r>
              <a:rPr lang="en-US" b="0" i="0" dirty="0">
                <a:effectLst/>
                <a:latin typeface="SegoeUIVariable"/>
              </a:rPr>
              <a:t>The outlier near 2500 lies outside the whiskers</a:t>
            </a:r>
          </a:p>
        </p:txBody>
      </p:sp>
      <p:sp>
        <p:nvSpPr>
          <p:cNvPr id="15" name="TextBox 14">
            <a:extLst>
              <a:ext uri="{FF2B5EF4-FFF2-40B4-BE49-F238E27FC236}">
                <a16:creationId xmlns:a16="http://schemas.microsoft.com/office/drawing/2014/main" id="{7DE15863-DBA7-BC6A-75C9-BA3D0B14AAC1}"/>
              </a:ext>
            </a:extLst>
          </p:cNvPr>
          <p:cNvSpPr txBox="1"/>
          <p:nvPr/>
        </p:nvSpPr>
        <p:spPr>
          <a:xfrm>
            <a:off x="202890" y="-92985"/>
            <a:ext cx="11783044" cy="1200329"/>
          </a:xfrm>
          <a:prstGeom prst="rect">
            <a:avLst/>
          </a:prstGeom>
          <a:noFill/>
        </p:spPr>
        <p:txBody>
          <a:bodyPr wrap="square">
            <a:spAutoFit/>
          </a:bodyPr>
          <a:lstStyle/>
          <a:p>
            <a:endParaRPr lang="en-US" dirty="0"/>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Another way of visualizing outliers is using boxplots and whiskers, which provides the quantiles (box) and inter-quantile range (whiskers), with the outliers sitting outside the error bars (whiskers).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All the dots in the plot below are outliers according to the quantiles + 1.5 IQR rule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63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87B81D-76C9-3135-6488-C50AE9F2A3A7}"/>
              </a:ext>
            </a:extLst>
          </p:cNvPr>
          <p:cNvSpPr txBox="1"/>
          <p:nvPr/>
        </p:nvSpPr>
        <p:spPr>
          <a:xfrm>
            <a:off x="477788" y="166983"/>
            <a:ext cx="6094428" cy="523220"/>
          </a:xfrm>
          <a:prstGeom prst="rect">
            <a:avLst/>
          </a:prstGeom>
          <a:noFill/>
        </p:spPr>
        <p:txBody>
          <a:bodyPr wrap="square">
            <a:spAutoFit/>
          </a:bodyPr>
          <a:lstStyle/>
          <a:p>
            <a:pPr algn="l"/>
            <a:r>
              <a:rPr lang="en-IN" sz="2800" b="1" i="0" dirty="0">
                <a:solidFill>
                  <a:srgbClr val="212121"/>
                </a:solidFill>
                <a:effectLst/>
                <a:latin typeface="Roboto" panose="02000000000000000000" pitchFamily="2" charset="0"/>
              </a:rPr>
              <a:t>Data Preprocessing</a:t>
            </a:r>
            <a:endParaRPr lang="en-IN" sz="2800"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0B650FC1-F7DC-652C-5CBE-3BE99215B9E7}"/>
              </a:ext>
            </a:extLst>
          </p:cNvPr>
          <p:cNvSpPr txBox="1"/>
          <p:nvPr/>
        </p:nvSpPr>
        <p:spPr>
          <a:xfrm>
            <a:off x="1053852" y="645613"/>
            <a:ext cx="7272808" cy="1200329"/>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The following steps are applied to preprocess the data:    </a:t>
            </a:r>
          </a:p>
          <a:p>
            <a:pPr marL="342900" indent="-342900" algn="l">
              <a:buFont typeface="+mj-lt"/>
              <a:buAutoNum type="arabicPeriod"/>
            </a:pPr>
            <a:r>
              <a:rPr lang="en-US" b="0" i="0" dirty="0">
                <a:solidFill>
                  <a:srgbClr val="212121"/>
                </a:solidFill>
                <a:effectLst/>
                <a:latin typeface="Roboto" panose="02000000000000000000" pitchFamily="2" charset="0"/>
              </a:rPr>
              <a:t>Label encoding the categorical features</a:t>
            </a:r>
          </a:p>
          <a:p>
            <a:pPr marL="342900" indent="-342900" algn="l">
              <a:buFont typeface="+mj-lt"/>
              <a:buAutoNum type="arabicPeriod"/>
            </a:pPr>
            <a:r>
              <a:rPr lang="en-US" b="0" i="0" dirty="0">
                <a:solidFill>
                  <a:srgbClr val="212121"/>
                </a:solidFill>
                <a:effectLst/>
                <a:latin typeface="Roboto" panose="02000000000000000000" pitchFamily="2" charset="0"/>
              </a:rPr>
              <a:t>Scaling the features using the standard scaler</a:t>
            </a:r>
          </a:p>
          <a:p>
            <a:pPr marL="342900" indent="-342900" algn="l">
              <a:buFont typeface="+mj-lt"/>
              <a:buAutoNum type="arabicPeriod"/>
            </a:pPr>
            <a:r>
              <a:rPr lang="en-US" b="0" i="0" dirty="0">
                <a:solidFill>
                  <a:srgbClr val="212121"/>
                </a:solidFill>
                <a:effectLst/>
                <a:latin typeface="Roboto" panose="02000000000000000000" pitchFamily="2" charset="0"/>
              </a:rPr>
              <a:t>Creating a subset </a:t>
            </a:r>
            <a:r>
              <a:rPr lang="en-US" b="0" i="0" dirty="0" err="1">
                <a:solidFill>
                  <a:srgbClr val="212121"/>
                </a:solidFill>
                <a:effectLst/>
                <a:latin typeface="Roboto" panose="02000000000000000000" pitchFamily="2" charset="0"/>
              </a:rPr>
              <a:t>dataframe</a:t>
            </a:r>
            <a:r>
              <a:rPr lang="en-US" b="0" i="0" dirty="0">
                <a:solidFill>
                  <a:srgbClr val="212121"/>
                </a:solidFill>
                <a:effectLst/>
                <a:latin typeface="Roboto" panose="02000000000000000000" pitchFamily="2" charset="0"/>
              </a:rPr>
              <a:t> for dimensionality reduction</a:t>
            </a:r>
          </a:p>
        </p:txBody>
      </p:sp>
      <p:pic>
        <p:nvPicPr>
          <p:cNvPr id="4" name="Picture 3">
            <a:extLst>
              <a:ext uri="{FF2B5EF4-FFF2-40B4-BE49-F238E27FC236}">
                <a16:creationId xmlns:a16="http://schemas.microsoft.com/office/drawing/2014/main" id="{5753C78A-149E-AF62-101F-2E7FF230778B}"/>
              </a:ext>
            </a:extLst>
          </p:cNvPr>
          <p:cNvPicPr>
            <a:picLocks noChangeAspect="1"/>
          </p:cNvPicPr>
          <p:nvPr/>
        </p:nvPicPr>
        <p:blipFill>
          <a:blip r:embed="rId2"/>
          <a:stretch>
            <a:fillRect/>
          </a:stretch>
        </p:blipFill>
        <p:spPr>
          <a:xfrm>
            <a:off x="693812" y="2070808"/>
            <a:ext cx="3918433" cy="1962424"/>
          </a:xfrm>
          <a:prstGeom prst="rect">
            <a:avLst/>
          </a:prstGeom>
        </p:spPr>
      </p:pic>
      <p:pic>
        <p:nvPicPr>
          <p:cNvPr id="8" name="Picture 7">
            <a:extLst>
              <a:ext uri="{FF2B5EF4-FFF2-40B4-BE49-F238E27FC236}">
                <a16:creationId xmlns:a16="http://schemas.microsoft.com/office/drawing/2014/main" id="{6E168206-6673-2607-4DBB-DEC43225DD2C}"/>
              </a:ext>
            </a:extLst>
          </p:cNvPr>
          <p:cNvPicPr>
            <a:picLocks noChangeAspect="1"/>
          </p:cNvPicPr>
          <p:nvPr/>
        </p:nvPicPr>
        <p:blipFill>
          <a:blip r:embed="rId3"/>
          <a:stretch>
            <a:fillRect/>
          </a:stretch>
        </p:blipFill>
        <p:spPr>
          <a:xfrm>
            <a:off x="4949855" y="1845942"/>
            <a:ext cx="6753610" cy="2235327"/>
          </a:xfrm>
          <a:prstGeom prst="rect">
            <a:avLst/>
          </a:prstGeom>
        </p:spPr>
      </p:pic>
      <p:pic>
        <p:nvPicPr>
          <p:cNvPr id="12" name="Picture 11">
            <a:extLst>
              <a:ext uri="{FF2B5EF4-FFF2-40B4-BE49-F238E27FC236}">
                <a16:creationId xmlns:a16="http://schemas.microsoft.com/office/drawing/2014/main" id="{1D83B826-0F0B-C2DA-4C74-33AAD2C0ABD6}"/>
              </a:ext>
            </a:extLst>
          </p:cNvPr>
          <p:cNvPicPr>
            <a:picLocks noChangeAspect="1"/>
          </p:cNvPicPr>
          <p:nvPr/>
        </p:nvPicPr>
        <p:blipFill>
          <a:blip r:embed="rId4"/>
          <a:stretch>
            <a:fillRect/>
          </a:stretch>
        </p:blipFill>
        <p:spPr>
          <a:xfrm>
            <a:off x="477788" y="4221089"/>
            <a:ext cx="11449272" cy="2002178"/>
          </a:xfrm>
          <a:prstGeom prst="rect">
            <a:avLst/>
          </a:prstGeom>
        </p:spPr>
      </p:pic>
    </p:spTree>
    <p:extLst>
      <p:ext uri="{BB962C8B-B14F-4D97-AF65-F5344CB8AC3E}">
        <p14:creationId xmlns:p14="http://schemas.microsoft.com/office/powerpoint/2010/main" val="278794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CBB9EE-8D1B-5493-FFA4-A79393DF379B}"/>
              </a:ext>
            </a:extLst>
          </p:cNvPr>
          <p:cNvSpPr txBox="1"/>
          <p:nvPr/>
        </p:nvSpPr>
        <p:spPr>
          <a:xfrm>
            <a:off x="477788" y="116632"/>
            <a:ext cx="6094428" cy="523220"/>
          </a:xfrm>
          <a:prstGeom prst="rect">
            <a:avLst/>
          </a:prstGeom>
          <a:noFill/>
        </p:spPr>
        <p:txBody>
          <a:bodyPr wrap="square">
            <a:spAutoFit/>
          </a:bodyPr>
          <a:lstStyle/>
          <a:p>
            <a:pPr algn="l"/>
            <a:r>
              <a:rPr lang="en-IN" sz="2800" b="1" i="0" dirty="0">
                <a:solidFill>
                  <a:srgbClr val="212121"/>
                </a:solidFill>
                <a:effectLst/>
                <a:latin typeface="Roboto" panose="02000000000000000000" pitchFamily="2" charset="0"/>
              </a:rPr>
              <a:t>Dimensionality Reduction</a:t>
            </a:r>
            <a:endParaRPr lang="en-IN" sz="2800" b="0" i="0" dirty="0">
              <a:solidFill>
                <a:srgbClr val="212121"/>
              </a:solidFill>
              <a:effectLst/>
              <a:latin typeface="Roboto" panose="02000000000000000000" pitchFamily="2" charset="0"/>
            </a:endParaRPr>
          </a:p>
        </p:txBody>
      </p:sp>
      <p:sp>
        <p:nvSpPr>
          <p:cNvPr id="5" name="TextBox 4">
            <a:extLst>
              <a:ext uri="{FF2B5EF4-FFF2-40B4-BE49-F238E27FC236}">
                <a16:creationId xmlns:a16="http://schemas.microsoft.com/office/drawing/2014/main" id="{67919283-6714-6D61-757E-4210AB88DDCE}"/>
              </a:ext>
            </a:extLst>
          </p:cNvPr>
          <p:cNvSpPr txBox="1"/>
          <p:nvPr/>
        </p:nvSpPr>
        <p:spPr>
          <a:xfrm>
            <a:off x="909836" y="751344"/>
            <a:ext cx="10755445" cy="5355312"/>
          </a:xfrm>
          <a:prstGeom prst="rect">
            <a:avLst/>
          </a:prstGeom>
          <a:noFill/>
        </p:spPr>
        <p:txBody>
          <a:bodyPr wrap="square">
            <a:spAutoFit/>
          </a:bodyPr>
          <a:lstStyle/>
          <a:p>
            <a:pPr marL="285750" indent="-285750">
              <a:buFont typeface="Arial" panose="020B0604020202020204" pitchFamily="34" charset="0"/>
              <a:buChar char="•"/>
            </a:pPr>
            <a:r>
              <a:rPr lang="en-US" dirty="0"/>
              <a:t>In this problem many of these features are correlated, and hence redundant. This is why I will be performing dimensionality reduction on the selected features before putting them through a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 is the process of reducing the number of random variables under consideration, by obtaining a set of principal variables.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Principal component analysis (PCA) is a technique for reducing the dimensionality of such datasets, increasing interpretability but at the same time minimizing information loss.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Principal component analysis (PCA) is a technique for reducing the dimensionality of such datasets, increasing interpretability but at the same time minimizing information loss.</a:t>
            </a:r>
          </a:p>
          <a:p>
            <a:pPr marL="285750" indent="-285750">
              <a:buFont typeface="Arial" panose="020B0604020202020204" pitchFamily="34" charset="0"/>
              <a:buChar char="•"/>
            </a:pPr>
            <a:endParaRPr lang="en-US" dirty="0"/>
          </a:p>
          <a:p>
            <a:r>
              <a:rPr lang="en-US" dirty="0"/>
              <a:t>Steps in this section: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 with PCA Plotting the reduced </a:t>
            </a:r>
            <a:r>
              <a:rPr lang="en-US" dirty="0" err="1"/>
              <a:t>dataframe</a:t>
            </a:r>
            <a:r>
              <a:rPr lang="en-US" dirty="0"/>
              <a:t> Dimensionality reduction with PCA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project, I will be reducing the dimensions to 3.</a:t>
            </a:r>
            <a:endParaRPr lang="en-IN" dirty="0"/>
          </a:p>
        </p:txBody>
      </p:sp>
    </p:spTree>
    <p:extLst>
      <p:ext uri="{BB962C8B-B14F-4D97-AF65-F5344CB8AC3E}">
        <p14:creationId xmlns:p14="http://schemas.microsoft.com/office/powerpoint/2010/main" val="353995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CB123-4AEC-F088-FA89-648BF843D399}"/>
              </a:ext>
            </a:extLst>
          </p:cNvPr>
          <p:cNvPicPr>
            <a:picLocks noChangeAspect="1"/>
          </p:cNvPicPr>
          <p:nvPr/>
        </p:nvPicPr>
        <p:blipFill>
          <a:blip r:embed="rId2"/>
          <a:stretch>
            <a:fillRect/>
          </a:stretch>
        </p:blipFill>
        <p:spPr>
          <a:xfrm>
            <a:off x="117748" y="188640"/>
            <a:ext cx="5688632" cy="2610214"/>
          </a:xfrm>
          <a:prstGeom prst="rect">
            <a:avLst/>
          </a:prstGeom>
        </p:spPr>
      </p:pic>
      <p:pic>
        <p:nvPicPr>
          <p:cNvPr id="5" name="Picture 4">
            <a:extLst>
              <a:ext uri="{FF2B5EF4-FFF2-40B4-BE49-F238E27FC236}">
                <a16:creationId xmlns:a16="http://schemas.microsoft.com/office/drawing/2014/main" id="{4B9FE33D-9D89-35DE-3112-1393D5CCD248}"/>
              </a:ext>
            </a:extLst>
          </p:cNvPr>
          <p:cNvPicPr>
            <a:picLocks noChangeAspect="1"/>
          </p:cNvPicPr>
          <p:nvPr/>
        </p:nvPicPr>
        <p:blipFill>
          <a:blip r:embed="rId3"/>
          <a:stretch>
            <a:fillRect/>
          </a:stretch>
        </p:blipFill>
        <p:spPr>
          <a:xfrm>
            <a:off x="6742484" y="260648"/>
            <a:ext cx="4934639" cy="4725059"/>
          </a:xfrm>
          <a:prstGeom prst="rect">
            <a:avLst/>
          </a:prstGeom>
        </p:spPr>
      </p:pic>
      <p:pic>
        <p:nvPicPr>
          <p:cNvPr id="7" name="Picture 6">
            <a:extLst>
              <a:ext uri="{FF2B5EF4-FFF2-40B4-BE49-F238E27FC236}">
                <a16:creationId xmlns:a16="http://schemas.microsoft.com/office/drawing/2014/main" id="{69D503C5-ABC8-AEE4-3F9D-A9A8A4FA9936}"/>
              </a:ext>
            </a:extLst>
          </p:cNvPr>
          <p:cNvPicPr>
            <a:picLocks noChangeAspect="1"/>
          </p:cNvPicPr>
          <p:nvPr/>
        </p:nvPicPr>
        <p:blipFill>
          <a:blip r:embed="rId4"/>
          <a:stretch>
            <a:fillRect/>
          </a:stretch>
        </p:blipFill>
        <p:spPr>
          <a:xfrm>
            <a:off x="261764" y="2996952"/>
            <a:ext cx="6230219" cy="3240360"/>
          </a:xfrm>
          <a:prstGeom prst="rect">
            <a:avLst/>
          </a:prstGeom>
        </p:spPr>
      </p:pic>
    </p:spTree>
    <p:extLst>
      <p:ext uri="{BB962C8B-B14F-4D97-AF65-F5344CB8AC3E}">
        <p14:creationId xmlns:p14="http://schemas.microsoft.com/office/powerpoint/2010/main" val="921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63CC3F-900B-19FE-4540-893F4AC43917}"/>
              </a:ext>
            </a:extLst>
          </p:cNvPr>
          <p:cNvPicPr>
            <a:picLocks noChangeAspect="1"/>
          </p:cNvPicPr>
          <p:nvPr/>
        </p:nvPicPr>
        <p:blipFill>
          <a:blip r:embed="rId2"/>
          <a:stretch>
            <a:fillRect/>
          </a:stretch>
        </p:blipFill>
        <p:spPr>
          <a:xfrm>
            <a:off x="621804" y="476672"/>
            <a:ext cx="7925906" cy="800212"/>
          </a:xfrm>
          <a:prstGeom prst="rect">
            <a:avLst/>
          </a:prstGeom>
        </p:spPr>
      </p:pic>
      <p:pic>
        <p:nvPicPr>
          <p:cNvPr id="5" name="Picture 4">
            <a:extLst>
              <a:ext uri="{FF2B5EF4-FFF2-40B4-BE49-F238E27FC236}">
                <a16:creationId xmlns:a16="http://schemas.microsoft.com/office/drawing/2014/main" id="{66775379-0F3D-BD60-B2F7-E0D779058669}"/>
              </a:ext>
            </a:extLst>
          </p:cNvPr>
          <p:cNvPicPr>
            <a:picLocks noChangeAspect="1"/>
          </p:cNvPicPr>
          <p:nvPr/>
        </p:nvPicPr>
        <p:blipFill>
          <a:blip r:embed="rId3"/>
          <a:stretch>
            <a:fillRect/>
          </a:stretch>
        </p:blipFill>
        <p:spPr>
          <a:xfrm>
            <a:off x="694994" y="1401828"/>
            <a:ext cx="7306695" cy="4079496"/>
          </a:xfrm>
          <a:prstGeom prst="rect">
            <a:avLst/>
          </a:prstGeom>
        </p:spPr>
      </p:pic>
      <p:pic>
        <p:nvPicPr>
          <p:cNvPr id="7" name="Picture 6">
            <a:extLst>
              <a:ext uri="{FF2B5EF4-FFF2-40B4-BE49-F238E27FC236}">
                <a16:creationId xmlns:a16="http://schemas.microsoft.com/office/drawing/2014/main" id="{80B261CA-FAB2-EC02-E71D-8090F7669FD6}"/>
              </a:ext>
            </a:extLst>
          </p:cNvPr>
          <p:cNvPicPr>
            <a:picLocks noChangeAspect="1"/>
          </p:cNvPicPr>
          <p:nvPr/>
        </p:nvPicPr>
        <p:blipFill>
          <a:blip r:embed="rId4"/>
          <a:stretch>
            <a:fillRect/>
          </a:stretch>
        </p:blipFill>
        <p:spPr>
          <a:xfrm>
            <a:off x="688488" y="5606268"/>
            <a:ext cx="7859222" cy="447737"/>
          </a:xfrm>
          <a:prstGeom prst="rect">
            <a:avLst/>
          </a:prstGeom>
        </p:spPr>
      </p:pic>
      <p:sp>
        <p:nvSpPr>
          <p:cNvPr id="4" name="TextBox 3">
            <a:extLst>
              <a:ext uri="{FF2B5EF4-FFF2-40B4-BE49-F238E27FC236}">
                <a16:creationId xmlns:a16="http://schemas.microsoft.com/office/drawing/2014/main" id="{CA3C4416-9B2A-6EC8-87C8-DEE224F43DF0}"/>
              </a:ext>
            </a:extLst>
          </p:cNvPr>
          <p:cNvSpPr txBox="1"/>
          <p:nvPr/>
        </p:nvSpPr>
        <p:spPr>
          <a:xfrm>
            <a:off x="8182644" y="1844824"/>
            <a:ext cx="3960440" cy="1754326"/>
          </a:xfrm>
          <a:prstGeom prst="rect">
            <a:avLst/>
          </a:prstGeom>
          <a:noFill/>
        </p:spPr>
        <p:txBody>
          <a:bodyPr wrap="square">
            <a:spAutoFit/>
          </a:bodyPr>
          <a:lstStyle/>
          <a:p>
            <a:r>
              <a:rPr lang="en-US" dirty="0">
                <a:solidFill>
                  <a:srgbClr val="0D0D0D"/>
                </a:solidFill>
                <a:latin typeface="Söhne"/>
              </a:rPr>
              <a:t>E</a:t>
            </a:r>
            <a:r>
              <a:rPr lang="en-US" b="0" i="0" dirty="0">
                <a:solidFill>
                  <a:srgbClr val="0D0D0D"/>
                </a:solidFill>
                <a:effectLst/>
                <a:latin typeface="Söhne"/>
              </a:rPr>
              <a:t>ach bar represents the explained variance of a principal component, with the x-axis indicating the index of the principal component and the y-axis indicating the amount of variance explained.</a:t>
            </a:r>
            <a:endParaRPr lang="en-IN" dirty="0"/>
          </a:p>
        </p:txBody>
      </p:sp>
    </p:spTree>
    <p:extLst>
      <p:ext uri="{BB962C8B-B14F-4D97-AF65-F5344CB8AC3E}">
        <p14:creationId xmlns:p14="http://schemas.microsoft.com/office/powerpoint/2010/main" val="413928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90771-F5A9-6F2F-2AD3-C28811BBDE61}"/>
              </a:ext>
            </a:extLst>
          </p:cNvPr>
          <p:cNvPicPr>
            <a:picLocks noChangeAspect="1"/>
          </p:cNvPicPr>
          <p:nvPr/>
        </p:nvPicPr>
        <p:blipFill>
          <a:blip r:embed="rId2"/>
          <a:stretch>
            <a:fillRect/>
          </a:stretch>
        </p:blipFill>
        <p:spPr>
          <a:xfrm>
            <a:off x="261764" y="44625"/>
            <a:ext cx="11350996" cy="1584176"/>
          </a:xfrm>
          <a:prstGeom prst="rect">
            <a:avLst/>
          </a:prstGeom>
        </p:spPr>
      </p:pic>
      <p:pic>
        <p:nvPicPr>
          <p:cNvPr id="5" name="Picture 4">
            <a:extLst>
              <a:ext uri="{FF2B5EF4-FFF2-40B4-BE49-F238E27FC236}">
                <a16:creationId xmlns:a16="http://schemas.microsoft.com/office/drawing/2014/main" id="{1ABE6222-FADB-E6F0-76F9-2C78A65E455B}"/>
              </a:ext>
            </a:extLst>
          </p:cNvPr>
          <p:cNvPicPr>
            <a:picLocks noChangeAspect="1"/>
          </p:cNvPicPr>
          <p:nvPr/>
        </p:nvPicPr>
        <p:blipFill>
          <a:blip r:embed="rId3"/>
          <a:stretch>
            <a:fillRect/>
          </a:stretch>
        </p:blipFill>
        <p:spPr>
          <a:xfrm>
            <a:off x="333772" y="1772816"/>
            <a:ext cx="6125430" cy="4392488"/>
          </a:xfrm>
          <a:prstGeom prst="rect">
            <a:avLst/>
          </a:prstGeom>
        </p:spPr>
      </p:pic>
      <p:sp>
        <p:nvSpPr>
          <p:cNvPr id="4" name="TextBox 3">
            <a:extLst>
              <a:ext uri="{FF2B5EF4-FFF2-40B4-BE49-F238E27FC236}">
                <a16:creationId xmlns:a16="http://schemas.microsoft.com/office/drawing/2014/main" id="{8DC508A5-C71D-60B5-B1B7-93BFF1CC5C44}"/>
              </a:ext>
            </a:extLst>
          </p:cNvPr>
          <p:cNvSpPr txBox="1"/>
          <p:nvPr/>
        </p:nvSpPr>
        <p:spPr>
          <a:xfrm>
            <a:off x="7030516" y="2348880"/>
            <a:ext cx="4320480" cy="923330"/>
          </a:xfrm>
          <a:prstGeom prst="rect">
            <a:avLst/>
          </a:prstGeom>
          <a:noFill/>
        </p:spPr>
        <p:txBody>
          <a:bodyPr wrap="square">
            <a:spAutoFit/>
          </a:bodyPr>
          <a:lstStyle/>
          <a:p>
            <a:r>
              <a:rPr lang="en-US" dirty="0">
                <a:solidFill>
                  <a:srgbClr val="0D0D0D"/>
                </a:solidFill>
                <a:latin typeface="Söhne"/>
              </a:rPr>
              <a:t>This code c</a:t>
            </a:r>
            <a:r>
              <a:rPr lang="en-US" b="0" i="0" dirty="0">
                <a:solidFill>
                  <a:srgbClr val="0D0D0D"/>
                </a:solidFill>
                <a:effectLst/>
                <a:latin typeface="Söhne"/>
              </a:rPr>
              <a:t>reates a 3D scatter plot of the data in the reduced dimension space obtained through PCA transformation</a:t>
            </a:r>
            <a:endParaRPr lang="en-IN" dirty="0"/>
          </a:p>
        </p:txBody>
      </p:sp>
    </p:spTree>
    <p:extLst>
      <p:ext uri="{BB962C8B-B14F-4D97-AF65-F5344CB8AC3E}">
        <p14:creationId xmlns:p14="http://schemas.microsoft.com/office/powerpoint/2010/main" val="8437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B1D-B041-048D-0D58-2F23E16FD251}"/>
              </a:ext>
            </a:extLst>
          </p:cNvPr>
          <p:cNvSpPr>
            <a:spLocks noGrp="1"/>
          </p:cNvSpPr>
          <p:nvPr>
            <p:ph type="ctrTitle"/>
          </p:nvPr>
        </p:nvSpPr>
        <p:spPr/>
        <p:txBody>
          <a:bodyPr/>
          <a:lstStyle/>
          <a:p>
            <a:r>
              <a:rPr lang="en-US" b="1" dirty="0"/>
              <a:t>Clustering</a:t>
            </a:r>
            <a:endParaRPr lang="en-IN" b="1" dirty="0"/>
          </a:p>
        </p:txBody>
      </p:sp>
      <p:sp>
        <p:nvSpPr>
          <p:cNvPr id="4" name="Subtitle 3">
            <a:extLst>
              <a:ext uri="{FF2B5EF4-FFF2-40B4-BE49-F238E27FC236}">
                <a16:creationId xmlns:a16="http://schemas.microsoft.com/office/drawing/2014/main" id="{79B169BE-C8E7-2BF0-E4AB-827688160256}"/>
              </a:ext>
            </a:extLst>
          </p:cNvPr>
          <p:cNvSpPr>
            <a:spLocks noGrp="1"/>
          </p:cNvSpPr>
          <p:nvPr>
            <p:ph type="subTitle" idx="1"/>
          </p:nvPr>
        </p:nvSpPr>
        <p:spPr>
          <a:xfrm rot="5400000">
            <a:off x="-661905" y="601073"/>
            <a:ext cx="1259631" cy="45719"/>
          </a:xfrm>
        </p:spPr>
        <p:txBody>
          <a:bodyPr>
            <a:normAutofit fontScale="25000" lnSpcReduction="20000"/>
          </a:bodyPr>
          <a:lstStyle/>
          <a:p>
            <a:endParaRPr lang="en-IN" dirty="0"/>
          </a:p>
        </p:txBody>
      </p:sp>
    </p:spTree>
    <p:extLst>
      <p:ext uri="{BB962C8B-B14F-4D97-AF65-F5344CB8AC3E}">
        <p14:creationId xmlns:p14="http://schemas.microsoft.com/office/powerpoint/2010/main" val="203562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909836" y="108646"/>
            <a:ext cx="9143538" cy="1066800"/>
          </a:xfrm>
        </p:spPr>
        <p:txBody>
          <a:bodyPr/>
          <a:lstStyle/>
          <a:p>
            <a:r>
              <a:rPr lang="en-US" dirty="0"/>
              <a:t>Business Objective</a:t>
            </a:r>
          </a:p>
        </p:txBody>
      </p:sp>
      <p:sp>
        <p:nvSpPr>
          <p:cNvPr id="14" name="Content Placeholder 13"/>
          <p:cNvSpPr>
            <a:spLocks noGrp="1"/>
          </p:cNvSpPr>
          <p:nvPr>
            <p:ph idx="1"/>
          </p:nvPr>
        </p:nvSpPr>
        <p:spPr>
          <a:xfrm>
            <a:off x="1341884" y="1352882"/>
            <a:ext cx="8927514" cy="1957536"/>
          </a:xfrm>
        </p:spPr>
        <p:txBody>
          <a:bodyPr>
            <a:normAutofit/>
          </a:bodyPr>
          <a:lstStyle/>
          <a:p>
            <a:r>
              <a:rPr lang="en-US" sz="1400" dirty="0">
                <a:latin typeface="Arial" panose="020B0604020202020204" pitchFamily="34" charset="0"/>
                <a:cs typeface="Arial" panose="020B0604020202020204" pitchFamily="34" charset="0"/>
              </a:rPr>
              <a:t>Customer personality analysis helps a business to modify its product based on its target customers from different types of customer segments.</a:t>
            </a:r>
          </a:p>
          <a:p>
            <a:r>
              <a:rPr lang="en-US" sz="1400" dirty="0">
                <a:latin typeface="Arial" panose="020B0604020202020204" pitchFamily="34" charset="0"/>
                <a:cs typeface="Arial" panose="020B0604020202020204" pitchFamily="34" charset="0"/>
              </a:rPr>
              <a:t>Finding the potential customers by analyzing the behavior of them is useful to understand the targeted customers.</a:t>
            </a:r>
          </a:p>
          <a:p>
            <a:r>
              <a:rPr lang="en-US" sz="1400" dirty="0">
                <a:latin typeface="Arial" panose="020B0604020202020204" pitchFamily="34" charset="0"/>
                <a:cs typeface="Arial" panose="020B0604020202020204" pitchFamily="34" charset="0"/>
              </a:rPr>
              <a:t>For example, instead of spending money to market a new product to every customer in the company’s database, a company can analyze which customer segment is most likely to buy the product and then market the product only on that particular segment.</a:t>
            </a:r>
          </a:p>
        </p:txBody>
      </p:sp>
      <p:sp>
        <p:nvSpPr>
          <p:cNvPr id="2" name="TextBox 1">
            <a:extLst>
              <a:ext uri="{FF2B5EF4-FFF2-40B4-BE49-F238E27FC236}">
                <a16:creationId xmlns:a16="http://schemas.microsoft.com/office/drawing/2014/main" id="{17A2CC4A-DF5F-53BF-7145-2CDF645BE66C}"/>
              </a:ext>
            </a:extLst>
          </p:cNvPr>
          <p:cNvSpPr txBox="1"/>
          <p:nvPr/>
        </p:nvSpPr>
        <p:spPr>
          <a:xfrm>
            <a:off x="1125860" y="3665291"/>
            <a:ext cx="1332416" cy="535531"/>
          </a:xfrm>
          <a:prstGeom prst="rect">
            <a:avLst/>
          </a:prstGeom>
          <a:noFill/>
        </p:spPr>
        <p:txBody>
          <a:bodyPr wrap="none" rtlCol="0">
            <a:spAutoFit/>
          </a:bodyPr>
          <a:lstStyle/>
          <a:p>
            <a:pPr>
              <a:lnSpc>
                <a:spcPct val="90000"/>
              </a:lnSpc>
            </a:pPr>
            <a:r>
              <a:rPr lang="en-IN" sz="3200" dirty="0">
                <a:latin typeface="+mj-lt"/>
              </a:rPr>
              <a:t>Target</a:t>
            </a:r>
          </a:p>
        </p:txBody>
      </p:sp>
      <p:sp>
        <p:nvSpPr>
          <p:cNvPr id="3" name="TextBox 2">
            <a:extLst>
              <a:ext uri="{FF2B5EF4-FFF2-40B4-BE49-F238E27FC236}">
                <a16:creationId xmlns:a16="http://schemas.microsoft.com/office/drawing/2014/main" id="{2C720A19-5DC9-FF4D-5FC2-86B990DB9064}"/>
              </a:ext>
            </a:extLst>
          </p:cNvPr>
          <p:cNvSpPr txBox="1"/>
          <p:nvPr/>
        </p:nvSpPr>
        <p:spPr>
          <a:xfrm>
            <a:off x="1485900" y="4412579"/>
            <a:ext cx="5423280" cy="286232"/>
          </a:xfrm>
          <a:prstGeom prst="rect">
            <a:avLst/>
          </a:prstGeom>
          <a:noFill/>
        </p:spPr>
        <p:txBody>
          <a:bodyPr wrap="none" rtlCol="0">
            <a:spAutoFit/>
          </a:bodyPr>
          <a:lstStyle/>
          <a:p>
            <a:pPr marL="342900" indent="-342900">
              <a:lnSpc>
                <a:spcPct val="9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Need to perform clustering to summarize customer segments.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30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7189-EAB8-2D6E-4AF8-27FA04588FA1}"/>
              </a:ext>
            </a:extLst>
          </p:cNvPr>
          <p:cNvSpPr>
            <a:spLocks noGrp="1"/>
          </p:cNvSpPr>
          <p:nvPr>
            <p:ph type="title"/>
          </p:nvPr>
        </p:nvSpPr>
        <p:spPr>
          <a:xfrm>
            <a:off x="1522876" y="609600"/>
            <a:ext cx="9143538" cy="659160"/>
          </a:xfrm>
        </p:spPr>
        <p:txBody>
          <a:bodyPr/>
          <a:lstStyle/>
          <a:p>
            <a:r>
              <a:rPr lang="en-US" b="1" dirty="0"/>
              <a:t>Clustering</a:t>
            </a:r>
            <a:endParaRPr lang="en-IN" b="1" dirty="0"/>
          </a:p>
        </p:txBody>
      </p:sp>
      <p:sp>
        <p:nvSpPr>
          <p:cNvPr id="3" name="Content Placeholder 2">
            <a:extLst>
              <a:ext uri="{FF2B5EF4-FFF2-40B4-BE49-F238E27FC236}">
                <a16:creationId xmlns:a16="http://schemas.microsoft.com/office/drawing/2014/main" id="{73AA69D1-7CD7-D1FE-CD72-AF08F0DFA79A}"/>
              </a:ext>
            </a:extLst>
          </p:cNvPr>
          <p:cNvSpPr>
            <a:spLocks noGrp="1"/>
          </p:cNvSpPr>
          <p:nvPr>
            <p:ph sz="half" idx="1"/>
          </p:nvPr>
        </p:nvSpPr>
        <p:spPr/>
        <p:txBody>
          <a:bodyPr>
            <a:normAutofit lnSpcReduction="10000"/>
          </a:bodyPr>
          <a:lstStyle/>
          <a:p>
            <a:r>
              <a:rPr lang="en-US" dirty="0"/>
              <a:t>Now that I have reduced the attributes to three dimensions, I will be performing clustering via Agglomerative clustering. Agglomerative clustering is a hierarchical clustering method. It involves merging examples until the desired number of clusters is achieved.</a:t>
            </a:r>
            <a:endParaRPr lang="en-IN" dirty="0"/>
          </a:p>
        </p:txBody>
      </p:sp>
      <p:sp>
        <p:nvSpPr>
          <p:cNvPr id="4" name="Content Placeholder 3">
            <a:extLst>
              <a:ext uri="{FF2B5EF4-FFF2-40B4-BE49-F238E27FC236}">
                <a16:creationId xmlns:a16="http://schemas.microsoft.com/office/drawing/2014/main" id="{8C8BB838-B3BE-C690-2741-7C21285037C7}"/>
              </a:ext>
            </a:extLst>
          </p:cNvPr>
          <p:cNvSpPr>
            <a:spLocks noGrp="1"/>
          </p:cNvSpPr>
          <p:nvPr>
            <p:ph sz="half" idx="2"/>
          </p:nvPr>
        </p:nvSpPr>
        <p:spPr/>
        <p:txBody>
          <a:bodyPr>
            <a:normAutofit lnSpcReduction="10000"/>
          </a:bodyPr>
          <a:lstStyle/>
          <a:p>
            <a:r>
              <a:rPr lang="en-US" b="1" dirty="0"/>
              <a:t>Steps involved in the Clustering</a:t>
            </a:r>
          </a:p>
          <a:p>
            <a:endParaRPr lang="en-US" dirty="0"/>
          </a:p>
          <a:p>
            <a:r>
              <a:rPr lang="en-US" dirty="0"/>
              <a:t>Elbow Method to determine the number of clusters to be formed</a:t>
            </a:r>
          </a:p>
          <a:p>
            <a:r>
              <a:rPr lang="en-US" dirty="0"/>
              <a:t>Clustering via Agglomerative Clustering</a:t>
            </a:r>
          </a:p>
          <a:p>
            <a:r>
              <a:rPr lang="en-US" dirty="0"/>
              <a:t>Examining the clusters formed via scatter plot</a:t>
            </a:r>
            <a:endParaRPr lang="en-IN" dirty="0"/>
          </a:p>
        </p:txBody>
      </p:sp>
    </p:spTree>
    <p:extLst>
      <p:ext uri="{BB962C8B-B14F-4D97-AF65-F5344CB8AC3E}">
        <p14:creationId xmlns:p14="http://schemas.microsoft.com/office/powerpoint/2010/main" val="42418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98219C-C665-4E0B-07DB-7C21E3A6A462}"/>
              </a:ext>
            </a:extLst>
          </p:cNvPr>
          <p:cNvPicPr>
            <a:picLocks noChangeAspect="1"/>
          </p:cNvPicPr>
          <p:nvPr/>
        </p:nvPicPr>
        <p:blipFill>
          <a:blip r:embed="rId2"/>
          <a:stretch>
            <a:fillRect/>
          </a:stretch>
        </p:blipFill>
        <p:spPr>
          <a:xfrm>
            <a:off x="261764" y="404664"/>
            <a:ext cx="7592485" cy="1152128"/>
          </a:xfrm>
          <a:prstGeom prst="rect">
            <a:avLst/>
          </a:prstGeom>
        </p:spPr>
      </p:pic>
      <p:pic>
        <p:nvPicPr>
          <p:cNvPr id="5" name="Picture 4">
            <a:extLst>
              <a:ext uri="{FF2B5EF4-FFF2-40B4-BE49-F238E27FC236}">
                <a16:creationId xmlns:a16="http://schemas.microsoft.com/office/drawing/2014/main" id="{ED9EC813-281F-AC85-A1B5-F38E7514D682}"/>
              </a:ext>
            </a:extLst>
          </p:cNvPr>
          <p:cNvPicPr>
            <a:picLocks noChangeAspect="1"/>
          </p:cNvPicPr>
          <p:nvPr/>
        </p:nvPicPr>
        <p:blipFill>
          <a:blip r:embed="rId3"/>
          <a:stretch>
            <a:fillRect/>
          </a:stretch>
        </p:blipFill>
        <p:spPr>
          <a:xfrm>
            <a:off x="273750" y="1844824"/>
            <a:ext cx="7580499" cy="3545906"/>
          </a:xfrm>
          <a:prstGeom prst="rect">
            <a:avLst/>
          </a:prstGeom>
        </p:spPr>
      </p:pic>
      <p:sp>
        <p:nvSpPr>
          <p:cNvPr id="4" name="TextBox 3">
            <a:extLst>
              <a:ext uri="{FF2B5EF4-FFF2-40B4-BE49-F238E27FC236}">
                <a16:creationId xmlns:a16="http://schemas.microsoft.com/office/drawing/2014/main" id="{F4A42826-A01E-81EB-37B6-AB79E2AEE48B}"/>
              </a:ext>
            </a:extLst>
          </p:cNvPr>
          <p:cNvSpPr txBox="1"/>
          <p:nvPr/>
        </p:nvSpPr>
        <p:spPr>
          <a:xfrm>
            <a:off x="8170659" y="1988840"/>
            <a:ext cx="3744416" cy="2308324"/>
          </a:xfrm>
          <a:prstGeom prst="rect">
            <a:avLst/>
          </a:prstGeom>
          <a:noFill/>
        </p:spPr>
        <p:txBody>
          <a:bodyPr wrap="square">
            <a:spAutoFit/>
          </a:bodyPr>
          <a:lstStyle/>
          <a:p>
            <a:r>
              <a:rPr lang="en-US" dirty="0"/>
              <a:t>Based on the plot generated by </a:t>
            </a:r>
            <a:r>
              <a:rPr lang="en-US" dirty="0" err="1"/>
              <a:t>Elbow_M.show</a:t>
            </a:r>
            <a:r>
              <a:rPr lang="en-US" dirty="0"/>
              <a:t>(), you observe that four clusters would be the optimal choice for clustering this data, as it represents the point where adding more clusters doesn't lead to a significant reduction in within-cluster sum of squares.</a:t>
            </a:r>
            <a:endParaRPr lang="en-IN" dirty="0"/>
          </a:p>
        </p:txBody>
      </p:sp>
    </p:spTree>
    <p:extLst>
      <p:ext uri="{BB962C8B-B14F-4D97-AF65-F5344CB8AC3E}">
        <p14:creationId xmlns:p14="http://schemas.microsoft.com/office/powerpoint/2010/main" val="427798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D6A1FA-7CA8-7F91-1368-F86919028DFF}"/>
              </a:ext>
            </a:extLst>
          </p:cNvPr>
          <p:cNvPicPr>
            <a:picLocks noChangeAspect="1"/>
          </p:cNvPicPr>
          <p:nvPr/>
        </p:nvPicPr>
        <p:blipFill>
          <a:blip r:embed="rId2"/>
          <a:stretch>
            <a:fillRect/>
          </a:stretch>
        </p:blipFill>
        <p:spPr>
          <a:xfrm>
            <a:off x="333772" y="1916833"/>
            <a:ext cx="5869225" cy="2448272"/>
          </a:xfrm>
          <a:prstGeom prst="rect">
            <a:avLst/>
          </a:prstGeom>
        </p:spPr>
      </p:pic>
      <p:sp>
        <p:nvSpPr>
          <p:cNvPr id="4" name="TextBox 3">
            <a:extLst>
              <a:ext uri="{FF2B5EF4-FFF2-40B4-BE49-F238E27FC236}">
                <a16:creationId xmlns:a16="http://schemas.microsoft.com/office/drawing/2014/main" id="{C130AF27-54CE-AD67-A787-3615F047B4CC}"/>
              </a:ext>
            </a:extLst>
          </p:cNvPr>
          <p:cNvSpPr txBox="1"/>
          <p:nvPr/>
        </p:nvSpPr>
        <p:spPr>
          <a:xfrm>
            <a:off x="6454452" y="3140969"/>
            <a:ext cx="5616624" cy="2031325"/>
          </a:xfrm>
          <a:prstGeom prst="rect">
            <a:avLst/>
          </a:prstGeom>
          <a:noFill/>
        </p:spPr>
        <p:txBody>
          <a:bodyPr wrap="square">
            <a:spAutoFit/>
          </a:bodyPr>
          <a:lstStyle/>
          <a:p>
            <a:r>
              <a:rPr lang="en-US" dirty="0"/>
              <a:t>This code segment fits the Agglomerative Clustering model to the transformed data obtained from PCA and assigns cluster labels to each data point. These cluster labels are then added to both the transformed data (</a:t>
            </a:r>
            <a:r>
              <a:rPr lang="en-US" dirty="0" err="1"/>
              <a:t>data_PCA</a:t>
            </a:r>
            <a:r>
              <a:rPr lang="en-US" dirty="0"/>
              <a:t>) and the original dataset (data). This allows for further analysis and interpretation of the clustering results.</a:t>
            </a:r>
            <a:endParaRPr lang="en-IN" dirty="0"/>
          </a:p>
        </p:txBody>
      </p:sp>
      <p:sp>
        <p:nvSpPr>
          <p:cNvPr id="6" name="TextBox 5">
            <a:extLst>
              <a:ext uri="{FF2B5EF4-FFF2-40B4-BE49-F238E27FC236}">
                <a16:creationId xmlns:a16="http://schemas.microsoft.com/office/drawing/2014/main" id="{FCEE6C2B-D9B0-B49A-5A53-B483EF76B737}"/>
              </a:ext>
            </a:extLst>
          </p:cNvPr>
          <p:cNvSpPr txBox="1"/>
          <p:nvPr/>
        </p:nvSpPr>
        <p:spPr>
          <a:xfrm>
            <a:off x="1197868" y="993503"/>
            <a:ext cx="10657184" cy="369332"/>
          </a:xfrm>
          <a:prstGeom prst="rect">
            <a:avLst/>
          </a:prstGeom>
          <a:noFill/>
        </p:spPr>
        <p:txBody>
          <a:bodyPr wrap="square">
            <a:spAutoFit/>
          </a:bodyPr>
          <a:lstStyle/>
          <a:p>
            <a:r>
              <a:rPr lang="en-US" dirty="0"/>
              <a:t>Next, we will be fitting the Agglomerative Clustering Model to get the final clusters.</a:t>
            </a:r>
            <a:endParaRPr lang="en-IN" dirty="0"/>
          </a:p>
        </p:txBody>
      </p:sp>
      <p:sp>
        <p:nvSpPr>
          <p:cNvPr id="9" name="TextBox 8">
            <a:extLst>
              <a:ext uri="{FF2B5EF4-FFF2-40B4-BE49-F238E27FC236}">
                <a16:creationId xmlns:a16="http://schemas.microsoft.com/office/drawing/2014/main" id="{CA6D1695-9EFB-07D9-1FD1-0D8A211C928C}"/>
              </a:ext>
            </a:extLst>
          </p:cNvPr>
          <p:cNvSpPr txBox="1"/>
          <p:nvPr/>
        </p:nvSpPr>
        <p:spPr>
          <a:xfrm>
            <a:off x="6454452" y="1663641"/>
            <a:ext cx="5588923" cy="1477328"/>
          </a:xfrm>
          <a:prstGeom prst="rect">
            <a:avLst/>
          </a:prstGeom>
          <a:noFill/>
        </p:spPr>
        <p:txBody>
          <a:bodyPr wrap="square">
            <a:spAutoFit/>
          </a:bodyPr>
          <a:lstStyle/>
          <a:p>
            <a:r>
              <a:rPr lang="en-US" dirty="0"/>
              <a:t>Agglomerative clustering is a hierarchical clustering technique where clusters are iteratively merged based on their similarity. We specify the number of clusters we want to form using the </a:t>
            </a:r>
            <a:r>
              <a:rPr lang="en-US" dirty="0" err="1"/>
              <a:t>n_clusters</a:t>
            </a:r>
            <a:r>
              <a:rPr lang="en-US" dirty="0"/>
              <a:t> parameter, which is set to 4 in this case.</a:t>
            </a:r>
            <a:endParaRPr lang="en-IN" dirty="0"/>
          </a:p>
        </p:txBody>
      </p:sp>
    </p:spTree>
    <p:extLst>
      <p:ext uri="{BB962C8B-B14F-4D97-AF65-F5344CB8AC3E}">
        <p14:creationId xmlns:p14="http://schemas.microsoft.com/office/powerpoint/2010/main" val="319155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19B910-E803-A7DE-4554-C2F7EC7160F3}"/>
              </a:ext>
            </a:extLst>
          </p:cNvPr>
          <p:cNvPicPr>
            <a:picLocks noChangeAspect="1"/>
          </p:cNvPicPr>
          <p:nvPr/>
        </p:nvPicPr>
        <p:blipFill>
          <a:blip r:embed="rId2"/>
          <a:stretch>
            <a:fillRect/>
          </a:stretch>
        </p:blipFill>
        <p:spPr>
          <a:xfrm>
            <a:off x="230448" y="1484784"/>
            <a:ext cx="11727928" cy="2914692"/>
          </a:xfrm>
          <a:prstGeom prst="rect">
            <a:avLst/>
          </a:prstGeom>
        </p:spPr>
      </p:pic>
      <p:sp>
        <p:nvSpPr>
          <p:cNvPr id="4" name="TextBox 3">
            <a:extLst>
              <a:ext uri="{FF2B5EF4-FFF2-40B4-BE49-F238E27FC236}">
                <a16:creationId xmlns:a16="http://schemas.microsoft.com/office/drawing/2014/main" id="{BC6B725A-C19F-30C2-F4DC-7E7575F45113}"/>
              </a:ext>
            </a:extLst>
          </p:cNvPr>
          <p:cNvSpPr txBox="1"/>
          <p:nvPr/>
        </p:nvSpPr>
        <p:spPr>
          <a:xfrm>
            <a:off x="477788" y="764704"/>
            <a:ext cx="5904655" cy="424732"/>
          </a:xfrm>
          <a:prstGeom prst="rect">
            <a:avLst/>
          </a:prstGeom>
          <a:noFill/>
        </p:spPr>
        <p:txBody>
          <a:bodyPr wrap="square" rtlCol="0">
            <a:spAutoFit/>
          </a:bodyPr>
          <a:lstStyle/>
          <a:p>
            <a:pPr>
              <a:lnSpc>
                <a:spcPct val="90000"/>
              </a:lnSpc>
            </a:pPr>
            <a:r>
              <a:rPr lang="en-IN" sz="2400" dirty="0"/>
              <a:t>This is dataset after adding cluster label</a:t>
            </a:r>
          </a:p>
        </p:txBody>
      </p:sp>
    </p:spTree>
    <p:extLst>
      <p:ext uri="{BB962C8B-B14F-4D97-AF65-F5344CB8AC3E}">
        <p14:creationId xmlns:p14="http://schemas.microsoft.com/office/powerpoint/2010/main" val="357065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82E23-47E6-5077-2D82-9C620791255E}"/>
              </a:ext>
            </a:extLst>
          </p:cNvPr>
          <p:cNvSpPr txBox="1"/>
          <p:nvPr/>
        </p:nvSpPr>
        <p:spPr>
          <a:xfrm>
            <a:off x="6598468" y="2551836"/>
            <a:ext cx="5256584" cy="3416320"/>
          </a:xfrm>
          <a:prstGeom prst="rect">
            <a:avLst/>
          </a:prstGeom>
          <a:noFill/>
        </p:spPr>
        <p:txBody>
          <a:bodyPr wrap="square">
            <a:spAutoFit/>
          </a:bodyPr>
          <a:lstStyle/>
          <a:p>
            <a:pPr marL="285750" indent="-285750">
              <a:buFont typeface="Arial" panose="020B0604020202020204" pitchFamily="34" charset="0"/>
              <a:buChar char="•"/>
            </a:pPr>
            <a:r>
              <a:rPr lang="en-US" dirty="0"/>
              <a:t>The 3D scatter plot shows the data points distributed in the 3D space based on their coordinates along the principal components, with each cluster represented by a different color. </a:t>
            </a:r>
          </a:p>
          <a:p>
            <a:pPr marL="285750" indent="-285750">
              <a:buFont typeface="Arial" panose="020B0604020202020204" pitchFamily="34" charset="0"/>
              <a:buChar char="•"/>
            </a:pPr>
            <a:r>
              <a:rPr lang="en-US" dirty="0"/>
              <a:t>This visualization helps to understand the distribution of data points and the separation between clusters in the reduced dimension space. </a:t>
            </a:r>
          </a:p>
          <a:p>
            <a:endParaRPr lang="en-US" dirty="0"/>
          </a:p>
          <a:p>
            <a:endParaRPr lang="en-US" dirty="0"/>
          </a:p>
          <a:p>
            <a:endParaRPr lang="en-IN" dirty="0"/>
          </a:p>
        </p:txBody>
      </p:sp>
      <p:pic>
        <p:nvPicPr>
          <p:cNvPr id="7" name="Picture 6">
            <a:extLst>
              <a:ext uri="{FF2B5EF4-FFF2-40B4-BE49-F238E27FC236}">
                <a16:creationId xmlns:a16="http://schemas.microsoft.com/office/drawing/2014/main" id="{B2DB93DE-2B7F-C9A3-3E85-8D6C35B4B8A1}"/>
              </a:ext>
            </a:extLst>
          </p:cNvPr>
          <p:cNvPicPr>
            <a:picLocks noChangeAspect="1"/>
          </p:cNvPicPr>
          <p:nvPr/>
        </p:nvPicPr>
        <p:blipFill>
          <a:blip r:embed="rId2"/>
          <a:stretch>
            <a:fillRect/>
          </a:stretch>
        </p:blipFill>
        <p:spPr>
          <a:xfrm>
            <a:off x="6670476" y="332656"/>
            <a:ext cx="5178231" cy="2016224"/>
          </a:xfrm>
          <a:prstGeom prst="rect">
            <a:avLst/>
          </a:prstGeom>
        </p:spPr>
      </p:pic>
      <p:pic>
        <p:nvPicPr>
          <p:cNvPr id="9" name="Picture 8">
            <a:extLst>
              <a:ext uri="{FF2B5EF4-FFF2-40B4-BE49-F238E27FC236}">
                <a16:creationId xmlns:a16="http://schemas.microsoft.com/office/drawing/2014/main" id="{0C600718-213B-4EC7-F4B5-0C53D4F07384}"/>
              </a:ext>
            </a:extLst>
          </p:cNvPr>
          <p:cNvPicPr>
            <a:picLocks noChangeAspect="1"/>
          </p:cNvPicPr>
          <p:nvPr/>
        </p:nvPicPr>
        <p:blipFill>
          <a:blip r:embed="rId3"/>
          <a:stretch>
            <a:fillRect/>
          </a:stretch>
        </p:blipFill>
        <p:spPr>
          <a:xfrm>
            <a:off x="831304" y="580100"/>
            <a:ext cx="5112568" cy="5273888"/>
          </a:xfrm>
          <a:prstGeom prst="rect">
            <a:avLst/>
          </a:prstGeom>
        </p:spPr>
      </p:pic>
    </p:spTree>
    <p:extLst>
      <p:ext uri="{BB962C8B-B14F-4D97-AF65-F5344CB8AC3E}">
        <p14:creationId xmlns:p14="http://schemas.microsoft.com/office/powerpoint/2010/main" val="32466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EEBD3-61BC-AC41-E816-9D5724D5A44D}"/>
              </a:ext>
            </a:extLst>
          </p:cNvPr>
          <p:cNvSpPr txBox="1"/>
          <p:nvPr/>
        </p:nvSpPr>
        <p:spPr>
          <a:xfrm>
            <a:off x="204077" y="1052736"/>
            <a:ext cx="11161240" cy="646331"/>
          </a:xfrm>
          <a:prstGeom prst="rect">
            <a:avLst/>
          </a:prstGeom>
          <a:noFill/>
        </p:spPr>
        <p:txBody>
          <a:bodyPr wrap="square">
            <a:spAutoFit/>
          </a:bodyPr>
          <a:lstStyle/>
          <a:p>
            <a:r>
              <a:rPr lang="en-US" dirty="0"/>
              <a:t>We present the evaluation of various classification models applied to the dataset. We compare the performance of Random Forest, Support Vector Machine (SVM), and Decision Tree classifiers.</a:t>
            </a:r>
            <a:endParaRPr lang="en-IN" dirty="0"/>
          </a:p>
        </p:txBody>
      </p:sp>
      <p:pic>
        <p:nvPicPr>
          <p:cNvPr id="5" name="Picture 4">
            <a:extLst>
              <a:ext uri="{FF2B5EF4-FFF2-40B4-BE49-F238E27FC236}">
                <a16:creationId xmlns:a16="http://schemas.microsoft.com/office/drawing/2014/main" id="{83FDC187-6E2E-B68B-B435-5D0522280309}"/>
              </a:ext>
            </a:extLst>
          </p:cNvPr>
          <p:cNvPicPr>
            <a:picLocks noChangeAspect="1"/>
          </p:cNvPicPr>
          <p:nvPr/>
        </p:nvPicPr>
        <p:blipFill>
          <a:blip r:embed="rId2"/>
          <a:stretch>
            <a:fillRect/>
          </a:stretch>
        </p:blipFill>
        <p:spPr>
          <a:xfrm>
            <a:off x="204077" y="1988840"/>
            <a:ext cx="3860101" cy="3024336"/>
          </a:xfrm>
          <a:prstGeom prst="rect">
            <a:avLst/>
          </a:prstGeom>
        </p:spPr>
      </p:pic>
      <p:pic>
        <p:nvPicPr>
          <p:cNvPr id="7" name="Picture 6">
            <a:extLst>
              <a:ext uri="{FF2B5EF4-FFF2-40B4-BE49-F238E27FC236}">
                <a16:creationId xmlns:a16="http://schemas.microsoft.com/office/drawing/2014/main" id="{FA9325DC-2036-0DB7-4D57-E8DDF08A6A74}"/>
              </a:ext>
            </a:extLst>
          </p:cNvPr>
          <p:cNvPicPr>
            <a:picLocks noChangeAspect="1"/>
          </p:cNvPicPr>
          <p:nvPr/>
        </p:nvPicPr>
        <p:blipFill>
          <a:blip r:embed="rId3"/>
          <a:stretch>
            <a:fillRect/>
          </a:stretch>
        </p:blipFill>
        <p:spPr>
          <a:xfrm>
            <a:off x="4150196" y="1988840"/>
            <a:ext cx="3978365" cy="3024336"/>
          </a:xfrm>
          <a:prstGeom prst="rect">
            <a:avLst/>
          </a:prstGeom>
        </p:spPr>
      </p:pic>
      <p:pic>
        <p:nvPicPr>
          <p:cNvPr id="9" name="Picture 8">
            <a:extLst>
              <a:ext uri="{FF2B5EF4-FFF2-40B4-BE49-F238E27FC236}">
                <a16:creationId xmlns:a16="http://schemas.microsoft.com/office/drawing/2014/main" id="{4473C1D1-F8A8-08D2-222E-F956B81B5685}"/>
              </a:ext>
            </a:extLst>
          </p:cNvPr>
          <p:cNvPicPr>
            <a:picLocks noChangeAspect="1"/>
          </p:cNvPicPr>
          <p:nvPr/>
        </p:nvPicPr>
        <p:blipFill>
          <a:blip r:embed="rId4"/>
          <a:stretch>
            <a:fillRect/>
          </a:stretch>
        </p:blipFill>
        <p:spPr>
          <a:xfrm>
            <a:off x="8214579" y="1988840"/>
            <a:ext cx="3733994" cy="3024336"/>
          </a:xfrm>
          <a:prstGeom prst="rect">
            <a:avLst/>
          </a:prstGeom>
        </p:spPr>
      </p:pic>
      <p:sp>
        <p:nvSpPr>
          <p:cNvPr id="11" name="TextBox 10">
            <a:extLst>
              <a:ext uri="{FF2B5EF4-FFF2-40B4-BE49-F238E27FC236}">
                <a16:creationId xmlns:a16="http://schemas.microsoft.com/office/drawing/2014/main" id="{73BD711C-FD8C-3CA5-0812-DBD5EE3F933D}"/>
              </a:ext>
            </a:extLst>
          </p:cNvPr>
          <p:cNvSpPr txBox="1"/>
          <p:nvPr/>
        </p:nvSpPr>
        <p:spPr>
          <a:xfrm>
            <a:off x="132384" y="5197842"/>
            <a:ext cx="11953328" cy="923330"/>
          </a:xfrm>
          <a:prstGeom prst="rect">
            <a:avLst/>
          </a:prstGeom>
          <a:noFill/>
        </p:spPr>
        <p:txBody>
          <a:bodyPr wrap="square">
            <a:spAutoFit/>
          </a:bodyPr>
          <a:lstStyle/>
          <a:p>
            <a:r>
              <a:rPr lang="en-US" dirty="0"/>
              <a:t>After thorough evaluation, it was evident that the Random Forest Classifier outperformed the other models. It achieved the highest accuracy and demonstrated robust performance across precision, recall, and F1-scores for each cluster label. </a:t>
            </a:r>
            <a:endParaRPr lang="en-IN" dirty="0"/>
          </a:p>
        </p:txBody>
      </p:sp>
      <p:sp>
        <p:nvSpPr>
          <p:cNvPr id="13" name="TextBox 12">
            <a:extLst>
              <a:ext uri="{FF2B5EF4-FFF2-40B4-BE49-F238E27FC236}">
                <a16:creationId xmlns:a16="http://schemas.microsoft.com/office/drawing/2014/main" id="{64AB6AFF-0780-6DF0-14AE-E1F771FEDA9A}"/>
              </a:ext>
            </a:extLst>
          </p:cNvPr>
          <p:cNvSpPr txBox="1"/>
          <p:nvPr/>
        </p:nvSpPr>
        <p:spPr>
          <a:xfrm>
            <a:off x="219221" y="178188"/>
            <a:ext cx="6096000" cy="584775"/>
          </a:xfrm>
          <a:prstGeom prst="rect">
            <a:avLst/>
          </a:prstGeom>
          <a:noFill/>
        </p:spPr>
        <p:txBody>
          <a:bodyPr wrap="square">
            <a:spAutoFit/>
          </a:bodyPr>
          <a:lstStyle/>
          <a:p>
            <a:r>
              <a:rPr lang="en-US" sz="3200" b="1" dirty="0">
                <a:solidFill>
                  <a:srgbClr val="A6B727">
                    <a:lumMod val="50000"/>
                  </a:srgbClr>
                </a:solidFill>
                <a:latin typeface="Euphemia"/>
                <a:ea typeface="+mj-ea"/>
                <a:cs typeface="+mj-cs"/>
              </a:rPr>
              <a:t>Model Evaluation</a:t>
            </a:r>
            <a:endParaRPr lang="en-IN" dirty="0"/>
          </a:p>
        </p:txBody>
      </p:sp>
    </p:spTree>
    <p:extLst>
      <p:ext uri="{BB962C8B-B14F-4D97-AF65-F5344CB8AC3E}">
        <p14:creationId xmlns:p14="http://schemas.microsoft.com/office/powerpoint/2010/main" val="1505791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73976-2DF9-AE14-89C7-63AA9AC83534}"/>
              </a:ext>
            </a:extLst>
          </p:cNvPr>
          <p:cNvSpPr>
            <a:spLocks noGrp="1"/>
          </p:cNvSpPr>
          <p:nvPr>
            <p:ph type="title"/>
          </p:nvPr>
        </p:nvSpPr>
        <p:spPr>
          <a:xfrm>
            <a:off x="1522643" y="2132856"/>
            <a:ext cx="9143538" cy="1066800"/>
          </a:xfrm>
        </p:spPr>
        <p:txBody>
          <a:bodyPr>
            <a:noAutofit/>
          </a:bodyPr>
          <a:lstStyle/>
          <a:p>
            <a:r>
              <a:rPr lang="en-IN" sz="8000" dirty="0"/>
              <a:t>Deployment</a:t>
            </a:r>
          </a:p>
        </p:txBody>
      </p:sp>
    </p:spTree>
    <p:extLst>
      <p:ext uri="{BB962C8B-B14F-4D97-AF65-F5344CB8AC3E}">
        <p14:creationId xmlns:p14="http://schemas.microsoft.com/office/powerpoint/2010/main" val="356544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92B15F-F306-87A6-E7FA-6F70CBB6D564}"/>
              </a:ext>
            </a:extLst>
          </p:cNvPr>
          <p:cNvPicPr>
            <a:picLocks noChangeAspect="1"/>
          </p:cNvPicPr>
          <p:nvPr/>
        </p:nvPicPr>
        <p:blipFill>
          <a:blip r:embed="rId2"/>
          <a:stretch>
            <a:fillRect/>
          </a:stretch>
        </p:blipFill>
        <p:spPr>
          <a:xfrm>
            <a:off x="477789" y="437797"/>
            <a:ext cx="11449272" cy="5511484"/>
          </a:xfrm>
          <a:prstGeom prst="rect">
            <a:avLst/>
          </a:prstGeom>
        </p:spPr>
      </p:pic>
    </p:spTree>
    <p:extLst>
      <p:ext uri="{BB962C8B-B14F-4D97-AF65-F5344CB8AC3E}">
        <p14:creationId xmlns:p14="http://schemas.microsoft.com/office/powerpoint/2010/main" val="231553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C4513E-11CB-0476-BE2D-1481D52DA051}"/>
              </a:ext>
            </a:extLst>
          </p:cNvPr>
          <p:cNvPicPr>
            <a:picLocks noChangeAspect="1"/>
          </p:cNvPicPr>
          <p:nvPr/>
        </p:nvPicPr>
        <p:blipFill>
          <a:blip r:embed="rId2"/>
          <a:stretch>
            <a:fillRect/>
          </a:stretch>
        </p:blipFill>
        <p:spPr>
          <a:xfrm>
            <a:off x="166885" y="188640"/>
            <a:ext cx="11855053" cy="6048292"/>
          </a:xfrm>
          <a:prstGeom prst="rect">
            <a:avLst/>
          </a:prstGeom>
        </p:spPr>
      </p:pic>
    </p:spTree>
    <p:extLst>
      <p:ext uri="{BB962C8B-B14F-4D97-AF65-F5344CB8AC3E}">
        <p14:creationId xmlns:p14="http://schemas.microsoft.com/office/powerpoint/2010/main" val="185371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6A0E-46AC-0A1A-6F25-5DF845E90EA8}"/>
              </a:ext>
            </a:extLst>
          </p:cNvPr>
          <p:cNvPicPr>
            <a:picLocks noChangeAspect="1"/>
          </p:cNvPicPr>
          <p:nvPr/>
        </p:nvPicPr>
        <p:blipFill>
          <a:blip r:embed="rId2"/>
          <a:stretch>
            <a:fillRect/>
          </a:stretch>
        </p:blipFill>
        <p:spPr>
          <a:xfrm>
            <a:off x="202889" y="188640"/>
            <a:ext cx="11783045" cy="6025493"/>
          </a:xfrm>
          <a:prstGeom prst="rect">
            <a:avLst/>
          </a:prstGeom>
        </p:spPr>
      </p:pic>
    </p:spTree>
    <p:extLst>
      <p:ext uri="{BB962C8B-B14F-4D97-AF65-F5344CB8AC3E}">
        <p14:creationId xmlns:p14="http://schemas.microsoft.com/office/powerpoint/2010/main" val="341086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ECCA64-933C-1A27-C45C-D95CD3D60CC2}"/>
              </a:ext>
            </a:extLst>
          </p:cNvPr>
          <p:cNvSpPr txBox="1"/>
          <p:nvPr/>
        </p:nvSpPr>
        <p:spPr>
          <a:xfrm>
            <a:off x="1125860" y="620688"/>
            <a:ext cx="6356484" cy="424732"/>
          </a:xfrm>
          <a:prstGeom prst="rect">
            <a:avLst/>
          </a:prstGeom>
          <a:noFill/>
        </p:spPr>
        <p:txBody>
          <a:bodyPr wrap="none" rtlCol="0">
            <a:spAutoFit/>
          </a:bodyPr>
          <a:lstStyle/>
          <a:p>
            <a:pPr>
              <a:lnSpc>
                <a:spcPct val="90000"/>
              </a:lnSpc>
            </a:pPr>
            <a:r>
              <a:rPr lang="en-IN" sz="2400" dirty="0"/>
              <a:t>Given Dataset is about </a:t>
            </a:r>
            <a:r>
              <a:rPr lang="en-IN" sz="2400" dirty="0" err="1"/>
              <a:t>marketing_campaign</a:t>
            </a:r>
            <a:endParaRPr lang="en-IN" sz="2400" dirty="0"/>
          </a:p>
        </p:txBody>
      </p:sp>
      <p:pic>
        <p:nvPicPr>
          <p:cNvPr id="6" name="Picture 5">
            <a:extLst>
              <a:ext uri="{FF2B5EF4-FFF2-40B4-BE49-F238E27FC236}">
                <a16:creationId xmlns:a16="http://schemas.microsoft.com/office/drawing/2014/main" id="{898ACC6C-F9B5-F194-FF41-44ED8559BB97}"/>
              </a:ext>
            </a:extLst>
          </p:cNvPr>
          <p:cNvPicPr>
            <a:picLocks noChangeAspect="1"/>
          </p:cNvPicPr>
          <p:nvPr/>
        </p:nvPicPr>
        <p:blipFill>
          <a:blip r:embed="rId2"/>
          <a:stretch>
            <a:fillRect/>
          </a:stretch>
        </p:blipFill>
        <p:spPr>
          <a:xfrm>
            <a:off x="405780" y="1484784"/>
            <a:ext cx="11560542" cy="3063505"/>
          </a:xfrm>
          <a:prstGeom prst="rect">
            <a:avLst/>
          </a:prstGeom>
        </p:spPr>
      </p:pic>
    </p:spTree>
    <p:extLst>
      <p:ext uri="{BB962C8B-B14F-4D97-AF65-F5344CB8AC3E}">
        <p14:creationId xmlns:p14="http://schemas.microsoft.com/office/powerpoint/2010/main" val="151805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0316B1-1168-20CA-CEF3-4EFAF452A1F2}"/>
              </a:ext>
            </a:extLst>
          </p:cNvPr>
          <p:cNvSpPr txBox="1"/>
          <p:nvPr/>
        </p:nvSpPr>
        <p:spPr>
          <a:xfrm>
            <a:off x="621804" y="260648"/>
            <a:ext cx="6096000" cy="523220"/>
          </a:xfrm>
          <a:prstGeom prst="rect">
            <a:avLst/>
          </a:prstGeom>
          <a:noFill/>
        </p:spPr>
        <p:txBody>
          <a:bodyPr wrap="square">
            <a:spAutoFit/>
          </a:bodyPr>
          <a:lstStyle/>
          <a:p>
            <a:r>
              <a:rPr lang="en-IN" sz="2800" dirty="0"/>
              <a:t>Dataset Features</a:t>
            </a:r>
          </a:p>
        </p:txBody>
      </p:sp>
      <p:sp>
        <p:nvSpPr>
          <p:cNvPr id="5" name="TextBox 4">
            <a:extLst>
              <a:ext uri="{FF2B5EF4-FFF2-40B4-BE49-F238E27FC236}">
                <a16:creationId xmlns:a16="http://schemas.microsoft.com/office/drawing/2014/main" id="{57EFC8A9-3491-A8DE-4F6D-8592D5E3C22C}"/>
              </a:ext>
            </a:extLst>
          </p:cNvPr>
          <p:cNvSpPr txBox="1"/>
          <p:nvPr/>
        </p:nvSpPr>
        <p:spPr>
          <a:xfrm>
            <a:off x="621804" y="1126087"/>
            <a:ext cx="2088232" cy="3139321"/>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People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ID</a:t>
            </a:r>
          </a:p>
          <a:p>
            <a:pPr algn="l">
              <a:buFont typeface="Arial" panose="020B0604020202020204" pitchFamily="34" charset="0"/>
              <a:buChar char="•"/>
            </a:pPr>
            <a:r>
              <a:rPr lang="en-US" b="0" i="0" dirty="0" err="1">
                <a:solidFill>
                  <a:srgbClr val="212121"/>
                </a:solidFill>
                <a:effectLst/>
                <a:latin typeface="Roboto" panose="02000000000000000000" pitchFamily="2" charset="0"/>
              </a:rPr>
              <a:t>Year_Birth</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Education</a:t>
            </a:r>
          </a:p>
          <a:p>
            <a:pPr algn="l">
              <a:buFont typeface="Arial" panose="020B0604020202020204" pitchFamily="34" charset="0"/>
              <a:buChar char="•"/>
            </a:pPr>
            <a:r>
              <a:rPr lang="en-US" b="0" i="0" dirty="0" err="1">
                <a:solidFill>
                  <a:srgbClr val="212121"/>
                </a:solidFill>
                <a:effectLst/>
                <a:latin typeface="Roboto" panose="02000000000000000000" pitchFamily="2" charset="0"/>
              </a:rPr>
              <a:t>Marital_Status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Income</a:t>
            </a:r>
          </a:p>
          <a:p>
            <a:pPr algn="l">
              <a:buFont typeface="Arial" panose="020B0604020202020204" pitchFamily="34" charset="0"/>
              <a:buChar char="•"/>
            </a:pPr>
            <a:r>
              <a:rPr lang="en-US" b="0" i="0" dirty="0" err="1">
                <a:solidFill>
                  <a:srgbClr val="212121"/>
                </a:solidFill>
                <a:effectLst/>
                <a:latin typeface="Roboto" panose="02000000000000000000" pitchFamily="2" charset="0"/>
              </a:rPr>
              <a:t>Kidhome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Teenhome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Dt_Customer</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Recency</a:t>
            </a:r>
          </a:p>
          <a:p>
            <a:pPr algn="l">
              <a:buFont typeface="Arial" panose="020B0604020202020204" pitchFamily="34" charset="0"/>
              <a:buChar char="•"/>
            </a:pPr>
            <a:r>
              <a:rPr lang="en-US" b="0" i="0" dirty="0">
                <a:solidFill>
                  <a:srgbClr val="212121"/>
                </a:solidFill>
                <a:effectLst/>
                <a:latin typeface="Roboto" panose="02000000000000000000" pitchFamily="2" charset="0"/>
              </a:rPr>
              <a:t>Complain</a:t>
            </a:r>
          </a:p>
        </p:txBody>
      </p:sp>
      <p:sp>
        <p:nvSpPr>
          <p:cNvPr id="7" name="TextBox 6">
            <a:extLst>
              <a:ext uri="{FF2B5EF4-FFF2-40B4-BE49-F238E27FC236}">
                <a16:creationId xmlns:a16="http://schemas.microsoft.com/office/drawing/2014/main" id="{1049C0AB-4694-D38D-C03F-195AABAEE7BD}"/>
              </a:ext>
            </a:extLst>
          </p:cNvPr>
          <p:cNvSpPr txBox="1"/>
          <p:nvPr/>
        </p:nvSpPr>
        <p:spPr>
          <a:xfrm>
            <a:off x="2998072" y="1126087"/>
            <a:ext cx="2304256" cy="2031325"/>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Products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MntWines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MntFruits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MntMeatProducts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MntFishProducts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MntSweetProducts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MntGoldProds</a:t>
            </a:r>
            <a:endParaRPr lang="en-US" b="0" i="0" dirty="0">
              <a:solidFill>
                <a:srgbClr val="212121"/>
              </a:solidFill>
              <a:effectLst/>
              <a:latin typeface="Roboto" panose="02000000000000000000" pitchFamily="2" charset="0"/>
            </a:endParaRPr>
          </a:p>
        </p:txBody>
      </p:sp>
      <p:sp>
        <p:nvSpPr>
          <p:cNvPr id="9" name="TextBox 8">
            <a:extLst>
              <a:ext uri="{FF2B5EF4-FFF2-40B4-BE49-F238E27FC236}">
                <a16:creationId xmlns:a16="http://schemas.microsoft.com/office/drawing/2014/main" id="{746E04D5-10C4-83CC-28E6-E0C27BC6CFED}"/>
              </a:ext>
            </a:extLst>
          </p:cNvPr>
          <p:cNvSpPr txBox="1"/>
          <p:nvPr/>
        </p:nvSpPr>
        <p:spPr>
          <a:xfrm>
            <a:off x="5770378" y="1126087"/>
            <a:ext cx="2520280" cy="2335668"/>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Promotion</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NumDealsPurchases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AcceptedCmp1</a:t>
            </a:r>
          </a:p>
          <a:p>
            <a:pPr algn="l">
              <a:buFont typeface="Arial" panose="020B0604020202020204" pitchFamily="34" charset="0"/>
              <a:buChar char="•"/>
            </a:pPr>
            <a:r>
              <a:rPr lang="en-US" b="0" i="0" dirty="0">
                <a:solidFill>
                  <a:srgbClr val="212121"/>
                </a:solidFill>
                <a:effectLst/>
                <a:latin typeface="Roboto" panose="02000000000000000000" pitchFamily="2" charset="0"/>
              </a:rPr>
              <a:t>AcceptedCmp2</a:t>
            </a:r>
          </a:p>
          <a:p>
            <a:pPr algn="l">
              <a:buFont typeface="Arial" panose="020B0604020202020204" pitchFamily="34" charset="0"/>
              <a:buChar char="•"/>
            </a:pPr>
            <a:r>
              <a:rPr lang="en-US" b="0" i="0" dirty="0">
                <a:solidFill>
                  <a:srgbClr val="212121"/>
                </a:solidFill>
                <a:effectLst/>
                <a:latin typeface="Roboto" panose="02000000000000000000" pitchFamily="2" charset="0"/>
              </a:rPr>
              <a:t>AcceptedCmp3</a:t>
            </a:r>
          </a:p>
          <a:p>
            <a:pPr algn="l">
              <a:buFont typeface="Arial" panose="020B0604020202020204" pitchFamily="34" charset="0"/>
              <a:buChar char="•"/>
            </a:pPr>
            <a:r>
              <a:rPr lang="en-US" b="0" i="0" dirty="0">
                <a:solidFill>
                  <a:srgbClr val="212121"/>
                </a:solidFill>
                <a:effectLst/>
                <a:latin typeface="Roboto" panose="02000000000000000000" pitchFamily="2" charset="0"/>
              </a:rPr>
              <a:t>AcceptedCmp4</a:t>
            </a:r>
          </a:p>
          <a:p>
            <a:pPr algn="l">
              <a:buFont typeface="Arial" panose="020B0604020202020204" pitchFamily="34" charset="0"/>
              <a:buChar char="•"/>
            </a:pPr>
            <a:r>
              <a:rPr lang="en-US" b="0" i="0" dirty="0">
                <a:solidFill>
                  <a:srgbClr val="212121"/>
                </a:solidFill>
                <a:effectLst/>
                <a:latin typeface="Roboto" panose="02000000000000000000" pitchFamily="2" charset="0"/>
              </a:rPr>
              <a:t>AcceptedCmp5</a:t>
            </a:r>
          </a:p>
          <a:p>
            <a:pPr algn="l">
              <a:buFont typeface="Arial" panose="020B0604020202020204" pitchFamily="34" charset="0"/>
              <a:buChar char="•"/>
            </a:pPr>
            <a:r>
              <a:rPr lang="en-US" b="0" i="0" dirty="0">
                <a:solidFill>
                  <a:srgbClr val="212121"/>
                </a:solidFill>
                <a:effectLst/>
                <a:latin typeface="Roboto" panose="02000000000000000000" pitchFamily="2" charset="0"/>
              </a:rPr>
              <a:t>Response</a:t>
            </a:r>
          </a:p>
        </p:txBody>
      </p:sp>
      <p:sp>
        <p:nvSpPr>
          <p:cNvPr id="11" name="TextBox 10">
            <a:extLst>
              <a:ext uri="{FF2B5EF4-FFF2-40B4-BE49-F238E27FC236}">
                <a16:creationId xmlns:a16="http://schemas.microsoft.com/office/drawing/2014/main" id="{B32ADA5B-69A2-0147-1BEE-98FAA76D342F}"/>
              </a:ext>
            </a:extLst>
          </p:cNvPr>
          <p:cNvSpPr txBox="1"/>
          <p:nvPr/>
        </p:nvSpPr>
        <p:spPr>
          <a:xfrm>
            <a:off x="8758708" y="1130062"/>
            <a:ext cx="3001688" cy="1477328"/>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Place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NumWebPurchases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NumCatalogPurchases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NumStorePurchases</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err="1">
                <a:solidFill>
                  <a:srgbClr val="212121"/>
                </a:solidFill>
                <a:effectLst/>
                <a:latin typeface="Roboto" panose="02000000000000000000" pitchFamily="2" charset="0"/>
              </a:rPr>
              <a:t>NumWebVisitsMonth</a:t>
            </a:r>
            <a:endParaRPr lang="en-US" b="0" i="0" dirty="0">
              <a:solidFill>
                <a:srgbClr val="212121"/>
              </a:solidFill>
              <a:effectLst/>
              <a:latin typeface="Roboto" panose="02000000000000000000" pitchFamily="2" charset="0"/>
            </a:endParaRPr>
          </a:p>
        </p:txBody>
      </p:sp>
    </p:spTree>
    <p:extLst>
      <p:ext uri="{BB962C8B-B14F-4D97-AF65-F5344CB8AC3E}">
        <p14:creationId xmlns:p14="http://schemas.microsoft.com/office/powerpoint/2010/main" val="416509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A4C38-8E47-1918-D2CC-4BB82B6F1631}"/>
              </a:ext>
            </a:extLst>
          </p:cNvPr>
          <p:cNvPicPr>
            <a:picLocks noChangeAspect="1"/>
          </p:cNvPicPr>
          <p:nvPr/>
        </p:nvPicPr>
        <p:blipFill>
          <a:blip r:embed="rId2"/>
          <a:stretch>
            <a:fillRect/>
          </a:stretch>
        </p:blipFill>
        <p:spPr>
          <a:xfrm>
            <a:off x="366591" y="1484784"/>
            <a:ext cx="6868568" cy="3024336"/>
          </a:xfrm>
          <a:prstGeom prst="rect">
            <a:avLst/>
          </a:prstGeom>
        </p:spPr>
      </p:pic>
      <p:sp>
        <p:nvSpPr>
          <p:cNvPr id="4" name="TextBox 3">
            <a:extLst>
              <a:ext uri="{FF2B5EF4-FFF2-40B4-BE49-F238E27FC236}">
                <a16:creationId xmlns:a16="http://schemas.microsoft.com/office/drawing/2014/main" id="{25527787-F02F-56EA-9D18-99686DDE13DF}"/>
              </a:ext>
            </a:extLst>
          </p:cNvPr>
          <p:cNvSpPr txBox="1"/>
          <p:nvPr/>
        </p:nvSpPr>
        <p:spPr>
          <a:xfrm>
            <a:off x="7488833" y="1178750"/>
            <a:ext cx="3744416" cy="757130"/>
          </a:xfrm>
          <a:prstGeom prst="rect">
            <a:avLst/>
          </a:prstGeom>
          <a:noFill/>
        </p:spPr>
        <p:txBody>
          <a:bodyPr wrap="square" rtlCol="0">
            <a:spAutoFit/>
          </a:bodyPr>
          <a:lstStyle/>
          <a:p>
            <a:pPr>
              <a:lnSpc>
                <a:spcPct val="90000"/>
              </a:lnSpc>
            </a:pPr>
            <a:r>
              <a:rPr lang="en-US" sz="2400" b="0" i="0" dirty="0">
                <a:effectLst/>
                <a:latin typeface="SegoeUIVariable"/>
              </a:rPr>
              <a:t> </a:t>
            </a:r>
            <a:r>
              <a:rPr lang="en-US" sz="2400" b="0" i="0" dirty="0">
                <a:effectLst/>
                <a:latin typeface="Arial" panose="020B0604020202020204" pitchFamily="34" charset="0"/>
                <a:cs typeface="Arial" panose="020B0604020202020204" pitchFamily="34" charset="0"/>
              </a:rPr>
              <a:t>The dataset has </a:t>
            </a:r>
            <a:r>
              <a:rPr lang="en-US" sz="2400" b="1" i="0" dirty="0">
                <a:effectLst/>
                <a:latin typeface="Arial" panose="020B0604020202020204" pitchFamily="34" charset="0"/>
                <a:cs typeface="Arial" panose="020B0604020202020204" pitchFamily="34" charset="0"/>
              </a:rPr>
              <a:t>2240 rows</a:t>
            </a:r>
            <a:r>
              <a:rPr lang="en-US" sz="2400" b="0" i="0" dirty="0">
                <a:effectLst/>
                <a:latin typeface="Arial" panose="020B0604020202020204" pitchFamily="34" charset="0"/>
                <a:cs typeface="Arial" panose="020B0604020202020204" pitchFamily="34" charset="0"/>
              </a:rPr>
              <a:t> and </a:t>
            </a:r>
            <a:r>
              <a:rPr lang="en-US" sz="2400" b="1" i="0" dirty="0">
                <a:effectLst/>
                <a:latin typeface="Arial" panose="020B0604020202020204" pitchFamily="34" charset="0"/>
                <a:cs typeface="Arial" panose="020B0604020202020204" pitchFamily="34" charset="0"/>
              </a:rPr>
              <a:t>29 columns</a:t>
            </a:r>
            <a:r>
              <a:rPr lang="en-US" sz="2400" b="0" i="0" dirty="0">
                <a:effectLst/>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C6343D0-B4E7-0695-2833-B8AC4DD2DD2D}"/>
              </a:ext>
            </a:extLst>
          </p:cNvPr>
          <p:cNvSpPr txBox="1"/>
          <p:nvPr/>
        </p:nvSpPr>
        <p:spPr>
          <a:xfrm>
            <a:off x="333772" y="4797152"/>
            <a:ext cx="3316724" cy="757130"/>
          </a:xfrm>
          <a:prstGeom prst="rect">
            <a:avLst/>
          </a:prstGeom>
          <a:noFill/>
        </p:spPr>
        <p:txBody>
          <a:bodyPr wrap="square" rtlCol="0">
            <a:spAutoFit/>
          </a:bodyPr>
          <a:lstStyle/>
          <a:p>
            <a:pPr>
              <a:lnSpc>
                <a:spcPct val="90000"/>
              </a:lnSpc>
            </a:pPr>
            <a:endParaRPr lang="en-US" sz="2400" b="0" i="0" dirty="0">
              <a:effectLst/>
              <a:latin typeface="SegoeUIVariable"/>
            </a:endParaRPr>
          </a:p>
          <a:p>
            <a:pPr>
              <a:lnSpc>
                <a:spcPct val="90000"/>
              </a:lnSpc>
            </a:pPr>
            <a:endParaRPr lang="en-IN" sz="2400" dirty="0"/>
          </a:p>
        </p:txBody>
      </p:sp>
      <p:sp>
        <p:nvSpPr>
          <p:cNvPr id="7" name="Rectangle 1">
            <a:extLst>
              <a:ext uri="{FF2B5EF4-FFF2-40B4-BE49-F238E27FC236}">
                <a16:creationId xmlns:a16="http://schemas.microsoft.com/office/drawing/2014/main" id="{D2D9D9A0-5416-0526-7B5B-D36010A0A50B}"/>
              </a:ext>
            </a:extLst>
          </p:cNvPr>
          <p:cNvSpPr>
            <a:spLocks noChangeArrowheads="1"/>
          </p:cNvSpPr>
          <p:nvPr/>
        </p:nvSpPr>
        <p:spPr bwMode="auto">
          <a:xfrm>
            <a:off x="0" y="423872"/>
            <a:ext cx="133672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BB755EF1-6667-0042-18F2-2822917D187A}"/>
              </a:ext>
            </a:extLst>
          </p:cNvPr>
          <p:cNvSpPr>
            <a:spLocks noChangeArrowheads="1"/>
          </p:cNvSpPr>
          <p:nvPr/>
        </p:nvSpPr>
        <p:spPr bwMode="auto">
          <a:xfrm>
            <a:off x="7488833" y="2423168"/>
            <a:ext cx="4222204"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eaLnBrk="0" fontAlgn="base" hangingPunct="0">
              <a:spcBef>
                <a:spcPct val="0"/>
              </a:spcBef>
              <a:spcAft>
                <a:spcPct val="0"/>
              </a:spcAft>
            </a:pPr>
            <a:r>
              <a:rPr lang="en-US" sz="1600" dirty="0">
                <a:latin typeface="SegoeUIVariable"/>
              </a:rPr>
              <a:t>T</a:t>
            </a:r>
            <a:r>
              <a:rPr lang="en-US" sz="1600" b="0" i="0" dirty="0">
                <a:effectLst/>
                <a:latin typeface="SegoeUIVariable"/>
              </a:rPr>
              <a:t>he columns in the dataset include: </a:t>
            </a:r>
            <a:endParaRPr kumimoji="0" lang="en-US" altLang="en-US" sz="1600" b="0" i="0" u="none" strike="noStrike" cap="none" normalizeH="0" baseline="0" dirty="0">
              <a:ln>
                <a:noFill/>
              </a:ln>
              <a:solidFill>
                <a:srgbClr val="212121"/>
              </a:solidFill>
              <a:effectLst/>
              <a:latin typeface="var(--colab-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var(--colab-code-font-family)"/>
              </a:rPr>
              <a:t>'ID', '</a:t>
            </a:r>
            <a:r>
              <a:rPr kumimoji="0" lang="en-US" altLang="en-US" sz="1600" b="0" i="0" u="none" strike="noStrike" cap="none" normalizeH="0" baseline="0" dirty="0" err="1">
                <a:ln>
                  <a:noFill/>
                </a:ln>
                <a:solidFill>
                  <a:srgbClr val="212121"/>
                </a:solidFill>
                <a:effectLst/>
                <a:latin typeface="var(--colab-code-font-family)"/>
              </a:rPr>
              <a:t>Year_Birth</a:t>
            </a:r>
            <a:r>
              <a:rPr kumimoji="0" lang="en-US" altLang="en-US" sz="1600" b="0" i="0" u="none" strike="noStrike" cap="none" normalizeH="0" baseline="0" dirty="0">
                <a:ln>
                  <a:noFill/>
                </a:ln>
                <a:solidFill>
                  <a:srgbClr val="212121"/>
                </a:solidFill>
                <a:effectLst/>
                <a:latin typeface="var(--colab-code-font-family)"/>
              </a:rPr>
              <a:t>', 'Education', '</a:t>
            </a:r>
            <a:r>
              <a:rPr kumimoji="0" lang="en-US" altLang="en-US" sz="1600" b="0" i="0" u="none" strike="noStrike" cap="none" normalizeH="0" baseline="0" dirty="0" err="1">
                <a:ln>
                  <a:noFill/>
                </a:ln>
                <a:solidFill>
                  <a:srgbClr val="212121"/>
                </a:solidFill>
                <a:effectLst/>
                <a:latin typeface="var(--colab-code-font-family)"/>
              </a:rPr>
              <a:t>Marital_Status</a:t>
            </a:r>
            <a:r>
              <a:rPr kumimoji="0" lang="en-US" altLang="en-US" sz="1600" b="0" i="0" u="none" strike="noStrike" cap="none" normalizeH="0" baseline="0" dirty="0">
                <a:ln>
                  <a:noFill/>
                </a:ln>
                <a:solidFill>
                  <a:srgbClr val="212121"/>
                </a:solidFill>
                <a:effectLst/>
                <a:latin typeface="var(--colab-code-font-family)"/>
              </a:rPr>
              <a:t>', 'Income', '</a:t>
            </a:r>
            <a:r>
              <a:rPr kumimoji="0" lang="en-US" altLang="en-US" sz="1600" b="0" i="0" u="none" strike="noStrike" cap="none" normalizeH="0" baseline="0" dirty="0" err="1">
                <a:ln>
                  <a:noFill/>
                </a:ln>
                <a:solidFill>
                  <a:srgbClr val="212121"/>
                </a:solidFill>
                <a:effectLst/>
                <a:latin typeface="var(--colab-code-font-family)"/>
              </a:rPr>
              <a:t>Kidhome</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Teenhome</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Dt_Customer</a:t>
            </a:r>
            <a:r>
              <a:rPr kumimoji="0" lang="en-US" altLang="en-US" sz="1600" b="0" i="0" u="none" strike="noStrike" cap="none" normalizeH="0" baseline="0" dirty="0">
                <a:ln>
                  <a:noFill/>
                </a:ln>
                <a:solidFill>
                  <a:srgbClr val="212121"/>
                </a:solidFill>
                <a:effectLst/>
                <a:latin typeface="var(--colab-code-font-family)"/>
              </a:rPr>
              <a:t>', 'Recency', '</a:t>
            </a:r>
            <a:r>
              <a:rPr kumimoji="0" lang="en-US" altLang="en-US" sz="1600" b="0" i="0" u="none" strike="noStrike" cap="none" normalizeH="0" baseline="0" dirty="0" err="1">
                <a:ln>
                  <a:noFill/>
                </a:ln>
                <a:solidFill>
                  <a:srgbClr val="212121"/>
                </a:solidFill>
                <a:effectLst/>
                <a:latin typeface="var(--colab-code-font-family)"/>
              </a:rPr>
              <a:t>MntWines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MntFruits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MntMeatProducts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MntFishProducts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MntSweetProducts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MntGoldProds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NumDealsPurchases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NumWebPurchases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NumCatalogPurchases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NumStorePurchases</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NumWebVisitsMonth</a:t>
            </a:r>
            <a:r>
              <a:rPr kumimoji="0" lang="en-US" altLang="en-US" sz="1600" b="0" i="0" u="none" strike="noStrike" cap="none" normalizeH="0" baseline="0" dirty="0">
                <a:ln>
                  <a:noFill/>
                </a:ln>
                <a:solidFill>
                  <a:srgbClr val="212121"/>
                </a:solidFill>
                <a:effectLst/>
                <a:latin typeface="var(--colab-code-font-family)"/>
              </a:rPr>
              <a:t>', 'AcceptedCmp3', 'AcceptedCmp4', 'AcceptedCmp5', 'AcceptedCmp1', 'AcceptedCmp2', 'Complain', '</a:t>
            </a:r>
            <a:r>
              <a:rPr kumimoji="0" lang="en-US" altLang="en-US" sz="1600" b="0" i="0" u="none" strike="noStrike" cap="none" normalizeH="0" baseline="0" dirty="0" err="1">
                <a:ln>
                  <a:noFill/>
                </a:ln>
                <a:solidFill>
                  <a:srgbClr val="212121"/>
                </a:solidFill>
                <a:effectLst/>
                <a:latin typeface="var(--colab-code-font-family)"/>
              </a:rPr>
              <a:t>Z_CostContact</a:t>
            </a:r>
            <a:r>
              <a:rPr kumimoji="0" lang="en-US" altLang="en-US" sz="1600" b="0" i="0" u="none" strike="noStrike" cap="none" normalizeH="0" baseline="0" dirty="0">
                <a:ln>
                  <a:noFill/>
                </a:ln>
                <a:solidFill>
                  <a:srgbClr val="212121"/>
                </a:solidFill>
                <a:effectLst/>
                <a:latin typeface="var(--colab-code-font-family)"/>
              </a:rPr>
              <a:t>', '</a:t>
            </a:r>
            <a:r>
              <a:rPr kumimoji="0" lang="en-US" altLang="en-US" sz="1600" b="0" i="0" u="none" strike="noStrike" cap="none" normalizeH="0" baseline="0" dirty="0" err="1">
                <a:ln>
                  <a:noFill/>
                </a:ln>
                <a:solidFill>
                  <a:srgbClr val="212121"/>
                </a:solidFill>
                <a:effectLst/>
                <a:latin typeface="var(--colab-code-font-family)"/>
              </a:rPr>
              <a:t>Z_Revenue</a:t>
            </a:r>
            <a:r>
              <a:rPr kumimoji="0" lang="en-US" altLang="en-US" sz="1600" b="0" i="0" u="none" strike="noStrike" cap="none" normalizeH="0" baseline="0" dirty="0">
                <a:ln>
                  <a:noFill/>
                </a:ln>
                <a:solidFill>
                  <a:srgbClr val="212121"/>
                </a:solidFill>
                <a:effectLst/>
                <a:latin typeface="var(--colab-code-font-family)"/>
              </a:rPr>
              <a:t>', 'Response'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44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464901-6663-86BB-F4D7-482D07D32020}"/>
              </a:ext>
            </a:extLst>
          </p:cNvPr>
          <p:cNvPicPr>
            <a:picLocks noChangeAspect="1"/>
          </p:cNvPicPr>
          <p:nvPr/>
        </p:nvPicPr>
        <p:blipFill>
          <a:blip r:embed="rId2"/>
          <a:stretch>
            <a:fillRect/>
          </a:stretch>
        </p:blipFill>
        <p:spPr>
          <a:xfrm>
            <a:off x="261764" y="404664"/>
            <a:ext cx="7008951" cy="5256584"/>
          </a:xfrm>
          <a:prstGeom prst="rect">
            <a:avLst/>
          </a:prstGeom>
        </p:spPr>
      </p:pic>
      <p:sp>
        <p:nvSpPr>
          <p:cNvPr id="11" name="TextBox 10">
            <a:extLst>
              <a:ext uri="{FF2B5EF4-FFF2-40B4-BE49-F238E27FC236}">
                <a16:creationId xmlns:a16="http://schemas.microsoft.com/office/drawing/2014/main" id="{9685CE59-4F65-A15E-8008-68EA55CE2233}"/>
              </a:ext>
            </a:extLst>
          </p:cNvPr>
          <p:cNvSpPr txBox="1"/>
          <p:nvPr/>
        </p:nvSpPr>
        <p:spPr>
          <a:xfrm>
            <a:off x="7433114" y="980728"/>
            <a:ext cx="4464496" cy="3139321"/>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From the output, we can conclude and note that:</a:t>
            </a: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There are missing values in </a:t>
            </a:r>
            <a:r>
              <a:rPr lang="en-US" b="1" i="0" dirty="0">
                <a:solidFill>
                  <a:srgbClr val="212121"/>
                </a:solidFill>
                <a:effectLst/>
                <a:latin typeface="Roboto" panose="02000000000000000000" pitchFamily="2" charset="0"/>
              </a:rPr>
              <a:t>income</a:t>
            </a:r>
            <a:endParaRPr lang="en-US" b="0"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Dt_Customer that indicates the date a customer joined the database is not parsed as DateTime</a:t>
            </a:r>
          </a:p>
          <a:p>
            <a:pPr marL="285750" indent="-285750" algn="l">
              <a:buFont typeface="Arial" panose="020B0604020202020204" pitchFamily="34" charset="0"/>
              <a:buChar char="•"/>
            </a:pPr>
            <a:r>
              <a:rPr lang="en-US" b="0" i="0" dirty="0">
                <a:solidFill>
                  <a:srgbClr val="212121"/>
                </a:solidFill>
                <a:effectLst/>
                <a:latin typeface="Roboto" panose="02000000000000000000" pitchFamily="2" charset="0"/>
              </a:rPr>
              <a:t>There are some categorical features in our data frame; as there are some features in (dtype: object). So we will need to encode them into numeric forms later.</a:t>
            </a:r>
          </a:p>
        </p:txBody>
      </p:sp>
    </p:spTree>
    <p:extLst>
      <p:ext uri="{BB962C8B-B14F-4D97-AF65-F5344CB8AC3E}">
        <p14:creationId xmlns:p14="http://schemas.microsoft.com/office/powerpoint/2010/main" val="205599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54036-7BB6-D512-40DE-881EC88FE833}"/>
              </a:ext>
            </a:extLst>
          </p:cNvPr>
          <p:cNvPicPr>
            <a:picLocks noChangeAspect="1"/>
          </p:cNvPicPr>
          <p:nvPr/>
        </p:nvPicPr>
        <p:blipFill>
          <a:blip r:embed="rId2"/>
          <a:stretch>
            <a:fillRect/>
          </a:stretch>
        </p:blipFill>
        <p:spPr>
          <a:xfrm>
            <a:off x="1125860" y="692696"/>
            <a:ext cx="8784976" cy="1800200"/>
          </a:xfrm>
          <a:prstGeom prst="rect">
            <a:avLst/>
          </a:prstGeom>
        </p:spPr>
      </p:pic>
      <p:sp>
        <p:nvSpPr>
          <p:cNvPr id="4" name="Rectangle 1">
            <a:extLst>
              <a:ext uri="{FF2B5EF4-FFF2-40B4-BE49-F238E27FC236}">
                <a16:creationId xmlns:a16="http://schemas.microsoft.com/office/drawing/2014/main" id="{D56582AF-E724-FFE7-41C8-BA123076B84D}"/>
              </a:ext>
            </a:extLst>
          </p:cNvPr>
          <p:cNvSpPr>
            <a:spLocks noChangeArrowheads="1"/>
          </p:cNvSpPr>
          <p:nvPr/>
        </p:nvSpPr>
        <p:spPr bwMode="auto">
          <a:xfrm>
            <a:off x="152400" y="-102152"/>
            <a:ext cx="184731" cy="50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DEEBEA4-22C1-A2F9-C10F-CAB0307E7579}"/>
              </a:ext>
            </a:extLst>
          </p:cNvPr>
          <p:cNvSpPr>
            <a:spLocks noChangeArrowheads="1"/>
          </p:cNvSpPr>
          <p:nvPr/>
        </p:nvSpPr>
        <p:spPr bwMode="auto">
          <a:xfrm>
            <a:off x="152400" y="-1092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1488283-2F37-9FBA-6134-91BEB66F29D5}"/>
              </a:ext>
            </a:extLst>
          </p:cNvPr>
          <p:cNvSpPr>
            <a:spLocks noChangeArrowheads="1"/>
          </p:cNvSpPr>
          <p:nvPr/>
        </p:nvSpPr>
        <p:spPr bwMode="auto">
          <a:xfrm>
            <a:off x="152400" y="-1092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EDE5CE4-3FAE-D830-FC5D-738FEEAAEA33}"/>
              </a:ext>
            </a:extLst>
          </p:cNvPr>
          <p:cNvSpPr>
            <a:spLocks noChangeArrowheads="1"/>
          </p:cNvSpPr>
          <p:nvPr/>
        </p:nvSpPr>
        <p:spPr bwMode="auto">
          <a:xfrm>
            <a:off x="1701924" y="2913474"/>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21212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5E80E80-95E5-C45D-210E-4FCFE556330C}"/>
              </a:ext>
            </a:extLst>
          </p:cNvPr>
          <p:cNvSpPr>
            <a:spLocks noChangeArrowheads="1"/>
          </p:cNvSpPr>
          <p:nvPr/>
        </p:nvSpPr>
        <p:spPr bwMode="auto">
          <a:xfrm>
            <a:off x="152400" y="75456"/>
            <a:ext cx="18473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12121"/>
              </a:solidFill>
              <a:effectLst/>
              <a:latin typeface="var(--colab-code-font-family)"/>
            </a:endParaRPr>
          </a:p>
        </p:txBody>
      </p:sp>
      <p:sp>
        <p:nvSpPr>
          <p:cNvPr id="10" name="TextBox 9">
            <a:extLst>
              <a:ext uri="{FF2B5EF4-FFF2-40B4-BE49-F238E27FC236}">
                <a16:creationId xmlns:a16="http://schemas.microsoft.com/office/drawing/2014/main" id="{38433715-93A0-DDFA-D268-A2D502CF353F}"/>
              </a:ext>
            </a:extLst>
          </p:cNvPr>
          <p:cNvSpPr txBox="1"/>
          <p:nvPr/>
        </p:nvSpPr>
        <p:spPr>
          <a:xfrm>
            <a:off x="1229161" y="3075227"/>
            <a:ext cx="9505056" cy="369332"/>
          </a:xfrm>
          <a:prstGeom prst="rect">
            <a:avLst/>
          </a:prstGeom>
          <a:noFill/>
        </p:spPr>
        <p:txBody>
          <a:bodyPr wrap="square">
            <a:spAutoFit/>
          </a:bodyPr>
          <a:lstStyle/>
          <a:p>
            <a:r>
              <a:rPr lang="en-US" b="0" i="0" dirty="0">
                <a:solidFill>
                  <a:srgbClr val="212121"/>
                </a:solidFill>
                <a:effectLst/>
                <a:latin typeface="Arial" panose="020B0604020202020204" pitchFamily="34" charset="0"/>
                <a:cs typeface="Arial" panose="020B0604020202020204" pitchFamily="34" charset="0"/>
              </a:rPr>
              <a:t>The total number of data-points after removing the rows with missing values are: 2216</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94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1354-91E7-DB30-A7B2-3C5D63CCE74D}"/>
              </a:ext>
            </a:extLst>
          </p:cNvPr>
          <p:cNvSpPr>
            <a:spLocks noGrp="1"/>
          </p:cNvSpPr>
          <p:nvPr>
            <p:ph type="title"/>
          </p:nvPr>
        </p:nvSpPr>
        <p:spPr>
          <a:xfrm>
            <a:off x="1522876" y="609600"/>
            <a:ext cx="9143538" cy="515144"/>
          </a:xfrm>
        </p:spPr>
        <p:txBody>
          <a:bodyPr>
            <a:normAutofit/>
          </a:bodyPr>
          <a:lstStyle/>
          <a:p>
            <a:r>
              <a:rPr lang="en-US" sz="2800" b="1" dirty="0"/>
              <a:t>Future Engineering</a:t>
            </a:r>
            <a:endParaRPr lang="en-IN" sz="2800" b="1" dirty="0"/>
          </a:p>
        </p:txBody>
      </p:sp>
      <p:pic>
        <p:nvPicPr>
          <p:cNvPr id="4" name="Picture 3">
            <a:extLst>
              <a:ext uri="{FF2B5EF4-FFF2-40B4-BE49-F238E27FC236}">
                <a16:creationId xmlns:a16="http://schemas.microsoft.com/office/drawing/2014/main" id="{90AC4A21-1231-64D1-D2C0-F5841DC81B76}"/>
              </a:ext>
            </a:extLst>
          </p:cNvPr>
          <p:cNvPicPr>
            <a:picLocks noChangeAspect="1"/>
          </p:cNvPicPr>
          <p:nvPr/>
        </p:nvPicPr>
        <p:blipFill>
          <a:blip r:embed="rId2"/>
          <a:stretch>
            <a:fillRect/>
          </a:stretch>
        </p:blipFill>
        <p:spPr>
          <a:xfrm>
            <a:off x="1269876" y="1340768"/>
            <a:ext cx="10193173" cy="4782217"/>
          </a:xfrm>
          <a:prstGeom prst="rect">
            <a:avLst/>
          </a:prstGeom>
        </p:spPr>
      </p:pic>
    </p:spTree>
    <p:extLst>
      <p:ext uri="{BB962C8B-B14F-4D97-AF65-F5344CB8AC3E}">
        <p14:creationId xmlns:p14="http://schemas.microsoft.com/office/powerpoint/2010/main" val="43703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triped Border 16x9">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ln>
          <a:solidFill>
            <a:schemeClr val="accent1">
              <a:lumMod val="5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riped black border presentation (widescreen).potx" id="{96522838-024F-4A04-A543-9EF396F770C0}" vid="{BD969DAD-256A-4182-ABA2-1577ED7D3144}"/>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Striped black border presentation (widescreen)</Template>
  <TotalTime>6453</TotalTime>
  <Words>1928</Words>
  <Application>Microsoft Office PowerPoint</Application>
  <PresentationFormat>Custom</PresentationFormat>
  <Paragraphs>163</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-apple-system</vt:lpstr>
      <vt:lpstr>Arial</vt:lpstr>
      <vt:lpstr>Arial Black</vt:lpstr>
      <vt:lpstr>Courier New</vt:lpstr>
      <vt:lpstr>Euphemia</vt:lpstr>
      <vt:lpstr>Roboto</vt:lpstr>
      <vt:lpstr>SegoeUIVariable</vt:lpstr>
      <vt:lpstr>Söhne</vt:lpstr>
      <vt:lpstr>var(--colab-code-font-family)</vt:lpstr>
      <vt:lpstr>Wingdings</vt:lpstr>
      <vt:lpstr>Striped Border 16x9</vt:lpstr>
      <vt:lpstr>Customer Segmentation</vt:lpstr>
      <vt:lpstr>Project Members:</vt:lpstr>
      <vt:lpstr>Business Objective</vt:lpstr>
      <vt:lpstr>PowerPoint Presentation</vt:lpstr>
      <vt:lpstr>PowerPoint Presentation</vt:lpstr>
      <vt:lpstr>PowerPoint Presentation</vt:lpstr>
      <vt:lpstr>PowerPoint Presentation</vt:lpstr>
      <vt:lpstr>PowerPoint Presentation</vt:lpstr>
      <vt:lpstr>Future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vt:lpstr>
      <vt:lpstr>Clustering</vt:lpstr>
      <vt:lpstr>PowerPoint Presentation</vt:lpstr>
      <vt:lpstr>PowerPoint Presentation</vt:lpstr>
      <vt:lpstr>PowerPoint Presentation</vt:lpstr>
      <vt:lpstr>PowerPoint Presentation</vt:lpstr>
      <vt:lpstr>PowerPoint Presentation</vt:lpstr>
      <vt:lpstr>Deployment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Bhagyashree Ambade</dc:creator>
  <cp:lastModifiedBy>Sakthi muthusamy</cp:lastModifiedBy>
  <cp:revision>6</cp:revision>
  <dcterms:created xsi:type="dcterms:W3CDTF">2024-03-10T10:59:15Z</dcterms:created>
  <dcterms:modified xsi:type="dcterms:W3CDTF">2024-03-25T07:59:33Z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