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4" r:id="rId1"/>
  </p:sldMasterIdLst>
  <p:notesMasterIdLst>
    <p:notesMasterId r:id="rId31"/>
  </p:notesMasterIdLst>
  <p:sldIdLst>
    <p:sldId id="256" r:id="rId2"/>
    <p:sldId id="257" r:id="rId3"/>
    <p:sldId id="264" r:id="rId4"/>
    <p:sldId id="259" r:id="rId5"/>
    <p:sldId id="260" r:id="rId6"/>
    <p:sldId id="262" r:id="rId7"/>
    <p:sldId id="269" r:id="rId8"/>
    <p:sldId id="263" r:id="rId9"/>
    <p:sldId id="265" r:id="rId10"/>
    <p:sldId id="266" r:id="rId11"/>
    <p:sldId id="271" r:id="rId12"/>
    <p:sldId id="284" r:id="rId13"/>
    <p:sldId id="272" r:id="rId14"/>
    <p:sldId id="280" r:id="rId15"/>
    <p:sldId id="281" r:id="rId16"/>
    <p:sldId id="282" r:id="rId17"/>
    <p:sldId id="273" r:id="rId18"/>
    <p:sldId id="268" r:id="rId19"/>
    <p:sldId id="270" r:id="rId20"/>
    <p:sldId id="274" r:id="rId21"/>
    <p:sldId id="275" r:id="rId22"/>
    <p:sldId id="291" r:id="rId23"/>
    <p:sldId id="285" r:id="rId24"/>
    <p:sldId id="294" r:id="rId25"/>
    <p:sldId id="295" r:id="rId26"/>
    <p:sldId id="290" r:id="rId27"/>
    <p:sldId id="292" r:id="rId28"/>
    <p:sldId id="293" r:id="rId29"/>
    <p:sldId id="267" r:id="rId30"/>
  </p:sldIdLst>
  <p:sldSz cx="9144000" cy="6858000" type="screen4x3"/>
  <p:notesSz cx="6858000" cy="9144000"/>
  <p:embeddedFontLst>
    <p:embeddedFont>
      <p:font typeface="Arial Black" panose="020B0A04020102020204" pitchFamily="34" charset="0"/>
      <p:regular r:id="rId32"/>
      <p:bold r:id="rId33"/>
    </p:embeddedFont>
    <p:embeddedFont>
      <p:font typeface="Book Antiqua" panose="02040602050305030304" pitchFamily="18" charset="0"/>
      <p:regular r:id="rId34"/>
      <p:bold r:id="rId35"/>
      <p:italic r:id="rId36"/>
      <p:boldItalic r:id="rId37"/>
    </p:embeddedFont>
    <p:embeddedFont>
      <p:font typeface="Century Gothic" panose="020B0502020202020204" pitchFamily="34" charset="0"/>
      <p:regular r:id="rId38"/>
      <p:bold r:id="rId39"/>
      <p:italic r:id="rId40"/>
      <p:boldItalic r:id="rId41"/>
    </p:embeddedFont>
    <p:embeddedFont>
      <p:font typeface="Lucida Sans" panose="020B0602030504020204" pitchFamily="34" charset="0"/>
      <p:regular r:id="rId42"/>
      <p:bold r:id="rId43"/>
      <p:italic r:id="rId44"/>
      <p:boldItalic r:id="rId45"/>
    </p:embeddedFont>
    <p:embeddedFont>
      <p:font typeface="Verdana" panose="020B0604030504040204" pitchFamily="34" charset="0"/>
      <p:regular r:id="rId46"/>
      <p:bold r:id="rId47"/>
      <p:italic r:id="rId48"/>
      <p:boldItalic r:id="rId49"/>
    </p:embeddedFont>
    <p:embeddedFont>
      <p:font typeface="Wingdings 2" panose="05020102010507070707" pitchFamily="18" charset="2"/>
      <p:regular r:id="rId50"/>
    </p:embeddedFont>
    <p:embeddedFont>
      <p:font typeface="Wingdings 3" panose="05040102010807070707" pitchFamily="18" charset="2"/>
      <p:regular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D6F786BC-7B37-4C0D-BEDF-B6AAB2300FBD}">
          <p14:sldIdLst>
            <p14:sldId id="256"/>
            <p14:sldId id="257"/>
            <p14:sldId id="264"/>
            <p14:sldId id="259"/>
            <p14:sldId id="260"/>
            <p14:sldId id="262"/>
            <p14:sldId id="269"/>
            <p14:sldId id="263"/>
            <p14:sldId id="265"/>
            <p14:sldId id="266"/>
            <p14:sldId id="271"/>
            <p14:sldId id="284"/>
            <p14:sldId id="272"/>
            <p14:sldId id="280"/>
            <p14:sldId id="281"/>
            <p14:sldId id="282"/>
            <p14:sldId id="273"/>
            <p14:sldId id="268"/>
            <p14:sldId id="270"/>
            <p14:sldId id="274"/>
            <p14:sldId id="275"/>
            <p14:sldId id="291"/>
            <p14:sldId id="285"/>
            <p14:sldId id="294"/>
            <p14:sldId id="295"/>
            <p14:sldId id="290"/>
            <p14:sldId id="292"/>
            <p14:sldId id="293"/>
            <p14:sldId id="26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5" roundtripDataSignature="AMtx7miP8eGM6wfIJ3BeWaV2W3Vl+HBe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85392" autoAdjust="0"/>
  </p:normalViewPr>
  <p:slideViewPr>
    <p:cSldViewPr snapToGrid="0">
      <p:cViewPr varScale="1">
        <p:scale>
          <a:sx n="70" d="100"/>
          <a:sy n="70" d="100"/>
        </p:scale>
        <p:origin x="2275" y="58"/>
      </p:cViewPr>
      <p:guideLst>
        <p:guide orient="horz" pos="2160"/>
        <p:guide pos="2880"/>
      </p:guideLst>
    </p:cSldViewPr>
  </p:slideViewPr>
  <p:notesTextViewPr>
    <p:cViewPr>
      <p:scale>
        <a:sx n="1" d="1"/>
        <a:sy n="1" d="1"/>
      </p:scale>
      <p:origin x="0" y="0"/>
    </p:cViewPr>
  </p:notesTextViewPr>
  <p:sorterViewPr>
    <p:cViewPr>
      <p:scale>
        <a:sx n="125" d="100"/>
        <a:sy n="125" d="100"/>
      </p:scale>
      <p:origin x="0" y="-830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8"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2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 Id="rId5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64A3DC-3EE8-4ADD-A435-9F0DCA2D9ADE}" type="doc">
      <dgm:prSet loTypeId="urn:microsoft.com/office/officeart/2005/8/layout/cycle1" loCatId="cycle" qsTypeId="urn:microsoft.com/office/officeart/2005/8/quickstyle/3d3" qsCatId="3D" csTypeId="urn:microsoft.com/office/officeart/2005/8/colors/accent1_2" csCatId="accent1" phldr="1"/>
      <dgm:spPr/>
      <dgm:t>
        <a:bodyPr/>
        <a:lstStyle/>
        <a:p>
          <a:endParaRPr lang="en-US"/>
        </a:p>
      </dgm:t>
    </dgm:pt>
    <dgm:pt modelId="{E5675E4D-157C-44D8-9C86-C9FC7208F44C}">
      <dgm:prSet phldrT="[Text]" custT="1"/>
      <dgm:spPr/>
      <dgm:t>
        <a:bodyPr/>
        <a:lstStyle/>
        <a:p>
          <a:r>
            <a:rPr lang="en-US" sz="1400" dirty="0">
              <a:solidFill>
                <a:schemeClr val="bg1"/>
              </a:solidFill>
              <a:latin typeface="Arial" pitchFamily="34" charset="0"/>
              <a:cs typeface="Arial" pitchFamily="34" charset="0"/>
            </a:rPr>
            <a:t>Data</a:t>
          </a:r>
          <a:r>
            <a:rPr lang="en-US" sz="1400" dirty="0"/>
            <a:t> </a:t>
          </a:r>
          <a:r>
            <a:rPr lang="en-US" sz="1400" dirty="0">
              <a:solidFill>
                <a:schemeClr val="bg1"/>
              </a:solidFill>
              <a:latin typeface="Arial" pitchFamily="34" charset="0"/>
              <a:cs typeface="Arial" pitchFamily="34" charset="0"/>
            </a:rPr>
            <a:t>Collection</a:t>
          </a:r>
        </a:p>
      </dgm:t>
    </dgm:pt>
    <dgm:pt modelId="{0A8A4E87-B29F-4E56-96EB-18CE5DD9DE6F}" type="parTrans" cxnId="{4068C9A6-6BDC-432F-BBB2-CE7E815976D6}">
      <dgm:prSet/>
      <dgm:spPr/>
      <dgm:t>
        <a:bodyPr/>
        <a:lstStyle/>
        <a:p>
          <a:endParaRPr lang="en-US"/>
        </a:p>
      </dgm:t>
    </dgm:pt>
    <dgm:pt modelId="{86333D20-B109-458A-9B23-CDC037A3F1D3}" type="sibTrans" cxnId="{4068C9A6-6BDC-432F-BBB2-CE7E815976D6}">
      <dgm:prSet/>
      <dgm:spPr/>
      <dgm:t>
        <a:bodyPr/>
        <a:lstStyle/>
        <a:p>
          <a:endParaRPr lang="en-US"/>
        </a:p>
      </dgm:t>
    </dgm:pt>
    <dgm:pt modelId="{23C45D7A-E603-4C88-83E5-8C351ED6F225}">
      <dgm:prSet phldrT="[Text]" custT="1"/>
      <dgm:spPr/>
      <dgm:t>
        <a:bodyPr/>
        <a:lstStyle/>
        <a:p>
          <a:r>
            <a:rPr lang="en-US" sz="1400" dirty="0">
              <a:solidFill>
                <a:schemeClr val="bg1"/>
              </a:solidFill>
              <a:latin typeface="Arial" pitchFamily="34" charset="0"/>
              <a:cs typeface="Arial" pitchFamily="34" charset="0"/>
            </a:rPr>
            <a:t>Data Preparation</a:t>
          </a:r>
        </a:p>
      </dgm:t>
    </dgm:pt>
    <dgm:pt modelId="{58152B26-5F67-497B-B4AF-4491170DF648}" type="parTrans" cxnId="{E03EC5F8-999F-44C5-B842-5535B6D9ADB6}">
      <dgm:prSet/>
      <dgm:spPr/>
      <dgm:t>
        <a:bodyPr/>
        <a:lstStyle/>
        <a:p>
          <a:endParaRPr lang="en-US"/>
        </a:p>
      </dgm:t>
    </dgm:pt>
    <dgm:pt modelId="{1247B559-C628-4464-823F-C2A43C8C6DB0}" type="sibTrans" cxnId="{E03EC5F8-999F-44C5-B842-5535B6D9ADB6}">
      <dgm:prSet/>
      <dgm:spPr/>
      <dgm:t>
        <a:bodyPr/>
        <a:lstStyle/>
        <a:p>
          <a:endParaRPr lang="en-US"/>
        </a:p>
      </dgm:t>
    </dgm:pt>
    <dgm:pt modelId="{2AB1655F-88EA-43D4-879E-B9CBA6D86E09}">
      <dgm:prSet phldrT="[Text]" custT="1"/>
      <dgm:spPr/>
      <dgm:t>
        <a:bodyPr/>
        <a:lstStyle/>
        <a:p>
          <a:r>
            <a:rPr lang="en-US" sz="1400" dirty="0">
              <a:solidFill>
                <a:schemeClr val="bg1"/>
              </a:solidFill>
              <a:latin typeface="Arial" pitchFamily="34" charset="0"/>
              <a:cs typeface="Arial" pitchFamily="34" charset="0"/>
            </a:rPr>
            <a:t>Exploratory</a:t>
          </a:r>
          <a:r>
            <a:rPr lang="en-US" sz="1400" dirty="0"/>
            <a:t> </a:t>
          </a:r>
          <a:r>
            <a:rPr lang="en-US" sz="1400" dirty="0">
              <a:solidFill>
                <a:schemeClr val="bg1"/>
              </a:solidFill>
              <a:latin typeface="Arial" pitchFamily="34" charset="0"/>
              <a:cs typeface="Arial" pitchFamily="34" charset="0"/>
            </a:rPr>
            <a:t>Data</a:t>
          </a:r>
          <a:r>
            <a:rPr lang="en-US" sz="1400" dirty="0"/>
            <a:t> </a:t>
          </a:r>
          <a:r>
            <a:rPr lang="en-US" sz="1400" dirty="0">
              <a:solidFill>
                <a:schemeClr val="bg1"/>
              </a:solidFill>
              <a:latin typeface="Arial" pitchFamily="34" charset="0"/>
              <a:cs typeface="Arial" pitchFamily="34" charset="0"/>
            </a:rPr>
            <a:t>Analysis</a:t>
          </a:r>
        </a:p>
      </dgm:t>
    </dgm:pt>
    <dgm:pt modelId="{AAA75DE8-4D0D-4EB8-A288-A197385818C8}" type="parTrans" cxnId="{ED846841-BF0B-4486-9C56-246A877AC765}">
      <dgm:prSet/>
      <dgm:spPr/>
      <dgm:t>
        <a:bodyPr/>
        <a:lstStyle/>
        <a:p>
          <a:endParaRPr lang="en-US"/>
        </a:p>
      </dgm:t>
    </dgm:pt>
    <dgm:pt modelId="{E19F9ADB-AA15-4F68-8AD6-C2B245103CE2}" type="sibTrans" cxnId="{ED846841-BF0B-4486-9C56-246A877AC765}">
      <dgm:prSet/>
      <dgm:spPr/>
      <dgm:t>
        <a:bodyPr/>
        <a:lstStyle/>
        <a:p>
          <a:endParaRPr lang="en-US"/>
        </a:p>
      </dgm:t>
    </dgm:pt>
    <dgm:pt modelId="{285567B4-9F55-465C-8AA0-0400447180F0}">
      <dgm:prSet phldrT="[Text]" custT="1"/>
      <dgm:spPr/>
      <dgm:t>
        <a:bodyPr/>
        <a:lstStyle/>
        <a:p>
          <a:r>
            <a:rPr lang="en-US" sz="1400" dirty="0">
              <a:solidFill>
                <a:schemeClr val="bg1"/>
              </a:solidFill>
              <a:latin typeface="Arial" pitchFamily="34" charset="0"/>
              <a:cs typeface="Arial" pitchFamily="34" charset="0"/>
            </a:rPr>
            <a:t>Modeling</a:t>
          </a:r>
        </a:p>
      </dgm:t>
    </dgm:pt>
    <dgm:pt modelId="{FB99CD30-C1F0-4491-9FD2-24527149465A}" type="parTrans" cxnId="{21CA3D47-BFBF-41DB-9E3F-47348DDFFDC3}">
      <dgm:prSet/>
      <dgm:spPr/>
      <dgm:t>
        <a:bodyPr/>
        <a:lstStyle/>
        <a:p>
          <a:endParaRPr lang="en-US"/>
        </a:p>
      </dgm:t>
    </dgm:pt>
    <dgm:pt modelId="{CDD0D0E9-E179-4760-804F-35899301C49C}" type="sibTrans" cxnId="{21CA3D47-BFBF-41DB-9E3F-47348DDFFDC3}">
      <dgm:prSet/>
      <dgm:spPr/>
      <dgm:t>
        <a:bodyPr/>
        <a:lstStyle/>
        <a:p>
          <a:endParaRPr lang="en-US"/>
        </a:p>
      </dgm:t>
    </dgm:pt>
    <dgm:pt modelId="{B19A1905-2168-49DB-A373-D9E07A9A3336}">
      <dgm:prSet phldrT="[Text]" custT="1"/>
      <dgm:spPr/>
      <dgm:t>
        <a:bodyPr/>
        <a:lstStyle/>
        <a:p>
          <a:r>
            <a:rPr lang="en-US" sz="1400" dirty="0">
              <a:solidFill>
                <a:schemeClr val="bg1"/>
              </a:solidFill>
              <a:latin typeface="Arial" pitchFamily="34" charset="0"/>
              <a:cs typeface="Arial" pitchFamily="34" charset="0"/>
            </a:rPr>
            <a:t>Model</a:t>
          </a:r>
          <a:r>
            <a:rPr lang="en-US" sz="1400" dirty="0"/>
            <a:t> </a:t>
          </a:r>
          <a:r>
            <a:rPr lang="en-US" sz="1400" dirty="0">
              <a:solidFill>
                <a:schemeClr val="bg1"/>
              </a:solidFill>
              <a:latin typeface="Arial" pitchFamily="34" charset="0"/>
              <a:cs typeface="Arial" pitchFamily="34" charset="0"/>
            </a:rPr>
            <a:t>Evaluation</a:t>
          </a:r>
        </a:p>
      </dgm:t>
    </dgm:pt>
    <dgm:pt modelId="{1F3F9B3A-DA4C-4B08-94AB-2C5A81203418}" type="parTrans" cxnId="{A9271F3D-69C9-4DD9-8478-23C0ED4A521C}">
      <dgm:prSet/>
      <dgm:spPr/>
      <dgm:t>
        <a:bodyPr/>
        <a:lstStyle/>
        <a:p>
          <a:endParaRPr lang="en-US"/>
        </a:p>
      </dgm:t>
    </dgm:pt>
    <dgm:pt modelId="{16547D0F-7400-4C10-8FDE-815E139CAAAB}" type="sibTrans" cxnId="{A9271F3D-69C9-4DD9-8478-23C0ED4A521C}">
      <dgm:prSet/>
      <dgm:spPr/>
      <dgm:t>
        <a:bodyPr/>
        <a:lstStyle/>
        <a:p>
          <a:endParaRPr lang="en-US"/>
        </a:p>
      </dgm:t>
    </dgm:pt>
    <dgm:pt modelId="{CC185CCA-56A6-49CB-AE0E-7F87D643A2EB}">
      <dgm:prSet phldrT="[Text]" custT="1"/>
      <dgm:spPr/>
      <dgm:t>
        <a:bodyPr/>
        <a:lstStyle/>
        <a:p>
          <a:r>
            <a:rPr lang="en-US" sz="1400" dirty="0">
              <a:solidFill>
                <a:schemeClr val="bg1"/>
              </a:solidFill>
              <a:latin typeface="Arial" pitchFamily="34" charset="0"/>
              <a:cs typeface="Arial" pitchFamily="34" charset="0"/>
            </a:rPr>
            <a:t>Model</a:t>
          </a:r>
          <a:r>
            <a:rPr lang="en-US" sz="1400" dirty="0"/>
            <a:t> </a:t>
          </a:r>
          <a:r>
            <a:rPr lang="en-US" sz="1400" dirty="0">
              <a:solidFill>
                <a:schemeClr val="bg1"/>
              </a:solidFill>
              <a:latin typeface="Arial" pitchFamily="34" charset="0"/>
              <a:cs typeface="Arial" pitchFamily="34" charset="0"/>
            </a:rPr>
            <a:t>Deployment</a:t>
          </a:r>
        </a:p>
      </dgm:t>
    </dgm:pt>
    <dgm:pt modelId="{CCA3799B-FA24-4774-BAEF-782E71A4D6CF}" type="parTrans" cxnId="{BF2BC717-7FA1-40CE-9AF3-E64395ACA9A3}">
      <dgm:prSet/>
      <dgm:spPr/>
      <dgm:t>
        <a:bodyPr/>
        <a:lstStyle/>
        <a:p>
          <a:endParaRPr lang="en-US"/>
        </a:p>
      </dgm:t>
    </dgm:pt>
    <dgm:pt modelId="{6FE91D41-B92C-4DAB-BF3E-BB7C606FF52B}" type="sibTrans" cxnId="{BF2BC717-7FA1-40CE-9AF3-E64395ACA9A3}">
      <dgm:prSet/>
      <dgm:spPr/>
      <dgm:t>
        <a:bodyPr/>
        <a:lstStyle/>
        <a:p>
          <a:endParaRPr lang="en-US"/>
        </a:p>
      </dgm:t>
    </dgm:pt>
    <dgm:pt modelId="{7237EFCC-E949-4C0D-A7D8-5190AD15F02D}">
      <dgm:prSet phldrT="[Text]" custT="1"/>
      <dgm:spPr/>
      <dgm:t>
        <a:bodyPr/>
        <a:lstStyle/>
        <a:p>
          <a:r>
            <a:rPr lang="en-US" sz="1400" dirty="0">
              <a:solidFill>
                <a:schemeClr val="bg1"/>
              </a:solidFill>
              <a:latin typeface="Arial" pitchFamily="34" charset="0"/>
              <a:cs typeface="Arial" pitchFamily="34" charset="0"/>
            </a:rPr>
            <a:t>Business Understanding</a:t>
          </a:r>
        </a:p>
      </dgm:t>
    </dgm:pt>
    <dgm:pt modelId="{3D7A914C-4EA3-4E79-A4E5-7C5043894708}" type="parTrans" cxnId="{76F5BCC1-66F5-4110-AAE0-41096D7216B3}">
      <dgm:prSet/>
      <dgm:spPr/>
      <dgm:t>
        <a:bodyPr/>
        <a:lstStyle/>
        <a:p>
          <a:endParaRPr lang="en-US"/>
        </a:p>
      </dgm:t>
    </dgm:pt>
    <dgm:pt modelId="{BA604692-3E51-46F8-8801-D88CEF6BAF53}" type="sibTrans" cxnId="{76F5BCC1-66F5-4110-AAE0-41096D7216B3}">
      <dgm:prSet/>
      <dgm:spPr/>
      <dgm:t>
        <a:bodyPr/>
        <a:lstStyle/>
        <a:p>
          <a:endParaRPr lang="en-US"/>
        </a:p>
      </dgm:t>
    </dgm:pt>
    <dgm:pt modelId="{E28500D3-1584-467E-91A8-B06BAD7A953D}" type="pres">
      <dgm:prSet presAssocID="{0B64A3DC-3EE8-4ADD-A435-9F0DCA2D9ADE}" presName="cycle" presStyleCnt="0">
        <dgm:presLayoutVars>
          <dgm:dir/>
          <dgm:resizeHandles val="exact"/>
        </dgm:presLayoutVars>
      </dgm:prSet>
      <dgm:spPr/>
    </dgm:pt>
    <dgm:pt modelId="{1131C1C0-6054-4068-ADF7-304607E58F70}" type="pres">
      <dgm:prSet presAssocID="{E5675E4D-157C-44D8-9C86-C9FC7208F44C}" presName="dummy" presStyleCnt="0"/>
      <dgm:spPr/>
    </dgm:pt>
    <dgm:pt modelId="{DF84F444-0A6F-4399-BF37-712D9384C10E}" type="pres">
      <dgm:prSet presAssocID="{E5675E4D-157C-44D8-9C86-C9FC7208F44C}" presName="node" presStyleLbl="revTx" presStyleIdx="0" presStyleCnt="7" custScaleX="113708">
        <dgm:presLayoutVars>
          <dgm:bulletEnabled val="1"/>
        </dgm:presLayoutVars>
      </dgm:prSet>
      <dgm:spPr/>
    </dgm:pt>
    <dgm:pt modelId="{6F04A611-9D85-44BF-9688-9BB5F2991A4F}" type="pres">
      <dgm:prSet presAssocID="{86333D20-B109-458A-9B23-CDC037A3F1D3}" presName="sibTrans" presStyleLbl="node1" presStyleIdx="0" presStyleCnt="7"/>
      <dgm:spPr/>
    </dgm:pt>
    <dgm:pt modelId="{0F49FA92-1741-4808-8C75-F50D6D035DBC}" type="pres">
      <dgm:prSet presAssocID="{23C45D7A-E603-4C88-83E5-8C351ED6F225}" presName="dummy" presStyleCnt="0"/>
      <dgm:spPr/>
    </dgm:pt>
    <dgm:pt modelId="{632F5B11-F06F-4084-9C41-CE64FF78BCB8}" type="pres">
      <dgm:prSet presAssocID="{23C45D7A-E603-4C88-83E5-8C351ED6F225}" presName="node" presStyleLbl="revTx" presStyleIdx="1" presStyleCnt="7" custScaleX="126380">
        <dgm:presLayoutVars>
          <dgm:bulletEnabled val="1"/>
        </dgm:presLayoutVars>
      </dgm:prSet>
      <dgm:spPr/>
    </dgm:pt>
    <dgm:pt modelId="{3003905E-9544-4B89-9EE2-DF17C4B23743}" type="pres">
      <dgm:prSet presAssocID="{1247B559-C628-4464-823F-C2A43C8C6DB0}" presName="sibTrans" presStyleLbl="node1" presStyleIdx="1" presStyleCnt="7"/>
      <dgm:spPr/>
    </dgm:pt>
    <dgm:pt modelId="{DFE6E5B0-5818-4F4F-8806-91EBB3408412}" type="pres">
      <dgm:prSet presAssocID="{2AB1655F-88EA-43D4-879E-B9CBA6D86E09}" presName="dummy" presStyleCnt="0"/>
      <dgm:spPr/>
    </dgm:pt>
    <dgm:pt modelId="{67CB4896-9176-446F-9F06-0B5640620DB4}" type="pres">
      <dgm:prSet presAssocID="{2AB1655F-88EA-43D4-879E-B9CBA6D86E09}" presName="node" presStyleLbl="revTx" presStyleIdx="2" presStyleCnt="7" custScaleX="129717">
        <dgm:presLayoutVars>
          <dgm:bulletEnabled val="1"/>
        </dgm:presLayoutVars>
      </dgm:prSet>
      <dgm:spPr/>
    </dgm:pt>
    <dgm:pt modelId="{1ED0712F-F602-449C-8104-4CE7A0F2B883}" type="pres">
      <dgm:prSet presAssocID="{E19F9ADB-AA15-4F68-8AD6-C2B245103CE2}" presName="sibTrans" presStyleLbl="node1" presStyleIdx="2" presStyleCnt="7"/>
      <dgm:spPr/>
    </dgm:pt>
    <dgm:pt modelId="{9A3F6DBB-1651-44B9-ACA9-66DA64A2475E}" type="pres">
      <dgm:prSet presAssocID="{285567B4-9F55-465C-8AA0-0400447180F0}" presName="dummy" presStyleCnt="0"/>
      <dgm:spPr/>
    </dgm:pt>
    <dgm:pt modelId="{0B069B16-5A4D-4496-8413-8DF201E2B028}" type="pres">
      <dgm:prSet presAssocID="{285567B4-9F55-465C-8AA0-0400447180F0}" presName="node" presStyleLbl="revTx" presStyleIdx="3" presStyleCnt="7">
        <dgm:presLayoutVars>
          <dgm:bulletEnabled val="1"/>
        </dgm:presLayoutVars>
      </dgm:prSet>
      <dgm:spPr/>
    </dgm:pt>
    <dgm:pt modelId="{410C95A5-4D67-427D-9F99-80AB88EFD933}" type="pres">
      <dgm:prSet presAssocID="{CDD0D0E9-E179-4760-804F-35899301C49C}" presName="sibTrans" presStyleLbl="node1" presStyleIdx="3" presStyleCnt="7" custLinFactNeighborX="-3724" custLinFactNeighborY="-2031"/>
      <dgm:spPr/>
    </dgm:pt>
    <dgm:pt modelId="{B831AB1F-16CB-492A-88A5-FAD1848BA923}" type="pres">
      <dgm:prSet presAssocID="{B19A1905-2168-49DB-A373-D9E07A9A3336}" presName="dummy" presStyleCnt="0"/>
      <dgm:spPr/>
    </dgm:pt>
    <dgm:pt modelId="{409B765B-A9FF-4D05-A2E1-FEE7CC38A68B}" type="pres">
      <dgm:prSet presAssocID="{B19A1905-2168-49DB-A373-D9E07A9A3336}" presName="node" presStyleLbl="revTx" presStyleIdx="4" presStyleCnt="7" custScaleX="105506">
        <dgm:presLayoutVars>
          <dgm:bulletEnabled val="1"/>
        </dgm:presLayoutVars>
      </dgm:prSet>
      <dgm:spPr/>
    </dgm:pt>
    <dgm:pt modelId="{B26440C1-9172-4AB6-A592-051C235016E4}" type="pres">
      <dgm:prSet presAssocID="{16547D0F-7400-4C10-8FDE-815E139CAAAB}" presName="sibTrans" presStyleLbl="node1" presStyleIdx="4" presStyleCnt="7"/>
      <dgm:spPr/>
    </dgm:pt>
    <dgm:pt modelId="{61D25755-5BFF-4978-BE20-E38210EA93CA}" type="pres">
      <dgm:prSet presAssocID="{CC185CCA-56A6-49CB-AE0E-7F87D643A2EB}" presName="dummy" presStyleCnt="0"/>
      <dgm:spPr/>
    </dgm:pt>
    <dgm:pt modelId="{CCFAE386-6490-4913-8128-E0877B2DD612}" type="pres">
      <dgm:prSet presAssocID="{CC185CCA-56A6-49CB-AE0E-7F87D643A2EB}" presName="node" presStyleLbl="revTx" presStyleIdx="5" presStyleCnt="7" custScaleX="138183">
        <dgm:presLayoutVars>
          <dgm:bulletEnabled val="1"/>
        </dgm:presLayoutVars>
      </dgm:prSet>
      <dgm:spPr/>
    </dgm:pt>
    <dgm:pt modelId="{AE24C9ED-E7E4-4419-8B2E-87B72A79BC4F}" type="pres">
      <dgm:prSet presAssocID="{6FE91D41-B92C-4DAB-BF3E-BB7C606FF52B}" presName="sibTrans" presStyleLbl="node1" presStyleIdx="5" presStyleCnt="7"/>
      <dgm:spPr/>
    </dgm:pt>
    <dgm:pt modelId="{25A8C3E1-FEAC-4AB2-A876-E56C917FACB0}" type="pres">
      <dgm:prSet presAssocID="{7237EFCC-E949-4C0D-A7D8-5190AD15F02D}" presName="dummy" presStyleCnt="0"/>
      <dgm:spPr/>
    </dgm:pt>
    <dgm:pt modelId="{22FE3328-DF48-4D81-930B-4F955D07BE49}" type="pres">
      <dgm:prSet presAssocID="{7237EFCC-E949-4C0D-A7D8-5190AD15F02D}" presName="node" presStyleLbl="revTx" presStyleIdx="6" presStyleCnt="7" custAng="0" custScaleX="151282" custScaleY="195494">
        <dgm:presLayoutVars>
          <dgm:bulletEnabled val="1"/>
        </dgm:presLayoutVars>
      </dgm:prSet>
      <dgm:spPr/>
    </dgm:pt>
    <dgm:pt modelId="{21A5B629-29B0-4444-9E07-837C9204E9FD}" type="pres">
      <dgm:prSet presAssocID="{BA604692-3E51-46F8-8801-D88CEF6BAF53}" presName="sibTrans" presStyleLbl="node1" presStyleIdx="6" presStyleCnt="7" custScaleX="124546" custLinFactNeighborX="-584" custLinFactNeighborY="628"/>
      <dgm:spPr/>
    </dgm:pt>
  </dgm:ptLst>
  <dgm:cxnLst>
    <dgm:cxn modelId="{BF2BC717-7FA1-40CE-9AF3-E64395ACA9A3}" srcId="{0B64A3DC-3EE8-4ADD-A435-9F0DCA2D9ADE}" destId="{CC185CCA-56A6-49CB-AE0E-7F87D643A2EB}" srcOrd="5" destOrd="0" parTransId="{CCA3799B-FA24-4774-BAEF-782E71A4D6CF}" sibTransId="{6FE91D41-B92C-4DAB-BF3E-BB7C606FF52B}"/>
    <dgm:cxn modelId="{EEAD153D-66E8-4D97-AAF8-22FE666D5042}" type="presOf" srcId="{E5675E4D-157C-44D8-9C86-C9FC7208F44C}" destId="{DF84F444-0A6F-4399-BF37-712D9384C10E}" srcOrd="0" destOrd="0" presId="urn:microsoft.com/office/officeart/2005/8/layout/cycle1"/>
    <dgm:cxn modelId="{A9271F3D-69C9-4DD9-8478-23C0ED4A521C}" srcId="{0B64A3DC-3EE8-4ADD-A435-9F0DCA2D9ADE}" destId="{B19A1905-2168-49DB-A373-D9E07A9A3336}" srcOrd="4" destOrd="0" parTransId="{1F3F9B3A-DA4C-4B08-94AB-2C5A81203418}" sibTransId="{16547D0F-7400-4C10-8FDE-815E139CAAAB}"/>
    <dgm:cxn modelId="{ED846841-BF0B-4486-9C56-246A877AC765}" srcId="{0B64A3DC-3EE8-4ADD-A435-9F0DCA2D9ADE}" destId="{2AB1655F-88EA-43D4-879E-B9CBA6D86E09}" srcOrd="2" destOrd="0" parTransId="{AAA75DE8-4D0D-4EB8-A288-A197385818C8}" sibTransId="{E19F9ADB-AA15-4F68-8AD6-C2B245103CE2}"/>
    <dgm:cxn modelId="{21CA3D47-BFBF-41DB-9E3F-47348DDFFDC3}" srcId="{0B64A3DC-3EE8-4ADD-A435-9F0DCA2D9ADE}" destId="{285567B4-9F55-465C-8AA0-0400447180F0}" srcOrd="3" destOrd="0" parTransId="{FB99CD30-C1F0-4491-9FD2-24527149465A}" sibTransId="{CDD0D0E9-E179-4760-804F-35899301C49C}"/>
    <dgm:cxn modelId="{FADA3E4D-6171-4E43-A1B5-D2CC319473BB}" type="presOf" srcId="{BA604692-3E51-46F8-8801-D88CEF6BAF53}" destId="{21A5B629-29B0-4444-9E07-837C9204E9FD}" srcOrd="0" destOrd="0" presId="urn:microsoft.com/office/officeart/2005/8/layout/cycle1"/>
    <dgm:cxn modelId="{3DDDC173-5C40-48B8-91D4-F90A05D9F331}" type="presOf" srcId="{23C45D7A-E603-4C88-83E5-8C351ED6F225}" destId="{632F5B11-F06F-4084-9C41-CE64FF78BCB8}" srcOrd="0" destOrd="0" presId="urn:microsoft.com/office/officeart/2005/8/layout/cycle1"/>
    <dgm:cxn modelId="{3864ED74-F646-4479-94C2-4CAF410F2F99}" type="presOf" srcId="{16547D0F-7400-4C10-8FDE-815E139CAAAB}" destId="{B26440C1-9172-4AB6-A592-051C235016E4}" srcOrd="0" destOrd="0" presId="urn:microsoft.com/office/officeart/2005/8/layout/cycle1"/>
    <dgm:cxn modelId="{D1B4D15A-F4A6-4F1B-8DC5-F0316517B931}" type="presOf" srcId="{0B64A3DC-3EE8-4ADD-A435-9F0DCA2D9ADE}" destId="{E28500D3-1584-467E-91A8-B06BAD7A953D}" srcOrd="0" destOrd="0" presId="urn:microsoft.com/office/officeart/2005/8/layout/cycle1"/>
    <dgm:cxn modelId="{DC89547C-ADF0-446B-99F4-A0AFAA327BD9}" type="presOf" srcId="{E19F9ADB-AA15-4F68-8AD6-C2B245103CE2}" destId="{1ED0712F-F602-449C-8104-4CE7A0F2B883}" srcOrd="0" destOrd="0" presId="urn:microsoft.com/office/officeart/2005/8/layout/cycle1"/>
    <dgm:cxn modelId="{CE7FCC88-5108-4B24-9B75-4E341860FD73}" type="presOf" srcId="{7237EFCC-E949-4C0D-A7D8-5190AD15F02D}" destId="{22FE3328-DF48-4D81-930B-4F955D07BE49}" srcOrd="0" destOrd="0" presId="urn:microsoft.com/office/officeart/2005/8/layout/cycle1"/>
    <dgm:cxn modelId="{72E5A490-33F5-4FAE-A090-0459DE148394}" type="presOf" srcId="{CDD0D0E9-E179-4760-804F-35899301C49C}" destId="{410C95A5-4D67-427D-9F99-80AB88EFD933}" srcOrd="0" destOrd="0" presId="urn:microsoft.com/office/officeart/2005/8/layout/cycle1"/>
    <dgm:cxn modelId="{6878509D-B388-473F-849C-83ECB37AF0CD}" type="presOf" srcId="{1247B559-C628-4464-823F-C2A43C8C6DB0}" destId="{3003905E-9544-4B89-9EE2-DF17C4B23743}" srcOrd="0" destOrd="0" presId="urn:microsoft.com/office/officeart/2005/8/layout/cycle1"/>
    <dgm:cxn modelId="{EE93679E-D04D-4F13-BC83-3CAAB271A63A}" type="presOf" srcId="{2AB1655F-88EA-43D4-879E-B9CBA6D86E09}" destId="{67CB4896-9176-446F-9F06-0B5640620DB4}" srcOrd="0" destOrd="0" presId="urn:microsoft.com/office/officeart/2005/8/layout/cycle1"/>
    <dgm:cxn modelId="{4068C9A6-6BDC-432F-BBB2-CE7E815976D6}" srcId="{0B64A3DC-3EE8-4ADD-A435-9F0DCA2D9ADE}" destId="{E5675E4D-157C-44D8-9C86-C9FC7208F44C}" srcOrd="0" destOrd="0" parTransId="{0A8A4E87-B29F-4E56-96EB-18CE5DD9DE6F}" sibTransId="{86333D20-B109-458A-9B23-CDC037A3F1D3}"/>
    <dgm:cxn modelId="{C9F0E7AE-EFE1-431F-9656-9A2DBDCC1E87}" type="presOf" srcId="{285567B4-9F55-465C-8AA0-0400447180F0}" destId="{0B069B16-5A4D-4496-8413-8DF201E2B028}" srcOrd="0" destOrd="0" presId="urn:microsoft.com/office/officeart/2005/8/layout/cycle1"/>
    <dgm:cxn modelId="{E911CEBB-2EEF-4329-B759-B4740EDB4E4B}" type="presOf" srcId="{86333D20-B109-458A-9B23-CDC037A3F1D3}" destId="{6F04A611-9D85-44BF-9688-9BB5F2991A4F}" srcOrd="0" destOrd="0" presId="urn:microsoft.com/office/officeart/2005/8/layout/cycle1"/>
    <dgm:cxn modelId="{76F5BCC1-66F5-4110-AAE0-41096D7216B3}" srcId="{0B64A3DC-3EE8-4ADD-A435-9F0DCA2D9ADE}" destId="{7237EFCC-E949-4C0D-A7D8-5190AD15F02D}" srcOrd="6" destOrd="0" parTransId="{3D7A914C-4EA3-4E79-A4E5-7C5043894708}" sibTransId="{BA604692-3E51-46F8-8801-D88CEF6BAF53}"/>
    <dgm:cxn modelId="{9D0743CE-E238-4C22-8633-A6580A33C2E1}" type="presOf" srcId="{B19A1905-2168-49DB-A373-D9E07A9A3336}" destId="{409B765B-A9FF-4D05-A2E1-FEE7CC38A68B}" srcOrd="0" destOrd="0" presId="urn:microsoft.com/office/officeart/2005/8/layout/cycle1"/>
    <dgm:cxn modelId="{8DE4D0E5-875D-4726-8FD9-20517CDB23FA}" type="presOf" srcId="{CC185CCA-56A6-49CB-AE0E-7F87D643A2EB}" destId="{CCFAE386-6490-4913-8128-E0877B2DD612}" srcOrd="0" destOrd="0" presId="urn:microsoft.com/office/officeart/2005/8/layout/cycle1"/>
    <dgm:cxn modelId="{E03EC5F8-999F-44C5-B842-5535B6D9ADB6}" srcId="{0B64A3DC-3EE8-4ADD-A435-9F0DCA2D9ADE}" destId="{23C45D7A-E603-4C88-83E5-8C351ED6F225}" srcOrd="1" destOrd="0" parTransId="{58152B26-5F67-497B-B4AF-4491170DF648}" sibTransId="{1247B559-C628-4464-823F-C2A43C8C6DB0}"/>
    <dgm:cxn modelId="{667AEFF8-1AE4-4F09-9233-7D6C1ABDEE24}" type="presOf" srcId="{6FE91D41-B92C-4DAB-BF3E-BB7C606FF52B}" destId="{AE24C9ED-E7E4-4419-8B2E-87B72A79BC4F}" srcOrd="0" destOrd="0" presId="urn:microsoft.com/office/officeart/2005/8/layout/cycle1"/>
    <dgm:cxn modelId="{4C3C60FA-AA44-4253-8E82-616E90083BE2}" type="presParOf" srcId="{E28500D3-1584-467E-91A8-B06BAD7A953D}" destId="{1131C1C0-6054-4068-ADF7-304607E58F70}" srcOrd="0" destOrd="0" presId="urn:microsoft.com/office/officeart/2005/8/layout/cycle1"/>
    <dgm:cxn modelId="{4292BAC0-521B-47B2-A0B3-CA07C2873356}" type="presParOf" srcId="{E28500D3-1584-467E-91A8-B06BAD7A953D}" destId="{DF84F444-0A6F-4399-BF37-712D9384C10E}" srcOrd="1" destOrd="0" presId="urn:microsoft.com/office/officeart/2005/8/layout/cycle1"/>
    <dgm:cxn modelId="{27B7929F-92B1-4FF4-8CAE-04F0E0CFD4AC}" type="presParOf" srcId="{E28500D3-1584-467E-91A8-B06BAD7A953D}" destId="{6F04A611-9D85-44BF-9688-9BB5F2991A4F}" srcOrd="2" destOrd="0" presId="urn:microsoft.com/office/officeart/2005/8/layout/cycle1"/>
    <dgm:cxn modelId="{3F9B6596-673C-4A66-A2D0-69B74B1A9AEB}" type="presParOf" srcId="{E28500D3-1584-467E-91A8-B06BAD7A953D}" destId="{0F49FA92-1741-4808-8C75-F50D6D035DBC}" srcOrd="3" destOrd="0" presId="urn:microsoft.com/office/officeart/2005/8/layout/cycle1"/>
    <dgm:cxn modelId="{D77D16E5-2554-4EB3-A96B-4BEEE11A55AE}" type="presParOf" srcId="{E28500D3-1584-467E-91A8-B06BAD7A953D}" destId="{632F5B11-F06F-4084-9C41-CE64FF78BCB8}" srcOrd="4" destOrd="0" presId="urn:microsoft.com/office/officeart/2005/8/layout/cycle1"/>
    <dgm:cxn modelId="{2EC4C553-6473-4627-9302-E27DE30AE4C5}" type="presParOf" srcId="{E28500D3-1584-467E-91A8-B06BAD7A953D}" destId="{3003905E-9544-4B89-9EE2-DF17C4B23743}" srcOrd="5" destOrd="0" presId="urn:microsoft.com/office/officeart/2005/8/layout/cycle1"/>
    <dgm:cxn modelId="{939DECFC-3979-4CB3-B704-A1130EBFF0B6}" type="presParOf" srcId="{E28500D3-1584-467E-91A8-B06BAD7A953D}" destId="{DFE6E5B0-5818-4F4F-8806-91EBB3408412}" srcOrd="6" destOrd="0" presId="urn:microsoft.com/office/officeart/2005/8/layout/cycle1"/>
    <dgm:cxn modelId="{1E385F01-469F-4CD3-9364-F5ACAEFCCE19}" type="presParOf" srcId="{E28500D3-1584-467E-91A8-B06BAD7A953D}" destId="{67CB4896-9176-446F-9F06-0B5640620DB4}" srcOrd="7" destOrd="0" presId="urn:microsoft.com/office/officeart/2005/8/layout/cycle1"/>
    <dgm:cxn modelId="{1A228880-5E63-4188-94E5-FAFEC94419FD}" type="presParOf" srcId="{E28500D3-1584-467E-91A8-B06BAD7A953D}" destId="{1ED0712F-F602-449C-8104-4CE7A0F2B883}" srcOrd="8" destOrd="0" presId="urn:microsoft.com/office/officeart/2005/8/layout/cycle1"/>
    <dgm:cxn modelId="{C34FD85D-C415-4E2D-AB79-C465C82D9A76}" type="presParOf" srcId="{E28500D3-1584-467E-91A8-B06BAD7A953D}" destId="{9A3F6DBB-1651-44B9-ACA9-66DA64A2475E}" srcOrd="9" destOrd="0" presId="urn:microsoft.com/office/officeart/2005/8/layout/cycle1"/>
    <dgm:cxn modelId="{57B4CC8F-EDDF-4297-88CE-3B8C16A1F7D2}" type="presParOf" srcId="{E28500D3-1584-467E-91A8-B06BAD7A953D}" destId="{0B069B16-5A4D-4496-8413-8DF201E2B028}" srcOrd="10" destOrd="0" presId="urn:microsoft.com/office/officeart/2005/8/layout/cycle1"/>
    <dgm:cxn modelId="{2A5852B7-CE82-4F5F-995F-C7672095C2B9}" type="presParOf" srcId="{E28500D3-1584-467E-91A8-B06BAD7A953D}" destId="{410C95A5-4D67-427D-9F99-80AB88EFD933}" srcOrd="11" destOrd="0" presId="urn:microsoft.com/office/officeart/2005/8/layout/cycle1"/>
    <dgm:cxn modelId="{38DB4211-BBC9-4A8D-A94F-81D0C7798E03}" type="presParOf" srcId="{E28500D3-1584-467E-91A8-B06BAD7A953D}" destId="{B831AB1F-16CB-492A-88A5-FAD1848BA923}" srcOrd="12" destOrd="0" presId="urn:microsoft.com/office/officeart/2005/8/layout/cycle1"/>
    <dgm:cxn modelId="{02450A0C-B917-4086-826E-E1F549660906}" type="presParOf" srcId="{E28500D3-1584-467E-91A8-B06BAD7A953D}" destId="{409B765B-A9FF-4D05-A2E1-FEE7CC38A68B}" srcOrd="13" destOrd="0" presId="urn:microsoft.com/office/officeart/2005/8/layout/cycle1"/>
    <dgm:cxn modelId="{5F5B94B8-AC16-479A-A297-D5B6B467B663}" type="presParOf" srcId="{E28500D3-1584-467E-91A8-B06BAD7A953D}" destId="{B26440C1-9172-4AB6-A592-051C235016E4}" srcOrd="14" destOrd="0" presId="urn:microsoft.com/office/officeart/2005/8/layout/cycle1"/>
    <dgm:cxn modelId="{16425774-7E53-464F-A041-20086563C1D4}" type="presParOf" srcId="{E28500D3-1584-467E-91A8-B06BAD7A953D}" destId="{61D25755-5BFF-4978-BE20-E38210EA93CA}" srcOrd="15" destOrd="0" presId="urn:microsoft.com/office/officeart/2005/8/layout/cycle1"/>
    <dgm:cxn modelId="{D0CF54C9-EEBC-4917-8D7B-106631F38A88}" type="presParOf" srcId="{E28500D3-1584-467E-91A8-B06BAD7A953D}" destId="{CCFAE386-6490-4913-8128-E0877B2DD612}" srcOrd="16" destOrd="0" presId="urn:microsoft.com/office/officeart/2005/8/layout/cycle1"/>
    <dgm:cxn modelId="{35E98D95-D995-42D5-ADEC-81D4DF6FE38F}" type="presParOf" srcId="{E28500D3-1584-467E-91A8-B06BAD7A953D}" destId="{AE24C9ED-E7E4-4419-8B2E-87B72A79BC4F}" srcOrd="17" destOrd="0" presId="urn:microsoft.com/office/officeart/2005/8/layout/cycle1"/>
    <dgm:cxn modelId="{1F3F3B6D-7ADA-4FA4-BC07-FBE42E7DF727}" type="presParOf" srcId="{E28500D3-1584-467E-91A8-B06BAD7A953D}" destId="{25A8C3E1-FEAC-4AB2-A876-E56C917FACB0}" srcOrd="18" destOrd="0" presId="urn:microsoft.com/office/officeart/2005/8/layout/cycle1"/>
    <dgm:cxn modelId="{6704A158-7E6D-41CE-B6E6-C02FE569BC0B}" type="presParOf" srcId="{E28500D3-1584-467E-91A8-B06BAD7A953D}" destId="{22FE3328-DF48-4D81-930B-4F955D07BE49}" srcOrd="19" destOrd="0" presId="urn:microsoft.com/office/officeart/2005/8/layout/cycle1"/>
    <dgm:cxn modelId="{E23357D7-C901-456F-A023-FEA076A81377}" type="presParOf" srcId="{E28500D3-1584-467E-91A8-B06BAD7A953D}" destId="{21A5B629-29B0-4444-9E07-837C9204E9FD}" srcOrd="20"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84F444-0A6F-4399-BF37-712D9384C10E}">
      <dsp:nvSpPr>
        <dsp:cNvPr id="0" name=""/>
        <dsp:cNvSpPr/>
      </dsp:nvSpPr>
      <dsp:spPr>
        <a:xfrm>
          <a:off x="5019256" y="235441"/>
          <a:ext cx="1113171" cy="978973"/>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latin typeface="Arial" pitchFamily="34" charset="0"/>
              <a:cs typeface="Arial" pitchFamily="34" charset="0"/>
            </a:rPr>
            <a:t>Data</a:t>
          </a:r>
          <a:r>
            <a:rPr lang="en-US" sz="1400" kern="1200" dirty="0"/>
            <a:t> </a:t>
          </a:r>
          <a:r>
            <a:rPr lang="en-US" sz="1400" kern="1200" dirty="0">
              <a:solidFill>
                <a:schemeClr val="bg1"/>
              </a:solidFill>
              <a:latin typeface="Arial" pitchFamily="34" charset="0"/>
              <a:cs typeface="Arial" pitchFamily="34" charset="0"/>
            </a:rPr>
            <a:t>Collection</a:t>
          </a:r>
        </a:p>
      </dsp:txBody>
      <dsp:txXfrm>
        <a:off x="5019256" y="235441"/>
        <a:ext cx="1113171" cy="978973"/>
      </dsp:txXfrm>
    </dsp:sp>
    <dsp:sp modelId="{6F04A611-9D85-44BF-9688-9BB5F2991A4F}">
      <dsp:nvSpPr>
        <dsp:cNvPr id="0" name=""/>
        <dsp:cNvSpPr/>
      </dsp:nvSpPr>
      <dsp:spPr>
        <a:xfrm>
          <a:off x="2028262" y="287390"/>
          <a:ext cx="5073369" cy="5073369"/>
        </a:xfrm>
        <a:prstGeom prst="circularArrow">
          <a:avLst>
            <a:gd name="adj1" fmla="val 3763"/>
            <a:gd name="adj2" fmla="val 234774"/>
            <a:gd name="adj3" fmla="val 19827219"/>
            <a:gd name="adj4" fmla="val 18736894"/>
            <a:gd name="adj5" fmla="val 4390"/>
          </a:avLst>
        </a:prstGeom>
        <a:solidFill>
          <a:schemeClr val="accent1">
            <a:hueOff val="0"/>
            <a:satOff val="0"/>
            <a:lumOff val="0"/>
            <a:alphaOff val="0"/>
          </a:schemeClr>
        </a:solidFill>
        <a:ln>
          <a:noFill/>
        </a:ln>
        <a:effectLst>
          <a:outerShdw blurRad="190500" dist="228600" dir="2700000" sy="90000" rotWithShape="0">
            <a:srgbClr val="000000">
              <a:alpha val="255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32F5B11-F06F-4084-9C41-CE64FF78BCB8}">
      <dsp:nvSpPr>
        <dsp:cNvPr id="0" name=""/>
        <dsp:cNvSpPr/>
      </dsp:nvSpPr>
      <dsp:spPr>
        <a:xfrm>
          <a:off x="6217794" y="1816141"/>
          <a:ext cx="1237227" cy="978973"/>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latin typeface="Arial" pitchFamily="34" charset="0"/>
              <a:cs typeface="Arial" pitchFamily="34" charset="0"/>
            </a:rPr>
            <a:t>Data Preparation</a:t>
          </a:r>
        </a:p>
      </dsp:txBody>
      <dsp:txXfrm>
        <a:off x="6217794" y="1816141"/>
        <a:ext cx="1237227" cy="978973"/>
      </dsp:txXfrm>
    </dsp:sp>
    <dsp:sp modelId="{3003905E-9544-4B89-9EE2-DF17C4B23743}">
      <dsp:nvSpPr>
        <dsp:cNvPr id="0" name=""/>
        <dsp:cNvSpPr/>
      </dsp:nvSpPr>
      <dsp:spPr>
        <a:xfrm>
          <a:off x="2028262" y="287390"/>
          <a:ext cx="5073369" cy="5073369"/>
        </a:xfrm>
        <a:prstGeom prst="circularArrow">
          <a:avLst>
            <a:gd name="adj1" fmla="val 3763"/>
            <a:gd name="adj2" fmla="val 234774"/>
            <a:gd name="adj3" fmla="val 1230336"/>
            <a:gd name="adj4" fmla="val 21557269"/>
            <a:gd name="adj5" fmla="val 4390"/>
          </a:avLst>
        </a:prstGeom>
        <a:solidFill>
          <a:schemeClr val="accent1">
            <a:hueOff val="0"/>
            <a:satOff val="0"/>
            <a:lumOff val="0"/>
            <a:alphaOff val="0"/>
          </a:schemeClr>
        </a:solidFill>
        <a:ln>
          <a:noFill/>
        </a:ln>
        <a:effectLst>
          <a:outerShdw blurRad="190500" dist="228600" dir="2700000" sy="90000" rotWithShape="0">
            <a:srgbClr val="000000">
              <a:alpha val="255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7CB4896-9176-446F-9F06-0B5640620DB4}">
      <dsp:nvSpPr>
        <dsp:cNvPr id="0" name=""/>
        <dsp:cNvSpPr/>
      </dsp:nvSpPr>
      <dsp:spPr>
        <a:xfrm>
          <a:off x="5751569" y="3787241"/>
          <a:ext cx="1269895" cy="978973"/>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latin typeface="Arial" pitchFamily="34" charset="0"/>
              <a:cs typeface="Arial" pitchFamily="34" charset="0"/>
            </a:rPr>
            <a:t>Exploratory</a:t>
          </a:r>
          <a:r>
            <a:rPr lang="en-US" sz="1400" kern="1200" dirty="0"/>
            <a:t> </a:t>
          </a:r>
          <a:r>
            <a:rPr lang="en-US" sz="1400" kern="1200" dirty="0">
              <a:solidFill>
                <a:schemeClr val="bg1"/>
              </a:solidFill>
              <a:latin typeface="Arial" pitchFamily="34" charset="0"/>
              <a:cs typeface="Arial" pitchFamily="34" charset="0"/>
            </a:rPr>
            <a:t>Data</a:t>
          </a:r>
          <a:r>
            <a:rPr lang="en-US" sz="1400" kern="1200" dirty="0"/>
            <a:t> </a:t>
          </a:r>
          <a:r>
            <a:rPr lang="en-US" sz="1400" kern="1200" dirty="0">
              <a:solidFill>
                <a:schemeClr val="bg1"/>
              </a:solidFill>
              <a:latin typeface="Arial" pitchFamily="34" charset="0"/>
              <a:cs typeface="Arial" pitchFamily="34" charset="0"/>
            </a:rPr>
            <a:t>Analysis</a:t>
          </a:r>
        </a:p>
      </dsp:txBody>
      <dsp:txXfrm>
        <a:off x="5751569" y="3787241"/>
        <a:ext cx="1269895" cy="978973"/>
      </dsp:txXfrm>
    </dsp:sp>
    <dsp:sp modelId="{1ED0712F-F602-449C-8104-4CE7A0F2B883}">
      <dsp:nvSpPr>
        <dsp:cNvPr id="0" name=""/>
        <dsp:cNvSpPr/>
      </dsp:nvSpPr>
      <dsp:spPr>
        <a:xfrm>
          <a:off x="2028262" y="287390"/>
          <a:ext cx="5073369" cy="5073369"/>
        </a:xfrm>
        <a:prstGeom prst="circularArrow">
          <a:avLst>
            <a:gd name="adj1" fmla="val 3763"/>
            <a:gd name="adj2" fmla="val 234774"/>
            <a:gd name="adj3" fmla="val 4437564"/>
            <a:gd name="adj4" fmla="val 3388103"/>
            <a:gd name="adj5" fmla="val 4390"/>
          </a:avLst>
        </a:prstGeom>
        <a:solidFill>
          <a:schemeClr val="accent1">
            <a:hueOff val="0"/>
            <a:satOff val="0"/>
            <a:lumOff val="0"/>
            <a:alphaOff val="0"/>
          </a:schemeClr>
        </a:solidFill>
        <a:ln>
          <a:noFill/>
        </a:ln>
        <a:effectLst>
          <a:outerShdw blurRad="190500" dist="228600" dir="2700000" sy="90000" rotWithShape="0">
            <a:srgbClr val="000000">
              <a:alpha val="255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B069B16-5A4D-4496-8413-8DF201E2B028}">
      <dsp:nvSpPr>
        <dsp:cNvPr id="0" name=""/>
        <dsp:cNvSpPr/>
      </dsp:nvSpPr>
      <dsp:spPr>
        <a:xfrm>
          <a:off x="4075460" y="4664464"/>
          <a:ext cx="978973" cy="978973"/>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latin typeface="Arial" pitchFamily="34" charset="0"/>
              <a:cs typeface="Arial" pitchFamily="34" charset="0"/>
            </a:rPr>
            <a:t>Modeling</a:t>
          </a:r>
        </a:p>
      </dsp:txBody>
      <dsp:txXfrm>
        <a:off x="4075460" y="4664464"/>
        <a:ext cx="978973" cy="978973"/>
      </dsp:txXfrm>
    </dsp:sp>
    <dsp:sp modelId="{410C95A5-4D67-427D-9F99-80AB88EFD933}">
      <dsp:nvSpPr>
        <dsp:cNvPr id="0" name=""/>
        <dsp:cNvSpPr/>
      </dsp:nvSpPr>
      <dsp:spPr>
        <a:xfrm>
          <a:off x="1839330" y="184350"/>
          <a:ext cx="5073369" cy="5073369"/>
        </a:xfrm>
        <a:prstGeom prst="circularArrow">
          <a:avLst>
            <a:gd name="adj1" fmla="val 3763"/>
            <a:gd name="adj2" fmla="val 234774"/>
            <a:gd name="adj3" fmla="val 7209290"/>
            <a:gd name="adj4" fmla="val 6127662"/>
            <a:gd name="adj5" fmla="val 4390"/>
          </a:avLst>
        </a:prstGeom>
        <a:solidFill>
          <a:schemeClr val="accent1">
            <a:hueOff val="0"/>
            <a:satOff val="0"/>
            <a:lumOff val="0"/>
            <a:alphaOff val="0"/>
          </a:schemeClr>
        </a:solidFill>
        <a:ln>
          <a:noFill/>
        </a:ln>
        <a:effectLst>
          <a:outerShdw blurRad="190500" dist="228600" dir="2700000" sy="90000" rotWithShape="0">
            <a:srgbClr val="000000">
              <a:alpha val="255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09B765B-A9FF-4D05-A2E1-FEE7CC38A68B}">
      <dsp:nvSpPr>
        <dsp:cNvPr id="0" name=""/>
        <dsp:cNvSpPr/>
      </dsp:nvSpPr>
      <dsp:spPr>
        <a:xfrm>
          <a:off x="2226938" y="3787241"/>
          <a:ext cx="1032876" cy="978973"/>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latin typeface="Arial" pitchFamily="34" charset="0"/>
              <a:cs typeface="Arial" pitchFamily="34" charset="0"/>
            </a:rPr>
            <a:t>Model</a:t>
          </a:r>
          <a:r>
            <a:rPr lang="en-US" sz="1400" kern="1200" dirty="0"/>
            <a:t> </a:t>
          </a:r>
          <a:r>
            <a:rPr lang="en-US" sz="1400" kern="1200" dirty="0">
              <a:solidFill>
                <a:schemeClr val="bg1"/>
              </a:solidFill>
              <a:latin typeface="Arial" pitchFamily="34" charset="0"/>
              <a:cs typeface="Arial" pitchFamily="34" charset="0"/>
            </a:rPr>
            <a:t>Evaluation</a:t>
          </a:r>
        </a:p>
      </dsp:txBody>
      <dsp:txXfrm>
        <a:off x="2226938" y="3787241"/>
        <a:ext cx="1032876" cy="978973"/>
      </dsp:txXfrm>
    </dsp:sp>
    <dsp:sp modelId="{B26440C1-9172-4AB6-A592-051C235016E4}">
      <dsp:nvSpPr>
        <dsp:cNvPr id="0" name=""/>
        <dsp:cNvSpPr/>
      </dsp:nvSpPr>
      <dsp:spPr>
        <a:xfrm>
          <a:off x="2028262" y="287390"/>
          <a:ext cx="5073369" cy="5073369"/>
        </a:xfrm>
        <a:prstGeom prst="circularArrow">
          <a:avLst>
            <a:gd name="adj1" fmla="val 3763"/>
            <a:gd name="adj2" fmla="val 234774"/>
            <a:gd name="adj3" fmla="val 10607957"/>
            <a:gd name="adj4" fmla="val 9334890"/>
            <a:gd name="adj5" fmla="val 4390"/>
          </a:avLst>
        </a:prstGeom>
        <a:solidFill>
          <a:schemeClr val="accent1">
            <a:hueOff val="0"/>
            <a:satOff val="0"/>
            <a:lumOff val="0"/>
            <a:alphaOff val="0"/>
          </a:schemeClr>
        </a:solidFill>
        <a:ln>
          <a:noFill/>
        </a:ln>
        <a:effectLst>
          <a:outerShdw blurRad="190500" dist="228600" dir="2700000" sy="90000" rotWithShape="0">
            <a:srgbClr val="000000">
              <a:alpha val="255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CFAE386-6490-4913-8128-E0877B2DD612}">
      <dsp:nvSpPr>
        <dsp:cNvPr id="0" name=""/>
        <dsp:cNvSpPr/>
      </dsp:nvSpPr>
      <dsp:spPr>
        <a:xfrm>
          <a:off x="1617097" y="1816141"/>
          <a:ext cx="1352775" cy="978973"/>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latin typeface="Arial" pitchFamily="34" charset="0"/>
              <a:cs typeface="Arial" pitchFamily="34" charset="0"/>
            </a:rPr>
            <a:t>Model</a:t>
          </a:r>
          <a:r>
            <a:rPr lang="en-US" sz="1400" kern="1200" dirty="0"/>
            <a:t> </a:t>
          </a:r>
          <a:r>
            <a:rPr lang="en-US" sz="1400" kern="1200" dirty="0">
              <a:solidFill>
                <a:schemeClr val="bg1"/>
              </a:solidFill>
              <a:latin typeface="Arial" pitchFamily="34" charset="0"/>
              <a:cs typeface="Arial" pitchFamily="34" charset="0"/>
            </a:rPr>
            <a:t>Deployment</a:t>
          </a:r>
        </a:p>
      </dsp:txBody>
      <dsp:txXfrm>
        <a:off x="1617097" y="1816141"/>
        <a:ext cx="1352775" cy="978973"/>
      </dsp:txXfrm>
    </dsp:sp>
    <dsp:sp modelId="{AE24C9ED-E7E4-4419-8B2E-87B72A79BC4F}">
      <dsp:nvSpPr>
        <dsp:cNvPr id="0" name=""/>
        <dsp:cNvSpPr/>
      </dsp:nvSpPr>
      <dsp:spPr>
        <a:xfrm>
          <a:off x="2028262" y="287390"/>
          <a:ext cx="5073369" cy="5073369"/>
        </a:xfrm>
        <a:prstGeom prst="circularArrow">
          <a:avLst>
            <a:gd name="adj1" fmla="val 3763"/>
            <a:gd name="adj2" fmla="val 234774"/>
            <a:gd name="adj3" fmla="val 13040881"/>
            <a:gd name="adj4" fmla="val 12338008"/>
            <a:gd name="adj5" fmla="val 4390"/>
          </a:avLst>
        </a:prstGeom>
        <a:solidFill>
          <a:schemeClr val="accent1">
            <a:hueOff val="0"/>
            <a:satOff val="0"/>
            <a:lumOff val="0"/>
            <a:alphaOff val="0"/>
          </a:schemeClr>
        </a:solidFill>
        <a:ln>
          <a:noFill/>
        </a:ln>
        <a:effectLst>
          <a:outerShdw blurRad="190500" dist="228600" dir="2700000" sy="90000" rotWithShape="0">
            <a:srgbClr val="000000">
              <a:alpha val="255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22FE3328-DF48-4D81-930B-4F955D07BE49}">
      <dsp:nvSpPr>
        <dsp:cNvPr id="0" name=""/>
        <dsp:cNvSpPr/>
      </dsp:nvSpPr>
      <dsp:spPr>
        <a:xfrm>
          <a:off x="2813545" y="-231988"/>
          <a:ext cx="1481011" cy="1913835"/>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latin typeface="Arial" pitchFamily="34" charset="0"/>
              <a:cs typeface="Arial" pitchFamily="34" charset="0"/>
            </a:rPr>
            <a:t>Business Understanding</a:t>
          </a:r>
        </a:p>
      </dsp:txBody>
      <dsp:txXfrm>
        <a:off x="2813545" y="-231988"/>
        <a:ext cx="1481011" cy="1913835"/>
      </dsp:txXfrm>
    </dsp:sp>
    <dsp:sp modelId="{21A5B629-29B0-4444-9E07-837C9204E9FD}">
      <dsp:nvSpPr>
        <dsp:cNvPr id="0" name=""/>
        <dsp:cNvSpPr/>
      </dsp:nvSpPr>
      <dsp:spPr>
        <a:xfrm>
          <a:off x="1375979" y="319250"/>
          <a:ext cx="6318678" cy="5073369"/>
        </a:xfrm>
        <a:prstGeom prst="circularArrow">
          <a:avLst>
            <a:gd name="adj1" fmla="val 3763"/>
            <a:gd name="adj2" fmla="val 234774"/>
            <a:gd name="adj3" fmla="val 16639885"/>
            <a:gd name="adj4" fmla="val 15800137"/>
            <a:gd name="adj5" fmla="val 4390"/>
          </a:avLst>
        </a:prstGeom>
        <a:solidFill>
          <a:schemeClr val="accent1">
            <a:hueOff val="0"/>
            <a:satOff val="0"/>
            <a:lumOff val="0"/>
            <a:alphaOff val="0"/>
          </a:schemeClr>
        </a:solidFill>
        <a:ln>
          <a:noFill/>
        </a:ln>
        <a:effectLst>
          <a:outerShdw blurRad="190500" dist="228600" dir="2700000" sy="90000" rotWithShape="0">
            <a:srgbClr val="000000">
              <a:alpha val="255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4892798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7" name="Google Shape;33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e3bb489db2_4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3" name="Google Shape;353;ge3bb489db2_4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4" name="Google Shape;354;ge3bb489db2_4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0" name="Google Shape;36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5" name="Google Shape;37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5" name="Google Shape;37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05517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3/6/2024</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3/6/2024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3"/>
        <p:cNvGrpSpPr/>
        <p:nvPr/>
      </p:nvGrpSpPr>
      <p:grpSpPr>
        <a:xfrm>
          <a:off x="0" y="0"/>
          <a:ext cx="0" cy="0"/>
          <a:chOff x="0" y="0"/>
          <a:chExt cx="0" cy="0"/>
        </a:xfrm>
      </p:grpSpPr>
      <p:sp>
        <p:nvSpPr>
          <p:cNvPr id="15" name="Google Shape;15;p17"/>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3/6/2024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3/6/2024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7924800" y="6416675"/>
            <a:ext cx="762000" cy="365125"/>
          </a:xfrm>
        </p:spPr>
        <p:txBody>
          <a:bodyPr/>
          <a:lstStyle/>
          <a:p>
            <a:fld id="{69E29E33-B620-47F9-BB04-8846C2A5AFCC}" type="slidenum">
              <a:rPr kumimoji="0" lang="en-US" smtClean="0"/>
              <a:pPr eaLnBrk="1" latinLnBrk="0" hangingPunct="1"/>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3/6/2024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3/6/2024</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3/6/2024</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3/6/2024</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3/6/2024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3/6/2024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pPr eaLnBrk="1" latinLnBrk="0" hangingPunct="1"/>
            <a:fld id="{7CB97365-EBCA-4027-87D5-99FC1D4DF0BB}" type="datetimeFigureOut">
              <a:rPr lang="en-US" smtClean="0"/>
              <a:pPr eaLnBrk="1" latinLnBrk="0" hangingPunct="1"/>
              <a:t>3/6/2024</a:t>
            </a:fld>
            <a:endParaRPr lang="en-US">
              <a:solidFill>
                <a:schemeClr val="tx1">
                  <a:shade val="50000"/>
                </a:schemeClr>
              </a:solidFill>
            </a:endParaRPr>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kumimoji="0" lang="en-US">
              <a:solidFill>
                <a:schemeClr val="tx1">
                  <a:shade val="50000"/>
                </a:schemeClr>
              </a:solidFill>
            </a:endParaRPr>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9E29E33-B620-47F9-BB04-8846C2A5AFCC}" type="slidenum">
              <a:rPr kumimoji="0" lang="en-US" smtClean="0"/>
              <a:pPr eaLnBrk="1" latinLnBrk="0" hangingPunct="1"/>
              <a:t>‹#›</a:t>
            </a:fld>
            <a:endParaRPr kumimoji="0" lang="en-US" dirty="0">
              <a:solidFill>
                <a:schemeClr val="tx1">
                  <a:shade val="50000"/>
                </a:schemeClr>
              </a:solidFill>
            </a:endParaRPr>
          </a:p>
        </p:txBody>
      </p:sp>
    </p:spTree>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hf sldNum="0" hdr="0" ftr="0" dt="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pic>
        <p:nvPicPr>
          <p:cNvPr id="333" name="Google Shape;333;p1"/>
          <p:cNvPicPr preferRelativeResize="0"/>
          <p:nvPr/>
        </p:nvPicPr>
        <p:blipFill rotWithShape="1">
          <a:blip r:embed="rId3">
            <a:alphaModFix/>
          </a:blip>
          <a:srcRect/>
          <a:stretch/>
        </p:blipFill>
        <p:spPr>
          <a:xfrm>
            <a:off x="7700064" y="102559"/>
            <a:ext cx="1187051" cy="411359"/>
          </a:xfrm>
          <a:prstGeom prst="rect">
            <a:avLst/>
          </a:prstGeom>
          <a:noFill/>
          <a:ln>
            <a:noFill/>
          </a:ln>
        </p:spPr>
      </p:pic>
      <p:sp>
        <p:nvSpPr>
          <p:cNvPr id="334" name="Google Shape;334;p1"/>
          <p:cNvSpPr txBox="1"/>
          <p:nvPr/>
        </p:nvSpPr>
        <p:spPr>
          <a:xfrm>
            <a:off x="2696901" y="5266481"/>
            <a:ext cx="33567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400" b="0" i="0" u="none" strike="noStrike" cap="none">
              <a:solidFill>
                <a:srgbClr val="000000"/>
              </a:solidFill>
              <a:latin typeface="Arial"/>
              <a:ea typeface="Arial"/>
              <a:cs typeface="Arial"/>
              <a:sym typeface="Arial"/>
            </a:endParaRPr>
          </a:p>
        </p:txBody>
      </p:sp>
      <p:sp>
        <p:nvSpPr>
          <p:cNvPr id="3" name="TextBox 2"/>
          <p:cNvSpPr txBox="1"/>
          <p:nvPr/>
        </p:nvSpPr>
        <p:spPr>
          <a:xfrm>
            <a:off x="540327" y="1330036"/>
            <a:ext cx="8063346" cy="1261884"/>
          </a:xfrm>
          <a:prstGeom prst="rect">
            <a:avLst/>
          </a:prstGeom>
          <a:noFill/>
        </p:spPr>
        <p:txBody>
          <a:bodyPr wrap="square" rtlCol="0">
            <a:spAutoFit/>
          </a:bodyPr>
          <a:lstStyle/>
          <a:p>
            <a:r>
              <a:rPr lang="en-US" sz="4000" b="1" dirty="0">
                <a:solidFill>
                  <a:schemeClr val="dk1"/>
                </a:solidFill>
              </a:rPr>
              <a:t>Hotel Rating Classification</a:t>
            </a:r>
          </a:p>
          <a:p>
            <a:pPr lvl="0"/>
            <a:endParaRPr lang="en-US" sz="3600" dirty="0"/>
          </a:p>
        </p:txBody>
      </p:sp>
      <p:sp>
        <p:nvSpPr>
          <p:cNvPr id="5" name="Rectangle 4"/>
          <p:cNvSpPr/>
          <p:nvPr/>
        </p:nvSpPr>
        <p:spPr>
          <a:xfrm>
            <a:off x="374754" y="3275112"/>
            <a:ext cx="8512361" cy="3016210"/>
          </a:xfrm>
          <a:prstGeom prst="rect">
            <a:avLst/>
          </a:prstGeom>
        </p:spPr>
        <p:txBody>
          <a:bodyPr wrap="square">
            <a:spAutoFit/>
          </a:bodyPr>
          <a:lstStyle/>
          <a:p>
            <a:r>
              <a:rPr lang="en-US" sz="1600" b="1" u="sng" dirty="0"/>
              <a:t>Mentor :</a:t>
            </a:r>
          </a:p>
          <a:p>
            <a:r>
              <a:rPr lang="en-US" sz="1800" b="1" dirty="0"/>
              <a:t>Group 5</a:t>
            </a:r>
          </a:p>
          <a:p>
            <a:r>
              <a:rPr lang="en-US" sz="1600" b="1" u="sng" dirty="0"/>
              <a:t>Team Members:</a:t>
            </a:r>
          </a:p>
          <a:p>
            <a:endParaRPr lang="en-US" b="1" u="sng" dirty="0"/>
          </a:p>
          <a:p>
            <a:r>
              <a:rPr lang="en-US" sz="1800" b="1" dirty="0">
                <a:latin typeface="Arial Black" pitchFamily="34" charset="0"/>
              </a:rPr>
              <a:t>Utkarsh Sharma				 </a:t>
            </a:r>
          </a:p>
          <a:p>
            <a:r>
              <a:rPr lang="en-US" sz="1800" b="1" dirty="0">
                <a:latin typeface="Arial Black" pitchFamily="34" charset="0"/>
              </a:rPr>
              <a:t>Aswin. P</a:t>
            </a:r>
          </a:p>
          <a:p>
            <a:r>
              <a:rPr lang="en-US" sz="1800" b="1" dirty="0">
                <a:latin typeface="Arial Black" pitchFamily="34" charset="0"/>
              </a:rPr>
              <a:t>M. Sakthi				 </a:t>
            </a:r>
          </a:p>
          <a:p>
            <a:r>
              <a:rPr lang="en-US" sz="1800" b="1" dirty="0">
                <a:latin typeface="Arial Black" pitchFamily="34" charset="0"/>
              </a:rPr>
              <a:t>Bhagyashree Ambade	</a:t>
            </a:r>
          </a:p>
          <a:p>
            <a:r>
              <a:rPr lang="en-US" sz="1800" b="1" dirty="0">
                <a:latin typeface="Arial Black" pitchFamily="34" charset="0"/>
              </a:rPr>
              <a:t>Shruthi Thandan</a:t>
            </a:r>
          </a:p>
          <a:p>
            <a:r>
              <a:rPr lang="en-US" sz="1800" b="1" dirty="0">
                <a:latin typeface="Arial Black" pitchFamily="34" charset="0"/>
              </a:rPr>
              <a:t>Vaishnavi Puram		</a:t>
            </a:r>
          </a:p>
          <a:p>
            <a:r>
              <a:rPr lang="en-US" sz="1800" b="1" dirty="0">
                <a:latin typeface="Arial Black" pitchFamily="34" charset="0"/>
              </a:rPr>
              <a:t>Sagar. 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06852" y="157661"/>
            <a:ext cx="3087705" cy="707886"/>
          </a:xfrm>
          <a:prstGeom prst="rect">
            <a:avLst/>
          </a:prstGeom>
          <a:noFill/>
        </p:spPr>
        <p:txBody>
          <a:bodyPr wrap="none" rtlCol="0">
            <a:spAutoFit/>
          </a:bodyPr>
          <a:lstStyle/>
          <a:p>
            <a:r>
              <a:rPr lang="en-US" sz="4000" b="1" dirty="0">
                <a:effectLst>
                  <a:outerShdw blurRad="38100" dist="38100" dir="2700000" algn="tl">
                    <a:srgbClr val="000000">
                      <a:alpha val="43137"/>
                    </a:srgbClr>
                  </a:outerShdw>
                </a:effectLst>
              </a:rPr>
              <a:t>Word Cloud</a:t>
            </a:r>
          </a:p>
        </p:txBody>
      </p:sp>
      <p:pic>
        <p:nvPicPr>
          <p:cNvPr id="6" name="Google Shape;342;p2">
            <a:extLst>
              <a:ext uri="{FF2B5EF4-FFF2-40B4-BE49-F238E27FC236}">
                <a16:creationId xmlns:a16="http://schemas.microsoft.com/office/drawing/2014/main" id="{45B81DF6-B0FB-77B2-D512-AE1A89DF45FE}"/>
              </a:ext>
            </a:extLst>
          </p:cNvPr>
          <p:cNvPicPr preferRelativeResize="0"/>
          <p:nvPr/>
        </p:nvPicPr>
        <p:blipFill rotWithShape="1">
          <a:blip r:embed="rId2">
            <a:alphaModFix/>
          </a:blip>
          <a:srcRect/>
          <a:stretch/>
        </p:blipFill>
        <p:spPr>
          <a:xfrm>
            <a:off x="7771754" y="100245"/>
            <a:ext cx="1187051" cy="411359"/>
          </a:xfrm>
          <a:prstGeom prst="rect">
            <a:avLst/>
          </a:prstGeom>
          <a:noFill/>
          <a:ln>
            <a:noFill/>
          </a:ln>
        </p:spPr>
      </p:pic>
      <p:pic>
        <p:nvPicPr>
          <p:cNvPr id="4" name="Picture 3">
            <a:extLst>
              <a:ext uri="{FF2B5EF4-FFF2-40B4-BE49-F238E27FC236}">
                <a16:creationId xmlns:a16="http://schemas.microsoft.com/office/drawing/2014/main" id="{D1B29D7B-2D90-B297-8AF7-DE5E09741640}"/>
              </a:ext>
            </a:extLst>
          </p:cNvPr>
          <p:cNvPicPr>
            <a:picLocks noChangeAspect="1"/>
          </p:cNvPicPr>
          <p:nvPr/>
        </p:nvPicPr>
        <p:blipFill>
          <a:blip r:embed="rId3"/>
          <a:stretch>
            <a:fillRect/>
          </a:stretch>
        </p:blipFill>
        <p:spPr>
          <a:xfrm>
            <a:off x="228462" y="-261257"/>
            <a:ext cx="8730343" cy="6857999"/>
          </a:xfrm>
          <a:prstGeom prst="rect">
            <a:avLst/>
          </a:prstGeom>
        </p:spPr>
      </p:pic>
    </p:spTree>
    <p:extLst>
      <p:ext uri="{BB962C8B-B14F-4D97-AF65-F5344CB8AC3E}">
        <p14:creationId xmlns:p14="http://schemas.microsoft.com/office/powerpoint/2010/main" val="462857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64002D-8473-D25D-BE8B-A2756B58807D}"/>
              </a:ext>
            </a:extLst>
          </p:cNvPr>
          <p:cNvSpPr txBox="1"/>
          <p:nvPr/>
        </p:nvSpPr>
        <p:spPr>
          <a:xfrm>
            <a:off x="2603349" y="2163502"/>
            <a:ext cx="5776857" cy="1569660"/>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2800"/>
              <a:buFont typeface="Arial"/>
              <a:buNone/>
            </a:pPr>
            <a:r>
              <a:rPr lang="en-US" sz="4800" b="1" i="0" u="none" strike="noStrike" cap="none" dirty="0">
                <a:solidFill>
                  <a:srgbClr val="002776"/>
                </a:solidFill>
                <a:effectLst>
                  <a:outerShdw blurRad="38100" dist="38100" dir="2700000" algn="tl">
                    <a:srgbClr val="000000">
                      <a:alpha val="43137"/>
                    </a:srgbClr>
                  </a:outerShdw>
                </a:effectLst>
                <a:latin typeface="Arial"/>
                <a:ea typeface="Arial"/>
                <a:cs typeface="Arial"/>
                <a:sym typeface="Arial"/>
              </a:rPr>
              <a:t>Sentiment</a:t>
            </a:r>
            <a:r>
              <a:rPr lang="en-US" sz="4800" b="1" i="0" u="none" strike="noStrike" cap="none" dirty="0">
                <a:solidFill>
                  <a:srgbClr val="002776"/>
                </a:solidFill>
                <a:latin typeface="Arial"/>
                <a:ea typeface="Arial"/>
                <a:cs typeface="Arial"/>
                <a:sym typeface="Arial"/>
              </a:rPr>
              <a:t> </a:t>
            </a:r>
            <a:r>
              <a:rPr lang="en-US" sz="4800" b="1" i="0" u="none" strike="noStrike" cap="none" dirty="0">
                <a:solidFill>
                  <a:srgbClr val="002776"/>
                </a:solidFill>
                <a:effectLst>
                  <a:outerShdw blurRad="38100" dist="38100" dir="2700000" algn="tl">
                    <a:srgbClr val="000000">
                      <a:alpha val="43137"/>
                    </a:srgbClr>
                  </a:outerShdw>
                </a:effectLst>
                <a:latin typeface="Arial"/>
                <a:ea typeface="Arial"/>
                <a:cs typeface="Arial"/>
                <a:sym typeface="Arial"/>
              </a:rPr>
              <a:t>Analysis</a:t>
            </a:r>
            <a:endParaRPr lang="en-US" sz="4800" b="1" i="0" u="none" strike="noStrike" cap="none" dirty="0">
              <a:solidFill>
                <a:srgbClr val="000000"/>
              </a:solidFill>
              <a:effectLst>
                <a:outerShdw blurRad="38100" dist="38100" dir="2700000" algn="tl">
                  <a:srgbClr val="000000">
                    <a:alpha val="43137"/>
                  </a:srgbClr>
                </a:outerShdw>
              </a:effectLst>
              <a:latin typeface="Arial"/>
              <a:ea typeface="Arial"/>
              <a:cs typeface="Arial"/>
              <a:sym typeface="Arial"/>
            </a:endParaRPr>
          </a:p>
        </p:txBody>
      </p:sp>
      <p:pic>
        <p:nvPicPr>
          <p:cNvPr id="4" name="Google Shape;342;p2">
            <a:extLst>
              <a:ext uri="{FF2B5EF4-FFF2-40B4-BE49-F238E27FC236}">
                <a16:creationId xmlns:a16="http://schemas.microsoft.com/office/drawing/2014/main" id="{43E3CC6F-112A-CD29-D248-97BD0D8446F1}"/>
              </a:ext>
            </a:extLst>
          </p:cNvPr>
          <p:cNvPicPr preferRelativeResize="0"/>
          <p:nvPr/>
        </p:nvPicPr>
        <p:blipFill rotWithShape="1">
          <a:blip r:embed="rId2">
            <a:alphaModFix/>
          </a:blip>
          <a:srcRect/>
          <a:stretch/>
        </p:blipFill>
        <p:spPr>
          <a:xfrm>
            <a:off x="7771754" y="100245"/>
            <a:ext cx="1187051" cy="411359"/>
          </a:xfrm>
          <a:prstGeom prst="rect">
            <a:avLst/>
          </a:prstGeom>
          <a:noFill/>
          <a:ln>
            <a:noFill/>
          </a:ln>
        </p:spPr>
      </p:pic>
    </p:spTree>
    <p:extLst>
      <p:ext uri="{BB962C8B-B14F-4D97-AF65-F5344CB8AC3E}">
        <p14:creationId xmlns:p14="http://schemas.microsoft.com/office/powerpoint/2010/main" val="1168565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34369-91DE-C304-5B3A-2D13784AEF0F}"/>
              </a:ext>
            </a:extLst>
          </p:cNvPr>
          <p:cNvSpPr>
            <a:spLocks noGrp="1"/>
          </p:cNvSpPr>
          <p:nvPr>
            <p:ph type="title"/>
          </p:nvPr>
        </p:nvSpPr>
        <p:spPr>
          <a:xfrm>
            <a:off x="457200" y="274638"/>
            <a:ext cx="7260771" cy="650648"/>
          </a:xfrm>
        </p:spPr>
        <p:txBody>
          <a:bodyPr>
            <a:normAutofit/>
          </a:bodyPr>
          <a:lstStyle/>
          <a:p>
            <a:r>
              <a:rPr lang="en-US" sz="1600" dirty="0">
                <a:solidFill>
                  <a:schemeClr val="bg1"/>
                </a:solidFill>
              </a:rPr>
              <a:t>SENTIMENT ANALYSIS USING COUNT-PLOT</a:t>
            </a:r>
            <a:endParaRPr lang="en-IN" sz="1600" dirty="0">
              <a:solidFill>
                <a:schemeClr val="bg1"/>
              </a:solidFill>
            </a:endParaRPr>
          </a:p>
        </p:txBody>
      </p:sp>
      <p:pic>
        <p:nvPicPr>
          <p:cNvPr id="4" name="Picture 3">
            <a:extLst>
              <a:ext uri="{FF2B5EF4-FFF2-40B4-BE49-F238E27FC236}">
                <a16:creationId xmlns:a16="http://schemas.microsoft.com/office/drawing/2014/main" id="{2832E26A-96E1-933A-9CDA-3F227899C0CE}"/>
              </a:ext>
            </a:extLst>
          </p:cNvPr>
          <p:cNvPicPr>
            <a:picLocks noChangeAspect="1"/>
          </p:cNvPicPr>
          <p:nvPr/>
        </p:nvPicPr>
        <p:blipFill>
          <a:blip r:embed="rId2"/>
          <a:stretch>
            <a:fillRect/>
          </a:stretch>
        </p:blipFill>
        <p:spPr>
          <a:xfrm>
            <a:off x="551899" y="925286"/>
            <a:ext cx="7887801" cy="925285"/>
          </a:xfrm>
          <a:prstGeom prst="rect">
            <a:avLst/>
          </a:prstGeom>
        </p:spPr>
      </p:pic>
      <p:pic>
        <p:nvPicPr>
          <p:cNvPr id="6" name="Picture 5">
            <a:extLst>
              <a:ext uri="{FF2B5EF4-FFF2-40B4-BE49-F238E27FC236}">
                <a16:creationId xmlns:a16="http://schemas.microsoft.com/office/drawing/2014/main" id="{181F288F-6DC6-27F7-68A6-86C5EA967142}"/>
              </a:ext>
            </a:extLst>
          </p:cNvPr>
          <p:cNvPicPr>
            <a:picLocks noChangeAspect="1"/>
          </p:cNvPicPr>
          <p:nvPr/>
        </p:nvPicPr>
        <p:blipFill>
          <a:blip r:embed="rId3"/>
          <a:stretch>
            <a:fillRect/>
          </a:stretch>
        </p:blipFill>
        <p:spPr>
          <a:xfrm>
            <a:off x="985337" y="1918886"/>
            <a:ext cx="7173326" cy="4939114"/>
          </a:xfrm>
          <a:prstGeom prst="rect">
            <a:avLst/>
          </a:prstGeom>
        </p:spPr>
      </p:pic>
    </p:spTree>
    <p:extLst>
      <p:ext uri="{BB962C8B-B14F-4D97-AF65-F5344CB8AC3E}">
        <p14:creationId xmlns:p14="http://schemas.microsoft.com/office/powerpoint/2010/main" val="2335218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94C0A0-AA45-1E76-F299-ADB32703FA1D}"/>
              </a:ext>
            </a:extLst>
          </p:cNvPr>
          <p:cNvSpPr txBox="1"/>
          <p:nvPr/>
        </p:nvSpPr>
        <p:spPr>
          <a:xfrm>
            <a:off x="1904104" y="322729"/>
            <a:ext cx="5448928" cy="461665"/>
          </a:xfrm>
          <a:prstGeom prst="rect">
            <a:avLst/>
          </a:prstGeom>
          <a:noFill/>
        </p:spPr>
        <p:txBody>
          <a:bodyPr wrap="none" rtlCol="0">
            <a:spAutoFit/>
          </a:bodyPr>
          <a:lstStyle/>
          <a:p>
            <a:r>
              <a:rPr lang="en-IN" sz="2400" b="1" dirty="0">
                <a:solidFill>
                  <a:schemeClr val="bg1"/>
                </a:solidFill>
                <a:effectLst>
                  <a:outerShdw blurRad="38100" dist="38100" dir="2700000" algn="tl">
                    <a:srgbClr val="000000">
                      <a:alpha val="43137"/>
                    </a:srgbClr>
                  </a:outerShdw>
                </a:effectLst>
              </a:rPr>
              <a:t>Sentiment Analysis using Pie Chart </a:t>
            </a:r>
          </a:p>
        </p:txBody>
      </p:sp>
      <p:pic>
        <p:nvPicPr>
          <p:cNvPr id="5" name="Google Shape;342;p2">
            <a:extLst>
              <a:ext uri="{FF2B5EF4-FFF2-40B4-BE49-F238E27FC236}">
                <a16:creationId xmlns:a16="http://schemas.microsoft.com/office/drawing/2014/main" id="{EA5A9B1E-8FFF-2AE8-1796-F7EFCD6DF856}"/>
              </a:ext>
            </a:extLst>
          </p:cNvPr>
          <p:cNvPicPr preferRelativeResize="0"/>
          <p:nvPr/>
        </p:nvPicPr>
        <p:blipFill rotWithShape="1">
          <a:blip r:embed="rId2">
            <a:alphaModFix/>
          </a:blip>
          <a:srcRect/>
          <a:stretch/>
        </p:blipFill>
        <p:spPr>
          <a:xfrm>
            <a:off x="7771754" y="100245"/>
            <a:ext cx="1187051" cy="411359"/>
          </a:xfrm>
          <a:prstGeom prst="rect">
            <a:avLst/>
          </a:prstGeom>
          <a:noFill/>
          <a:ln>
            <a:noFill/>
          </a:ln>
        </p:spPr>
      </p:pic>
      <p:pic>
        <p:nvPicPr>
          <p:cNvPr id="6" name="Picture 5">
            <a:extLst>
              <a:ext uri="{FF2B5EF4-FFF2-40B4-BE49-F238E27FC236}">
                <a16:creationId xmlns:a16="http://schemas.microsoft.com/office/drawing/2014/main" id="{31016E0F-B1EF-8B0F-4651-FE8079717724}"/>
              </a:ext>
            </a:extLst>
          </p:cNvPr>
          <p:cNvPicPr>
            <a:picLocks noChangeAspect="1"/>
          </p:cNvPicPr>
          <p:nvPr/>
        </p:nvPicPr>
        <p:blipFill>
          <a:blip r:embed="rId3"/>
          <a:stretch>
            <a:fillRect/>
          </a:stretch>
        </p:blipFill>
        <p:spPr>
          <a:xfrm>
            <a:off x="1428311" y="903514"/>
            <a:ext cx="6287377" cy="5708296"/>
          </a:xfrm>
          <a:prstGeom prst="rect">
            <a:avLst/>
          </a:prstGeom>
        </p:spPr>
      </p:pic>
    </p:spTree>
    <p:extLst>
      <p:ext uri="{BB962C8B-B14F-4D97-AF65-F5344CB8AC3E}">
        <p14:creationId xmlns:p14="http://schemas.microsoft.com/office/powerpoint/2010/main" val="2544277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DD6D5-5C30-1E7E-F8F4-326194D0D5E1}"/>
              </a:ext>
            </a:extLst>
          </p:cNvPr>
          <p:cNvSpPr>
            <a:spLocks noGrp="1"/>
          </p:cNvSpPr>
          <p:nvPr>
            <p:ph type="title"/>
          </p:nvPr>
        </p:nvSpPr>
        <p:spPr>
          <a:xfrm>
            <a:off x="457200" y="274638"/>
            <a:ext cx="5932170" cy="574448"/>
          </a:xfrm>
        </p:spPr>
        <p:txBody>
          <a:bodyPr>
            <a:normAutofit fontScale="90000"/>
          </a:bodyPr>
          <a:lstStyle/>
          <a:p>
            <a:r>
              <a:rPr lang="en-US" dirty="0">
                <a:solidFill>
                  <a:schemeClr val="bg1"/>
                </a:solidFill>
              </a:rPr>
              <a:t>LADDER ANALYSIS</a:t>
            </a:r>
            <a:endParaRPr lang="en-IN" dirty="0">
              <a:solidFill>
                <a:schemeClr val="bg1"/>
              </a:solidFill>
            </a:endParaRPr>
          </a:p>
        </p:txBody>
      </p:sp>
      <p:pic>
        <p:nvPicPr>
          <p:cNvPr id="6" name="Picture 5">
            <a:extLst>
              <a:ext uri="{FF2B5EF4-FFF2-40B4-BE49-F238E27FC236}">
                <a16:creationId xmlns:a16="http://schemas.microsoft.com/office/drawing/2014/main" id="{8A0696F9-D0FA-D6D2-993E-89BE549FC7F7}"/>
              </a:ext>
            </a:extLst>
          </p:cNvPr>
          <p:cNvPicPr>
            <a:picLocks noChangeAspect="1"/>
          </p:cNvPicPr>
          <p:nvPr/>
        </p:nvPicPr>
        <p:blipFill>
          <a:blip r:embed="rId2"/>
          <a:stretch>
            <a:fillRect/>
          </a:stretch>
        </p:blipFill>
        <p:spPr>
          <a:xfrm>
            <a:off x="388620" y="1057638"/>
            <a:ext cx="8366760" cy="1623059"/>
          </a:xfrm>
          <a:prstGeom prst="rect">
            <a:avLst/>
          </a:prstGeom>
        </p:spPr>
      </p:pic>
      <p:pic>
        <p:nvPicPr>
          <p:cNvPr id="8" name="Picture 7">
            <a:extLst>
              <a:ext uri="{FF2B5EF4-FFF2-40B4-BE49-F238E27FC236}">
                <a16:creationId xmlns:a16="http://schemas.microsoft.com/office/drawing/2014/main" id="{CF2642F9-2B7A-E164-FA73-0B5885D7B70B}"/>
              </a:ext>
            </a:extLst>
          </p:cNvPr>
          <p:cNvPicPr>
            <a:picLocks noChangeAspect="1"/>
          </p:cNvPicPr>
          <p:nvPr/>
        </p:nvPicPr>
        <p:blipFill>
          <a:blip r:embed="rId3"/>
          <a:stretch>
            <a:fillRect/>
          </a:stretch>
        </p:blipFill>
        <p:spPr>
          <a:xfrm>
            <a:off x="551889" y="2808514"/>
            <a:ext cx="8040222" cy="4049485"/>
          </a:xfrm>
          <a:prstGeom prst="rect">
            <a:avLst/>
          </a:prstGeom>
        </p:spPr>
      </p:pic>
    </p:spTree>
    <p:extLst>
      <p:ext uri="{BB962C8B-B14F-4D97-AF65-F5344CB8AC3E}">
        <p14:creationId xmlns:p14="http://schemas.microsoft.com/office/powerpoint/2010/main" val="1719332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512C8-C81D-B9BC-EFA5-25F812A85E92}"/>
              </a:ext>
            </a:extLst>
          </p:cNvPr>
          <p:cNvSpPr>
            <a:spLocks noGrp="1"/>
          </p:cNvSpPr>
          <p:nvPr>
            <p:ph type="title"/>
          </p:nvPr>
        </p:nvSpPr>
        <p:spPr>
          <a:xfrm>
            <a:off x="457200" y="274639"/>
            <a:ext cx="5399314" cy="563562"/>
          </a:xfrm>
        </p:spPr>
        <p:txBody>
          <a:bodyPr>
            <a:normAutofit fontScale="90000"/>
          </a:bodyPr>
          <a:lstStyle/>
          <a:p>
            <a:r>
              <a:rPr lang="en-US" dirty="0">
                <a:solidFill>
                  <a:schemeClr val="bg1"/>
                </a:solidFill>
              </a:rPr>
              <a:t>EMOTION MINING</a:t>
            </a:r>
            <a:endParaRPr lang="en-IN" dirty="0">
              <a:solidFill>
                <a:schemeClr val="bg1"/>
              </a:solidFill>
            </a:endParaRPr>
          </a:p>
        </p:txBody>
      </p:sp>
      <p:pic>
        <p:nvPicPr>
          <p:cNvPr id="4" name="Picture 3">
            <a:extLst>
              <a:ext uri="{FF2B5EF4-FFF2-40B4-BE49-F238E27FC236}">
                <a16:creationId xmlns:a16="http://schemas.microsoft.com/office/drawing/2014/main" id="{0995BD14-0F75-04D8-151E-C3250CC4B5CA}"/>
              </a:ext>
            </a:extLst>
          </p:cNvPr>
          <p:cNvPicPr>
            <a:picLocks noChangeAspect="1"/>
          </p:cNvPicPr>
          <p:nvPr/>
        </p:nvPicPr>
        <p:blipFill>
          <a:blip r:embed="rId2"/>
          <a:stretch>
            <a:fillRect/>
          </a:stretch>
        </p:blipFill>
        <p:spPr>
          <a:xfrm>
            <a:off x="457200" y="1062521"/>
            <a:ext cx="8392886" cy="1277908"/>
          </a:xfrm>
          <a:prstGeom prst="rect">
            <a:avLst/>
          </a:prstGeom>
        </p:spPr>
      </p:pic>
      <p:pic>
        <p:nvPicPr>
          <p:cNvPr id="6" name="Picture 5">
            <a:extLst>
              <a:ext uri="{FF2B5EF4-FFF2-40B4-BE49-F238E27FC236}">
                <a16:creationId xmlns:a16="http://schemas.microsoft.com/office/drawing/2014/main" id="{0D2761D4-1B35-369A-8847-3363CD72ED05}"/>
              </a:ext>
            </a:extLst>
          </p:cNvPr>
          <p:cNvPicPr>
            <a:picLocks noChangeAspect="1"/>
          </p:cNvPicPr>
          <p:nvPr/>
        </p:nvPicPr>
        <p:blipFill>
          <a:blip r:embed="rId3"/>
          <a:stretch>
            <a:fillRect/>
          </a:stretch>
        </p:blipFill>
        <p:spPr>
          <a:xfrm>
            <a:off x="576943" y="2449286"/>
            <a:ext cx="7990114" cy="4256314"/>
          </a:xfrm>
          <a:prstGeom prst="rect">
            <a:avLst/>
          </a:prstGeom>
        </p:spPr>
      </p:pic>
    </p:spTree>
    <p:extLst>
      <p:ext uri="{BB962C8B-B14F-4D97-AF65-F5344CB8AC3E}">
        <p14:creationId xmlns:p14="http://schemas.microsoft.com/office/powerpoint/2010/main" val="3602952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AEE11-972D-A901-14C6-E533FA7B07E7}"/>
              </a:ext>
            </a:extLst>
          </p:cNvPr>
          <p:cNvSpPr>
            <a:spLocks noGrp="1"/>
          </p:cNvSpPr>
          <p:nvPr>
            <p:ph type="title"/>
          </p:nvPr>
        </p:nvSpPr>
        <p:spPr>
          <a:xfrm>
            <a:off x="457200" y="274638"/>
            <a:ext cx="5529943" cy="541791"/>
          </a:xfrm>
        </p:spPr>
        <p:txBody>
          <a:bodyPr>
            <a:normAutofit fontScale="90000"/>
          </a:bodyPr>
          <a:lstStyle/>
          <a:p>
            <a:r>
              <a:rPr lang="en-US" dirty="0">
                <a:solidFill>
                  <a:schemeClr val="bg1"/>
                </a:solidFill>
              </a:rPr>
              <a:t>GRADIENT ANALYSIS</a:t>
            </a:r>
            <a:endParaRPr lang="en-IN" dirty="0">
              <a:solidFill>
                <a:schemeClr val="bg1"/>
              </a:solidFill>
            </a:endParaRPr>
          </a:p>
        </p:txBody>
      </p:sp>
      <p:pic>
        <p:nvPicPr>
          <p:cNvPr id="4" name="Picture 3">
            <a:extLst>
              <a:ext uri="{FF2B5EF4-FFF2-40B4-BE49-F238E27FC236}">
                <a16:creationId xmlns:a16="http://schemas.microsoft.com/office/drawing/2014/main" id="{DD2F330B-487B-1694-D80E-408DEE0AC6EF}"/>
              </a:ext>
            </a:extLst>
          </p:cNvPr>
          <p:cNvPicPr>
            <a:picLocks noChangeAspect="1"/>
          </p:cNvPicPr>
          <p:nvPr/>
        </p:nvPicPr>
        <p:blipFill>
          <a:blip r:embed="rId2"/>
          <a:stretch>
            <a:fillRect/>
          </a:stretch>
        </p:blipFill>
        <p:spPr>
          <a:xfrm>
            <a:off x="108857" y="1076805"/>
            <a:ext cx="8926286" cy="1264504"/>
          </a:xfrm>
          <a:prstGeom prst="rect">
            <a:avLst/>
          </a:prstGeom>
        </p:spPr>
      </p:pic>
      <p:pic>
        <p:nvPicPr>
          <p:cNvPr id="6" name="Picture 5">
            <a:extLst>
              <a:ext uri="{FF2B5EF4-FFF2-40B4-BE49-F238E27FC236}">
                <a16:creationId xmlns:a16="http://schemas.microsoft.com/office/drawing/2014/main" id="{DA02F9E4-6310-CCEC-C7C1-3647416D3766}"/>
              </a:ext>
            </a:extLst>
          </p:cNvPr>
          <p:cNvPicPr>
            <a:picLocks noChangeAspect="1"/>
          </p:cNvPicPr>
          <p:nvPr/>
        </p:nvPicPr>
        <p:blipFill>
          <a:blip r:embed="rId3"/>
          <a:stretch>
            <a:fillRect/>
          </a:stretch>
        </p:blipFill>
        <p:spPr>
          <a:xfrm>
            <a:off x="674914" y="2503714"/>
            <a:ext cx="7935686" cy="4223657"/>
          </a:xfrm>
          <a:prstGeom prst="rect">
            <a:avLst/>
          </a:prstGeom>
        </p:spPr>
      </p:pic>
    </p:spTree>
    <p:extLst>
      <p:ext uri="{BB962C8B-B14F-4D97-AF65-F5344CB8AC3E}">
        <p14:creationId xmlns:p14="http://schemas.microsoft.com/office/powerpoint/2010/main" val="2226324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45A67A-1C5A-668C-E369-43B3A3DB6DCD}"/>
              </a:ext>
            </a:extLst>
          </p:cNvPr>
          <p:cNvSpPr txBox="1"/>
          <p:nvPr/>
        </p:nvSpPr>
        <p:spPr>
          <a:xfrm>
            <a:off x="2270729" y="2598003"/>
            <a:ext cx="4602542" cy="830997"/>
          </a:xfrm>
          <a:prstGeom prst="rect">
            <a:avLst/>
          </a:prstGeom>
          <a:noFill/>
        </p:spPr>
        <p:txBody>
          <a:bodyPr wrap="none" rtlCol="0">
            <a:spAutoFit/>
          </a:bodyPr>
          <a:lstStyle/>
          <a:p>
            <a:r>
              <a:rPr lang="en-IN" sz="4800" b="1" dirty="0">
                <a:solidFill>
                  <a:schemeClr val="accent4">
                    <a:lumMod val="50000"/>
                  </a:schemeClr>
                </a:solidFill>
                <a:effectLst>
                  <a:outerShdw blurRad="38100" dist="38100" dir="2700000" algn="tl">
                    <a:srgbClr val="000000">
                      <a:alpha val="43137"/>
                    </a:srgbClr>
                  </a:outerShdw>
                </a:effectLst>
              </a:rPr>
              <a:t>Model Building</a:t>
            </a:r>
          </a:p>
        </p:txBody>
      </p:sp>
      <p:pic>
        <p:nvPicPr>
          <p:cNvPr id="3" name="Google Shape;342;p2">
            <a:extLst>
              <a:ext uri="{FF2B5EF4-FFF2-40B4-BE49-F238E27FC236}">
                <a16:creationId xmlns:a16="http://schemas.microsoft.com/office/drawing/2014/main" id="{1A8F3B5D-2AB0-E02D-46A9-C750BC1E101C}"/>
              </a:ext>
            </a:extLst>
          </p:cNvPr>
          <p:cNvPicPr preferRelativeResize="0"/>
          <p:nvPr/>
        </p:nvPicPr>
        <p:blipFill rotWithShape="1">
          <a:blip r:embed="rId2">
            <a:alphaModFix/>
          </a:blip>
          <a:srcRect/>
          <a:stretch/>
        </p:blipFill>
        <p:spPr>
          <a:xfrm>
            <a:off x="7771754" y="100245"/>
            <a:ext cx="1187051" cy="411359"/>
          </a:xfrm>
          <a:prstGeom prst="rect">
            <a:avLst/>
          </a:prstGeom>
          <a:noFill/>
          <a:ln>
            <a:noFill/>
          </a:ln>
        </p:spPr>
      </p:pic>
    </p:spTree>
    <p:extLst>
      <p:ext uri="{BB962C8B-B14F-4D97-AF65-F5344CB8AC3E}">
        <p14:creationId xmlns:p14="http://schemas.microsoft.com/office/powerpoint/2010/main" val="123895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23D26391-12E8-4DF8-3B4B-AC13A927F6F6}"/>
              </a:ext>
            </a:extLst>
          </p:cNvPr>
          <p:cNvSpPr>
            <a:spLocks noChangeArrowheads="1"/>
          </p:cNvSpPr>
          <p:nvPr/>
        </p:nvSpPr>
        <p:spPr bwMode="auto">
          <a:xfrm>
            <a:off x="435685" y="480735"/>
            <a:ext cx="86437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b="1" dirty="0">
                <a:solidFill>
                  <a:schemeClr val="bg1"/>
                </a:solidFill>
                <a:effectLst>
                  <a:outerShdw blurRad="38100" dist="38100" dir="2700000" algn="tl">
                    <a:srgbClr val="000000">
                      <a:alpha val="43137"/>
                    </a:srgbClr>
                  </a:outerShdw>
                </a:effectLst>
                <a:cs typeface="Arial" panose="020B0604020202020204" pitchFamily="34" charset="0"/>
              </a:rPr>
              <a:t>Model Building using Multinominal Naïve Bayes </a:t>
            </a:r>
          </a:p>
        </p:txBody>
      </p:sp>
      <p:sp>
        <p:nvSpPr>
          <p:cNvPr id="2" name="TextBox 1">
            <a:extLst>
              <a:ext uri="{FF2B5EF4-FFF2-40B4-BE49-F238E27FC236}">
                <a16:creationId xmlns:a16="http://schemas.microsoft.com/office/drawing/2014/main" id="{AA005AFF-46B6-33C6-716B-C7B2F3434DFD}"/>
              </a:ext>
            </a:extLst>
          </p:cNvPr>
          <p:cNvSpPr txBox="1"/>
          <p:nvPr/>
        </p:nvSpPr>
        <p:spPr>
          <a:xfrm>
            <a:off x="642287" y="1019453"/>
            <a:ext cx="7358231" cy="1015663"/>
          </a:xfrm>
          <a:prstGeom prst="rect">
            <a:avLst/>
          </a:prstGeom>
          <a:noFill/>
        </p:spPr>
        <p:txBody>
          <a:bodyPr wrap="square" rtlCol="0">
            <a:spAutoFit/>
          </a:bodyPr>
          <a:lstStyle/>
          <a:p>
            <a:pPr marL="285750" indent="-285750">
              <a:buFont typeface="Arial" panose="020B0604020202020204" pitchFamily="34" charset="0"/>
              <a:buChar char="•"/>
            </a:pPr>
            <a:r>
              <a:rPr lang="en-US" sz="2000" i="0" dirty="0">
                <a:solidFill>
                  <a:schemeClr val="bg1">
                    <a:lumMod val="95000"/>
                    <a:lumOff val="5000"/>
                  </a:schemeClr>
                </a:solidFill>
                <a:effectLst/>
                <a:latin typeface="Arial" panose="020B0604020202020204" pitchFamily="34" charset="0"/>
                <a:cs typeface="Arial" panose="020B0604020202020204" pitchFamily="34" charset="0"/>
              </a:rPr>
              <a:t>This model is chosen for text classification tasks, especially when working with word counts, as it assumes that features are generated from a multinomial distribution</a:t>
            </a:r>
            <a:r>
              <a:rPr lang="en-US" b="0" i="0" dirty="0">
                <a:solidFill>
                  <a:srgbClr val="374151"/>
                </a:solidFill>
                <a:effectLst/>
                <a:latin typeface="Söhne"/>
              </a:rPr>
              <a:t>.</a:t>
            </a:r>
            <a:endParaRPr lang="en-IN" dirty="0"/>
          </a:p>
        </p:txBody>
      </p:sp>
      <p:pic>
        <p:nvPicPr>
          <p:cNvPr id="7" name="Google Shape;342;p2">
            <a:extLst>
              <a:ext uri="{FF2B5EF4-FFF2-40B4-BE49-F238E27FC236}">
                <a16:creationId xmlns:a16="http://schemas.microsoft.com/office/drawing/2014/main" id="{3D5A7BB1-5F66-EB8D-7BA2-29CFADCBE91E}"/>
              </a:ext>
            </a:extLst>
          </p:cNvPr>
          <p:cNvPicPr preferRelativeResize="0"/>
          <p:nvPr/>
        </p:nvPicPr>
        <p:blipFill rotWithShape="1">
          <a:blip r:embed="rId2">
            <a:alphaModFix/>
          </a:blip>
          <a:srcRect/>
          <a:stretch/>
        </p:blipFill>
        <p:spPr>
          <a:xfrm>
            <a:off x="7771754" y="89359"/>
            <a:ext cx="1187051" cy="411359"/>
          </a:xfrm>
          <a:prstGeom prst="rect">
            <a:avLst/>
          </a:prstGeom>
          <a:noFill/>
          <a:ln>
            <a:noFill/>
          </a:ln>
        </p:spPr>
      </p:pic>
      <p:pic>
        <p:nvPicPr>
          <p:cNvPr id="3" name="Picture 2">
            <a:extLst>
              <a:ext uri="{FF2B5EF4-FFF2-40B4-BE49-F238E27FC236}">
                <a16:creationId xmlns:a16="http://schemas.microsoft.com/office/drawing/2014/main" id="{D2B0B922-18C3-BABD-6845-F5719A824CF0}"/>
              </a:ext>
            </a:extLst>
          </p:cNvPr>
          <p:cNvPicPr>
            <a:picLocks noChangeAspect="1"/>
          </p:cNvPicPr>
          <p:nvPr/>
        </p:nvPicPr>
        <p:blipFill>
          <a:blip r:embed="rId3"/>
          <a:stretch>
            <a:fillRect/>
          </a:stretch>
        </p:blipFill>
        <p:spPr>
          <a:xfrm>
            <a:off x="357019" y="2050614"/>
            <a:ext cx="7154273" cy="752580"/>
          </a:xfrm>
          <a:prstGeom prst="rect">
            <a:avLst/>
          </a:prstGeom>
        </p:spPr>
      </p:pic>
      <p:pic>
        <p:nvPicPr>
          <p:cNvPr id="4" name="Picture 3">
            <a:extLst>
              <a:ext uri="{FF2B5EF4-FFF2-40B4-BE49-F238E27FC236}">
                <a16:creationId xmlns:a16="http://schemas.microsoft.com/office/drawing/2014/main" id="{D0882497-6527-3FCF-2315-32E42C7F501D}"/>
              </a:ext>
            </a:extLst>
          </p:cNvPr>
          <p:cNvPicPr>
            <a:picLocks noChangeAspect="1"/>
          </p:cNvPicPr>
          <p:nvPr/>
        </p:nvPicPr>
        <p:blipFill>
          <a:blip r:embed="rId4"/>
          <a:stretch>
            <a:fillRect/>
          </a:stretch>
        </p:blipFill>
        <p:spPr>
          <a:xfrm>
            <a:off x="357019" y="2993624"/>
            <a:ext cx="4400550" cy="2514600"/>
          </a:xfrm>
          <a:prstGeom prst="rect">
            <a:avLst/>
          </a:prstGeom>
        </p:spPr>
      </p:pic>
      <p:pic>
        <p:nvPicPr>
          <p:cNvPr id="9" name="Picture 8">
            <a:extLst>
              <a:ext uri="{FF2B5EF4-FFF2-40B4-BE49-F238E27FC236}">
                <a16:creationId xmlns:a16="http://schemas.microsoft.com/office/drawing/2014/main" id="{B6080B6A-DD5D-BD58-04ED-323550B39E0C}"/>
              </a:ext>
            </a:extLst>
          </p:cNvPr>
          <p:cNvPicPr>
            <a:picLocks noChangeAspect="1"/>
          </p:cNvPicPr>
          <p:nvPr/>
        </p:nvPicPr>
        <p:blipFill>
          <a:blip r:embed="rId5"/>
          <a:stretch>
            <a:fillRect/>
          </a:stretch>
        </p:blipFill>
        <p:spPr>
          <a:xfrm>
            <a:off x="4951866" y="2993624"/>
            <a:ext cx="4006939" cy="3369658"/>
          </a:xfrm>
          <a:prstGeom prst="rect">
            <a:avLst/>
          </a:prstGeom>
        </p:spPr>
      </p:pic>
    </p:spTree>
    <p:extLst>
      <p:ext uri="{BB962C8B-B14F-4D97-AF65-F5344CB8AC3E}">
        <p14:creationId xmlns:p14="http://schemas.microsoft.com/office/powerpoint/2010/main" val="2479498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36A524-5965-76F4-721A-0640690F5461}"/>
              </a:ext>
            </a:extLst>
          </p:cNvPr>
          <p:cNvSpPr txBox="1"/>
          <p:nvPr/>
        </p:nvSpPr>
        <p:spPr>
          <a:xfrm>
            <a:off x="155707" y="265225"/>
            <a:ext cx="8811306" cy="523220"/>
          </a:xfrm>
          <a:prstGeom prst="rect">
            <a:avLst/>
          </a:prstGeom>
          <a:noFill/>
        </p:spPr>
        <p:txBody>
          <a:bodyPr wrap="square">
            <a:spAutoFit/>
          </a:bodyPr>
          <a:lstStyle/>
          <a:p>
            <a:pPr algn="just"/>
            <a:r>
              <a:rPr lang="en-US" altLang="en-US" sz="2800" b="1" dirty="0">
                <a:solidFill>
                  <a:schemeClr val="bg1"/>
                </a:solidFill>
                <a:effectLst>
                  <a:outerShdw blurRad="38100" dist="38100" dir="2700000" algn="tl">
                    <a:srgbClr val="000000">
                      <a:alpha val="43137"/>
                    </a:srgbClr>
                  </a:outerShdw>
                </a:effectLst>
                <a:cs typeface="Arial" panose="020B0604020202020204" pitchFamily="34" charset="0"/>
              </a:rPr>
              <a:t>Model Building using Decision Tree </a:t>
            </a:r>
          </a:p>
        </p:txBody>
      </p:sp>
      <p:sp>
        <p:nvSpPr>
          <p:cNvPr id="2" name="TextBox 1">
            <a:extLst>
              <a:ext uri="{FF2B5EF4-FFF2-40B4-BE49-F238E27FC236}">
                <a16:creationId xmlns:a16="http://schemas.microsoft.com/office/drawing/2014/main" id="{39BF420D-CE02-32B9-CA2A-8202F78E7D0C}"/>
              </a:ext>
            </a:extLst>
          </p:cNvPr>
          <p:cNvSpPr txBox="1"/>
          <p:nvPr/>
        </p:nvSpPr>
        <p:spPr>
          <a:xfrm>
            <a:off x="753036" y="892885"/>
            <a:ext cx="7627172" cy="1015663"/>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chemeClr val="bg1"/>
                </a:solidFill>
                <a:effectLst/>
                <a:latin typeface="Arial" panose="020B0604020202020204" pitchFamily="34" charset="0"/>
                <a:cs typeface="Arial" panose="020B0604020202020204" pitchFamily="34" charset="0"/>
              </a:rPr>
              <a:t>Decision Trees are a type of supervised learning algorithm that can be used for classification tasks. They split the dataset into subsets based on the most significant attribute at each node.</a:t>
            </a:r>
            <a:endParaRPr lang="en-IN" sz="2000" dirty="0">
              <a:solidFill>
                <a:schemeClr val="bg1"/>
              </a:solidFill>
              <a:latin typeface="Arial" panose="020B0604020202020204" pitchFamily="34" charset="0"/>
              <a:cs typeface="Arial" panose="020B0604020202020204" pitchFamily="34" charset="0"/>
            </a:endParaRPr>
          </a:p>
        </p:txBody>
      </p:sp>
      <p:pic>
        <p:nvPicPr>
          <p:cNvPr id="4" name="Google Shape;342;p2">
            <a:extLst>
              <a:ext uri="{FF2B5EF4-FFF2-40B4-BE49-F238E27FC236}">
                <a16:creationId xmlns:a16="http://schemas.microsoft.com/office/drawing/2014/main" id="{82675754-5CF1-A8D3-A66B-A72C0B88D1AB}"/>
              </a:ext>
            </a:extLst>
          </p:cNvPr>
          <p:cNvPicPr preferRelativeResize="0"/>
          <p:nvPr/>
        </p:nvPicPr>
        <p:blipFill rotWithShape="1">
          <a:blip r:embed="rId2">
            <a:alphaModFix/>
          </a:blip>
          <a:srcRect/>
          <a:stretch/>
        </p:blipFill>
        <p:spPr>
          <a:xfrm>
            <a:off x="7771754" y="100245"/>
            <a:ext cx="1187051" cy="411359"/>
          </a:xfrm>
          <a:prstGeom prst="rect">
            <a:avLst/>
          </a:prstGeom>
          <a:noFill/>
          <a:ln>
            <a:noFill/>
          </a:ln>
        </p:spPr>
      </p:pic>
      <p:pic>
        <p:nvPicPr>
          <p:cNvPr id="6" name="Picture 5">
            <a:extLst>
              <a:ext uri="{FF2B5EF4-FFF2-40B4-BE49-F238E27FC236}">
                <a16:creationId xmlns:a16="http://schemas.microsoft.com/office/drawing/2014/main" id="{3999B199-A71C-A397-D218-565A10531155}"/>
              </a:ext>
            </a:extLst>
          </p:cNvPr>
          <p:cNvPicPr>
            <a:picLocks noChangeAspect="1"/>
          </p:cNvPicPr>
          <p:nvPr/>
        </p:nvPicPr>
        <p:blipFill>
          <a:blip r:embed="rId3"/>
          <a:stretch>
            <a:fillRect/>
          </a:stretch>
        </p:blipFill>
        <p:spPr>
          <a:xfrm>
            <a:off x="335853" y="2028486"/>
            <a:ext cx="8221222" cy="600159"/>
          </a:xfrm>
          <a:prstGeom prst="rect">
            <a:avLst/>
          </a:prstGeom>
        </p:spPr>
      </p:pic>
      <p:pic>
        <p:nvPicPr>
          <p:cNvPr id="7" name="Picture 6">
            <a:extLst>
              <a:ext uri="{FF2B5EF4-FFF2-40B4-BE49-F238E27FC236}">
                <a16:creationId xmlns:a16="http://schemas.microsoft.com/office/drawing/2014/main" id="{A953DB2D-1BE4-3E97-ABB0-7D3B688652FD}"/>
              </a:ext>
            </a:extLst>
          </p:cNvPr>
          <p:cNvPicPr>
            <a:picLocks noChangeAspect="1"/>
          </p:cNvPicPr>
          <p:nvPr/>
        </p:nvPicPr>
        <p:blipFill>
          <a:blip r:embed="rId4"/>
          <a:stretch>
            <a:fillRect/>
          </a:stretch>
        </p:blipFill>
        <p:spPr>
          <a:xfrm>
            <a:off x="335853" y="2938718"/>
            <a:ext cx="4000500" cy="2581275"/>
          </a:xfrm>
          <a:prstGeom prst="rect">
            <a:avLst/>
          </a:prstGeom>
        </p:spPr>
      </p:pic>
      <p:pic>
        <p:nvPicPr>
          <p:cNvPr id="10" name="Picture 9">
            <a:extLst>
              <a:ext uri="{FF2B5EF4-FFF2-40B4-BE49-F238E27FC236}">
                <a16:creationId xmlns:a16="http://schemas.microsoft.com/office/drawing/2014/main" id="{4EDA4B92-5FD3-B050-DD08-5357905B3E2F}"/>
              </a:ext>
            </a:extLst>
          </p:cNvPr>
          <p:cNvPicPr>
            <a:picLocks noChangeAspect="1"/>
          </p:cNvPicPr>
          <p:nvPr/>
        </p:nvPicPr>
        <p:blipFill>
          <a:blip r:embed="rId5"/>
          <a:stretch>
            <a:fillRect/>
          </a:stretch>
        </p:blipFill>
        <p:spPr>
          <a:xfrm>
            <a:off x="4446464" y="2938718"/>
            <a:ext cx="4603550" cy="3802532"/>
          </a:xfrm>
          <a:prstGeom prst="rect">
            <a:avLst/>
          </a:prstGeom>
        </p:spPr>
      </p:pic>
    </p:spTree>
    <p:extLst>
      <p:ext uri="{BB962C8B-B14F-4D97-AF65-F5344CB8AC3E}">
        <p14:creationId xmlns:p14="http://schemas.microsoft.com/office/powerpoint/2010/main" val="2604214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
          <p:cNvSpPr txBox="1"/>
          <p:nvPr/>
        </p:nvSpPr>
        <p:spPr>
          <a:xfrm>
            <a:off x="0" y="112649"/>
            <a:ext cx="350712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bg1"/>
                </a:solidFill>
                <a:latin typeface="Arial"/>
                <a:ea typeface="Arial"/>
                <a:cs typeface="Arial"/>
                <a:sym typeface="Arial"/>
              </a:rPr>
              <a:t>Business Problem:</a:t>
            </a:r>
            <a:endParaRPr sz="1400" b="0" i="0" u="none" strike="noStrike" cap="none" dirty="0">
              <a:solidFill>
                <a:schemeClr val="bg1"/>
              </a:solidFill>
              <a:latin typeface="Arial"/>
              <a:ea typeface="Arial"/>
              <a:cs typeface="Arial"/>
              <a:sym typeface="Arial"/>
            </a:endParaRPr>
          </a:p>
        </p:txBody>
      </p:sp>
      <p:sp>
        <p:nvSpPr>
          <p:cNvPr id="340" name="Google Shape;340;p2"/>
          <p:cNvSpPr txBox="1"/>
          <p:nvPr/>
        </p:nvSpPr>
        <p:spPr>
          <a:xfrm>
            <a:off x="0" y="2279361"/>
            <a:ext cx="9144000" cy="3861786"/>
          </a:xfrm>
          <a:prstGeom prst="rect">
            <a:avLst/>
          </a:prstGeom>
          <a:noFill/>
          <a:ln>
            <a:noFill/>
          </a:ln>
        </p:spPr>
        <p:txBody>
          <a:bodyPr spcFirstLastPara="1" wrap="square" lIns="91425" tIns="45700" rIns="91425" bIns="45700" anchor="t" anchorCtr="0">
            <a:spAutoFit/>
          </a:bodyPr>
          <a:lstStyle/>
          <a:p>
            <a:pPr marL="0" lvl="0" indent="0" algn="just" rtl="0">
              <a:spcBef>
                <a:spcPts val="0"/>
              </a:spcBef>
              <a:spcAft>
                <a:spcPts val="0"/>
              </a:spcAft>
              <a:buClr>
                <a:schemeClr val="dk1"/>
              </a:buClr>
              <a:buSzPts val="1300"/>
              <a:buFont typeface="Arial"/>
              <a:buNone/>
            </a:pPr>
            <a:r>
              <a:rPr lang="en-IN" sz="2000" kern="0" dirty="0">
                <a:effectLst/>
                <a:latin typeface="Arial" panose="020B0604020202020204" pitchFamily="34" charset="0"/>
                <a:ea typeface="Arial" panose="020B0604020202020204" pitchFamily="34" charset="0"/>
              </a:rPr>
              <a:t>The dataset which consists of 20,000 reviews and ratings for different hotels and our goal is to examine how travellers are communicating their positive and negative experiences in online platforms for staying in a specific hotel and major objective is what are the attributes that travellers are considering while selecting a hotel. With this manager can understand which elements of their hotel influence more in forming a positive review or improves hotel brand image.</a:t>
            </a:r>
          </a:p>
          <a:p>
            <a:pPr marL="0" lvl="0" indent="0" algn="just" rtl="0">
              <a:spcBef>
                <a:spcPts val="0"/>
              </a:spcBef>
              <a:spcAft>
                <a:spcPts val="0"/>
              </a:spcAft>
              <a:buClr>
                <a:schemeClr val="dk1"/>
              </a:buClr>
              <a:buSzPts val="1300"/>
              <a:buFont typeface="Arial"/>
              <a:buNone/>
            </a:pPr>
            <a:endParaRPr sz="1800" dirty="0">
              <a:solidFill>
                <a:schemeClr val="dk1"/>
              </a:solidFill>
              <a:latin typeface="Verdana"/>
              <a:ea typeface="Verdana"/>
              <a:cs typeface="Verdana"/>
              <a:sym typeface="Verdana"/>
            </a:endParaRPr>
          </a:p>
          <a:p>
            <a:pPr marL="0" lvl="0" indent="0" algn="just" rtl="0">
              <a:spcBef>
                <a:spcPts val="0"/>
              </a:spcBef>
              <a:spcAft>
                <a:spcPts val="0"/>
              </a:spcAft>
              <a:buClr>
                <a:schemeClr val="dk1"/>
              </a:buClr>
              <a:buSzPts val="1300"/>
              <a:buFont typeface="Arial"/>
              <a:buNone/>
            </a:pPr>
            <a:r>
              <a:rPr lang="en-US" sz="1800" dirty="0">
                <a:solidFill>
                  <a:schemeClr val="dk1"/>
                </a:solidFill>
                <a:latin typeface="Verdana"/>
                <a:ea typeface="Verdana"/>
                <a:cs typeface="Verdana"/>
                <a:sym typeface="Verdana"/>
              </a:rPr>
              <a:t>Using the above information &amp; the dataset and applying the different machine learning techniques to classify weather travelers reviews are positive, negative or neutral</a:t>
            </a:r>
            <a:endParaRPr sz="1800" dirty="0">
              <a:solidFill>
                <a:schemeClr val="dk1"/>
              </a:solidFill>
              <a:latin typeface="Verdana"/>
              <a:ea typeface="Verdana"/>
              <a:cs typeface="Verdana"/>
              <a:sym typeface="Verdana"/>
            </a:endParaRPr>
          </a:p>
          <a:p>
            <a:pPr marL="0" marR="0" lvl="0" indent="0" algn="just" rtl="0">
              <a:lnSpc>
                <a:spcPct val="100000"/>
              </a:lnSpc>
              <a:spcBef>
                <a:spcPts val="0"/>
              </a:spcBef>
              <a:spcAft>
                <a:spcPts val="0"/>
              </a:spcAft>
              <a:buClr>
                <a:srgbClr val="000000"/>
              </a:buClr>
              <a:buSzPts val="1300"/>
              <a:buFont typeface="Arial"/>
              <a:buNone/>
            </a:pPr>
            <a:endParaRPr sz="1800" b="0" i="0" u="none" strike="noStrike" cap="none" dirty="0">
              <a:solidFill>
                <a:schemeClr val="dk1"/>
              </a:solidFill>
              <a:latin typeface="Verdana"/>
              <a:ea typeface="Verdana"/>
              <a:cs typeface="Verdana"/>
              <a:sym typeface="Verdana"/>
            </a:endParaRPr>
          </a:p>
          <a:p>
            <a:pPr marL="0" marR="0" lvl="0" indent="0" algn="l" rtl="0">
              <a:lnSpc>
                <a:spcPct val="115000"/>
              </a:lnSpc>
              <a:spcBef>
                <a:spcPts val="0"/>
              </a:spcBef>
              <a:spcAft>
                <a:spcPts val="0"/>
              </a:spcAft>
              <a:buClr>
                <a:schemeClr val="dk1"/>
              </a:buClr>
              <a:buSzPts val="1100"/>
              <a:buFont typeface="Arial"/>
              <a:buNone/>
            </a:pPr>
            <a:endParaRPr sz="1300" b="0" i="0" u="none" strike="noStrike" cap="none" dirty="0">
              <a:solidFill>
                <a:schemeClr val="dk1"/>
              </a:solidFill>
              <a:latin typeface="Verdana"/>
              <a:ea typeface="Verdana"/>
              <a:cs typeface="Verdana"/>
              <a:sym typeface="Verdana"/>
            </a:endParaRPr>
          </a:p>
        </p:txBody>
      </p:sp>
      <p:sp>
        <p:nvSpPr>
          <p:cNvPr id="341" name="Google Shape;341;p2"/>
          <p:cNvSpPr txBox="1"/>
          <p:nvPr/>
        </p:nvSpPr>
        <p:spPr>
          <a:xfrm>
            <a:off x="0" y="1712784"/>
            <a:ext cx="25695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400" b="1" i="0" u="none" strike="noStrike" cap="none" dirty="0">
                <a:solidFill>
                  <a:schemeClr val="dk1"/>
                </a:solidFill>
                <a:latin typeface="+mj-lt"/>
                <a:ea typeface="Century Gothic"/>
                <a:cs typeface="Century Gothic"/>
                <a:sym typeface="Century Gothic"/>
              </a:rPr>
              <a:t>Objective</a:t>
            </a:r>
            <a:r>
              <a:rPr lang="en-US" sz="2000" b="1" i="0" u="none" strike="noStrike" cap="none" dirty="0">
                <a:solidFill>
                  <a:schemeClr val="dk1"/>
                </a:solidFill>
                <a:latin typeface="Century Gothic"/>
                <a:ea typeface="Century Gothic"/>
                <a:cs typeface="Century Gothic"/>
                <a:sym typeface="Century Gothic"/>
              </a:rPr>
              <a:t>:</a:t>
            </a:r>
            <a:endParaRPr sz="2000" b="0" i="0" u="none" strike="noStrike" cap="none" dirty="0">
              <a:solidFill>
                <a:srgbClr val="000000"/>
              </a:solidFill>
              <a:latin typeface="Arial"/>
              <a:ea typeface="Arial"/>
              <a:cs typeface="Arial"/>
              <a:sym typeface="Arial"/>
            </a:endParaRPr>
          </a:p>
        </p:txBody>
      </p:sp>
      <p:pic>
        <p:nvPicPr>
          <p:cNvPr id="342" name="Google Shape;342;p2"/>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43" name="Google Shape;343;p2"/>
          <p:cNvSpPr txBox="1"/>
          <p:nvPr/>
        </p:nvSpPr>
        <p:spPr>
          <a:xfrm>
            <a:off x="8" y="635875"/>
            <a:ext cx="8728356" cy="1643486"/>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2400" dirty="0">
                <a:solidFill>
                  <a:schemeClr val="dk1"/>
                </a:solidFill>
              </a:rPr>
              <a:t>To classify travelers positive and negative experience in online platform for staying specific hotel</a:t>
            </a:r>
            <a:endParaRPr sz="2400" dirty="0">
              <a:solidFill>
                <a:schemeClr val="dk1"/>
              </a:solidFill>
            </a:endParaRPr>
          </a:p>
          <a:p>
            <a:pPr marL="0" marR="0" lvl="0" indent="0" algn="l" rtl="0">
              <a:lnSpc>
                <a:spcPct val="115000"/>
              </a:lnSpc>
              <a:spcBef>
                <a:spcPts val="0"/>
              </a:spcBef>
              <a:spcAft>
                <a:spcPts val="0"/>
              </a:spcAft>
              <a:buClr>
                <a:schemeClr val="dk1"/>
              </a:buClr>
              <a:buSzPts val="1100"/>
              <a:buFont typeface="Arial"/>
              <a:buNone/>
            </a:pPr>
            <a:endParaRPr sz="1200" b="1" i="0" u="none" strike="noStrike" cap="none" dirty="0">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342;p2">
            <a:extLst>
              <a:ext uri="{FF2B5EF4-FFF2-40B4-BE49-F238E27FC236}">
                <a16:creationId xmlns:a16="http://schemas.microsoft.com/office/drawing/2014/main" id="{350C0E36-4A59-AC90-F8BA-9776C66C0E98}"/>
              </a:ext>
            </a:extLst>
          </p:cNvPr>
          <p:cNvPicPr preferRelativeResize="0"/>
          <p:nvPr/>
        </p:nvPicPr>
        <p:blipFill rotWithShape="1">
          <a:blip r:embed="rId2">
            <a:alphaModFix/>
          </a:blip>
          <a:srcRect/>
          <a:stretch/>
        </p:blipFill>
        <p:spPr>
          <a:xfrm>
            <a:off x="7771754" y="100245"/>
            <a:ext cx="1187051" cy="411359"/>
          </a:xfrm>
          <a:prstGeom prst="rect">
            <a:avLst/>
          </a:prstGeom>
          <a:noFill/>
          <a:ln>
            <a:noFill/>
          </a:ln>
        </p:spPr>
      </p:pic>
      <p:sp>
        <p:nvSpPr>
          <p:cNvPr id="5" name="TextBox 4">
            <a:extLst>
              <a:ext uri="{FF2B5EF4-FFF2-40B4-BE49-F238E27FC236}">
                <a16:creationId xmlns:a16="http://schemas.microsoft.com/office/drawing/2014/main" id="{5340D7A9-2512-DF8D-6BBE-A22573FB7B5E}"/>
              </a:ext>
            </a:extLst>
          </p:cNvPr>
          <p:cNvSpPr txBox="1"/>
          <p:nvPr/>
        </p:nvSpPr>
        <p:spPr>
          <a:xfrm>
            <a:off x="494852" y="390750"/>
            <a:ext cx="7353295" cy="523220"/>
          </a:xfrm>
          <a:prstGeom prst="rect">
            <a:avLst/>
          </a:prstGeom>
          <a:noFill/>
        </p:spPr>
        <p:txBody>
          <a:bodyPr wrap="none" rtlCol="0">
            <a:spAutoFit/>
          </a:bodyPr>
          <a:lstStyle/>
          <a:p>
            <a:r>
              <a:rPr lang="en-IN" sz="2800" b="1" dirty="0">
                <a:solidFill>
                  <a:schemeClr val="bg1"/>
                </a:solidFill>
                <a:effectLst>
                  <a:outerShdw blurRad="38100" dist="38100" dir="2700000" algn="tl">
                    <a:srgbClr val="000000">
                      <a:alpha val="43137"/>
                    </a:srgbClr>
                  </a:outerShdw>
                </a:effectLst>
              </a:rPr>
              <a:t>Model Building using Logistic Regression</a:t>
            </a:r>
          </a:p>
        </p:txBody>
      </p:sp>
      <p:sp>
        <p:nvSpPr>
          <p:cNvPr id="6" name="TextBox 5">
            <a:extLst>
              <a:ext uri="{FF2B5EF4-FFF2-40B4-BE49-F238E27FC236}">
                <a16:creationId xmlns:a16="http://schemas.microsoft.com/office/drawing/2014/main" id="{B820AEC3-8274-1DEB-19C9-B97EEC44F036}"/>
              </a:ext>
            </a:extLst>
          </p:cNvPr>
          <p:cNvSpPr txBox="1"/>
          <p:nvPr/>
        </p:nvSpPr>
        <p:spPr>
          <a:xfrm>
            <a:off x="1222201" y="942865"/>
            <a:ext cx="7143078"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latin typeface="Söhne"/>
              </a:rPr>
              <a:t>L</a:t>
            </a:r>
            <a:r>
              <a:rPr lang="en-US" sz="2000" b="0" i="0" dirty="0">
                <a:solidFill>
                  <a:schemeClr val="bg1"/>
                </a:solidFill>
                <a:effectLst/>
                <a:latin typeface="Söhne"/>
              </a:rPr>
              <a:t>ogistic regression is a classification algorithm. It models the probability of an instance belonging to a particular category.</a:t>
            </a:r>
            <a:endParaRPr lang="en-IN" sz="2000" dirty="0">
              <a:solidFill>
                <a:schemeClr val="bg1"/>
              </a:solidFill>
            </a:endParaRPr>
          </a:p>
        </p:txBody>
      </p:sp>
      <p:pic>
        <p:nvPicPr>
          <p:cNvPr id="3" name="Picture 2">
            <a:extLst>
              <a:ext uri="{FF2B5EF4-FFF2-40B4-BE49-F238E27FC236}">
                <a16:creationId xmlns:a16="http://schemas.microsoft.com/office/drawing/2014/main" id="{264A8F05-35E6-5233-C1C9-E3E6C0C3C5FB}"/>
              </a:ext>
            </a:extLst>
          </p:cNvPr>
          <p:cNvPicPr>
            <a:picLocks noChangeAspect="1"/>
          </p:cNvPicPr>
          <p:nvPr/>
        </p:nvPicPr>
        <p:blipFill>
          <a:blip r:embed="rId3"/>
          <a:stretch>
            <a:fillRect/>
          </a:stretch>
        </p:blipFill>
        <p:spPr>
          <a:xfrm>
            <a:off x="220267" y="1650751"/>
            <a:ext cx="8145012" cy="647790"/>
          </a:xfrm>
          <a:prstGeom prst="rect">
            <a:avLst/>
          </a:prstGeom>
        </p:spPr>
      </p:pic>
      <p:pic>
        <p:nvPicPr>
          <p:cNvPr id="12" name="Picture 11">
            <a:extLst>
              <a:ext uri="{FF2B5EF4-FFF2-40B4-BE49-F238E27FC236}">
                <a16:creationId xmlns:a16="http://schemas.microsoft.com/office/drawing/2014/main" id="{18B22FC0-6957-AF25-18A0-DDB02B858D24}"/>
              </a:ext>
            </a:extLst>
          </p:cNvPr>
          <p:cNvPicPr>
            <a:picLocks noChangeAspect="1"/>
          </p:cNvPicPr>
          <p:nvPr/>
        </p:nvPicPr>
        <p:blipFill>
          <a:blip r:embed="rId4"/>
          <a:stretch>
            <a:fillRect/>
          </a:stretch>
        </p:blipFill>
        <p:spPr>
          <a:xfrm>
            <a:off x="218348" y="2541722"/>
            <a:ext cx="4053203" cy="3006671"/>
          </a:xfrm>
          <a:prstGeom prst="rect">
            <a:avLst/>
          </a:prstGeom>
        </p:spPr>
      </p:pic>
      <p:pic>
        <p:nvPicPr>
          <p:cNvPr id="14" name="Picture 13">
            <a:extLst>
              <a:ext uri="{FF2B5EF4-FFF2-40B4-BE49-F238E27FC236}">
                <a16:creationId xmlns:a16="http://schemas.microsoft.com/office/drawing/2014/main" id="{222CBDA9-0D5A-C5EA-BB8D-36758A80F9DA}"/>
              </a:ext>
            </a:extLst>
          </p:cNvPr>
          <p:cNvPicPr>
            <a:picLocks noChangeAspect="1"/>
          </p:cNvPicPr>
          <p:nvPr/>
        </p:nvPicPr>
        <p:blipFill>
          <a:blip r:embed="rId5"/>
          <a:stretch>
            <a:fillRect/>
          </a:stretch>
        </p:blipFill>
        <p:spPr>
          <a:xfrm>
            <a:off x="4475613" y="2541722"/>
            <a:ext cx="4450039" cy="3617283"/>
          </a:xfrm>
          <a:prstGeom prst="rect">
            <a:avLst/>
          </a:prstGeom>
        </p:spPr>
      </p:pic>
    </p:spTree>
    <p:extLst>
      <p:ext uri="{BB962C8B-B14F-4D97-AF65-F5344CB8AC3E}">
        <p14:creationId xmlns:p14="http://schemas.microsoft.com/office/powerpoint/2010/main" val="2458958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342;p2">
            <a:extLst>
              <a:ext uri="{FF2B5EF4-FFF2-40B4-BE49-F238E27FC236}">
                <a16:creationId xmlns:a16="http://schemas.microsoft.com/office/drawing/2014/main" id="{0209D95A-69D4-19AC-1CC8-310E2EC08C3C}"/>
              </a:ext>
            </a:extLst>
          </p:cNvPr>
          <p:cNvPicPr preferRelativeResize="0"/>
          <p:nvPr/>
        </p:nvPicPr>
        <p:blipFill rotWithShape="1">
          <a:blip r:embed="rId2">
            <a:alphaModFix/>
          </a:blip>
          <a:srcRect/>
          <a:stretch/>
        </p:blipFill>
        <p:spPr>
          <a:xfrm>
            <a:off x="7771754" y="100245"/>
            <a:ext cx="1187051" cy="411359"/>
          </a:xfrm>
          <a:prstGeom prst="rect">
            <a:avLst/>
          </a:prstGeom>
          <a:noFill/>
          <a:ln>
            <a:noFill/>
          </a:ln>
        </p:spPr>
      </p:pic>
      <p:sp>
        <p:nvSpPr>
          <p:cNvPr id="5" name="TextBox 4">
            <a:extLst>
              <a:ext uri="{FF2B5EF4-FFF2-40B4-BE49-F238E27FC236}">
                <a16:creationId xmlns:a16="http://schemas.microsoft.com/office/drawing/2014/main" id="{2B285155-D3CD-D26A-2E7F-66B984B20D6A}"/>
              </a:ext>
            </a:extLst>
          </p:cNvPr>
          <p:cNvSpPr txBox="1"/>
          <p:nvPr/>
        </p:nvSpPr>
        <p:spPr>
          <a:xfrm>
            <a:off x="645458" y="205717"/>
            <a:ext cx="4695516" cy="523220"/>
          </a:xfrm>
          <a:prstGeom prst="rect">
            <a:avLst/>
          </a:prstGeom>
          <a:noFill/>
        </p:spPr>
        <p:txBody>
          <a:bodyPr wrap="none" rtlCol="0">
            <a:spAutoFit/>
          </a:bodyPr>
          <a:lstStyle/>
          <a:p>
            <a:r>
              <a:rPr lang="en-IN" sz="2800" b="1" dirty="0">
                <a:effectLst>
                  <a:outerShdw blurRad="38100" dist="38100" dir="2700000" algn="tl">
                    <a:srgbClr val="000000">
                      <a:alpha val="43137"/>
                    </a:srgbClr>
                  </a:outerShdw>
                </a:effectLst>
              </a:rPr>
              <a:t>Model Building using KNN</a:t>
            </a:r>
          </a:p>
        </p:txBody>
      </p:sp>
      <p:sp>
        <p:nvSpPr>
          <p:cNvPr id="6" name="TextBox 5">
            <a:extLst>
              <a:ext uri="{FF2B5EF4-FFF2-40B4-BE49-F238E27FC236}">
                <a16:creationId xmlns:a16="http://schemas.microsoft.com/office/drawing/2014/main" id="{6826F87C-C52E-2CAD-3DD8-B5BDBA7B0A21}"/>
              </a:ext>
            </a:extLst>
          </p:cNvPr>
          <p:cNvSpPr txBox="1"/>
          <p:nvPr/>
        </p:nvSpPr>
        <p:spPr>
          <a:xfrm>
            <a:off x="1138475" y="742522"/>
            <a:ext cx="7338551" cy="707886"/>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chemeClr val="bg1"/>
                </a:solidFill>
                <a:effectLst/>
                <a:latin typeface="Söhne"/>
              </a:rPr>
              <a:t>KNN is a non-parametric, lazy learning algorithm that classifies a data point based on how its neighbors are classified.</a:t>
            </a:r>
            <a:endParaRPr lang="en-IN" sz="2000" dirty="0">
              <a:solidFill>
                <a:schemeClr val="bg1"/>
              </a:solidFill>
            </a:endParaRPr>
          </a:p>
        </p:txBody>
      </p:sp>
      <p:pic>
        <p:nvPicPr>
          <p:cNvPr id="3" name="Picture 2">
            <a:extLst>
              <a:ext uri="{FF2B5EF4-FFF2-40B4-BE49-F238E27FC236}">
                <a16:creationId xmlns:a16="http://schemas.microsoft.com/office/drawing/2014/main" id="{62E32B12-975A-D379-43F0-EF359CF121F3}"/>
              </a:ext>
            </a:extLst>
          </p:cNvPr>
          <p:cNvPicPr>
            <a:picLocks noChangeAspect="1"/>
          </p:cNvPicPr>
          <p:nvPr/>
        </p:nvPicPr>
        <p:blipFill>
          <a:blip r:embed="rId3"/>
          <a:stretch>
            <a:fillRect/>
          </a:stretch>
        </p:blipFill>
        <p:spPr>
          <a:xfrm>
            <a:off x="211326" y="1463993"/>
            <a:ext cx="8002117" cy="704948"/>
          </a:xfrm>
          <a:prstGeom prst="rect">
            <a:avLst/>
          </a:prstGeom>
        </p:spPr>
      </p:pic>
      <p:pic>
        <p:nvPicPr>
          <p:cNvPr id="7" name="Picture 6">
            <a:extLst>
              <a:ext uri="{FF2B5EF4-FFF2-40B4-BE49-F238E27FC236}">
                <a16:creationId xmlns:a16="http://schemas.microsoft.com/office/drawing/2014/main" id="{7A324663-F563-ED9D-011D-91497C8AD1B2}"/>
              </a:ext>
            </a:extLst>
          </p:cNvPr>
          <p:cNvPicPr>
            <a:picLocks noChangeAspect="1"/>
          </p:cNvPicPr>
          <p:nvPr/>
        </p:nvPicPr>
        <p:blipFill>
          <a:blip r:embed="rId4"/>
          <a:stretch>
            <a:fillRect/>
          </a:stretch>
        </p:blipFill>
        <p:spPr>
          <a:xfrm>
            <a:off x="211326" y="2589354"/>
            <a:ext cx="4133850" cy="2676525"/>
          </a:xfrm>
          <a:prstGeom prst="rect">
            <a:avLst/>
          </a:prstGeom>
        </p:spPr>
      </p:pic>
      <p:pic>
        <p:nvPicPr>
          <p:cNvPr id="10" name="Picture 9">
            <a:extLst>
              <a:ext uri="{FF2B5EF4-FFF2-40B4-BE49-F238E27FC236}">
                <a16:creationId xmlns:a16="http://schemas.microsoft.com/office/drawing/2014/main" id="{1CA7D270-BA0E-4538-4890-C6C66FB87B33}"/>
              </a:ext>
            </a:extLst>
          </p:cNvPr>
          <p:cNvPicPr>
            <a:picLocks noChangeAspect="1"/>
          </p:cNvPicPr>
          <p:nvPr/>
        </p:nvPicPr>
        <p:blipFill>
          <a:blip r:embed="rId5"/>
          <a:stretch>
            <a:fillRect/>
          </a:stretch>
        </p:blipFill>
        <p:spPr>
          <a:xfrm>
            <a:off x="4396467" y="2589354"/>
            <a:ext cx="4562338" cy="3678441"/>
          </a:xfrm>
          <a:prstGeom prst="rect">
            <a:avLst/>
          </a:prstGeom>
        </p:spPr>
      </p:pic>
    </p:spTree>
    <p:extLst>
      <p:ext uri="{BB962C8B-B14F-4D97-AF65-F5344CB8AC3E}">
        <p14:creationId xmlns:p14="http://schemas.microsoft.com/office/powerpoint/2010/main" val="2518299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A6E8AA-368D-BE87-1385-537B9121A428}"/>
              </a:ext>
            </a:extLst>
          </p:cNvPr>
          <p:cNvSpPr txBox="1"/>
          <p:nvPr/>
        </p:nvSpPr>
        <p:spPr>
          <a:xfrm>
            <a:off x="2286000" y="2932212"/>
            <a:ext cx="4572000" cy="830997"/>
          </a:xfrm>
          <a:prstGeom prst="rect">
            <a:avLst/>
          </a:prstGeom>
          <a:noFill/>
        </p:spPr>
        <p:txBody>
          <a:bodyPr wrap="square">
            <a:spAutoFit/>
          </a:bodyPr>
          <a:lstStyle/>
          <a:p>
            <a:pPr algn="ctr"/>
            <a:r>
              <a:rPr lang="en-IN" sz="4800" b="1" dirty="0">
                <a:solidFill>
                  <a:schemeClr val="accent4">
                    <a:lumMod val="50000"/>
                  </a:schemeClr>
                </a:solidFill>
                <a:effectLst>
                  <a:outerShdw blurRad="38100" dist="38100" dir="2700000" algn="tl">
                    <a:srgbClr val="000000">
                      <a:alpha val="43137"/>
                    </a:srgbClr>
                  </a:outerShdw>
                </a:effectLst>
              </a:rPr>
              <a:t>Deployment</a:t>
            </a:r>
          </a:p>
        </p:txBody>
      </p:sp>
    </p:spTree>
    <p:extLst>
      <p:ext uri="{BB962C8B-B14F-4D97-AF65-F5344CB8AC3E}">
        <p14:creationId xmlns:p14="http://schemas.microsoft.com/office/powerpoint/2010/main" val="701218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337F3-D321-38AD-79BB-5B1B02412FDF}"/>
              </a:ext>
            </a:extLst>
          </p:cNvPr>
          <p:cNvSpPr>
            <a:spLocks noGrp="1"/>
          </p:cNvSpPr>
          <p:nvPr>
            <p:ph type="ctrTitle"/>
          </p:nvPr>
        </p:nvSpPr>
        <p:spPr>
          <a:xfrm>
            <a:off x="1088457" y="563620"/>
            <a:ext cx="6087258" cy="488197"/>
          </a:xfrm>
        </p:spPr>
        <p:txBody>
          <a:bodyPr>
            <a:normAutofit fontScale="90000"/>
          </a:bodyPr>
          <a:lstStyle/>
          <a:p>
            <a:r>
              <a:rPr lang="en-US" dirty="0">
                <a:solidFill>
                  <a:schemeClr val="bg1"/>
                </a:solidFill>
                <a:latin typeface="Aptos" panose="020B0004020202020204" pitchFamily="34" charset="0"/>
              </a:rPr>
              <a:t>Deployment</a:t>
            </a:r>
            <a:endParaRPr lang="en-IN" dirty="0">
              <a:solidFill>
                <a:schemeClr val="bg1"/>
              </a:solidFill>
              <a:latin typeface="Aptos" panose="020B0004020202020204" pitchFamily="34" charset="0"/>
            </a:endParaRPr>
          </a:p>
        </p:txBody>
      </p:sp>
      <p:sp>
        <p:nvSpPr>
          <p:cNvPr id="5" name="Subtitle 4">
            <a:extLst>
              <a:ext uri="{FF2B5EF4-FFF2-40B4-BE49-F238E27FC236}">
                <a16:creationId xmlns:a16="http://schemas.microsoft.com/office/drawing/2014/main" id="{FD68498E-3E4A-A1A5-CA7B-8A51479BAE87}"/>
              </a:ext>
            </a:extLst>
          </p:cNvPr>
          <p:cNvSpPr>
            <a:spLocks noGrp="1"/>
          </p:cNvSpPr>
          <p:nvPr>
            <p:ph type="subTitle" idx="1"/>
          </p:nvPr>
        </p:nvSpPr>
        <p:spPr>
          <a:xfrm>
            <a:off x="573437" y="1177871"/>
            <a:ext cx="8265625" cy="2251129"/>
          </a:xfrm>
        </p:spPr>
        <p:txBody>
          <a:bodyPr>
            <a:normAutofit fontScale="92500" lnSpcReduction="20000"/>
          </a:bodyPr>
          <a:lstStyle/>
          <a:p>
            <a:pPr marL="457200" indent="-457200" algn="just">
              <a:buFont typeface="Wingdings" panose="05000000000000000000" pitchFamily="2" charset="2"/>
              <a:buChar char="§"/>
            </a:pPr>
            <a:r>
              <a:rPr lang="en-US" dirty="0">
                <a:solidFill>
                  <a:schemeClr val="bg1"/>
                </a:solidFill>
                <a:latin typeface="Söhne"/>
              </a:rPr>
              <a:t>D</a:t>
            </a:r>
            <a:r>
              <a:rPr lang="en-US" b="0" i="0" dirty="0">
                <a:solidFill>
                  <a:schemeClr val="bg1"/>
                </a:solidFill>
                <a:effectLst/>
                <a:latin typeface="Söhne"/>
              </a:rPr>
              <a:t>eployment is essential for making software applications accessible to users, testing them in real-world environments, gathering feedback, optimizing performance and scalability, ensuring security and compliance.</a:t>
            </a:r>
          </a:p>
          <a:p>
            <a:pPr marL="457200" indent="-457200" algn="just">
              <a:buFont typeface="Wingdings" panose="05000000000000000000" pitchFamily="2" charset="2"/>
              <a:buChar char="§"/>
            </a:pPr>
            <a:r>
              <a:rPr lang="en-US" dirty="0">
                <a:solidFill>
                  <a:schemeClr val="bg1"/>
                </a:solidFill>
                <a:latin typeface="Söhne"/>
              </a:rPr>
              <a:t>We are Using Streamlit for Deployment.</a:t>
            </a:r>
          </a:p>
          <a:p>
            <a:pPr marL="457200" indent="-457200" algn="just">
              <a:buFont typeface="Wingdings" panose="05000000000000000000" pitchFamily="2" charset="2"/>
              <a:buChar char="§"/>
            </a:pPr>
            <a:endParaRPr lang="en-US" dirty="0">
              <a:solidFill>
                <a:schemeClr val="bg1"/>
              </a:solidFill>
              <a:latin typeface="Söhne"/>
            </a:endParaRPr>
          </a:p>
        </p:txBody>
      </p:sp>
      <p:pic>
        <p:nvPicPr>
          <p:cNvPr id="3" name="Google Shape;342;p2">
            <a:extLst>
              <a:ext uri="{FF2B5EF4-FFF2-40B4-BE49-F238E27FC236}">
                <a16:creationId xmlns:a16="http://schemas.microsoft.com/office/drawing/2014/main" id="{94FF9D6C-D315-D6A1-21B9-65C28C0C3BAC}"/>
              </a:ext>
            </a:extLst>
          </p:cNvPr>
          <p:cNvPicPr preferRelativeResize="0"/>
          <p:nvPr/>
        </p:nvPicPr>
        <p:blipFill rotWithShape="1">
          <a:blip r:embed="rId2">
            <a:alphaModFix/>
          </a:blip>
          <a:srcRect/>
          <a:stretch/>
        </p:blipFill>
        <p:spPr>
          <a:xfrm>
            <a:off x="7652012" y="640458"/>
            <a:ext cx="1187051" cy="411359"/>
          </a:xfrm>
          <a:prstGeom prst="rect">
            <a:avLst/>
          </a:prstGeom>
          <a:noFill/>
          <a:ln>
            <a:noFill/>
          </a:ln>
        </p:spPr>
      </p:pic>
    </p:spTree>
    <p:extLst>
      <p:ext uri="{BB962C8B-B14F-4D97-AF65-F5344CB8AC3E}">
        <p14:creationId xmlns:p14="http://schemas.microsoft.com/office/powerpoint/2010/main" val="481573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E7112C2-DF7D-1CA9-D822-550806606C95}"/>
              </a:ext>
            </a:extLst>
          </p:cNvPr>
          <p:cNvPicPr>
            <a:picLocks noChangeAspect="1"/>
          </p:cNvPicPr>
          <p:nvPr/>
        </p:nvPicPr>
        <p:blipFill>
          <a:blip r:embed="rId2"/>
          <a:stretch>
            <a:fillRect/>
          </a:stretch>
        </p:blipFill>
        <p:spPr>
          <a:xfrm>
            <a:off x="315686" y="526102"/>
            <a:ext cx="8235352" cy="5733184"/>
          </a:xfrm>
          <a:prstGeom prst="rect">
            <a:avLst/>
          </a:prstGeom>
        </p:spPr>
      </p:pic>
    </p:spTree>
    <p:extLst>
      <p:ext uri="{BB962C8B-B14F-4D97-AF65-F5344CB8AC3E}">
        <p14:creationId xmlns:p14="http://schemas.microsoft.com/office/powerpoint/2010/main" val="1335296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D33D019-65BA-93F9-14F1-E8582F94761C}"/>
              </a:ext>
            </a:extLst>
          </p:cNvPr>
          <p:cNvPicPr>
            <a:picLocks noChangeAspect="1"/>
          </p:cNvPicPr>
          <p:nvPr/>
        </p:nvPicPr>
        <p:blipFill>
          <a:blip r:embed="rId2"/>
          <a:stretch>
            <a:fillRect/>
          </a:stretch>
        </p:blipFill>
        <p:spPr>
          <a:xfrm>
            <a:off x="304800" y="386443"/>
            <a:ext cx="8382000" cy="6085114"/>
          </a:xfrm>
          <a:prstGeom prst="rect">
            <a:avLst/>
          </a:prstGeom>
        </p:spPr>
      </p:pic>
    </p:spTree>
    <p:extLst>
      <p:ext uri="{BB962C8B-B14F-4D97-AF65-F5344CB8AC3E}">
        <p14:creationId xmlns:p14="http://schemas.microsoft.com/office/powerpoint/2010/main" val="2635320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1C1E0-F599-F611-15B3-14117DC03694}"/>
              </a:ext>
            </a:extLst>
          </p:cNvPr>
          <p:cNvSpPr>
            <a:spLocks noGrp="1"/>
          </p:cNvSpPr>
          <p:nvPr>
            <p:ph type="title"/>
          </p:nvPr>
        </p:nvSpPr>
        <p:spPr/>
        <p:txBody>
          <a:bodyPr>
            <a:normAutofit/>
          </a:bodyPr>
          <a:lstStyle/>
          <a:p>
            <a:r>
              <a:rPr lang="en-IN" sz="4800" dirty="0">
                <a:latin typeface="Arial" panose="020B0604020202020204" pitchFamily="34" charset="0"/>
                <a:cs typeface="Arial" panose="020B0604020202020204" pitchFamily="34" charset="0"/>
              </a:rPr>
              <a:t>Challenges and Difficulties</a:t>
            </a:r>
          </a:p>
        </p:txBody>
      </p:sp>
      <p:sp>
        <p:nvSpPr>
          <p:cNvPr id="3" name="Content Placeholder 2">
            <a:extLst>
              <a:ext uri="{FF2B5EF4-FFF2-40B4-BE49-F238E27FC236}">
                <a16:creationId xmlns:a16="http://schemas.microsoft.com/office/drawing/2014/main" id="{10514CEF-EED6-CD8A-6F4C-26CB05C039CA}"/>
              </a:ext>
            </a:extLst>
          </p:cNvPr>
          <p:cNvSpPr>
            <a:spLocks noGrp="1"/>
          </p:cNvSpPr>
          <p:nvPr>
            <p:ph idx="1"/>
          </p:nvPr>
        </p:nvSpPr>
        <p:spPr/>
        <p:txBody>
          <a:bodyPr/>
          <a:lstStyle/>
          <a:p>
            <a:pPr marL="137160" indent="0">
              <a:buNone/>
            </a:pPr>
            <a:r>
              <a:rPr lang="en-US" b="0" i="0" dirty="0">
                <a:solidFill>
                  <a:srgbClr val="0D0D0D"/>
                </a:solidFill>
                <a:effectLst/>
                <a:latin typeface="Arial" panose="020B0604020202020204" pitchFamily="34" charset="0"/>
                <a:cs typeface="Arial" panose="020B0604020202020204" pitchFamily="34" charset="0"/>
              </a:rPr>
              <a:t>Building a machine learning model for hotel review analysis involves several challenges and difficulties. It includes:</a:t>
            </a:r>
          </a:p>
          <a:p>
            <a:pPr marL="137160" indent="0">
              <a:buNone/>
            </a:pPr>
            <a:endParaRPr lang="en-US" b="0" i="0" dirty="0">
              <a:solidFill>
                <a:srgbClr val="0D0D0D"/>
              </a:solidFill>
              <a:effectLst/>
              <a:latin typeface="Söhne"/>
            </a:endParaRPr>
          </a:p>
          <a:p>
            <a:pPr>
              <a:buFont typeface="Wingdings" panose="05000000000000000000" pitchFamily="2" charset="2"/>
              <a:buChar char="§"/>
            </a:pPr>
            <a:r>
              <a:rPr lang="en-IN" sz="2400" i="0" dirty="0">
                <a:solidFill>
                  <a:srgbClr val="0D0D0D"/>
                </a:solidFill>
                <a:effectLst/>
                <a:latin typeface="Arial" panose="020B0604020202020204" pitchFamily="34" charset="0"/>
                <a:cs typeface="Arial" panose="020B0604020202020204" pitchFamily="34" charset="0"/>
              </a:rPr>
              <a:t>Data Preprocessing Challenges</a:t>
            </a:r>
            <a:endParaRPr lang="en-US" sz="2400" dirty="0">
              <a:solidFill>
                <a:srgbClr val="0D0D0D"/>
              </a:solidFill>
              <a:latin typeface="Arial" panose="020B0604020202020204" pitchFamily="34" charset="0"/>
              <a:cs typeface="Arial" panose="020B0604020202020204" pitchFamily="34" charset="0"/>
            </a:endParaRPr>
          </a:p>
          <a:p>
            <a:pPr>
              <a:buFont typeface="Wingdings" panose="05000000000000000000" pitchFamily="2" charset="2"/>
              <a:buChar char="§"/>
            </a:pPr>
            <a:r>
              <a:rPr lang="en-IN" sz="2400" i="0" dirty="0">
                <a:solidFill>
                  <a:srgbClr val="0D0D0D"/>
                </a:solidFill>
                <a:effectLst/>
                <a:latin typeface="Arial" panose="020B0604020202020204" pitchFamily="34" charset="0"/>
                <a:cs typeface="Arial" panose="020B0604020202020204" pitchFamily="34" charset="0"/>
              </a:rPr>
              <a:t>Sentiment Analysis Challenges</a:t>
            </a:r>
            <a:endParaRPr lang="en-US" sz="2400" i="0" dirty="0">
              <a:solidFill>
                <a:srgbClr val="0D0D0D"/>
              </a:solidFill>
              <a:effectLst/>
              <a:latin typeface="Arial" panose="020B0604020202020204" pitchFamily="34" charset="0"/>
              <a:cs typeface="Arial" panose="020B0604020202020204" pitchFamily="34" charset="0"/>
            </a:endParaRPr>
          </a:p>
          <a:p>
            <a:pPr>
              <a:buFont typeface="Wingdings" panose="05000000000000000000" pitchFamily="2" charset="2"/>
              <a:buChar char="§"/>
            </a:pPr>
            <a:r>
              <a:rPr lang="en-IN" sz="2400" i="0" dirty="0">
                <a:solidFill>
                  <a:srgbClr val="0D0D0D"/>
                </a:solidFill>
                <a:effectLst/>
                <a:latin typeface="Arial" panose="020B0604020202020204" pitchFamily="34" charset="0"/>
                <a:cs typeface="Arial" panose="020B0604020202020204" pitchFamily="34" charset="0"/>
              </a:rPr>
              <a:t>Model Selection and Evaluation</a:t>
            </a:r>
            <a:endParaRPr lang="en-US" sz="2400" dirty="0">
              <a:solidFill>
                <a:srgbClr val="0D0D0D"/>
              </a:solidFill>
              <a:latin typeface="Arial" panose="020B0604020202020204" pitchFamily="34" charset="0"/>
              <a:cs typeface="Arial" panose="020B0604020202020204" pitchFamily="34" charset="0"/>
            </a:endParaRPr>
          </a:p>
          <a:p>
            <a:pPr>
              <a:buFont typeface="Wingdings" panose="05000000000000000000" pitchFamily="2" charset="2"/>
              <a:buChar char="§"/>
            </a:pPr>
            <a:r>
              <a:rPr lang="en-IN" sz="2400" i="0" dirty="0">
                <a:solidFill>
                  <a:srgbClr val="0D0D0D"/>
                </a:solidFill>
                <a:effectLst/>
                <a:latin typeface="Arial" panose="020B0604020202020204" pitchFamily="34" charset="0"/>
                <a:cs typeface="Arial" panose="020B0604020202020204" pitchFamily="34" charset="0"/>
              </a:rPr>
              <a:t>Hyperparameter Tuning</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896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BA231A-F3D4-C547-32E1-27EB2EA742E5}"/>
              </a:ext>
            </a:extLst>
          </p:cNvPr>
          <p:cNvSpPr txBox="1"/>
          <p:nvPr/>
        </p:nvSpPr>
        <p:spPr>
          <a:xfrm>
            <a:off x="337457" y="261257"/>
            <a:ext cx="8469085" cy="5970865"/>
          </a:xfrm>
          <a:prstGeom prst="rect">
            <a:avLst/>
          </a:prstGeom>
          <a:noFill/>
        </p:spPr>
        <p:txBody>
          <a:bodyPr wrap="square">
            <a:spAutoFit/>
          </a:bodyPr>
          <a:lstStyle/>
          <a:p>
            <a:pPr algn="l"/>
            <a:endParaRPr lang="en-US" b="0" i="0" dirty="0">
              <a:solidFill>
                <a:srgbClr val="0D0D0D"/>
              </a:solidFill>
              <a:effectLst/>
              <a:latin typeface="Söhne"/>
            </a:endParaRPr>
          </a:p>
          <a:p>
            <a:pPr algn="l">
              <a:buFont typeface="+mj-lt"/>
              <a:buAutoNum type="arabicPeriod"/>
            </a:pPr>
            <a:r>
              <a:rPr lang="en-US" sz="2400" b="1" i="0" dirty="0">
                <a:solidFill>
                  <a:srgbClr val="0D0D0D"/>
                </a:solidFill>
                <a:effectLst/>
                <a:latin typeface="Arial" panose="020B0604020202020204" pitchFamily="34" charset="0"/>
                <a:cs typeface="Arial" panose="020B0604020202020204" pitchFamily="34" charset="0"/>
              </a:rPr>
              <a:t>Data Preprocessing Challenges:</a:t>
            </a:r>
            <a:endParaRPr lang="en-US" sz="2400" b="0" i="0" dirty="0">
              <a:solidFill>
                <a:srgbClr val="0D0D0D"/>
              </a:solidFill>
              <a:effectLst/>
              <a:latin typeface="Arial" panose="020B0604020202020204" pitchFamily="34" charset="0"/>
              <a:cs typeface="Arial" panose="020B0604020202020204" pitchFamily="34" charset="0"/>
            </a:endParaRPr>
          </a:p>
          <a:p>
            <a:pPr marL="742950" lvl="1" indent="-285750" algn="l">
              <a:buFont typeface="+mj-lt"/>
              <a:buAutoNum type="arabicPeriod"/>
            </a:pPr>
            <a:r>
              <a:rPr lang="en-US" sz="1600" b="1" i="0" dirty="0">
                <a:solidFill>
                  <a:srgbClr val="0D0D0D"/>
                </a:solidFill>
                <a:effectLst/>
                <a:latin typeface="Arial" panose="020B0604020202020204" pitchFamily="34" charset="0"/>
                <a:cs typeface="Arial" panose="020B0604020202020204" pitchFamily="34" charset="0"/>
              </a:rPr>
              <a:t>Data Cleaning:</a:t>
            </a:r>
            <a:r>
              <a:rPr lang="en-US" sz="1600" b="0" i="0" dirty="0">
                <a:solidFill>
                  <a:srgbClr val="0D0D0D"/>
                </a:solidFill>
                <a:effectLst/>
                <a:latin typeface="Arial" panose="020B0604020202020204" pitchFamily="34" charset="0"/>
                <a:cs typeface="Arial" panose="020B0604020202020204" pitchFamily="34" charset="0"/>
              </a:rPr>
              <a:t> Hotel review data contain spelling errors, grammatical mistakes, and inconsistent formatting. Cleaning and standardizing the text data is crucial but can be time-consuming.</a:t>
            </a:r>
          </a:p>
          <a:p>
            <a:pPr marL="742950" lvl="1" indent="-285750" algn="l">
              <a:buFont typeface="+mj-lt"/>
              <a:buAutoNum type="arabicPeriod"/>
            </a:pPr>
            <a:r>
              <a:rPr lang="en-US" sz="1600" b="1" i="0" dirty="0" err="1">
                <a:solidFill>
                  <a:srgbClr val="0D0D0D"/>
                </a:solidFill>
                <a:effectLst/>
                <a:latin typeface="Arial" panose="020B0604020202020204" pitchFamily="34" charset="0"/>
                <a:cs typeface="Arial" panose="020B0604020202020204" pitchFamily="34" charset="0"/>
              </a:rPr>
              <a:t>Stopword</a:t>
            </a:r>
            <a:r>
              <a:rPr lang="en-US" sz="1600" b="1" i="0" dirty="0">
                <a:solidFill>
                  <a:srgbClr val="0D0D0D"/>
                </a:solidFill>
                <a:effectLst/>
                <a:latin typeface="Arial" panose="020B0604020202020204" pitchFamily="34" charset="0"/>
                <a:cs typeface="Arial" panose="020B0604020202020204" pitchFamily="34" charset="0"/>
              </a:rPr>
              <a:t> Removal:</a:t>
            </a:r>
            <a:r>
              <a:rPr lang="en-US" sz="1600" b="0" i="0" dirty="0">
                <a:solidFill>
                  <a:srgbClr val="0D0D0D"/>
                </a:solidFill>
                <a:effectLst/>
                <a:latin typeface="Arial" panose="020B0604020202020204" pitchFamily="34" charset="0"/>
                <a:cs typeface="Arial" panose="020B0604020202020204" pitchFamily="34" charset="0"/>
              </a:rPr>
              <a:t> Removing </a:t>
            </a:r>
            <a:r>
              <a:rPr lang="en-US" sz="1600" b="0" i="0" dirty="0" err="1">
                <a:solidFill>
                  <a:srgbClr val="0D0D0D"/>
                </a:solidFill>
                <a:effectLst/>
                <a:latin typeface="Arial" panose="020B0604020202020204" pitchFamily="34" charset="0"/>
                <a:cs typeface="Arial" panose="020B0604020202020204" pitchFamily="34" charset="0"/>
              </a:rPr>
              <a:t>stopwords</a:t>
            </a:r>
            <a:r>
              <a:rPr lang="en-US" sz="1600" b="0" i="0" dirty="0">
                <a:solidFill>
                  <a:srgbClr val="0D0D0D"/>
                </a:solidFill>
                <a:effectLst/>
                <a:latin typeface="Arial" panose="020B0604020202020204" pitchFamily="34" charset="0"/>
                <a:cs typeface="Arial" panose="020B0604020202020204" pitchFamily="34" charset="0"/>
              </a:rPr>
              <a:t> (commonly occurring words like 'and', 'the', 'is') is essential for text analysis. However, deciding which words to remove and which to retain can be subjective.</a:t>
            </a:r>
          </a:p>
          <a:p>
            <a:pPr marL="742950" lvl="1" indent="-285750" algn="l">
              <a:buFont typeface="+mj-lt"/>
              <a:buAutoNum type="arabicPeriod"/>
            </a:pPr>
            <a:r>
              <a:rPr lang="en-US" sz="1600" b="1" i="0" dirty="0">
                <a:solidFill>
                  <a:srgbClr val="0D0D0D"/>
                </a:solidFill>
                <a:effectLst/>
                <a:latin typeface="Arial" panose="020B0604020202020204" pitchFamily="34" charset="0"/>
                <a:cs typeface="Arial" panose="020B0604020202020204" pitchFamily="34" charset="0"/>
              </a:rPr>
              <a:t>Tokenization:</a:t>
            </a:r>
            <a:r>
              <a:rPr lang="en-US" sz="1600" b="0" i="0" dirty="0">
                <a:solidFill>
                  <a:srgbClr val="0D0D0D"/>
                </a:solidFill>
                <a:effectLst/>
                <a:latin typeface="Arial" panose="020B0604020202020204" pitchFamily="34" charset="0"/>
                <a:cs typeface="Arial" panose="020B0604020202020204" pitchFamily="34" charset="0"/>
              </a:rPr>
              <a:t> Tokenizing the text involves splitting it into individual words or tokens. However, tokenization may not always capture the nuances of the text, especially in languages with complex grammar.</a:t>
            </a:r>
          </a:p>
          <a:p>
            <a:pPr marL="457200" lvl="1" algn="l"/>
            <a:endParaRPr lang="en-US" sz="1600" dirty="0">
              <a:solidFill>
                <a:srgbClr val="0D0D0D"/>
              </a:solidFill>
              <a:latin typeface="Arial" panose="020B0604020202020204" pitchFamily="34" charset="0"/>
              <a:cs typeface="Arial" panose="020B0604020202020204" pitchFamily="34" charset="0"/>
            </a:endParaRPr>
          </a:p>
          <a:p>
            <a:pPr marL="457200" lvl="1" algn="l"/>
            <a:endParaRPr lang="en-US" sz="1600" b="0" i="0" dirty="0">
              <a:solidFill>
                <a:srgbClr val="0D0D0D"/>
              </a:solidFill>
              <a:effectLst/>
              <a:latin typeface="Arial" panose="020B0604020202020204" pitchFamily="34" charset="0"/>
              <a:cs typeface="Arial" panose="020B0604020202020204" pitchFamily="34" charset="0"/>
            </a:endParaRPr>
          </a:p>
          <a:p>
            <a:pPr algn="l">
              <a:buFont typeface="+mj-lt"/>
              <a:buAutoNum type="arabicPeriod"/>
            </a:pPr>
            <a:r>
              <a:rPr lang="en-US" sz="2400" b="1" i="0" dirty="0">
                <a:solidFill>
                  <a:srgbClr val="0D0D0D"/>
                </a:solidFill>
                <a:effectLst/>
                <a:latin typeface="Arial" panose="020B0604020202020204" pitchFamily="34" charset="0"/>
                <a:cs typeface="Arial" panose="020B0604020202020204" pitchFamily="34" charset="0"/>
              </a:rPr>
              <a:t>Sentiment Analysis Challenges:</a:t>
            </a:r>
            <a:endParaRPr lang="en-US" sz="2400" b="0" i="0" dirty="0">
              <a:solidFill>
                <a:srgbClr val="0D0D0D"/>
              </a:solidFill>
              <a:effectLst/>
              <a:latin typeface="Arial" panose="020B0604020202020204" pitchFamily="34" charset="0"/>
              <a:cs typeface="Arial" panose="020B0604020202020204" pitchFamily="34" charset="0"/>
            </a:endParaRPr>
          </a:p>
          <a:p>
            <a:pPr marL="742950" lvl="1" indent="-285750" algn="l">
              <a:buFont typeface="+mj-lt"/>
              <a:buAutoNum type="arabicPeriod"/>
            </a:pPr>
            <a:r>
              <a:rPr lang="en-US" sz="1600" b="1" i="0" dirty="0">
                <a:solidFill>
                  <a:srgbClr val="0D0D0D"/>
                </a:solidFill>
                <a:effectLst/>
                <a:latin typeface="Arial" panose="020B0604020202020204" pitchFamily="34" charset="0"/>
                <a:cs typeface="Arial" panose="020B0604020202020204" pitchFamily="34" charset="0"/>
              </a:rPr>
              <a:t>Subjectivity:</a:t>
            </a:r>
            <a:r>
              <a:rPr lang="en-US" sz="1600" b="0" i="0" dirty="0">
                <a:solidFill>
                  <a:srgbClr val="0D0D0D"/>
                </a:solidFill>
                <a:effectLst/>
                <a:latin typeface="Arial" panose="020B0604020202020204" pitchFamily="34" charset="0"/>
                <a:cs typeface="Arial" panose="020B0604020202020204" pitchFamily="34" charset="0"/>
              </a:rPr>
              <a:t> Sentiment analysis is inherently subjective, as individuals interpret the same review differently. Identifying and accounting for subjective language and opinions is challenging.</a:t>
            </a:r>
          </a:p>
          <a:p>
            <a:pPr marL="742950" lvl="1" indent="-285750" algn="l">
              <a:buFont typeface="+mj-lt"/>
              <a:buAutoNum type="arabicPeriod"/>
            </a:pPr>
            <a:r>
              <a:rPr lang="en-US" sz="1600" b="1" i="0" dirty="0">
                <a:solidFill>
                  <a:srgbClr val="0D0D0D"/>
                </a:solidFill>
                <a:effectLst/>
                <a:latin typeface="Arial" panose="020B0604020202020204" pitchFamily="34" charset="0"/>
                <a:cs typeface="Arial" panose="020B0604020202020204" pitchFamily="34" charset="0"/>
              </a:rPr>
              <a:t>Sarcasm and Irony:</a:t>
            </a:r>
            <a:r>
              <a:rPr lang="en-US" sz="1600" b="0" i="0" dirty="0">
                <a:solidFill>
                  <a:srgbClr val="0D0D0D"/>
                </a:solidFill>
                <a:effectLst/>
                <a:latin typeface="Arial" panose="020B0604020202020204" pitchFamily="34" charset="0"/>
                <a:cs typeface="Arial" panose="020B0604020202020204" pitchFamily="34" charset="0"/>
              </a:rPr>
              <a:t> Hotel reviews often contain sarcasm, irony, and figurative language. Detecting such nuances requires sophisticated natural language processing (NLP) techniques.</a:t>
            </a:r>
          </a:p>
          <a:p>
            <a:pPr marL="742950" lvl="1" indent="-285750" algn="l">
              <a:buFont typeface="+mj-lt"/>
              <a:buAutoNum type="arabicPeriod"/>
            </a:pPr>
            <a:r>
              <a:rPr lang="en-US" sz="1600" b="1" i="0" dirty="0">
                <a:solidFill>
                  <a:srgbClr val="0D0D0D"/>
                </a:solidFill>
                <a:effectLst/>
                <a:latin typeface="Arial" panose="020B0604020202020204" pitchFamily="34" charset="0"/>
                <a:cs typeface="Arial" panose="020B0604020202020204" pitchFamily="34" charset="0"/>
              </a:rPr>
              <a:t>Rating Scale:</a:t>
            </a:r>
            <a:r>
              <a:rPr lang="en-US" sz="1600" b="0" i="0" dirty="0">
                <a:solidFill>
                  <a:srgbClr val="0D0D0D"/>
                </a:solidFill>
                <a:effectLst/>
                <a:latin typeface="Arial" panose="020B0604020202020204" pitchFamily="34" charset="0"/>
                <a:cs typeface="Arial" panose="020B0604020202020204" pitchFamily="34" charset="0"/>
              </a:rPr>
              <a:t> Mapping textual sentiment to numerical rating scales can be ambiguous. For example, a review rated '3 stars' may contain positive sentiment, negative sentiment, or both.</a:t>
            </a:r>
          </a:p>
        </p:txBody>
      </p:sp>
    </p:spTree>
    <p:extLst>
      <p:ext uri="{BB962C8B-B14F-4D97-AF65-F5344CB8AC3E}">
        <p14:creationId xmlns:p14="http://schemas.microsoft.com/office/powerpoint/2010/main" val="20861245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E28F8D-18D1-41E5-087D-5DE36CF7ECD1}"/>
              </a:ext>
            </a:extLst>
          </p:cNvPr>
          <p:cNvSpPr txBox="1"/>
          <p:nvPr/>
        </p:nvSpPr>
        <p:spPr>
          <a:xfrm>
            <a:off x="440871" y="700941"/>
            <a:ext cx="8262257" cy="4278094"/>
          </a:xfrm>
          <a:prstGeom prst="rect">
            <a:avLst/>
          </a:prstGeom>
          <a:noFill/>
        </p:spPr>
        <p:txBody>
          <a:bodyPr wrap="square">
            <a:spAutoFit/>
          </a:bodyPr>
          <a:lstStyle/>
          <a:p>
            <a:pPr algn="l"/>
            <a:r>
              <a:rPr lang="en-US" sz="2400" b="1" i="0" dirty="0">
                <a:solidFill>
                  <a:srgbClr val="0D0D0D"/>
                </a:solidFill>
                <a:effectLst/>
                <a:latin typeface="Arial" panose="020B0604020202020204" pitchFamily="34" charset="0"/>
                <a:cs typeface="Arial" panose="020B0604020202020204" pitchFamily="34" charset="0"/>
              </a:rPr>
              <a:t>3.Model Selection and Evaluation:</a:t>
            </a:r>
            <a:endParaRPr lang="en-US" sz="2400" b="0" i="0" dirty="0">
              <a:solidFill>
                <a:srgbClr val="0D0D0D"/>
              </a:solidFill>
              <a:effectLst/>
              <a:latin typeface="Arial" panose="020B0604020202020204" pitchFamily="34" charset="0"/>
              <a:cs typeface="Arial" panose="020B0604020202020204" pitchFamily="34" charset="0"/>
            </a:endParaRPr>
          </a:p>
          <a:p>
            <a:pPr marL="742950" lvl="1" indent="-285750" algn="l">
              <a:buFont typeface="+mj-lt"/>
              <a:buAutoNum type="arabicPeriod"/>
            </a:pPr>
            <a:r>
              <a:rPr lang="en-US" sz="1600" b="1" i="0" dirty="0">
                <a:solidFill>
                  <a:srgbClr val="0D0D0D"/>
                </a:solidFill>
                <a:effectLst/>
                <a:latin typeface="Arial" panose="020B0604020202020204" pitchFamily="34" charset="0"/>
                <a:cs typeface="Arial" panose="020B0604020202020204" pitchFamily="34" charset="0"/>
              </a:rPr>
              <a:t>Model Complexity:</a:t>
            </a:r>
            <a:r>
              <a:rPr lang="en-US" sz="1600" b="0" i="0" dirty="0">
                <a:solidFill>
                  <a:srgbClr val="0D0D0D"/>
                </a:solidFill>
                <a:effectLst/>
                <a:latin typeface="Arial" panose="020B0604020202020204" pitchFamily="34" charset="0"/>
                <a:cs typeface="Arial" panose="020B0604020202020204" pitchFamily="34" charset="0"/>
              </a:rPr>
              <a:t> Selecting an appropriate machine learning model involves balancing complexity and performance. Simple models like Naive Bayes may underfit, while complex models like deep learning architectures may overfit.</a:t>
            </a:r>
          </a:p>
          <a:p>
            <a:pPr marL="742950" lvl="1" indent="-285750" algn="l">
              <a:buFont typeface="+mj-lt"/>
              <a:buAutoNum type="arabicPeriod"/>
            </a:pPr>
            <a:r>
              <a:rPr lang="en-US" sz="1600" b="1" i="0" dirty="0">
                <a:solidFill>
                  <a:srgbClr val="0D0D0D"/>
                </a:solidFill>
                <a:effectLst/>
                <a:latin typeface="Arial" panose="020B0604020202020204" pitchFamily="34" charset="0"/>
                <a:cs typeface="Arial" panose="020B0604020202020204" pitchFamily="34" charset="0"/>
              </a:rPr>
              <a:t>Evaluation Metrics:</a:t>
            </a:r>
            <a:r>
              <a:rPr lang="en-US" sz="1600" b="0" i="0" dirty="0">
                <a:solidFill>
                  <a:srgbClr val="0D0D0D"/>
                </a:solidFill>
                <a:effectLst/>
                <a:latin typeface="Arial" panose="020B0604020202020204" pitchFamily="34" charset="0"/>
                <a:cs typeface="Arial" panose="020B0604020202020204" pitchFamily="34" charset="0"/>
              </a:rPr>
              <a:t> Choosing the right evaluation metrics for model performance is critical. Accuracy alone may not be sufficient, especially for imbalanced datasets. Metrics like precision, recall, and F1-score provide a more comprehensive understanding of model performance.</a:t>
            </a:r>
          </a:p>
          <a:p>
            <a:pPr marL="457200" lvl="1" algn="l"/>
            <a:endParaRPr lang="en-US" sz="1600" dirty="0">
              <a:solidFill>
                <a:srgbClr val="0D0D0D"/>
              </a:solidFill>
              <a:latin typeface="Arial" panose="020B0604020202020204" pitchFamily="34" charset="0"/>
              <a:cs typeface="Arial" panose="020B0604020202020204" pitchFamily="34" charset="0"/>
            </a:endParaRPr>
          </a:p>
          <a:p>
            <a:pPr marL="457200" lvl="1" algn="l"/>
            <a:endParaRPr lang="en-US" sz="1600" b="0" i="0" dirty="0">
              <a:solidFill>
                <a:srgbClr val="0D0D0D"/>
              </a:solidFill>
              <a:effectLst/>
              <a:latin typeface="Arial" panose="020B0604020202020204" pitchFamily="34" charset="0"/>
              <a:cs typeface="Arial" panose="020B0604020202020204" pitchFamily="34" charset="0"/>
            </a:endParaRPr>
          </a:p>
          <a:p>
            <a:pPr algn="l"/>
            <a:r>
              <a:rPr lang="en-US" sz="2400" b="1" i="0" dirty="0">
                <a:solidFill>
                  <a:srgbClr val="0D0D0D"/>
                </a:solidFill>
                <a:effectLst/>
                <a:latin typeface="Arial" panose="020B0604020202020204" pitchFamily="34" charset="0"/>
                <a:cs typeface="Arial" panose="020B0604020202020204" pitchFamily="34" charset="0"/>
              </a:rPr>
              <a:t>4.Hyperparameter Tuning:</a:t>
            </a:r>
            <a:endParaRPr lang="en-US" sz="2400" b="0" i="0" dirty="0">
              <a:solidFill>
                <a:srgbClr val="0D0D0D"/>
              </a:solidFill>
              <a:effectLst/>
              <a:latin typeface="Arial" panose="020B0604020202020204" pitchFamily="34" charset="0"/>
              <a:cs typeface="Arial" panose="020B0604020202020204" pitchFamily="34" charset="0"/>
            </a:endParaRPr>
          </a:p>
          <a:p>
            <a:pPr marL="742950" lvl="1" indent="-285750" algn="l">
              <a:buFont typeface="+mj-lt"/>
              <a:buAutoNum type="arabicPeriod"/>
            </a:pPr>
            <a:r>
              <a:rPr lang="en-US" sz="1600" b="1" i="0" dirty="0">
                <a:solidFill>
                  <a:srgbClr val="0D0D0D"/>
                </a:solidFill>
                <a:effectLst/>
                <a:latin typeface="Arial" panose="020B0604020202020204" pitchFamily="34" charset="0"/>
                <a:cs typeface="Arial" panose="020B0604020202020204" pitchFamily="34" charset="0"/>
              </a:rPr>
              <a:t>Grid Search:</a:t>
            </a:r>
            <a:r>
              <a:rPr lang="en-US" sz="1600" b="0" i="0" dirty="0">
                <a:solidFill>
                  <a:srgbClr val="0D0D0D"/>
                </a:solidFill>
                <a:effectLst/>
                <a:latin typeface="Arial" panose="020B0604020202020204" pitchFamily="34" charset="0"/>
                <a:cs typeface="Arial" panose="020B0604020202020204" pitchFamily="34" charset="0"/>
              </a:rPr>
              <a:t> Hyperparameter tuning using techniques like </a:t>
            </a:r>
            <a:r>
              <a:rPr lang="en-US" sz="1600" b="0" i="0" dirty="0" err="1">
                <a:solidFill>
                  <a:srgbClr val="0D0D0D"/>
                </a:solidFill>
                <a:effectLst/>
                <a:latin typeface="Arial" panose="020B0604020202020204" pitchFamily="34" charset="0"/>
                <a:cs typeface="Arial" panose="020B0604020202020204" pitchFamily="34" charset="0"/>
              </a:rPr>
              <a:t>GridSearchCV</a:t>
            </a:r>
            <a:r>
              <a:rPr lang="en-US" sz="1600" b="0" i="0" dirty="0">
                <a:solidFill>
                  <a:srgbClr val="0D0D0D"/>
                </a:solidFill>
                <a:effectLst/>
                <a:latin typeface="Arial" panose="020B0604020202020204" pitchFamily="34" charset="0"/>
                <a:cs typeface="Arial" panose="020B0604020202020204" pitchFamily="34" charset="0"/>
              </a:rPr>
              <a:t> requires significant computational resources and may become impractical for large hyperparameter spaces.</a:t>
            </a:r>
          </a:p>
          <a:p>
            <a:pPr marL="742950" lvl="1" indent="-285750" algn="l">
              <a:buFont typeface="+mj-lt"/>
              <a:buAutoNum type="arabicPeriod"/>
            </a:pPr>
            <a:r>
              <a:rPr lang="en-US" sz="1600" b="1" i="0" dirty="0">
                <a:solidFill>
                  <a:srgbClr val="0D0D0D"/>
                </a:solidFill>
                <a:effectLst/>
                <a:latin typeface="Arial" panose="020B0604020202020204" pitchFamily="34" charset="0"/>
                <a:cs typeface="Arial" panose="020B0604020202020204" pitchFamily="34" charset="0"/>
              </a:rPr>
              <a:t>Overfitting:</a:t>
            </a:r>
            <a:r>
              <a:rPr lang="en-US" sz="1600" b="0" i="0" dirty="0">
                <a:solidFill>
                  <a:srgbClr val="0D0D0D"/>
                </a:solidFill>
                <a:effectLst/>
                <a:latin typeface="Arial" panose="020B0604020202020204" pitchFamily="34" charset="0"/>
                <a:cs typeface="Arial" panose="020B0604020202020204" pitchFamily="34" charset="0"/>
              </a:rPr>
              <a:t> Tuning hyperparameters can lead to overfitting on the validation set, reducing the model's ability to generalize to unseen data.</a:t>
            </a:r>
          </a:p>
        </p:txBody>
      </p:sp>
    </p:spTree>
    <p:extLst>
      <p:ext uri="{BB962C8B-B14F-4D97-AF65-F5344CB8AC3E}">
        <p14:creationId xmlns:p14="http://schemas.microsoft.com/office/powerpoint/2010/main" val="4896410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4734" y="2443396"/>
            <a:ext cx="7704944" cy="707886"/>
          </a:xfrm>
          <a:prstGeom prst="rect">
            <a:avLst/>
          </a:prstGeom>
          <a:noFill/>
        </p:spPr>
        <p:txBody>
          <a:bodyPr wrap="square" rtlCol="0">
            <a:spAutoFit/>
          </a:bodyPr>
          <a:lstStyle/>
          <a:p>
            <a:pPr algn="ctr"/>
            <a:r>
              <a:rPr lang="en-US" sz="4000" b="1" dirty="0"/>
              <a:t>Thank-you</a:t>
            </a:r>
          </a:p>
        </p:txBody>
      </p:sp>
      <p:pic>
        <p:nvPicPr>
          <p:cNvPr id="3" name="Google Shape;342;p2">
            <a:extLst>
              <a:ext uri="{FF2B5EF4-FFF2-40B4-BE49-F238E27FC236}">
                <a16:creationId xmlns:a16="http://schemas.microsoft.com/office/drawing/2014/main" id="{9B10FB1A-C397-2977-7BEB-F6708CC658E1}"/>
              </a:ext>
            </a:extLst>
          </p:cNvPr>
          <p:cNvPicPr preferRelativeResize="0"/>
          <p:nvPr/>
        </p:nvPicPr>
        <p:blipFill rotWithShape="1">
          <a:blip r:embed="rId2">
            <a:alphaModFix/>
          </a:blip>
          <a:srcRect/>
          <a:stretch/>
        </p:blipFill>
        <p:spPr>
          <a:xfrm>
            <a:off x="7771754" y="100245"/>
            <a:ext cx="1187051" cy="411359"/>
          </a:xfrm>
          <a:prstGeom prst="rect">
            <a:avLst/>
          </a:prstGeom>
          <a:noFill/>
          <a:ln>
            <a:noFill/>
          </a:ln>
        </p:spPr>
      </p:pic>
    </p:spTree>
    <p:extLst>
      <p:ext uri="{BB962C8B-B14F-4D97-AF65-F5344CB8AC3E}">
        <p14:creationId xmlns:p14="http://schemas.microsoft.com/office/powerpoint/2010/main" val="1115244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extLst>
              <p:ext uri="{D42A27DB-BD31-4B8C-83A1-F6EECF244321}">
                <p14:modId xmlns:p14="http://schemas.microsoft.com/office/powerpoint/2010/main" val="394759981"/>
              </p:ext>
            </p:extLst>
          </p:nvPr>
        </p:nvGraphicFramePr>
        <p:xfrm>
          <a:off x="71880" y="1094282"/>
          <a:ext cx="9072120" cy="54114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1019331" y="571062"/>
            <a:ext cx="4362138" cy="523220"/>
          </a:xfrm>
          <a:prstGeom prst="rect">
            <a:avLst/>
          </a:prstGeom>
          <a:noFill/>
        </p:spPr>
        <p:txBody>
          <a:bodyPr wrap="square" rtlCol="0">
            <a:spAutoFit/>
          </a:bodyPr>
          <a:lstStyle/>
          <a:p>
            <a:r>
              <a:rPr lang="en-US" sz="2800" b="1" dirty="0"/>
              <a:t>Project Workflow</a:t>
            </a:r>
          </a:p>
        </p:txBody>
      </p:sp>
      <p:pic>
        <p:nvPicPr>
          <p:cNvPr id="4" name="Google Shape;342;p2">
            <a:extLst>
              <a:ext uri="{FF2B5EF4-FFF2-40B4-BE49-F238E27FC236}">
                <a16:creationId xmlns:a16="http://schemas.microsoft.com/office/drawing/2014/main" id="{03A72647-F076-B91A-04B3-008E36565CA2}"/>
              </a:ext>
            </a:extLst>
          </p:cNvPr>
          <p:cNvPicPr preferRelativeResize="0"/>
          <p:nvPr/>
        </p:nvPicPr>
        <p:blipFill rotWithShape="1">
          <a:blip r:embed="rId7">
            <a:alphaModFix/>
          </a:blip>
          <a:srcRect/>
          <a:stretch/>
        </p:blipFill>
        <p:spPr>
          <a:xfrm>
            <a:off x="7771754" y="100245"/>
            <a:ext cx="1187051" cy="411359"/>
          </a:xfrm>
          <a:prstGeom prst="rect">
            <a:avLst/>
          </a:prstGeom>
          <a:noFill/>
          <a:ln>
            <a:noFill/>
          </a:ln>
        </p:spPr>
      </p:pic>
    </p:spTree>
    <p:extLst>
      <p:ext uri="{BB962C8B-B14F-4D97-AF65-F5344CB8AC3E}">
        <p14:creationId xmlns:p14="http://schemas.microsoft.com/office/powerpoint/2010/main" val="1083727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ge3bb489db2_4_0"/>
          <p:cNvSpPr txBox="1">
            <a:spLocks noGrp="1"/>
          </p:cNvSpPr>
          <p:nvPr>
            <p:ph idx="1"/>
          </p:nvPr>
        </p:nvSpPr>
        <p:spPr>
          <a:xfrm>
            <a:off x="651750" y="228600"/>
            <a:ext cx="7610400" cy="639420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2000" b="1" dirty="0">
                <a:solidFill>
                  <a:schemeClr val="bg1"/>
                </a:solidFill>
                <a:latin typeface="Arial" pitchFamily="34" charset="0"/>
                <a:ea typeface="Calibri"/>
                <a:cs typeface="Arial" pitchFamily="34" charset="0"/>
                <a:sym typeface="Calibri"/>
              </a:rPr>
              <a:t>Data Set Details:</a:t>
            </a:r>
            <a:endParaRPr lang="en-US" sz="2000" dirty="0">
              <a:solidFill>
                <a:schemeClr val="bg1"/>
              </a:solidFill>
              <a:latin typeface="Arial" pitchFamily="34" charset="0"/>
              <a:cs typeface="Arial" pitchFamily="34" charset="0"/>
            </a:endParaRPr>
          </a:p>
          <a:p>
            <a:pPr marL="0" lvl="0" indent="0">
              <a:spcBef>
                <a:spcPts val="0"/>
              </a:spcBef>
              <a:buNone/>
            </a:pPr>
            <a:endParaRPr lang="en-US" sz="2000" b="1" dirty="0">
              <a:solidFill>
                <a:schemeClr val="accent4"/>
              </a:solidFill>
              <a:latin typeface="Calibri"/>
              <a:ea typeface="Calibri"/>
              <a:cs typeface="Calibri"/>
              <a:sym typeface="Calibri"/>
            </a:endParaRPr>
          </a:p>
          <a:p>
            <a:pPr marL="0" lvl="0" indent="-152400">
              <a:spcBef>
                <a:spcPts val="0"/>
              </a:spcBef>
              <a:buClr>
                <a:schemeClr val="dk1"/>
              </a:buClr>
              <a:buSzPts val="2400"/>
              <a:buFont typeface="Noto Sans Symbols"/>
              <a:buChar char="⮚"/>
            </a:pPr>
            <a:r>
              <a:rPr lang="en-US" sz="2000" dirty="0">
                <a:solidFill>
                  <a:schemeClr val="dk1"/>
                </a:solidFill>
                <a:latin typeface="Arial" pitchFamily="34" charset="0"/>
                <a:ea typeface="Calibri"/>
                <a:cs typeface="Arial" pitchFamily="34" charset="0"/>
                <a:sym typeface="Calibri"/>
              </a:rPr>
              <a:t>Shape of the dataset is 20491 Rows ,2 Columns.</a:t>
            </a:r>
          </a:p>
          <a:p>
            <a:pPr marL="0" lvl="0" indent="-152400">
              <a:spcBef>
                <a:spcPts val="0"/>
              </a:spcBef>
              <a:buClr>
                <a:schemeClr val="dk1"/>
              </a:buClr>
              <a:buSzPts val="2400"/>
              <a:buFont typeface="Noto Sans Symbols"/>
              <a:buChar char="⮚"/>
            </a:pPr>
            <a:r>
              <a:rPr lang="en-US" sz="2000" dirty="0">
                <a:solidFill>
                  <a:schemeClr val="dk1"/>
                </a:solidFill>
                <a:latin typeface="Arial" pitchFamily="34" charset="0"/>
                <a:ea typeface="Calibri"/>
                <a:cs typeface="Arial" pitchFamily="34" charset="0"/>
                <a:sym typeface="Calibri"/>
              </a:rPr>
              <a:t>The two features are “Reviews” and “Ratings”.</a:t>
            </a:r>
            <a:endParaRPr lang="en-US" sz="2000" dirty="0">
              <a:latin typeface="Arial" pitchFamily="34" charset="0"/>
              <a:cs typeface="Arial" pitchFamily="34" charset="0"/>
            </a:endParaRPr>
          </a:p>
          <a:p>
            <a:pPr marL="0" lvl="0" indent="-152400">
              <a:spcBef>
                <a:spcPts val="0"/>
              </a:spcBef>
              <a:buClr>
                <a:schemeClr val="dk1"/>
              </a:buClr>
              <a:buSzPts val="2400"/>
              <a:buFont typeface="Noto Sans Symbols"/>
              <a:buChar char="⮚"/>
            </a:pPr>
            <a:r>
              <a:rPr lang="en-US" sz="2000" dirty="0">
                <a:solidFill>
                  <a:schemeClr val="dk1"/>
                </a:solidFill>
                <a:latin typeface="Arial" pitchFamily="34" charset="0"/>
                <a:ea typeface="Calibri"/>
                <a:cs typeface="Arial" pitchFamily="34" charset="0"/>
                <a:sym typeface="Calibri"/>
              </a:rPr>
              <a:t>Reviews Feature contain categorical values and it is a “object” Datatype. </a:t>
            </a:r>
            <a:endParaRPr lang="en-US" sz="2000" dirty="0">
              <a:latin typeface="Arial" pitchFamily="34" charset="0"/>
              <a:cs typeface="Arial" pitchFamily="34" charset="0"/>
            </a:endParaRPr>
          </a:p>
          <a:p>
            <a:pPr marL="0" lvl="0" indent="-152400">
              <a:spcBef>
                <a:spcPts val="0"/>
              </a:spcBef>
              <a:buClr>
                <a:schemeClr val="dk1"/>
              </a:buClr>
              <a:buSzPts val="2400"/>
              <a:buFont typeface="Noto Sans Symbols"/>
              <a:buChar char="⮚"/>
            </a:pPr>
            <a:r>
              <a:rPr lang="en-US" sz="2000" dirty="0">
                <a:solidFill>
                  <a:schemeClr val="dk1"/>
                </a:solidFill>
                <a:latin typeface="Arial" pitchFamily="34" charset="0"/>
                <a:ea typeface="Calibri"/>
                <a:cs typeface="Arial" pitchFamily="34" charset="0"/>
                <a:sym typeface="Calibri"/>
              </a:rPr>
              <a:t>Ratings Feature contain numerical values and it is a “float64” Datatype.</a:t>
            </a:r>
            <a:endParaRPr lang="en-US" sz="2000" dirty="0">
              <a:latin typeface="Arial" pitchFamily="34" charset="0"/>
              <a:cs typeface="Arial" pitchFamily="34" charset="0"/>
            </a:endParaRPr>
          </a:p>
          <a:p>
            <a:pPr marL="0" lvl="0" indent="-152400">
              <a:spcBef>
                <a:spcPts val="0"/>
              </a:spcBef>
              <a:buClr>
                <a:schemeClr val="dk1"/>
              </a:buClr>
              <a:buSzPts val="2400"/>
              <a:buFont typeface="Noto Sans Symbols"/>
              <a:buChar char="⮚"/>
            </a:pPr>
            <a:r>
              <a:rPr lang="en-US" sz="2000" dirty="0">
                <a:solidFill>
                  <a:schemeClr val="dk1"/>
                </a:solidFill>
                <a:latin typeface="Arial" pitchFamily="34" charset="0"/>
                <a:ea typeface="Calibri"/>
                <a:cs typeface="Arial" pitchFamily="34" charset="0"/>
                <a:sym typeface="Calibri"/>
              </a:rPr>
              <a:t>There are No null or missing values.</a:t>
            </a:r>
          </a:p>
          <a:p>
            <a:pPr marL="0" lvl="0" indent="-152400">
              <a:spcBef>
                <a:spcPts val="0"/>
              </a:spcBef>
              <a:buClr>
                <a:schemeClr val="dk1"/>
              </a:buClr>
              <a:buSzPts val="2400"/>
              <a:buFont typeface="Noto Sans Symbols"/>
              <a:buChar char="⮚"/>
            </a:pPr>
            <a:r>
              <a:rPr lang="en-US" sz="2000" dirty="0">
                <a:solidFill>
                  <a:schemeClr val="dk1"/>
                </a:solidFill>
                <a:latin typeface="Arial" pitchFamily="34" charset="0"/>
                <a:cs typeface="Arial" pitchFamily="34" charset="0"/>
                <a:sym typeface="Calibri"/>
              </a:rPr>
              <a:t>The python libraries and packages we will use in this project are namely:</a:t>
            </a:r>
          </a:p>
          <a:p>
            <a:pPr marL="0" lvl="0" indent="-152400">
              <a:spcBef>
                <a:spcPts val="0"/>
              </a:spcBef>
              <a:buClr>
                <a:schemeClr val="dk1"/>
              </a:buClr>
              <a:buSzPts val="2400"/>
              <a:buFont typeface="Noto Sans Symbols"/>
              <a:buChar char="⮚"/>
            </a:pPr>
            <a:r>
              <a:rPr lang="en-US" sz="2000" dirty="0">
                <a:solidFill>
                  <a:schemeClr val="dk1"/>
                </a:solidFill>
                <a:latin typeface="Arial" pitchFamily="34" charset="0"/>
                <a:cs typeface="Arial" pitchFamily="34" charset="0"/>
                <a:sym typeface="Calibri"/>
              </a:rPr>
              <a:t>NumPy</a:t>
            </a:r>
          </a:p>
          <a:p>
            <a:pPr marL="0" lvl="0" indent="-152400">
              <a:spcBef>
                <a:spcPts val="0"/>
              </a:spcBef>
              <a:buClr>
                <a:schemeClr val="dk1"/>
              </a:buClr>
              <a:buSzPts val="2400"/>
              <a:buFont typeface="Noto Sans Symbols"/>
              <a:buChar char="⮚"/>
            </a:pPr>
            <a:r>
              <a:rPr lang="en-US" sz="2000" dirty="0">
                <a:solidFill>
                  <a:schemeClr val="dk1"/>
                </a:solidFill>
                <a:latin typeface="Arial" pitchFamily="34" charset="0"/>
                <a:cs typeface="Arial" pitchFamily="34" charset="0"/>
                <a:sym typeface="Calibri"/>
              </a:rPr>
              <a:t>Pandas</a:t>
            </a:r>
          </a:p>
          <a:p>
            <a:pPr marL="0" lvl="0" indent="-152400">
              <a:spcBef>
                <a:spcPts val="0"/>
              </a:spcBef>
              <a:buClr>
                <a:schemeClr val="dk1"/>
              </a:buClr>
              <a:buSzPts val="2400"/>
              <a:buFont typeface="Noto Sans Symbols"/>
              <a:buChar char="⮚"/>
            </a:pPr>
            <a:r>
              <a:rPr lang="en-US" sz="2000" dirty="0">
                <a:solidFill>
                  <a:schemeClr val="dk1"/>
                </a:solidFill>
                <a:latin typeface="Arial" pitchFamily="34" charset="0"/>
                <a:cs typeface="Arial" pitchFamily="34" charset="0"/>
                <a:sym typeface="Calibri"/>
              </a:rPr>
              <a:t>Seaborn</a:t>
            </a:r>
          </a:p>
          <a:p>
            <a:pPr marL="0" lvl="0" indent="-152400">
              <a:spcBef>
                <a:spcPts val="0"/>
              </a:spcBef>
              <a:buClr>
                <a:schemeClr val="dk1"/>
              </a:buClr>
              <a:buSzPts val="2400"/>
              <a:buFont typeface="Noto Sans Symbols"/>
              <a:buChar char="⮚"/>
            </a:pPr>
            <a:r>
              <a:rPr lang="en-US" sz="2000" dirty="0">
                <a:solidFill>
                  <a:schemeClr val="dk1"/>
                </a:solidFill>
                <a:latin typeface="Arial" pitchFamily="34" charset="0"/>
                <a:cs typeface="Arial" pitchFamily="34" charset="0"/>
                <a:sym typeface="Calibri"/>
              </a:rPr>
              <a:t>Matplotlib</a:t>
            </a:r>
            <a:endParaRPr lang="en-US" sz="2000" dirty="0">
              <a:latin typeface="Arial" pitchFamily="34" charset="0"/>
              <a:cs typeface="Arial" pitchFamily="34" charset="0"/>
            </a:endParaRPr>
          </a:p>
          <a:p>
            <a:pPr marL="0" lvl="0" indent="0" algn="l" rtl="0">
              <a:lnSpc>
                <a:spcPct val="100000"/>
              </a:lnSpc>
              <a:spcBef>
                <a:spcPts val="2000"/>
              </a:spcBef>
              <a:spcAft>
                <a:spcPts val="0"/>
              </a:spcAft>
              <a:buSzPts val="2000"/>
              <a:buNone/>
            </a:pPr>
            <a:endParaRPr sz="2200" dirty="0"/>
          </a:p>
        </p:txBody>
      </p:sp>
      <p:pic>
        <p:nvPicPr>
          <p:cNvPr id="2" name="Google Shape;342;p2">
            <a:extLst>
              <a:ext uri="{FF2B5EF4-FFF2-40B4-BE49-F238E27FC236}">
                <a16:creationId xmlns:a16="http://schemas.microsoft.com/office/drawing/2014/main" id="{8FD5D3E4-6D28-9B98-77DF-40A8E00EEBC4}"/>
              </a:ext>
            </a:extLst>
          </p:cNvPr>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
          <p:cNvSpPr txBox="1"/>
          <p:nvPr/>
        </p:nvSpPr>
        <p:spPr>
          <a:xfrm>
            <a:off x="1354237" y="1841804"/>
            <a:ext cx="6435525" cy="23082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4800" b="1" i="0" u="none" strike="noStrike" cap="none" dirty="0">
                <a:solidFill>
                  <a:srgbClr val="002776"/>
                </a:solidFill>
                <a:effectLst>
                  <a:outerShdw blurRad="38100" dist="38100" dir="2700000" algn="tl">
                    <a:srgbClr val="000000">
                      <a:alpha val="43137"/>
                    </a:srgbClr>
                  </a:outerShdw>
                </a:effectLst>
                <a:latin typeface="Arial"/>
                <a:ea typeface="Arial"/>
                <a:cs typeface="Arial"/>
                <a:sym typeface="Arial"/>
              </a:rPr>
              <a:t>Exploratory Data Analysis (EDA) and </a:t>
            </a:r>
            <a:endParaRPr sz="4800" b="1" i="0" u="none" strike="noStrike" cap="none" dirty="0">
              <a:solidFill>
                <a:srgbClr val="000000"/>
              </a:solidFill>
              <a:effectLst>
                <a:outerShdw blurRad="38100" dist="38100" dir="2700000" algn="tl">
                  <a:srgbClr val="000000">
                    <a:alpha val="43137"/>
                  </a:srgbClr>
                </a:outerShdw>
              </a:effectLst>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4800" b="1" i="0" u="none" strike="noStrike" cap="none" dirty="0">
                <a:solidFill>
                  <a:srgbClr val="002776"/>
                </a:solidFill>
                <a:effectLst>
                  <a:outerShdw blurRad="38100" dist="38100" dir="2700000" algn="tl">
                    <a:srgbClr val="000000">
                      <a:alpha val="43137"/>
                    </a:srgbClr>
                  </a:outerShdw>
                </a:effectLst>
                <a:latin typeface="Arial"/>
                <a:ea typeface="Arial"/>
                <a:cs typeface="Arial"/>
                <a:sym typeface="Arial"/>
              </a:rPr>
              <a:t>Feature Engineering</a:t>
            </a:r>
            <a:endParaRPr sz="4800" b="1" i="0" u="none" strike="noStrike" cap="none" dirty="0">
              <a:solidFill>
                <a:srgbClr val="000000"/>
              </a:solidFill>
              <a:effectLst>
                <a:outerShdw blurRad="38100" dist="38100" dir="2700000" algn="tl">
                  <a:srgbClr val="000000">
                    <a:alpha val="43137"/>
                  </a:srgbClr>
                </a:outerShdw>
              </a:effectLst>
              <a:latin typeface="Arial"/>
              <a:ea typeface="Arial"/>
              <a:cs typeface="Arial"/>
              <a:sym typeface="Arial"/>
            </a:endParaRPr>
          </a:p>
        </p:txBody>
      </p:sp>
      <p:pic>
        <p:nvPicPr>
          <p:cNvPr id="363" name="Google Shape;363;p4"/>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376"/>
        <p:cNvGrpSpPr/>
        <p:nvPr/>
      </p:nvGrpSpPr>
      <p:grpSpPr>
        <a:xfrm>
          <a:off x="0" y="0"/>
          <a:ext cx="0" cy="0"/>
          <a:chOff x="0" y="0"/>
          <a:chExt cx="0" cy="0"/>
        </a:xfrm>
      </p:grpSpPr>
      <p:sp>
        <p:nvSpPr>
          <p:cNvPr id="377" name="Google Shape;377;p6"/>
          <p:cNvSpPr txBox="1"/>
          <p:nvPr/>
        </p:nvSpPr>
        <p:spPr>
          <a:xfrm>
            <a:off x="131120" y="50125"/>
            <a:ext cx="7486849" cy="51159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dirty="0">
                <a:solidFill>
                  <a:srgbClr val="002776"/>
                </a:solidFill>
                <a:latin typeface="Arial"/>
                <a:ea typeface="Arial"/>
                <a:cs typeface="Arial"/>
                <a:sym typeface="Arial"/>
              </a:rPr>
              <a:t>EDA</a:t>
            </a:r>
            <a:endParaRPr sz="1400" b="0" i="0" u="none" strike="noStrike" cap="none" dirty="0">
              <a:solidFill>
                <a:srgbClr val="000000"/>
              </a:solidFill>
              <a:latin typeface="Arial"/>
              <a:ea typeface="Arial"/>
              <a:cs typeface="Arial"/>
              <a:sym typeface="Arial"/>
            </a:endParaRPr>
          </a:p>
        </p:txBody>
      </p:sp>
      <p:pic>
        <p:nvPicPr>
          <p:cNvPr id="379" name="Google Shape;379;p6"/>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 name="Google Shape;378;p6">
            <a:extLst>
              <a:ext uri="{FF2B5EF4-FFF2-40B4-BE49-F238E27FC236}">
                <a16:creationId xmlns:a16="http://schemas.microsoft.com/office/drawing/2014/main" id="{AC5E420C-80D2-232F-7208-A7F8514D9EBE}"/>
              </a:ext>
            </a:extLst>
          </p:cNvPr>
          <p:cNvSpPr/>
          <p:nvPr/>
        </p:nvSpPr>
        <p:spPr>
          <a:xfrm>
            <a:off x="587005" y="561723"/>
            <a:ext cx="8556995" cy="1446509"/>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IN" sz="4000" b="1" dirty="0">
                <a:solidFill>
                  <a:schemeClr val="bg1"/>
                </a:solidFill>
                <a:effectLst>
                  <a:outerShdw blurRad="38100" dist="38100" dir="2700000" algn="tl">
                    <a:srgbClr val="000000">
                      <a:alpha val="43137"/>
                    </a:srgbClr>
                  </a:outerShdw>
                </a:effectLst>
                <a:latin typeface="Arial" pitchFamily="34" charset="0"/>
                <a:ea typeface="Century Gothic"/>
                <a:cs typeface="Arial" pitchFamily="34" charset="0"/>
                <a:sym typeface="Century Gothic"/>
              </a:rPr>
              <a:t>Bar Chart For Rating Distribution</a:t>
            </a:r>
          </a:p>
          <a:p>
            <a:pPr lvl="0" algn="l" rtl="0">
              <a:spcBef>
                <a:spcPts val="0"/>
              </a:spcBef>
              <a:spcAft>
                <a:spcPts val="0"/>
              </a:spcAft>
              <a:buClr>
                <a:schemeClr val="dk1"/>
              </a:buClr>
              <a:buSzPts val="1800"/>
            </a:pPr>
            <a:endParaRPr lang="en-IN" sz="2400" dirty="0">
              <a:solidFill>
                <a:schemeClr val="dk1"/>
              </a:solidFill>
              <a:latin typeface="Arial" pitchFamily="34" charset="0"/>
              <a:ea typeface="Century Gothic"/>
              <a:cs typeface="Arial" pitchFamily="34" charset="0"/>
              <a:sym typeface="Century Gothic"/>
            </a:endParaRPr>
          </a:p>
          <a:p>
            <a:pPr lvl="0" algn="l" rtl="0">
              <a:spcBef>
                <a:spcPts val="0"/>
              </a:spcBef>
              <a:spcAft>
                <a:spcPts val="0"/>
              </a:spcAft>
              <a:buClr>
                <a:schemeClr val="dk1"/>
              </a:buClr>
              <a:buSzPts val="1800"/>
            </a:pPr>
            <a:endParaRPr sz="2400" dirty="0">
              <a:solidFill>
                <a:schemeClr val="dk1"/>
              </a:solidFill>
              <a:latin typeface="Arial" pitchFamily="34" charset="0"/>
              <a:ea typeface="Century Gothic"/>
              <a:cs typeface="Arial" pitchFamily="34" charset="0"/>
              <a:sym typeface="Century Gothic"/>
            </a:endParaRPr>
          </a:p>
        </p:txBody>
      </p:sp>
      <p:pic>
        <p:nvPicPr>
          <p:cNvPr id="4" name="Picture 3">
            <a:extLst>
              <a:ext uri="{FF2B5EF4-FFF2-40B4-BE49-F238E27FC236}">
                <a16:creationId xmlns:a16="http://schemas.microsoft.com/office/drawing/2014/main" id="{F94E4097-3AEF-5B7E-D379-4D2FC7BD4239}"/>
              </a:ext>
            </a:extLst>
          </p:cNvPr>
          <p:cNvPicPr>
            <a:picLocks noChangeAspect="1"/>
          </p:cNvPicPr>
          <p:nvPr/>
        </p:nvPicPr>
        <p:blipFill>
          <a:blip r:embed="rId4"/>
          <a:stretch>
            <a:fillRect/>
          </a:stretch>
        </p:blipFill>
        <p:spPr>
          <a:xfrm>
            <a:off x="131120" y="1491497"/>
            <a:ext cx="8881759" cy="503839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8E771C-6D91-739D-2EE8-8969A91BAD88}"/>
              </a:ext>
            </a:extLst>
          </p:cNvPr>
          <p:cNvSpPr>
            <a:spLocks noGrp="1"/>
          </p:cNvSpPr>
          <p:nvPr>
            <p:ph type="title"/>
          </p:nvPr>
        </p:nvSpPr>
        <p:spPr>
          <a:xfrm>
            <a:off x="317351" y="274638"/>
            <a:ext cx="8159675" cy="510670"/>
          </a:xfrm>
        </p:spPr>
        <p:txBody>
          <a:bodyPr>
            <a:normAutofit fontScale="90000"/>
          </a:bodyPr>
          <a:lstStyle/>
          <a:p>
            <a:br>
              <a:rPr lang="en-IN" sz="4400" dirty="0">
                <a:solidFill>
                  <a:schemeClr val="dk1"/>
                </a:solidFill>
                <a:latin typeface="Arial" pitchFamily="34" charset="0"/>
                <a:ea typeface="Century Gothic"/>
                <a:cs typeface="Arial" pitchFamily="34" charset="0"/>
                <a:sym typeface="Century Gothic"/>
              </a:rPr>
            </a:br>
            <a:r>
              <a:rPr lang="en-IN" sz="4400" dirty="0">
                <a:solidFill>
                  <a:schemeClr val="bg1"/>
                </a:solidFill>
                <a:latin typeface="Arial" pitchFamily="34" charset="0"/>
                <a:ea typeface="Century Gothic"/>
                <a:cs typeface="Arial" pitchFamily="34" charset="0"/>
                <a:sym typeface="Century Gothic"/>
              </a:rPr>
              <a:t>Pie Chart for Rating Distribution</a:t>
            </a:r>
            <a:endParaRPr lang="en-IN" sz="4400" dirty="0">
              <a:solidFill>
                <a:schemeClr val="bg1"/>
              </a:solidFill>
            </a:endParaRPr>
          </a:p>
        </p:txBody>
      </p:sp>
      <p:pic>
        <p:nvPicPr>
          <p:cNvPr id="5" name="Picture 4">
            <a:extLst>
              <a:ext uri="{FF2B5EF4-FFF2-40B4-BE49-F238E27FC236}">
                <a16:creationId xmlns:a16="http://schemas.microsoft.com/office/drawing/2014/main" id="{E353AAE4-CBBA-C8A0-6CFD-AD46EAADC30C}"/>
              </a:ext>
            </a:extLst>
          </p:cNvPr>
          <p:cNvPicPr>
            <a:picLocks noChangeAspect="1"/>
          </p:cNvPicPr>
          <p:nvPr/>
        </p:nvPicPr>
        <p:blipFill>
          <a:blip r:embed="rId2"/>
          <a:stretch>
            <a:fillRect/>
          </a:stretch>
        </p:blipFill>
        <p:spPr>
          <a:xfrm>
            <a:off x="944567" y="1371927"/>
            <a:ext cx="7254866" cy="5211435"/>
          </a:xfrm>
          <a:prstGeom prst="rect">
            <a:avLst/>
          </a:prstGeom>
        </p:spPr>
      </p:pic>
    </p:spTree>
    <p:extLst>
      <p:ext uri="{BB962C8B-B14F-4D97-AF65-F5344CB8AC3E}">
        <p14:creationId xmlns:p14="http://schemas.microsoft.com/office/powerpoint/2010/main" val="2931257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376"/>
        <p:cNvGrpSpPr/>
        <p:nvPr/>
      </p:nvGrpSpPr>
      <p:grpSpPr>
        <a:xfrm>
          <a:off x="0" y="0"/>
          <a:ext cx="0" cy="0"/>
          <a:chOff x="0" y="0"/>
          <a:chExt cx="0" cy="0"/>
        </a:xfrm>
      </p:grpSpPr>
      <p:sp>
        <p:nvSpPr>
          <p:cNvPr id="377" name="Google Shape;377;p6"/>
          <p:cNvSpPr txBox="1"/>
          <p:nvPr/>
        </p:nvSpPr>
        <p:spPr>
          <a:xfrm>
            <a:off x="0" y="0"/>
            <a:ext cx="7486849" cy="51159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endParaRPr sz="1400" b="0" i="0" u="none" strike="noStrike" cap="none" dirty="0">
              <a:solidFill>
                <a:srgbClr val="000000"/>
              </a:solidFill>
              <a:latin typeface="Arial"/>
              <a:ea typeface="Arial"/>
              <a:cs typeface="Arial"/>
              <a:sym typeface="Arial"/>
            </a:endParaRPr>
          </a:p>
        </p:txBody>
      </p:sp>
      <p:pic>
        <p:nvPicPr>
          <p:cNvPr id="379" name="Google Shape;379;p6"/>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 name="Google Shape;378;p6">
            <a:extLst>
              <a:ext uri="{FF2B5EF4-FFF2-40B4-BE49-F238E27FC236}">
                <a16:creationId xmlns:a16="http://schemas.microsoft.com/office/drawing/2014/main" id="{AC5E420C-80D2-232F-7208-A7F8514D9EBE}"/>
              </a:ext>
            </a:extLst>
          </p:cNvPr>
          <p:cNvSpPr/>
          <p:nvPr/>
        </p:nvSpPr>
        <p:spPr>
          <a:xfrm>
            <a:off x="401810" y="685993"/>
            <a:ext cx="8534100" cy="646290"/>
          </a:xfrm>
          <a:prstGeom prst="rect">
            <a:avLst/>
          </a:prstGeom>
          <a:noFill/>
          <a:ln>
            <a:noFill/>
          </a:ln>
        </p:spPr>
        <p:txBody>
          <a:bodyPr spcFirstLastPara="1" wrap="square" lIns="91425" tIns="45700" rIns="91425" bIns="45700" anchor="t" anchorCtr="0">
            <a:spAutoFit/>
          </a:bodyPr>
          <a:lstStyle/>
          <a:p>
            <a:pPr lvl="0" algn="l" rtl="0">
              <a:spcBef>
                <a:spcPts val="0"/>
              </a:spcBef>
              <a:spcAft>
                <a:spcPts val="0"/>
              </a:spcAft>
              <a:buClr>
                <a:schemeClr val="dk1"/>
              </a:buClr>
              <a:buSzPts val="1800"/>
            </a:pPr>
            <a:endParaRPr lang="en-IN" sz="1800" dirty="0">
              <a:solidFill>
                <a:schemeClr val="dk1"/>
              </a:solidFill>
              <a:latin typeface="Century Gothic"/>
              <a:ea typeface="Century Gothic"/>
              <a:cs typeface="Century Gothic"/>
              <a:sym typeface="Century Gothic"/>
            </a:endParaRPr>
          </a:p>
          <a:p>
            <a:pPr lvl="0" algn="l" rtl="0">
              <a:spcBef>
                <a:spcPts val="0"/>
              </a:spcBef>
              <a:spcAft>
                <a:spcPts val="0"/>
              </a:spcAft>
              <a:buClr>
                <a:schemeClr val="dk1"/>
              </a:buClr>
              <a:buSzPts val="1800"/>
            </a:pPr>
            <a:endParaRPr sz="1800" dirty="0">
              <a:solidFill>
                <a:schemeClr val="dk1"/>
              </a:solidFill>
              <a:latin typeface="Century Gothic"/>
              <a:ea typeface="Century Gothic"/>
              <a:cs typeface="Century Gothic"/>
              <a:sym typeface="Century Gothic"/>
            </a:endParaRPr>
          </a:p>
        </p:txBody>
      </p:sp>
      <p:sp>
        <p:nvSpPr>
          <p:cNvPr id="4" name="TextBox 3"/>
          <p:cNvSpPr txBox="1"/>
          <p:nvPr/>
        </p:nvSpPr>
        <p:spPr>
          <a:xfrm>
            <a:off x="3395235" y="511598"/>
            <a:ext cx="2353529" cy="707886"/>
          </a:xfrm>
          <a:prstGeom prst="rect">
            <a:avLst/>
          </a:prstGeom>
          <a:noFill/>
        </p:spPr>
        <p:txBody>
          <a:bodyPr wrap="none" rtlCol="0">
            <a:spAutoFit/>
          </a:bodyPr>
          <a:lstStyle/>
          <a:p>
            <a:pPr algn="ctr"/>
            <a:r>
              <a:rPr lang="en-US" sz="4000" dirty="0">
                <a:effectLst>
                  <a:outerShdw blurRad="38100" dist="38100" dir="2700000" algn="tl">
                    <a:srgbClr val="000000">
                      <a:alpha val="43137"/>
                    </a:srgbClr>
                  </a:outerShdw>
                </a:effectLst>
              </a:rPr>
              <a:t> </a:t>
            </a:r>
            <a:r>
              <a:rPr lang="en-US" sz="4000" b="1" dirty="0">
                <a:effectLst>
                  <a:outerShdw blurRad="38100" dist="38100" dir="2700000" algn="tl">
                    <a:srgbClr val="000000">
                      <a:alpha val="43137"/>
                    </a:srgbClr>
                  </a:outerShdw>
                </a:effectLst>
              </a:rPr>
              <a:t>Bi-Gram</a:t>
            </a:r>
          </a:p>
        </p:txBody>
      </p:sp>
      <p:pic>
        <p:nvPicPr>
          <p:cNvPr id="5" name="Picture 4">
            <a:extLst>
              <a:ext uri="{FF2B5EF4-FFF2-40B4-BE49-F238E27FC236}">
                <a16:creationId xmlns:a16="http://schemas.microsoft.com/office/drawing/2014/main" id="{A04BB19F-01F7-92E0-BDFB-CADA022B11B0}"/>
              </a:ext>
            </a:extLst>
          </p:cNvPr>
          <p:cNvPicPr>
            <a:picLocks noChangeAspect="1"/>
          </p:cNvPicPr>
          <p:nvPr/>
        </p:nvPicPr>
        <p:blipFill>
          <a:blip r:embed="rId4"/>
          <a:stretch>
            <a:fillRect/>
          </a:stretch>
        </p:blipFill>
        <p:spPr>
          <a:xfrm>
            <a:off x="181500" y="1506672"/>
            <a:ext cx="8754410" cy="5075209"/>
          </a:xfrm>
          <a:prstGeom prst="rect">
            <a:avLst/>
          </a:prstGeom>
        </p:spPr>
      </p:pic>
    </p:spTree>
    <p:extLst>
      <p:ext uri="{BB962C8B-B14F-4D97-AF65-F5344CB8AC3E}">
        <p14:creationId xmlns:p14="http://schemas.microsoft.com/office/powerpoint/2010/main" val="4217643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0B2E07-6D92-9BE2-6023-605CF1BA0B08}"/>
              </a:ext>
            </a:extLst>
          </p:cNvPr>
          <p:cNvPicPr>
            <a:picLocks noChangeAspect="1"/>
          </p:cNvPicPr>
          <p:nvPr/>
        </p:nvPicPr>
        <p:blipFill>
          <a:blip r:embed="rId2"/>
          <a:stretch>
            <a:fillRect/>
          </a:stretch>
        </p:blipFill>
        <p:spPr>
          <a:xfrm>
            <a:off x="198548" y="1478282"/>
            <a:ext cx="8746904" cy="5094641"/>
          </a:xfrm>
          <a:prstGeom prst="rect">
            <a:avLst/>
          </a:prstGeom>
        </p:spPr>
      </p:pic>
      <p:sp>
        <p:nvSpPr>
          <p:cNvPr id="6" name="Title 5">
            <a:extLst>
              <a:ext uri="{FF2B5EF4-FFF2-40B4-BE49-F238E27FC236}">
                <a16:creationId xmlns:a16="http://schemas.microsoft.com/office/drawing/2014/main" id="{227F1DFC-AC73-9D99-E9CF-C4F1E3E0E53E}"/>
              </a:ext>
            </a:extLst>
          </p:cNvPr>
          <p:cNvSpPr>
            <a:spLocks noGrp="1"/>
          </p:cNvSpPr>
          <p:nvPr>
            <p:ph type="title"/>
          </p:nvPr>
        </p:nvSpPr>
        <p:spPr/>
        <p:txBody>
          <a:bodyPr>
            <a:normAutofit/>
          </a:bodyPr>
          <a:lstStyle/>
          <a:p>
            <a:r>
              <a:rPr lang="en-IN" sz="4000" dirty="0">
                <a:solidFill>
                  <a:schemeClr val="bg1"/>
                </a:solidFill>
                <a:latin typeface="Arial" panose="020B0604020202020204" pitchFamily="34" charset="0"/>
                <a:cs typeface="Arial" panose="020B0604020202020204" pitchFamily="34" charset="0"/>
              </a:rPr>
              <a:t>N-Gram</a:t>
            </a:r>
          </a:p>
        </p:txBody>
      </p:sp>
      <p:pic>
        <p:nvPicPr>
          <p:cNvPr id="7" name="Google Shape;342;p2">
            <a:extLst>
              <a:ext uri="{FF2B5EF4-FFF2-40B4-BE49-F238E27FC236}">
                <a16:creationId xmlns:a16="http://schemas.microsoft.com/office/drawing/2014/main" id="{DA07DFBE-33B7-07D3-3354-03C8D898E0C9}"/>
              </a:ext>
            </a:extLst>
          </p:cNvPr>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extLst>
      <p:ext uri="{BB962C8B-B14F-4D97-AF65-F5344CB8AC3E}">
        <p14:creationId xmlns:p14="http://schemas.microsoft.com/office/powerpoint/2010/main" val="557489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991</TotalTime>
  <Words>829</Words>
  <Application>Microsoft Office PowerPoint</Application>
  <PresentationFormat>On-screen Show (4:3)</PresentationFormat>
  <Paragraphs>94</Paragraphs>
  <Slides>29</Slides>
  <Notes>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29</vt:i4>
      </vt:variant>
    </vt:vector>
  </HeadingPairs>
  <TitlesOfParts>
    <vt:vector size="43" baseType="lpstr">
      <vt:lpstr>Söhne</vt:lpstr>
      <vt:lpstr>Arial</vt:lpstr>
      <vt:lpstr>Arial Black</vt:lpstr>
      <vt:lpstr>Wingdings 3</vt:lpstr>
      <vt:lpstr>Aptos</vt:lpstr>
      <vt:lpstr>Lucida Sans</vt:lpstr>
      <vt:lpstr>Wingdings 2</vt:lpstr>
      <vt:lpstr>Century Gothic</vt:lpstr>
      <vt:lpstr>Wingdings</vt:lpstr>
      <vt:lpstr>Book Antiqua</vt:lpstr>
      <vt:lpstr>Noto Sans Symbols</vt:lpstr>
      <vt:lpstr>Calibri</vt:lpstr>
      <vt:lpstr>Verdana</vt:lpstr>
      <vt:lpstr>Apex</vt:lpstr>
      <vt:lpstr>PowerPoint Presentation</vt:lpstr>
      <vt:lpstr>PowerPoint Presentation</vt:lpstr>
      <vt:lpstr>PowerPoint Presentation</vt:lpstr>
      <vt:lpstr>PowerPoint Presentation</vt:lpstr>
      <vt:lpstr>PowerPoint Presentation</vt:lpstr>
      <vt:lpstr>PowerPoint Presentation</vt:lpstr>
      <vt:lpstr> Pie Chart for Rating Distribution</vt:lpstr>
      <vt:lpstr>PowerPoint Presentation</vt:lpstr>
      <vt:lpstr>N-Gram</vt:lpstr>
      <vt:lpstr>PowerPoint Presentation</vt:lpstr>
      <vt:lpstr>PowerPoint Presentation</vt:lpstr>
      <vt:lpstr>SENTIMENT ANALYSIS USING COUNT-PLOT</vt:lpstr>
      <vt:lpstr>PowerPoint Presentation</vt:lpstr>
      <vt:lpstr>LADDER ANALYSIS</vt:lpstr>
      <vt:lpstr>EMOTION MINING</vt:lpstr>
      <vt:lpstr>GRADIENT ANALYSIS</vt:lpstr>
      <vt:lpstr>PowerPoint Presentation</vt:lpstr>
      <vt:lpstr>PowerPoint Presentation</vt:lpstr>
      <vt:lpstr>PowerPoint Presentation</vt:lpstr>
      <vt:lpstr>PowerPoint Presentation</vt:lpstr>
      <vt:lpstr>PowerPoint Presentation</vt:lpstr>
      <vt:lpstr>PowerPoint Presentation</vt:lpstr>
      <vt:lpstr>Deployment</vt:lpstr>
      <vt:lpstr>PowerPoint Presentation</vt:lpstr>
      <vt:lpstr>PowerPoint Presentation</vt:lpstr>
      <vt:lpstr>Challenges and Difficulties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Gonala, Shirish</dc:creator>
  <cp:lastModifiedBy>Sakthi muthusamy</cp:lastModifiedBy>
  <cp:revision>26</cp:revision>
  <dcterms:created xsi:type="dcterms:W3CDTF">2012-08-17T07:00:49Z</dcterms:created>
  <dcterms:modified xsi:type="dcterms:W3CDTF">2024-03-06T11:58:01Z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ies>
</file>