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607"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9/18/2024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1601507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1004148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7864357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2" name="对象"/>
          <p:cNvSpPr>
            <a:spLocks noGrp="1"/>
          </p:cNvSpPr>
          <p:nvPr>
            <p:ph type="sldImg"/>
          </p:nvPr>
        </p:nvSpPr>
        <p:spPr>
          <a:xfrm rot="0">
            <a:off x="4038600" y="857250"/>
            <a:ext cx="4114800" cy="2314575"/>
          </a:xfrm>
          <a:prstGeom prst="rect"/>
          <a:noFill/>
          <a:ln w="12700" cmpd="sng" cap="flat">
            <a:noFill/>
            <a:prstDash val="solid"/>
            <a:miter/>
          </a:ln>
        </p:spPr>
      </p:sp>
      <p:sp>
        <p:nvSpPr>
          <p:cNvPr id="18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2195780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6" name="对象"/>
          <p:cNvSpPr>
            <a:spLocks noGrp="1"/>
          </p:cNvSpPr>
          <p:nvPr>
            <p:ph type="sldImg"/>
          </p:nvPr>
        </p:nvSpPr>
        <p:spPr>
          <a:xfrm rot="0">
            <a:off x="4038600" y="857250"/>
            <a:ext cx="4114800" cy="2314575"/>
          </a:xfrm>
          <a:prstGeom prst="rect"/>
          <a:noFill/>
          <a:ln w="12700" cmpd="sng" cap="flat">
            <a:noFill/>
            <a:prstDash val="solid"/>
            <a:miter/>
          </a:ln>
        </p:spPr>
      </p:sp>
      <p:sp>
        <p:nvSpPr>
          <p:cNvPr id="18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2954208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3451761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1682884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19354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3418758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3347297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7814922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3036905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5" name="对象"/>
          <p:cNvSpPr>
            <a:spLocks noGrp="1"/>
          </p:cNvSpPr>
          <p:nvPr>
            <p:ph type="sldImg"/>
          </p:nvPr>
        </p:nvSpPr>
        <p:spPr>
          <a:xfrm rot="0">
            <a:off x="4038600" y="857250"/>
            <a:ext cx="4114800" cy="2314575"/>
          </a:xfrm>
          <a:prstGeom prst="rect"/>
          <a:noFill/>
          <a:ln w="12700" cmpd="sng" cap="flat">
            <a:noFill/>
            <a:prstDash val="solid"/>
            <a:miter/>
          </a:ln>
        </p:spPr>
      </p:sp>
      <p:sp>
        <p:nvSpPr>
          <p:cNvPr id="1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11798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92886592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033126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001482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5382670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4981156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768237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422631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001513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977595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767729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153612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458051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667615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9/18/2024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1685640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916266" y="2895054"/>
            <a:ext cx="1066543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P.</a:t>
            </a:r>
            <a:r>
              <a:rPr lang="en-US" altLang="zh-CN" sz="2400" b="0" i="0" u="none" strike="noStrike" kern="1200" cap="none" spc="0" baseline="0">
                <a:solidFill>
                  <a:schemeClr val="tx1"/>
                </a:solidFill>
                <a:latin typeface="Calibri" pitchFamily="0" charset="0"/>
                <a:ea typeface="宋体" pitchFamily="0" charset="0"/>
                <a:cs typeface="Calibri" pitchFamily="0" charset="0"/>
              </a:rPr>
              <a:t>SAKTHIVEL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a:t>
            </a:r>
            <a:r>
              <a:rPr lang="en-US" altLang="zh-CN" sz="2400" b="0" i="0" u="none" strike="noStrike" kern="1200" cap="none" spc="0" baseline="0">
                <a:solidFill>
                  <a:schemeClr val="tx1"/>
                </a:solidFill>
                <a:latin typeface="Calibri" pitchFamily="0" charset="0"/>
                <a:ea typeface="宋体" pitchFamily="0" charset="0"/>
                <a:cs typeface="Calibri" pitchFamily="0" charset="0"/>
              </a:rPr>
              <a:t>NO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a:t>
            </a:r>
            <a:r>
              <a:rPr lang="en-US" altLang="zh-CN" sz="2400" b="0" i="0" u="none" strike="noStrike" kern="1200" cap="none" spc="0" baseline="0">
                <a:solidFill>
                  <a:schemeClr val="tx1"/>
                </a:solidFill>
                <a:latin typeface="Calibri" pitchFamily="0" charset="0"/>
                <a:ea typeface="宋体" pitchFamily="0" charset="0"/>
                <a:cs typeface="Calibri" pitchFamily="0" charset="0"/>
              </a:rPr>
              <a:t>189</a:t>
            </a:r>
            <a:r>
              <a:rPr lang="en-US" altLang="zh-CN" sz="2400" b="0" i="0" u="none" strike="noStrike" kern="1200" cap="none" spc="0" baseline="0">
                <a:solidFill>
                  <a:schemeClr val="tx1"/>
                </a:solidFill>
                <a:latin typeface="Calibri" pitchFamily="0" charset="0"/>
                <a:ea typeface="宋体" pitchFamily="0" charset="0"/>
                <a:cs typeface="Calibri" pitchFamily="0" charset="0"/>
              </a:rPr>
              <a:t>73</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 3</a:t>
            </a:r>
            <a:r>
              <a:rPr lang="en-US" altLang="zh-CN" sz="2400" b="0" i="0" u="none" strike="noStrike" kern="1200" cap="none" spc="0" baseline="30000">
                <a:solidFill>
                  <a:schemeClr val="tx1"/>
                </a:solidFill>
                <a:latin typeface="Calibri" pitchFamily="0" charset="0"/>
                <a:ea typeface="宋体" pitchFamily="0" charset="0"/>
                <a:cs typeface="Calibri" pitchFamily="0" charset="0"/>
              </a:rPr>
              <a:t>rd</a:t>
            </a:r>
            <a:r>
              <a:rPr lang="en-US" altLang="zh-CN" sz="2400" b="0" i="0" u="none" strike="noStrike" kern="1200" cap="none" spc="0" baseline="0">
                <a:solidFill>
                  <a:schemeClr val="tx1"/>
                </a:solidFill>
                <a:latin typeface="Calibri" pitchFamily="0" charset="0"/>
                <a:ea typeface="宋体" pitchFamily="0" charset="0"/>
                <a:cs typeface="Calibri" pitchFamily="0" charset="0"/>
              </a:rPr>
              <a:t> YEAR 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B.M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 APOLLO ARTS AND SCIENCE 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CHENNAI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7370746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739774" y="291147"/>
            <a:ext cx="4137177"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矩形"/>
          <p:cNvSpPr>
            <a:spLocks/>
          </p:cNvSpPr>
          <p:nvPr/>
        </p:nvSpPr>
        <p:spPr>
          <a:xfrm rot="0">
            <a:off x="1524000" y="1524000"/>
            <a:ext cx="4953000" cy="4091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Preparation: Clean and organize data, ensuring accuracy and consistency.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*Trend Analysis: Apply charts and graphs (e.g., line charts, bar graphs) to visualize trends over time, such as employee performance or turnover rates.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*Pivot Tables: Create pivot tables to aggregate and analyze data across different dimensions, such as department, tenure, or job role.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*Regression Analysis: Utilize regression functions to identify relationships between variables, such as the impact of training on performance.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3369219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9" name="文本框"/>
          <p:cNvSpPr>
            <a:spLocks noGrp="1"/>
          </p:cNvSpPr>
          <p:nvPr>
            <p:ph type="title"/>
          </p:nvPr>
        </p:nvSpPr>
        <p:spPr>
          <a:xfrm rot="0">
            <a:off x="755332" y="385444"/>
            <a:ext cx="2978767"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81" name="图片"/>
          <p:cNvPicPr>
            <a:picLocks noChangeAspect="1"/>
          </p:cNvPicPr>
          <p:nvPr/>
        </p:nvPicPr>
        <p:blipFill>
          <a:blip r:embed="rId2" cstate="print"/>
          <a:stretch>
            <a:fillRect/>
          </a:stretch>
        </p:blipFill>
        <p:spPr>
          <a:xfrm rot="0">
            <a:off x="1295380" y="1219181"/>
            <a:ext cx="7772119" cy="4931051"/>
          </a:xfrm>
          <a:prstGeom prst="rect"/>
          <a:noFill/>
          <a:ln w="12700" cmpd="sng" cap="flat">
            <a:noFill/>
            <a:prstDash val="solid"/>
            <a:miter/>
          </a:ln>
        </p:spPr>
      </p:pic>
    </p:spTree>
    <p:extLst>
      <p:ext uri="{BB962C8B-B14F-4D97-AF65-F5344CB8AC3E}">
        <p14:creationId xmlns:p14="http://schemas.microsoft.com/office/powerpoint/2010/main" val="201246553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5" name="矩形"/>
          <p:cNvSpPr>
            <a:spLocks/>
          </p:cNvSpPr>
          <p:nvPr/>
        </p:nvSpPr>
        <p:spPr>
          <a:xfrm rot="0">
            <a:off x="1143000" y="1600200"/>
            <a:ext cx="6096000"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3487440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9526089"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 working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0504701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615069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685800" y="1676400"/>
            <a:ext cx="6781800"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Employee </a:t>
            </a:r>
            <a:r>
              <a:rPr lang="en-US" altLang="zh-CN" sz="1800" b="1" i="0" u="none" strike="noStrike" kern="1200" cap="none" spc="0" baseline="0">
                <a:solidFill>
                  <a:schemeClr val="tx1"/>
                </a:solidFill>
                <a:latin typeface="Calibri" pitchFamily="0" charset="0"/>
                <a:ea typeface="宋体" pitchFamily="0" charset="0"/>
                <a:cs typeface="Calibri" pitchFamily="0" charset="0"/>
              </a:rPr>
              <a:t>working </a:t>
            </a:r>
            <a:r>
              <a:rPr lang="en-US" altLang="zh-CN" sz="1800" b="1" i="0" u="none" strike="noStrike" kern="1200" cap="none" spc="0" baseline="0">
                <a:solidFill>
                  <a:schemeClr val="tx1"/>
                </a:solidFill>
                <a:latin typeface="Calibri" pitchFamily="0" charset="0"/>
                <a:ea typeface="宋体" pitchFamily="0" charset="0"/>
                <a:cs typeface="Calibri" pitchFamily="0" charset="0"/>
              </a:rPr>
              <a:t>performance is a critical factor </a:t>
            </a:r>
            <a:r>
              <a:rPr lang="en-US" altLang="zh-CN" sz="1800" b="1" i="0" u="none" strike="noStrike" kern="1200" cap="none" spc="0" baseline="0">
                <a:solidFill>
                  <a:schemeClr val="tx1"/>
                </a:solidFill>
                <a:latin typeface="Calibri" pitchFamily="0" charset="0"/>
                <a:ea typeface="宋体" pitchFamily="0" charset="0"/>
                <a:cs typeface="Calibri" pitchFamily="0" charset="0"/>
              </a:rPr>
              <a:t>inuuencing</a:t>
            </a:r>
            <a:r>
              <a:rPr lang="en-US" altLang="zh-CN" sz="1800" b="1" i="0" u="none" strike="noStrike" kern="1200" cap="none" spc="0" baseline="0">
                <a:solidFill>
                  <a:schemeClr val="tx1"/>
                </a:solidFill>
                <a:latin typeface="Calibri" pitchFamily="0" charset="0"/>
                <a:ea typeface="宋体" pitchFamily="0" charset="0"/>
                <a:cs typeface="Calibri" pitchFamily="0" charset="0"/>
              </a:rPr>
              <a:t> organizational success, requiring effective assessment and management strategies. Addressing performance issues promptly can enhance productivity and employee satisfaction.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1008056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838200" y="2209800"/>
            <a:ext cx="5943599"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Employee </a:t>
            </a:r>
            <a:r>
              <a:rPr lang="en-US" altLang="zh-CN" sz="1800" b="1" i="0" u="none" strike="noStrike" kern="1200" cap="none" spc="0" baseline="0">
                <a:solidFill>
                  <a:schemeClr val="tx1"/>
                </a:solidFill>
                <a:latin typeface="Calibri" pitchFamily="0" charset="0"/>
                <a:ea typeface="宋体" pitchFamily="0" charset="0"/>
                <a:cs typeface="Calibri" pitchFamily="0" charset="0"/>
              </a:rPr>
              <a:t>working </a:t>
            </a:r>
            <a:r>
              <a:rPr lang="en-US" altLang="zh-CN" sz="1800" b="1" i="0" u="none" strike="noStrike" kern="1200" cap="none" spc="0" baseline="0">
                <a:solidFill>
                  <a:schemeClr val="tx1"/>
                </a:solidFill>
                <a:latin typeface="Calibri" pitchFamily="0" charset="0"/>
                <a:ea typeface="宋体" pitchFamily="0" charset="0"/>
                <a:cs typeface="Calibri" pitchFamily="0" charset="0"/>
              </a:rPr>
              <a:t>performance is a critical factor </a:t>
            </a:r>
            <a:r>
              <a:rPr lang="en-US" altLang="zh-CN" sz="1800" b="1" i="0" u="none" strike="noStrike" kern="1200" cap="none" spc="0" baseline="0">
                <a:solidFill>
                  <a:schemeClr val="tx1"/>
                </a:solidFill>
                <a:latin typeface="Calibri" pitchFamily="0" charset="0"/>
                <a:ea typeface="宋体" pitchFamily="0" charset="0"/>
                <a:cs typeface="Calibri" pitchFamily="0" charset="0"/>
              </a:rPr>
              <a:t>inuuencing</a:t>
            </a:r>
            <a:r>
              <a:rPr lang="en-US" altLang="zh-CN" sz="1800" b="1" i="0" u="none" strike="noStrike" kern="1200" cap="none" spc="0" baseline="0">
                <a:solidFill>
                  <a:schemeClr val="tx1"/>
                </a:solidFill>
                <a:latin typeface="Calibri" pitchFamily="0" charset="0"/>
                <a:ea typeface="宋体" pitchFamily="0" charset="0"/>
                <a:cs typeface="Calibri" pitchFamily="0" charset="0"/>
              </a:rPr>
              <a:t> organizational success, requiring effective assessment and management strategies. Addressing performance issues promptly can enhance productivity and employee satisfaction.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9617081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838200" y="2362200"/>
            <a:ext cx="6781800" cy="3825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**Human Resources (HR) Managers:** They use the insights to make informed decisions about promotions, training, and development.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**Team Leaders and Supervisors:** They apply performance data to provide feedback, set goals, and manage team performance.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**Employees:** They benefit from feedback and performance evaluations that help them improve and advance in their careers.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end users in employee performance analysis typically include: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9183252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4114800" y="3124200"/>
            <a:ext cx="4267200" cy="891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*Conditional </a:t>
            </a:r>
            <a:r>
              <a:rPr lang="en-US" altLang="zh-CN" sz="1800" b="0" i="0" u="none" strike="noStrike" kern="1200" cap="none" spc="0" baseline="0">
                <a:solidFill>
                  <a:schemeClr val="tx1"/>
                </a:solidFill>
                <a:latin typeface="Calibri" pitchFamily="0" charset="0"/>
                <a:ea typeface="宋体" pitchFamily="0" charset="0"/>
                <a:cs typeface="Calibri" pitchFamily="0" charset="0"/>
              </a:rPr>
              <a:t>formating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blank values.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*Using- Pivot table &amp; Chart.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2476493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1905000" y="1524000"/>
            <a:ext cx="5257800" cy="4091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data set- </a:t>
            </a:r>
            <a:r>
              <a:rPr lang="en-US" altLang="zh-CN" sz="1800" b="0" i="0" u="none" strike="noStrike" kern="1200" cap="none" spc="0" baseline="0">
                <a:solidFill>
                  <a:schemeClr val="tx1"/>
                </a:solidFill>
                <a:latin typeface="Calibri" pitchFamily="0" charset="0"/>
                <a:ea typeface="宋体" pitchFamily="0" charset="0"/>
                <a:cs typeface="Calibri" pitchFamily="0" charset="0"/>
              </a:rPr>
              <a:t>Kaggle</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There are 26 features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important ten features are,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Employment ID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*First name *Last name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*Gender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status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type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classification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score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*Current employee ratings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Business units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8205769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3581399" y="2438400"/>
            <a:ext cx="5638800"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 There are categories into Levels such as very </a:t>
            </a:r>
            <a:r>
              <a:rPr lang="en-US" altLang="zh-CN" sz="1800" b="0" i="0" u="none" strike="noStrike" kern="1200" cap="none" spc="0" baseline="0">
                <a:solidFill>
                  <a:schemeClr val="tx1"/>
                </a:solidFill>
                <a:latin typeface="Calibri" pitchFamily="0" charset="0"/>
                <a:ea typeface="宋体" pitchFamily="0" charset="0"/>
                <a:cs typeface="Calibri" pitchFamily="0" charset="0"/>
              </a:rPr>
              <a:t>high,high,med,low,etc</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Using Pivot table and charts is 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analyse</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employees performance.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4460641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202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16</cp:revision>
  <dcterms:created xsi:type="dcterms:W3CDTF">2024-03-29T15:07:22Z</dcterms:created>
  <dcterms:modified xsi:type="dcterms:W3CDTF">2024-09-18T00:18:23Z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