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3" r:id="rId3"/>
    <p:sldId id="274" r:id="rId4"/>
    <p:sldId id="257" r:id="rId5"/>
    <p:sldId id="275" r:id="rId6"/>
    <p:sldId id="279" r:id="rId7"/>
    <p:sldId id="280" r:id="rId8"/>
    <p:sldId id="259" r:id="rId9"/>
    <p:sldId id="286" r:id="rId10"/>
    <p:sldId id="260" r:id="rId11"/>
    <p:sldId id="287" r:id="rId12"/>
    <p:sldId id="288" r:id="rId13"/>
    <p:sldId id="289" r:id="rId14"/>
    <p:sldId id="290" r:id="rId15"/>
    <p:sldId id="291" r:id="rId16"/>
    <p:sldId id="292" r:id="rId17"/>
    <p:sldId id="285" r:id="rId18"/>
    <p:sldId id="266" r:id="rId19"/>
    <p:sldId id="294"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55098-129F-1578-B3D0-F54D85D5EE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412A05-ABDB-CC63-286B-492A7DF241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C17508-0826-630C-8771-46CAD5CD315F}"/>
              </a:ext>
            </a:extLst>
          </p:cNvPr>
          <p:cNvSpPr>
            <a:spLocks noGrp="1"/>
          </p:cNvSpPr>
          <p:nvPr>
            <p:ph type="dt" sz="half" idx="10"/>
          </p:nvPr>
        </p:nvSpPr>
        <p:spPr/>
        <p:txBody>
          <a:bodyPr/>
          <a:lstStyle/>
          <a:p>
            <a:fld id="{3DCB940A-05AE-4589-82BA-917E0D2DD813}" type="datetimeFigureOut">
              <a:rPr lang="en-IN" smtClean="0"/>
              <a:t>22-04-2023</a:t>
            </a:fld>
            <a:endParaRPr lang="en-IN"/>
          </a:p>
        </p:txBody>
      </p:sp>
      <p:sp>
        <p:nvSpPr>
          <p:cNvPr id="5" name="Footer Placeholder 4">
            <a:extLst>
              <a:ext uri="{FF2B5EF4-FFF2-40B4-BE49-F238E27FC236}">
                <a16:creationId xmlns:a16="http://schemas.microsoft.com/office/drawing/2014/main" id="{F7612A02-5D11-A15D-25B4-9E2ABEB431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9C3FCC-9243-2931-F88A-4F71E6E99FB7}"/>
              </a:ext>
            </a:extLst>
          </p:cNvPr>
          <p:cNvSpPr>
            <a:spLocks noGrp="1"/>
          </p:cNvSpPr>
          <p:nvPr>
            <p:ph type="sldNum" sz="quarter" idx="12"/>
          </p:nvPr>
        </p:nvSpPr>
        <p:spPr/>
        <p:txBody>
          <a:bodyPr/>
          <a:lstStyle/>
          <a:p>
            <a:fld id="{536AACB4-578C-4526-A54B-A1E17216D811}" type="slidenum">
              <a:rPr lang="en-IN" smtClean="0"/>
              <a:t>‹#›</a:t>
            </a:fld>
            <a:endParaRPr lang="en-IN"/>
          </a:p>
        </p:txBody>
      </p:sp>
    </p:spTree>
    <p:extLst>
      <p:ext uri="{BB962C8B-B14F-4D97-AF65-F5344CB8AC3E}">
        <p14:creationId xmlns:p14="http://schemas.microsoft.com/office/powerpoint/2010/main" val="683163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3B73E-5397-89AD-A5C6-EBB69A0C57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E9794F-875E-319C-9346-D5E4EA2AEB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3D01B3-330A-61C5-5068-92AE212E6ADF}"/>
              </a:ext>
            </a:extLst>
          </p:cNvPr>
          <p:cNvSpPr>
            <a:spLocks noGrp="1"/>
          </p:cNvSpPr>
          <p:nvPr>
            <p:ph type="dt" sz="half" idx="10"/>
          </p:nvPr>
        </p:nvSpPr>
        <p:spPr/>
        <p:txBody>
          <a:bodyPr/>
          <a:lstStyle/>
          <a:p>
            <a:fld id="{3DCB940A-05AE-4589-82BA-917E0D2DD813}" type="datetimeFigureOut">
              <a:rPr lang="en-IN" smtClean="0"/>
              <a:t>22-04-2023</a:t>
            </a:fld>
            <a:endParaRPr lang="en-IN"/>
          </a:p>
        </p:txBody>
      </p:sp>
      <p:sp>
        <p:nvSpPr>
          <p:cNvPr id="5" name="Footer Placeholder 4">
            <a:extLst>
              <a:ext uri="{FF2B5EF4-FFF2-40B4-BE49-F238E27FC236}">
                <a16:creationId xmlns:a16="http://schemas.microsoft.com/office/drawing/2014/main" id="{F1B15EC6-E1FD-8F89-251D-06CC1ACEF0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41B3A5-F886-5392-9352-516670FDEB7E}"/>
              </a:ext>
            </a:extLst>
          </p:cNvPr>
          <p:cNvSpPr>
            <a:spLocks noGrp="1"/>
          </p:cNvSpPr>
          <p:nvPr>
            <p:ph type="sldNum" sz="quarter" idx="12"/>
          </p:nvPr>
        </p:nvSpPr>
        <p:spPr/>
        <p:txBody>
          <a:bodyPr/>
          <a:lstStyle/>
          <a:p>
            <a:fld id="{536AACB4-578C-4526-A54B-A1E17216D811}" type="slidenum">
              <a:rPr lang="en-IN" smtClean="0"/>
              <a:t>‹#›</a:t>
            </a:fld>
            <a:endParaRPr lang="en-IN"/>
          </a:p>
        </p:txBody>
      </p:sp>
    </p:spTree>
    <p:extLst>
      <p:ext uri="{BB962C8B-B14F-4D97-AF65-F5344CB8AC3E}">
        <p14:creationId xmlns:p14="http://schemas.microsoft.com/office/powerpoint/2010/main" val="392605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2AE5E-0E13-46DE-AA3A-B112AB9A2F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5FA675-F0E3-6799-FBAF-4152754DFD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5B6D58-868B-1222-5DC6-11FD67EBE0E1}"/>
              </a:ext>
            </a:extLst>
          </p:cNvPr>
          <p:cNvSpPr>
            <a:spLocks noGrp="1"/>
          </p:cNvSpPr>
          <p:nvPr>
            <p:ph type="dt" sz="half" idx="10"/>
          </p:nvPr>
        </p:nvSpPr>
        <p:spPr/>
        <p:txBody>
          <a:bodyPr/>
          <a:lstStyle/>
          <a:p>
            <a:fld id="{3DCB940A-05AE-4589-82BA-917E0D2DD813}" type="datetimeFigureOut">
              <a:rPr lang="en-IN" smtClean="0"/>
              <a:t>22-04-2023</a:t>
            </a:fld>
            <a:endParaRPr lang="en-IN"/>
          </a:p>
        </p:txBody>
      </p:sp>
      <p:sp>
        <p:nvSpPr>
          <p:cNvPr id="5" name="Footer Placeholder 4">
            <a:extLst>
              <a:ext uri="{FF2B5EF4-FFF2-40B4-BE49-F238E27FC236}">
                <a16:creationId xmlns:a16="http://schemas.microsoft.com/office/drawing/2014/main" id="{F0DAA5FC-0005-2987-A334-0419AB8AE6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88F757-67D6-499E-EA9B-9486A6D800DF}"/>
              </a:ext>
            </a:extLst>
          </p:cNvPr>
          <p:cNvSpPr>
            <a:spLocks noGrp="1"/>
          </p:cNvSpPr>
          <p:nvPr>
            <p:ph type="sldNum" sz="quarter" idx="12"/>
          </p:nvPr>
        </p:nvSpPr>
        <p:spPr/>
        <p:txBody>
          <a:bodyPr/>
          <a:lstStyle/>
          <a:p>
            <a:fld id="{536AACB4-578C-4526-A54B-A1E17216D811}" type="slidenum">
              <a:rPr lang="en-IN" smtClean="0"/>
              <a:t>‹#›</a:t>
            </a:fld>
            <a:endParaRPr lang="en-IN"/>
          </a:p>
        </p:txBody>
      </p:sp>
    </p:spTree>
    <p:extLst>
      <p:ext uri="{BB962C8B-B14F-4D97-AF65-F5344CB8AC3E}">
        <p14:creationId xmlns:p14="http://schemas.microsoft.com/office/powerpoint/2010/main" val="3661928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DDD4-D19F-FB5D-652F-33D44BA413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9C0D6D-0BCB-0FFD-4936-2E82A97F19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970C2B-63DE-65B1-6453-30EC71F9EBE5}"/>
              </a:ext>
            </a:extLst>
          </p:cNvPr>
          <p:cNvSpPr>
            <a:spLocks noGrp="1"/>
          </p:cNvSpPr>
          <p:nvPr>
            <p:ph type="dt" sz="half" idx="10"/>
          </p:nvPr>
        </p:nvSpPr>
        <p:spPr/>
        <p:txBody>
          <a:bodyPr/>
          <a:lstStyle/>
          <a:p>
            <a:fld id="{3DCB940A-05AE-4589-82BA-917E0D2DD813}" type="datetimeFigureOut">
              <a:rPr lang="en-IN" smtClean="0"/>
              <a:t>22-04-2023</a:t>
            </a:fld>
            <a:endParaRPr lang="en-IN"/>
          </a:p>
        </p:txBody>
      </p:sp>
      <p:sp>
        <p:nvSpPr>
          <p:cNvPr id="5" name="Footer Placeholder 4">
            <a:extLst>
              <a:ext uri="{FF2B5EF4-FFF2-40B4-BE49-F238E27FC236}">
                <a16:creationId xmlns:a16="http://schemas.microsoft.com/office/drawing/2014/main" id="{E35A5F67-4CA0-C02F-E3A0-C8F20E46F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1F8149-21FF-7656-6060-69E4D9CB6CE3}"/>
              </a:ext>
            </a:extLst>
          </p:cNvPr>
          <p:cNvSpPr>
            <a:spLocks noGrp="1"/>
          </p:cNvSpPr>
          <p:nvPr>
            <p:ph type="sldNum" sz="quarter" idx="12"/>
          </p:nvPr>
        </p:nvSpPr>
        <p:spPr/>
        <p:txBody>
          <a:bodyPr/>
          <a:lstStyle/>
          <a:p>
            <a:fld id="{536AACB4-578C-4526-A54B-A1E17216D811}" type="slidenum">
              <a:rPr lang="en-IN" smtClean="0"/>
              <a:t>‹#›</a:t>
            </a:fld>
            <a:endParaRPr lang="en-IN"/>
          </a:p>
        </p:txBody>
      </p:sp>
    </p:spTree>
    <p:extLst>
      <p:ext uri="{BB962C8B-B14F-4D97-AF65-F5344CB8AC3E}">
        <p14:creationId xmlns:p14="http://schemas.microsoft.com/office/powerpoint/2010/main" val="3396868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75AD-B0E3-9A72-7F8C-53A5F34BC7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D59363-8433-71DC-A4E3-3BCE54C847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9D668D-261B-AA7F-1E20-63BF90827B75}"/>
              </a:ext>
            </a:extLst>
          </p:cNvPr>
          <p:cNvSpPr>
            <a:spLocks noGrp="1"/>
          </p:cNvSpPr>
          <p:nvPr>
            <p:ph type="dt" sz="half" idx="10"/>
          </p:nvPr>
        </p:nvSpPr>
        <p:spPr/>
        <p:txBody>
          <a:bodyPr/>
          <a:lstStyle/>
          <a:p>
            <a:fld id="{3DCB940A-05AE-4589-82BA-917E0D2DD813}" type="datetimeFigureOut">
              <a:rPr lang="en-IN" smtClean="0"/>
              <a:t>22-04-2023</a:t>
            </a:fld>
            <a:endParaRPr lang="en-IN"/>
          </a:p>
        </p:txBody>
      </p:sp>
      <p:sp>
        <p:nvSpPr>
          <p:cNvPr id="5" name="Footer Placeholder 4">
            <a:extLst>
              <a:ext uri="{FF2B5EF4-FFF2-40B4-BE49-F238E27FC236}">
                <a16:creationId xmlns:a16="http://schemas.microsoft.com/office/drawing/2014/main" id="{7B196BA6-0250-404C-C783-9613D1BDF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C0DEE-6EFC-0F94-B949-00CFDCBEB80B}"/>
              </a:ext>
            </a:extLst>
          </p:cNvPr>
          <p:cNvSpPr>
            <a:spLocks noGrp="1"/>
          </p:cNvSpPr>
          <p:nvPr>
            <p:ph type="sldNum" sz="quarter" idx="12"/>
          </p:nvPr>
        </p:nvSpPr>
        <p:spPr/>
        <p:txBody>
          <a:bodyPr/>
          <a:lstStyle/>
          <a:p>
            <a:fld id="{536AACB4-578C-4526-A54B-A1E17216D811}" type="slidenum">
              <a:rPr lang="en-IN" smtClean="0"/>
              <a:t>‹#›</a:t>
            </a:fld>
            <a:endParaRPr lang="en-IN"/>
          </a:p>
        </p:txBody>
      </p:sp>
    </p:spTree>
    <p:extLst>
      <p:ext uri="{BB962C8B-B14F-4D97-AF65-F5344CB8AC3E}">
        <p14:creationId xmlns:p14="http://schemas.microsoft.com/office/powerpoint/2010/main" val="1867663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177F-8270-E8CF-711E-B6D736889B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50B140-3203-D2BC-0A88-CB7EC46A7D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1AA894-0411-2A9C-2CFF-1175A3671D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41DE44-C019-E0EA-6EA7-8236332C0873}"/>
              </a:ext>
            </a:extLst>
          </p:cNvPr>
          <p:cNvSpPr>
            <a:spLocks noGrp="1"/>
          </p:cNvSpPr>
          <p:nvPr>
            <p:ph type="dt" sz="half" idx="10"/>
          </p:nvPr>
        </p:nvSpPr>
        <p:spPr/>
        <p:txBody>
          <a:bodyPr/>
          <a:lstStyle/>
          <a:p>
            <a:fld id="{3DCB940A-05AE-4589-82BA-917E0D2DD813}" type="datetimeFigureOut">
              <a:rPr lang="en-IN" smtClean="0"/>
              <a:t>22-04-2023</a:t>
            </a:fld>
            <a:endParaRPr lang="en-IN"/>
          </a:p>
        </p:txBody>
      </p:sp>
      <p:sp>
        <p:nvSpPr>
          <p:cNvPr id="6" name="Footer Placeholder 5">
            <a:extLst>
              <a:ext uri="{FF2B5EF4-FFF2-40B4-BE49-F238E27FC236}">
                <a16:creationId xmlns:a16="http://schemas.microsoft.com/office/drawing/2014/main" id="{1A9D4AE7-3F78-C233-77D8-E1F3565A15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13D66F-6E4F-1F8A-6EAF-F4F41DB0E349}"/>
              </a:ext>
            </a:extLst>
          </p:cNvPr>
          <p:cNvSpPr>
            <a:spLocks noGrp="1"/>
          </p:cNvSpPr>
          <p:nvPr>
            <p:ph type="sldNum" sz="quarter" idx="12"/>
          </p:nvPr>
        </p:nvSpPr>
        <p:spPr/>
        <p:txBody>
          <a:bodyPr/>
          <a:lstStyle/>
          <a:p>
            <a:fld id="{536AACB4-578C-4526-A54B-A1E17216D811}" type="slidenum">
              <a:rPr lang="en-IN" smtClean="0"/>
              <a:t>‹#›</a:t>
            </a:fld>
            <a:endParaRPr lang="en-IN"/>
          </a:p>
        </p:txBody>
      </p:sp>
    </p:spTree>
    <p:extLst>
      <p:ext uri="{BB962C8B-B14F-4D97-AF65-F5344CB8AC3E}">
        <p14:creationId xmlns:p14="http://schemas.microsoft.com/office/powerpoint/2010/main" val="332469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754-CD8D-D2CF-3D6E-86328D2A8A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464487-84CF-9282-444A-4FEA040265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610F2D-49FD-90FB-58A2-EA631B9068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AB1C6C-5F93-6AB1-39FA-F43084C877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92B8EA-9A6F-1D13-A330-4ECF0A59D2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958886-EF59-9542-71F5-2F0AC3B8BDD3}"/>
              </a:ext>
            </a:extLst>
          </p:cNvPr>
          <p:cNvSpPr>
            <a:spLocks noGrp="1"/>
          </p:cNvSpPr>
          <p:nvPr>
            <p:ph type="dt" sz="half" idx="10"/>
          </p:nvPr>
        </p:nvSpPr>
        <p:spPr/>
        <p:txBody>
          <a:bodyPr/>
          <a:lstStyle/>
          <a:p>
            <a:fld id="{3DCB940A-05AE-4589-82BA-917E0D2DD813}" type="datetimeFigureOut">
              <a:rPr lang="en-IN" smtClean="0"/>
              <a:t>22-04-2023</a:t>
            </a:fld>
            <a:endParaRPr lang="en-IN"/>
          </a:p>
        </p:txBody>
      </p:sp>
      <p:sp>
        <p:nvSpPr>
          <p:cNvPr id="8" name="Footer Placeholder 7">
            <a:extLst>
              <a:ext uri="{FF2B5EF4-FFF2-40B4-BE49-F238E27FC236}">
                <a16:creationId xmlns:a16="http://schemas.microsoft.com/office/drawing/2014/main" id="{7F7AF551-AA8B-6E31-0E5B-17FAE3AF4A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9B54EE-1A11-090C-73AC-2EA3D108E854}"/>
              </a:ext>
            </a:extLst>
          </p:cNvPr>
          <p:cNvSpPr>
            <a:spLocks noGrp="1"/>
          </p:cNvSpPr>
          <p:nvPr>
            <p:ph type="sldNum" sz="quarter" idx="12"/>
          </p:nvPr>
        </p:nvSpPr>
        <p:spPr/>
        <p:txBody>
          <a:bodyPr/>
          <a:lstStyle/>
          <a:p>
            <a:fld id="{536AACB4-578C-4526-A54B-A1E17216D811}" type="slidenum">
              <a:rPr lang="en-IN" smtClean="0"/>
              <a:t>‹#›</a:t>
            </a:fld>
            <a:endParaRPr lang="en-IN"/>
          </a:p>
        </p:txBody>
      </p:sp>
    </p:spTree>
    <p:extLst>
      <p:ext uri="{BB962C8B-B14F-4D97-AF65-F5344CB8AC3E}">
        <p14:creationId xmlns:p14="http://schemas.microsoft.com/office/powerpoint/2010/main" val="290779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1F3D-D5A5-41B3-9AE3-840DDB29B1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06A4A4-3E65-81F3-10A6-06C841F90528}"/>
              </a:ext>
            </a:extLst>
          </p:cNvPr>
          <p:cNvSpPr>
            <a:spLocks noGrp="1"/>
          </p:cNvSpPr>
          <p:nvPr>
            <p:ph type="dt" sz="half" idx="10"/>
          </p:nvPr>
        </p:nvSpPr>
        <p:spPr/>
        <p:txBody>
          <a:bodyPr/>
          <a:lstStyle/>
          <a:p>
            <a:fld id="{3DCB940A-05AE-4589-82BA-917E0D2DD813}" type="datetimeFigureOut">
              <a:rPr lang="en-IN" smtClean="0"/>
              <a:t>22-04-2023</a:t>
            </a:fld>
            <a:endParaRPr lang="en-IN"/>
          </a:p>
        </p:txBody>
      </p:sp>
      <p:sp>
        <p:nvSpPr>
          <p:cNvPr id="4" name="Footer Placeholder 3">
            <a:extLst>
              <a:ext uri="{FF2B5EF4-FFF2-40B4-BE49-F238E27FC236}">
                <a16:creationId xmlns:a16="http://schemas.microsoft.com/office/drawing/2014/main" id="{90A6CC3D-4FEC-001C-4528-68DD0A1CB3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8AA32E-09F5-EEBE-8242-2A4064E93028}"/>
              </a:ext>
            </a:extLst>
          </p:cNvPr>
          <p:cNvSpPr>
            <a:spLocks noGrp="1"/>
          </p:cNvSpPr>
          <p:nvPr>
            <p:ph type="sldNum" sz="quarter" idx="12"/>
          </p:nvPr>
        </p:nvSpPr>
        <p:spPr/>
        <p:txBody>
          <a:bodyPr/>
          <a:lstStyle/>
          <a:p>
            <a:fld id="{536AACB4-578C-4526-A54B-A1E17216D811}" type="slidenum">
              <a:rPr lang="en-IN" smtClean="0"/>
              <a:t>‹#›</a:t>
            </a:fld>
            <a:endParaRPr lang="en-IN"/>
          </a:p>
        </p:txBody>
      </p:sp>
    </p:spTree>
    <p:extLst>
      <p:ext uri="{BB962C8B-B14F-4D97-AF65-F5344CB8AC3E}">
        <p14:creationId xmlns:p14="http://schemas.microsoft.com/office/powerpoint/2010/main" val="117543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D5F89C-3A65-1421-A848-55FD988799CB}"/>
              </a:ext>
            </a:extLst>
          </p:cNvPr>
          <p:cNvSpPr>
            <a:spLocks noGrp="1"/>
          </p:cNvSpPr>
          <p:nvPr>
            <p:ph type="dt" sz="half" idx="10"/>
          </p:nvPr>
        </p:nvSpPr>
        <p:spPr/>
        <p:txBody>
          <a:bodyPr/>
          <a:lstStyle/>
          <a:p>
            <a:fld id="{3DCB940A-05AE-4589-82BA-917E0D2DD813}" type="datetimeFigureOut">
              <a:rPr lang="en-IN" smtClean="0"/>
              <a:t>22-04-2023</a:t>
            </a:fld>
            <a:endParaRPr lang="en-IN"/>
          </a:p>
        </p:txBody>
      </p:sp>
      <p:sp>
        <p:nvSpPr>
          <p:cNvPr id="3" name="Footer Placeholder 2">
            <a:extLst>
              <a:ext uri="{FF2B5EF4-FFF2-40B4-BE49-F238E27FC236}">
                <a16:creationId xmlns:a16="http://schemas.microsoft.com/office/drawing/2014/main" id="{D639466F-ECEA-1B35-7433-6647BD62A6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1917B52-DAEC-3F44-BD65-29FF702C13CB}"/>
              </a:ext>
            </a:extLst>
          </p:cNvPr>
          <p:cNvSpPr>
            <a:spLocks noGrp="1"/>
          </p:cNvSpPr>
          <p:nvPr>
            <p:ph type="sldNum" sz="quarter" idx="12"/>
          </p:nvPr>
        </p:nvSpPr>
        <p:spPr/>
        <p:txBody>
          <a:bodyPr/>
          <a:lstStyle/>
          <a:p>
            <a:fld id="{536AACB4-578C-4526-A54B-A1E17216D811}" type="slidenum">
              <a:rPr lang="en-IN" smtClean="0"/>
              <a:t>‹#›</a:t>
            </a:fld>
            <a:endParaRPr lang="en-IN"/>
          </a:p>
        </p:txBody>
      </p:sp>
    </p:spTree>
    <p:extLst>
      <p:ext uri="{BB962C8B-B14F-4D97-AF65-F5344CB8AC3E}">
        <p14:creationId xmlns:p14="http://schemas.microsoft.com/office/powerpoint/2010/main" val="2547012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9439-0C49-A86C-F50A-2B4F463BF5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7ABDFE-641B-627A-745B-38D4BEA59C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9C83CD-215D-DC87-1B67-63F1F16D4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EB3E8-E6BC-103B-ABFF-A43F2D404539}"/>
              </a:ext>
            </a:extLst>
          </p:cNvPr>
          <p:cNvSpPr>
            <a:spLocks noGrp="1"/>
          </p:cNvSpPr>
          <p:nvPr>
            <p:ph type="dt" sz="half" idx="10"/>
          </p:nvPr>
        </p:nvSpPr>
        <p:spPr/>
        <p:txBody>
          <a:bodyPr/>
          <a:lstStyle/>
          <a:p>
            <a:fld id="{3DCB940A-05AE-4589-82BA-917E0D2DD813}" type="datetimeFigureOut">
              <a:rPr lang="en-IN" smtClean="0"/>
              <a:t>22-04-2023</a:t>
            </a:fld>
            <a:endParaRPr lang="en-IN"/>
          </a:p>
        </p:txBody>
      </p:sp>
      <p:sp>
        <p:nvSpPr>
          <p:cNvPr id="6" name="Footer Placeholder 5">
            <a:extLst>
              <a:ext uri="{FF2B5EF4-FFF2-40B4-BE49-F238E27FC236}">
                <a16:creationId xmlns:a16="http://schemas.microsoft.com/office/drawing/2014/main" id="{0B53E9D0-D031-E8AA-92C0-4DDBA3A895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635B30-2796-404D-2DB6-49D1A7947F48}"/>
              </a:ext>
            </a:extLst>
          </p:cNvPr>
          <p:cNvSpPr>
            <a:spLocks noGrp="1"/>
          </p:cNvSpPr>
          <p:nvPr>
            <p:ph type="sldNum" sz="quarter" idx="12"/>
          </p:nvPr>
        </p:nvSpPr>
        <p:spPr/>
        <p:txBody>
          <a:bodyPr/>
          <a:lstStyle/>
          <a:p>
            <a:fld id="{536AACB4-578C-4526-A54B-A1E17216D811}" type="slidenum">
              <a:rPr lang="en-IN" smtClean="0"/>
              <a:t>‹#›</a:t>
            </a:fld>
            <a:endParaRPr lang="en-IN"/>
          </a:p>
        </p:txBody>
      </p:sp>
    </p:spTree>
    <p:extLst>
      <p:ext uri="{BB962C8B-B14F-4D97-AF65-F5344CB8AC3E}">
        <p14:creationId xmlns:p14="http://schemas.microsoft.com/office/powerpoint/2010/main" val="662634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9774-F104-F9CD-2852-CDB4B386EC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4291C1-89B3-95E2-ED77-95BCF35996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79E5AB-DD9B-C9D2-2202-D28CBF837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3B902-7F9D-7E30-6FA6-5ED8FAC9E908}"/>
              </a:ext>
            </a:extLst>
          </p:cNvPr>
          <p:cNvSpPr>
            <a:spLocks noGrp="1"/>
          </p:cNvSpPr>
          <p:nvPr>
            <p:ph type="dt" sz="half" idx="10"/>
          </p:nvPr>
        </p:nvSpPr>
        <p:spPr/>
        <p:txBody>
          <a:bodyPr/>
          <a:lstStyle/>
          <a:p>
            <a:fld id="{3DCB940A-05AE-4589-82BA-917E0D2DD813}" type="datetimeFigureOut">
              <a:rPr lang="en-IN" smtClean="0"/>
              <a:t>22-04-2023</a:t>
            </a:fld>
            <a:endParaRPr lang="en-IN"/>
          </a:p>
        </p:txBody>
      </p:sp>
      <p:sp>
        <p:nvSpPr>
          <p:cNvPr id="6" name="Footer Placeholder 5">
            <a:extLst>
              <a:ext uri="{FF2B5EF4-FFF2-40B4-BE49-F238E27FC236}">
                <a16:creationId xmlns:a16="http://schemas.microsoft.com/office/drawing/2014/main" id="{2693D26B-0218-028D-BB6F-B57F08E9BC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611FF3-502A-3972-0371-60F3F1F2B008}"/>
              </a:ext>
            </a:extLst>
          </p:cNvPr>
          <p:cNvSpPr>
            <a:spLocks noGrp="1"/>
          </p:cNvSpPr>
          <p:nvPr>
            <p:ph type="sldNum" sz="quarter" idx="12"/>
          </p:nvPr>
        </p:nvSpPr>
        <p:spPr/>
        <p:txBody>
          <a:bodyPr/>
          <a:lstStyle/>
          <a:p>
            <a:fld id="{536AACB4-578C-4526-A54B-A1E17216D811}" type="slidenum">
              <a:rPr lang="en-IN" smtClean="0"/>
              <a:t>‹#›</a:t>
            </a:fld>
            <a:endParaRPr lang="en-IN"/>
          </a:p>
        </p:txBody>
      </p:sp>
    </p:spTree>
    <p:extLst>
      <p:ext uri="{BB962C8B-B14F-4D97-AF65-F5344CB8AC3E}">
        <p14:creationId xmlns:p14="http://schemas.microsoft.com/office/powerpoint/2010/main" val="282183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D9041-5FC4-2D55-903A-E98D68CCFD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C8DE6B-FE87-CCA4-1E74-2B58977022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ED897-CE68-C7BB-2CF3-B089FE55B0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B940A-05AE-4589-82BA-917E0D2DD813}" type="datetimeFigureOut">
              <a:rPr lang="en-IN" smtClean="0"/>
              <a:t>22-04-2023</a:t>
            </a:fld>
            <a:endParaRPr lang="en-IN"/>
          </a:p>
        </p:txBody>
      </p:sp>
      <p:sp>
        <p:nvSpPr>
          <p:cNvPr id="5" name="Footer Placeholder 4">
            <a:extLst>
              <a:ext uri="{FF2B5EF4-FFF2-40B4-BE49-F238E27FC236}">
                <a16:creationId xmlns:a16="http://schemas.microsoft.com/office/drawing/2014/main" id="{106AD64D-37F8-60A1-C131-D354728AF8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0B2276-D28C-1925-088F-86F792015A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6AACB4-578C-4526-A54B-A1E17216D811}" type="slidenum">
              <a:rPr lang="en-IN" smtClean="0"/>
              <a:t>‹#›</a:t>
            </a:fld>
            <a:endParaRPr lang="en-IN"/>
          </a:p>
        </p:txBody>
      </p:sp>
    </p:spTree>
    <p:extLst>
      <p:ext uri="{BB962C8B-B14F-4D97-AF65-F5344CB8AC3E}">
        <p14:creationId xmlns:p14="http://schemas.microsoft.com/office/powerpoint/2010/main" val="11028260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C4F7-FD33-8674-8DD3-664FE9ED0502}"/>
              </a:ext>
            </a:extLst>
          </p:cNvPr>
          <p:cNvSpPr>
            <a:spLocks noGrp="1"/>
          </p:cNvSpPr>
          <p:nvPr>
            <p:ph type="ctrTitle"/>
          </p:nvPr>
        </p:nvSpPr>
        <p:spPr>
          <a:xfrm>
            <a:off x="602525" y="255602"/>
            <a:ext cx="10986945" cy="1395450"/>
          </a:xfrm>
        </p:spPr>
        <p:txBody>
          <a:bodyPr>
            <a:noAutofit/>
          </a:bodyPr>
          <a:lstStyle/>
          <a:p>
            <a:r>
              <a:rPr lang="en-US" sz="2800" b="1" spc="-1" dirty="0">
                <a:latin typeface="Arial Narrow"/>
              </a:rPr>
              <a:t>AN INNOVATIVE WEARABLE HEALTH MONITORING SENSORS USING IOT</a:t>
            </a:r>
            <a:br>
              <a:rPr lang="en-IN" sz="2800" b="0" strike="noStrike" spc="-1" dirty="0">
                <a:latin typeface="Arial"/>
              </a:rPr>
            </a:br>
            <a:endParaRPr lang="en-IN" sz="2800" dirty="0">
              <a:latin typeface="Arial Black" panose="020B0A04020102020204" pitchFamily="34" charset="0"/>
            </a:endParaRPr>
          </a:p>
        </p:txBody>
      </p:sp>
      <p:sp>
        <p:nvSpPr>
          <p:cNvPr id="3" name="Subtitle 2">
            <a:extLst>
              <a:ext uri="{FF2B5EF4-FFF2-40B4-BE49-F238E27FC236}">
                <a16:creationId xmlns:a16="http://schemas.microsoft.com/office/drawing/2014/main" id="{568EA046-7605-F63A-9ECC-48002FA7C0E6}"/>
              </a:ext>
            </a:extLst>
          </p:cNvPr>
          <p:cNvSpPr>
            <a:spLocks noGrp="1"/>
          </p:cNvSpPr>
          <p:nvPr>
            <p:ph type="subTitle" idx="1"/>
          </p:nvPr>
        </p:nvSpPr>
        <p:spPr>
          <a:xfrm>
            <a:off x="1008022" y="4980366"/>
            <a:ext cx="2861334" cy="1059024"/>
          </a:xfrm>
        </p:spPr>
        <p:txBody>
          <a:bodyPr/>
          <a:lstStyle/>
          <a:p>
            <a:pPr algn="l"/>
            <a:r>
              <a:rPr lang="en-IN" sz="1800" b="1" dirty="0">
                <a:latin typeface="Arial" panose="020B0604020202020204" pitchFamily="34" charset="0"/>
                <a:cs typeface="Arial" panose="020B0604020202020204" pitchFamily="34" charset="0"/>
              </a:rPr>
              <a:t>INTERNAL GUIDE </a:t>
            </a:r>
          </a:p>
          <a:p>
            <a:pPr algn="l"/>
            <a:r>
              <a:rPr lang="en-IN" sz="1800" b="1" dirty="0">
                <a:latin typeface="Arial" panose="020B0604020202020204" pitchFamily="34" charset="0"/>
                <a:cs typeface="Arial" panose="020B0604020202020204" pitchFamily="34" charset="0"/>
              </a:rPr>
              <a:t>DR.I.REXILINE SHEEBA</a:t>
            </a:r>
          </a:p>
          <a:p>
            <a:endParaRPr lang="en-IN" dirty="0"/>
          </a:p>
        </p:txBody>
      </p:sp>
      <p:sp>
        <p:nvSpPr>
          <p:cNvPr id="4" name="TextBox 3">
            <a:extLst>
              <a:ext uri="{FF2B5EF4-FFF2-40B4-BE49-F238E27FC236}">
                <a16:creationId xmlns:a16="http://schemas.microsoft.com/office/drawing/2014/main" id="{A7FFDEDE-F7AF-CCD6-5B8C-F4DEB373C83E}"/>
              </a:ext>
            </a:extLst>
          </p:cNvPr>
          <p:cNvSpPr txBox="1"/>
          <p:nvPr/>
        </p:nvSpPr>
        <p:spPr>
          <a:xfrm>
            <a:off x="7235611" y="4839061"/>
            <a:ext cx="4469364" cy="1200329"/>
          </a:xfrm>
          <a:prstGeom prst="rect">
            <a:avLst/>
          </a:prstGeom>
          <a:noFill/>
        </p:spPr>
        <p:txBody>
          <a:bodyPr wrap="square" rtlCol="0">
            <a:spAutoFit/>
          </a:bodyPr>
          <a:lstStyle/>
          <a:p>
            <a:pPr algn="r"/>
            <a:r>
              <a:rPr lang="en-IN" b="1" dirty="0">
                <a:latin typeface="Arial" panose="020B0604020202020204" pitchFamily="34" charset="0"/>
                <a:cs typeface="Arial" panose="020B0604020202020204" pitchFamily="34" charset="0"/>
              </a:rPr>
              <a:t>DONE BY </a:t>
            </a:r>
          </a:p>
          <a:p>
            <a:pPr algn="r"/>
            <a:r>
              <a:rPr lang="en-IN" b="1" dirty="0">
                <a:latin typeface="Arial" panose="020B0604020202020204" pitchFamily="34" charset="0"/>
                <a:cs typeface="Arial" panose="020B0604020202020204" pitchFamily="34" charset="0"/>
              </a:rPr>
              <a:t>R.SAKTHI AISHWARYA(39130389)</a:t>
            </a:r>
          </a:p>
          <a:p>
            <a:pPr algn="r"/>
            <a:r>
              <a:rPr lang="en-IN" b="1" dirty="0">
                <a:latin typeface="Arial" panose="020B0604020202020204" pitchFamily="34" charset="0"/>
                <a:cs typeface="Arial" panose="020B0604020202020204" pitchFamily="34" charset="0"/>
              </a:rPr>
              <a:t>Batch no - 190</a:t>
            </a:r>
          </a:p>
          <a:p>
            <a:endParaRPr lang="en-IN" dirty="0"/>
          </a:p>
        </p:txBody>
      </p:sp>
      <p:pic>
        <p:nvPicPr>
          <p:cNvPr id="5" name="Picture 4">
            <a:extLst>
              <a:ext uri="{FF2B5EF4-FFF2-40B4-BE49-F238E27FC236}">
                <a16:creationId xmlns:a16="http://schemas.microsoft.com/office/drawing/2014/main" id="{9B5254B4-EE4F-F5AF-A928-3A34ACE96B41}"/>
              </a:ext>
            </a:extLst>
          </p:cNvPr>
          <p:cNvPicPr>
            <a:picLocks noChangeAspect="1"/>
          </p:cNvPicPr>
          <p:nvPr/>
        </p:nvPicPr>
        <p:blipFill>
          <a:blip r:embed="rId2"/>
          <a:stretch>
            <a:fillRect/>
          </a:stretch>
        </p:blipFill>
        <p:spPr>
          <a:xfrm>
            <a:off x="4823905" y="1651052"/>
            <a:ext cx="2296203" cy="2179940"/>
          </a:xfrm>
          <a:prstGeom prst="rect">
            <a:avLst/>
          </a:prstGeom>
        </p:spPr>
      </p:pic>
      <p:sp>
        <p:nvSpPr>
          <p:cNvPr id="8" name="TextBox 7">
            <a:extLst>
              <a:ext uri="{FF2B5EF4-FFF2-40B4-BE49-F238E27FC236}">
                <a16:creationId xmlns:a16="http://schemas.microsoft.com/office/drawing/2014/main" id="{7D36C3DE-9FD2-7A33-ACC9-D14E8BC25ABE}"/>
              </a:ext>
            </a:extLst>
          </p:cNvPr>
          <p:cNvSpPr txBox="1"/>
          <p:nvPr/>
        </p:nvSpPr>
        <p:spPr>
          <a:xfrm>
            <a:off x="2534382" y="3936897"/>
            <a:ext cx="6935911" cy="646331"/>
          </a:xfrm>
          <a:prstGeom prst="rect">
            <a:avLst/>
          </a:prstGeom>
          <a:noFill/>
        </p:spPr>
        <p:txBody>
          <a:bodyPr wrap="square">
            <a:spAutoFit/>
          </a:bodyPr>
          <a:lstStyle/>
          <a:p>
            <a:pPr algn="ctr"/>
            <a:r>
              <a:rPr lang="en-IN" sz="1800" b="1" dirty="0">
                <a:latin typeface="Arial" panose="020B0604020202020204" pitchFamily="34" charset="0"/>
                <a:cs typeface="Arial" panose="020B0604020202020204" pitchFamily="34" charset="0"/>
              </a:rPr>
              <a:t>Department of Electronics and Communication Engineering</a:t>
            </a:r>
          </a:p>
          <a:p>
            <a:pPr algn="ctr"/>
            <a:r>
              <a:rPr lang="en-IN" sz="1800" b="1" dirty="0">
                <a:latin typeface="Arial" panose="020B0604020202020204" pitchFamily="34" charset="0"/>
                <a:cs typeface="Arial" panose="020B0604020202020204" pitchFamily="34" charset="0"/>
              </a:rPr>
              <a:t>School of Electrical and Electronics</a:t>
            </a:r>
          </a:p>
        </p:txBody>
      </p:sp>
    </p:spTree>
    <p:extLst>
      <p:ext uri="{BB962C8B-B14F-4D97-AF65-F5344CB8AC3E}">
        <p14:creationId xmlns:p14="http://schemas.microsoft.com/office/powerpoint/2010/main" val="648918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89BE-ECCE-1CF0-3044-FC80EA2E0924}"/>
              </a:ext>
            </a:extLst>
          </p:cNvPr>
          <p:cNvSpPr>
            <a:spLocks noGrp="1"/>
          </p:cNvSpPr>
          <p:nvPr>
            <p:ph type="title"/>
          </p:nvPr>
        </p:nvSpPr>
        <p:spPr>
          <a:xfrm>
            <a:off x="838200" y="365125"/>
            <a:ext cx="10515600" cy="1118442"/>
          </a:xfrm>
        </p:spPr>
        <p:txBody>
          <a:bodyPr>
            <a:normAutofit/>
          </a:bodyPr>
          <a:lstStyle/>
          <a:p>
            <a:pPr algn="ctr"/>
            <a:r>
              <a:rPr lang="en-IN" sz="3200" b="1" dirty="0">
                <a:latin typeface="+mn-lt"/>
              </a:rPr>
              <a:t>AIM</a:t>
            </a:r>
          </a:p>
        </p:txBody>
      </p:sp>
      <p:sp>
        <p:nvSpPr>
          <p:cNvPr id="3" name="Content Placeholder 2">
            <a:extLst>
              <a:ext uri="{FF2B5EF4-FFF2-40B4-BE49-F238E27FC236}">
                <a16:creationId xmlns:a16="http://schemas.microsoft.com/office/drawing/2014/main" id="{87408A57-E522-B9C3-BC9F-18274AF2E208}"/>
              </a:ext>
            </a:extLst>
          </p:cNvPr>
          <p:cNvSpPr>
            <a:spLocks noGrp="1"/>
          </p:cNvSpPr>
          <p:nvPr>
            <p:ph idx="1"/>
          </p:nvPr>
        </p:nvSpPr>
        <p:spPr>
          <a:xfrm>
            <a:off x="838200" y="1418253"/>
            <a:ext cx="10515600" cy="4758710"/>
          </a:xfrm>
        </p:spPr>
        <p:txBody>
          <a:bodyPr>
            <a:normAutofit/>
          </a:bodyPr>
          <a:lstStyle/>
          <a:p>
            <a:pPr algn="just">
              <a:lnSpc>
                <a:spcPct val="100000"/>
              </a:lnSpc>
            </a:pPr>
            <a:r>
              <a:rPr lang="en-US" sz="2200" dirty="0"/>
              <a:t>The aim of the system which is preferred to develop would not only help in monitoring the health of the patient when is in bed but also when he is out of bed. </a:t>
            </a:r>
          </a:p>
          <a:p>
            <a:pPr algn="just">
              <a:lnSpc>
                <a:spcPct val="100000"/>
              </a:lnSpc>
            </a:pPr>
            <a:r>
              <a:rPr lang="en-US" sz="2200" dirty="0"/>
              <a:t>The main idea of the system is to transmit the information through the webpage to continuous monitoring of the patient over internet. </a:t>
            </a:r>
          </a:p>
          <a:p>
            <a:pPr algn="just">
              <a:lnSpc>
                <a:spcPct val="100000"/>
              </a:lnSpc>
            </a:pPr>
            <a:r>
              <a:rPr lang="en-US" sz="2200" dirty="0"/>
              <a:t>Such a system would continually detect the important body parameters like temperature, pulse rate and would compare it against predetermined range set and if these values cross the specific limit, it would immediately alert the doctor. </a:t>
            </a:r>
          </a:p>
          <a:p>
            <a:pPr algn="just">
              <a:lnSpc>
                <a:spcPct val="100000"/>
              </a:lnSpc>
            </a:pPr>
            <a:r>
              <a:rPr lang="en-US" sz="2200" dirty="0"/>
              <a:t>In this system microcontroller is used to transmit the data.</a:t>
            </a:r>
            <a:endParaRPr lang="en-IN" sz="2200" dirty="0"/>
          </a:p>
        </p:txBody>
      </p:sp>
    </p:spTree>
    <p:extLst>
      <p:ext uri="{BB962C8B-B14F-4D97-AF65-F5344CB8AC3E}">
        <p14:creationId xmlns:p14="http://schemas.microsoft.com/office/powerpoint/2010/main" val="2508817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1D68-4166-1348-3E1D-245A5DB4D1D5}"/>
              </a:ext>
            </a:extLst>
          </p:cNvPr>
          <p:cNvSpPr>
            <a:spLocks noGrp="1"/>
          </p:cNvSpPr>
          <p:nvPr>
            <p:ph type="title"/>
          </p:nvPr>
        </p:nvSpPr>
        <p:spPr>
          <a:xfrm>
            <a:off x="838200" y="365126"/>
            <a:ext cx="10515600" cy="693654"/>
          </a:xfrm>
        </p:spPr>
        <p:txBody>
          <a:bodyPr>
            <a:normAutofit/>
          </a:bodyPr>
          <a:lstStyle/>
          <a:p>
            <a:pPr algn="ctr"/>
            <a:r>
              <a:rPr lang="en-IN" sz="3200" b="1" dirty="0"/>
              <a:t>COMPONENTS REQUIRED</a:t>
            </a:r>
          </a:p>
        </p:txBody>
      </p:sp>
      <p:sp>
        <p:nvSpPr>
          <p:cNvPr id="3" name="Content Placeholder 2">
            <a:extLst>
              <a:ext uri="{FF2B5EF4-FFF2-40B4-BE49-F238E27FC236}">
                <a16:creationId xmlns:a16="http://schemas.microsoft.com/office/drawing/2014/main" id="{CF4C2FF8-949C-3461-90E6-506995FFC8E7}"/>
              </a:ext>
            </a:extLst>
          </p:cNvPr>
          <p:cNvSpPr>
            <a:spLocks noGrp="1"/>
          </p:cNvSpPr>
          <p:nvPr>
            <p:ph idx="1"/>
          </p:nvPr>
        </p:nvSpPr>
        <p:spPr>
          <a:xfrm>
            <a:off x="838200" y="1203158"/>
            <a:ext cx="10515600" cy="4973805"/>
          </a:xfrm>
        </p:spPr>
        <p:txBody>
          <a:bodyPr/>
          <a:lstStyle/>
          <a:p>
            <a:pPr marL="0" indent="0">
              <a:buNone/>
            </a:pPr>
            <a:r>
              <a:rPr lang="en-IN" b="1" u="sng" dirty="0"/>
              <a:t>ESP32</a:t>
            </a:r>
          </a:p>
          <a:p>
            <a:pPr>
              <a:lnSpc>
                <a:spcPct val="100000"/>
              </a:lnSpc>
            </a:pPr>
            <a:r>
              <a:rPr lang="en-US" sz="2200" dirty="0"/>
              <a:t>ESP32 is the SoC (System on Chip) microcontroller.</a:t>
            </a:r>
          </a:p>
          <a:p>
            <a:pPr>
              <a:lnSpc>
                <a:spcPct val="100000"/>
              </a:lnSpc>
            </a:pPr>
            <a:r>
              <a:rPr lang="en-US" sz="2200" dirty="0"/>
              <a:t>ESP32 is highly-integrated with in-built antenna switches, power amplifier, low-noise receive amplifier, filters, and power management modules. </a:t>
            </a:r>
          </a:p>
          <a:p>
            <a:pPr>
              <a:lnSpc>
                <a:spcPct val="100000"/>
              </a:lnSpc>
            </a:pPr>
            <a:r>
              <a:rPr lang="en-US" sz="2200" dirty="0"/>
              <a:t>ESP32 adds priceless functionality and versatility to your applications with minimal Printed Circuit Board (PCB) requirements</a:t>
            </a:r>
            <a:endParaRPr lang="en-IN" sz="2200" b="1" u="sng" dirty="0"/>
          </a:p>
          <a:p>
            <a:pPr marL="0" indent="0">
              <a:buNone/>
            </a:pPr>
            <a:endParaRPr lang="en-IN" b="1" u="sng" dirty="0"/>
          </a:p>
        </p:txBody>
      </p:sp>
      <p:pic>
        <p:nvPicPr>
          <p:cNvPr id="5" name="Picture 4">
            <a:extLst>
              <a:ext uri="{FF2B5EF4-FFF2-40B4-BE49-F238E27FC236}">
                <a16:creationId xmlns:a16="http://schemas.microsoft.com/office/drawing/2014/main" id="{02B7B625-E7A8-B49C-B874-73EA90E71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6956" y="3690059"/>
            <a:ext cx="2571750" cy="2631281"/>
          </a:xfrm>
          <a:prstGeom prst="rect">
            <a:avLst/>
          </a:prstGeom>
        </p:spPr>
      </p:pic>
    </p:spTree>
    <p:extLst>
      <p:ext uri="{BB962C8B-B14F-4D97-AF65-F5344CB8AC3E}">
        <p14:creationId xmlns:p14="http://schemas.microsoft.com/office/powerpoint/2010/main" val="4233391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BBFD0-6E86-A8E9-0451-6610BAE7E407}"/>
              </a:ext>
            </a:extLst>
          </p:cNvPr>
          <p:cNvSpPr>
            <a:spLocks noGrp="1"/>
          </p:cNvSpPr>
          <p:nvPr>
            <p:ph type="title"/>
          </p:nvPr>
        </p:nvSpPr>
        <p:spPr>
          <a:xfrm>
            <a:off x="838200" y="365126"/>
            <a:ext cx="10515600" cy="12576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4B8E5AB-F4B4-35C6-F5A8-C13A30026DB7}"/>
              </a:ext>
            </a:extLst>
          </p:cNvPr>
          <p:cNvSpPr>
            <a:spLocks noGrp="1"/>
          </p:cNvSpPr>
          <p:nvPr>
            <p:ph idx="1"/>
          </p:nvPr>
        </p:nvSpPr>
        <p:spPr>
          <a:xfrm>
            <a:off x="838200" y="664143"/>
            <a:ext cx="10515600" cy="5512820"/>
          </a:xfrm>
        </p:spPr>
        <p:txBody>
          <a:bodyPr/>
          <a:lstStyle/>
          <a:p>
            <a:pPr marL="0" indent="0">
              <a:buNone/>
            </a:pPr>
            <a:r>
              <a:rPr lang="en-IN" b="1" u="sng" dirty="0"/>
              <a:t>PULSE OXIMETER</a:t>
            </a:r>
          </a:p>
          <a:p>
            <a:r>
              <a:rPr lang="en-US" sz="2200" dirty="0"/>
              <a:t>The MAX30102 is an integrated pulse oximetry and heart-rate monitor module.</a:t>
            </a:r>
          </a:p>
          <a:p>
            <a:r>
              <a:rPr lang="en-US" sz="2200" dirty="0"/>
              <a:t>It includes internal LEDs, photodetectors, optical elements, and low-noise electronics with ambient light rejection. </a:t>
            </a:r>
          </a:p>
          <a:p>
            <a:r>
              <a:rPr lang="en-US" sz="2200" dirty="0"/>
              <a:t>The MAX30102 provides a complete system solution to ease the design-in process for mobile and wearable devices. </a:t>
            </a:r>
          </a:p>
          <a:p>
            <a:r>
              <a:rPr lang="en-US" sz="2200" dirty="0"/>
              <a:t>The MAX30102 operates on a single 1.8V power supply and a separate 3.3V power supply for the internal LEDs. </a:t>
            </a:r>
            <a:endParaRPr lang="en-IN" b="1" u="sng" dirty="0"/>
          </a:p>
        </p:txBody>
      </p:sp>
      <p:pic>
        <p:nvPicPr>
          <p:cNvPr id="7" name="Picture 6">
            <a:extLst>
              <a:ext uri="{FF2B5EF4-FFF2-40B4-BE49-F238E27FC236}">
                <a16:creationId xmlns:a16="http://schemas.microsoft.com/office/drawing/2014/main" id="{483FF738-E4C7-F011-5B1F-244FEB38D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385" y="3657599"/>
            <a:ext cx="3580598" cy="2991001"/>
          </a:xfrm>
          <a:prstGeom prst="rect">
            <a:avLst/>
          </a:prstGeom>
        </p:spPr>
      </p:pic>
    </p:spTree>
    <p:extLst>
      <p:ext uri="{BB962C8B-B14F-4D97-AF65-F5344CB8AC3E}">
        <p14:creationId xmlns:p14="http://schemas.microsoft.com/office/powerpoint/2010/main" val="1424820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E6A3-2F90-5025-D0CF-338D9E1B61E1}"/>
              </a:ext>
            </a:extLst>
          </p:cNvPr>
          <p:cNvSpPr>
            <a:spLocks noGrp="1"/>
          </p:cNvSpPr>
          <p:nvPr>
            <p:ph type="title"/>
          </p:nvPr>
        </p:nvSpPr>
        <p:spPr>
          <a:xfrm>
            <a:off x="838200" y="365126"/>
            <a:ext cx="10515600" cy="20276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FA87C4E-ED8E-4FBF-BB4F-7EDF5BBD5670}"/>
              </a:ext>
            </a:extLst>
          </p:cNvPr>
          <p:cNvSpPr>
            <a:spLocks noGrp="1"/>
          </p:cNvSpPr>
          <p:nvPr>
            <p:ph idx="1"/>
          </p:nvPr>
        </p:nvSpPr>
        <p:spPr>
          <a:xfrm>
            <a:off x="838200" y="693018"/>
            <a:ext cx="10515600" cy="5799855"/>
          </a:xfrm>
        </p:spPr>
        <p:txBody>
          <a:bodyPr/>
          <a:lstStyle/>
          <a:p>
            <a:pPr marL="0" indent="0">
              <a:buNone/>
            </a:pPr>
            <a:r>
              <a:rPr lang="en-IN" b="1" u="sng" dirty="0"/>
              <a:t>TEMPERATURE SENSOR</a:t>
            </a:r>
          </a:p>
          <a:p>
            <a:pPr algn="just">
              <a:lnSpc>
                <a:spcPct val="100000"/>
              </a:lnSpc>
            </a:pPr>
            <a:r>
              <a:rPr lang="en-US" sz="2200" dirty="0"/>
              <a:t>The DS18B20 digital thermometer provides 9-bit to 12-bit Celsius temperature measurements and has an alarm function with nonvolatile user-programmable upper and lower trigger points. </a:t>
            </a:r>
          </a:p>
          <a:p>
            <a:pPr algn="just">
              <a:lnSpc>
                <a:spcPct val="100000"/>
              </a:lnSpc>
            </a:pPr>
            <a:r>
              <a:rPr lang="en-US" sz="2200" dirty="0"/>
              <a:t>The DS18B20 communicates over a 1-Wire bus that by definition requires only one data line (and ground) for communication with a central microprocessor. </a:t>
            </a:r>
          </a:p>
          <a:p>
            <a:pPr algn="just">
              <a:lnSpc>
                <a:spcPct val="100000"/>
              </a:lnSpc>
            </a:pPr>
            <a:r>
              <a:rPr lang="en-US" sz="2200" dirty="0"/>
              <a:t>Each DS18B20 has a unique 64-bit serial code, which allows multiple DS18B20s to function on the same 1-Wire bus.</a:t>
            </a:r>
            <a:endParaRPr lang="en-IN" sz="2200" dirty="0"/>
          </a:p>
        </p:txBody>
      </p:sp>
      <p:pic>
        <p:nvPicPr>
          <p:cNvPr id="5" name="Picture 4">
            <a:extLst>
              <a:ext uri="{FF2B5EF4-FFF2-40B4-BE49-F238E27FC236}">
                <a16:creationId xmlns:a16="http://schemas.microsoft.com/office/drawing/2014/main" id="{2B1F2FBC-229D-8AA5-3210-812D80E0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4313" y="3782728"/>
            <a:ext cx="3242311" cy="2710145"/>
          </a:xfrm>
          <a:prstGeom prst="rect">
            <a:avLst/>
          </a:prstGeom>
        </p:spPr>
      </p:pic>
    </p:spTree>
    <p:extLst>
      <p:ext uri="{BB962C8B-B14F-4D97-AF65-F5344CB8AC3E}">
        <p14:creationId xmlns:p14="http://schemas.microsoft.com/office/powerpoint/2010/main" val="189456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0D501-0DC4-6E85-66D9-16BDDA3F047C}"/>
              </a:ext>
            </a:extLst>
          </p:cNvPr>
          <p:cNvSpPr>
            <a:spLocks noGrp="1"/>
          </p:cNvSpPr>
          <p:nvPr>
            <p:ph type="title"/>
          </p:nvPr>
        </p:nvSpPr>
        <p:spPr>
          <a:xfrm>
            <a:off x="838200" y="365126"/>
            <a:ext cx="105156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FAB6145-C382-3B89-0EBA-1EE8CCB42218}"/>
              </a:ext>
            </a:extLst>
          </p:cNvPr>
          <p:cNvSpPr>
            <a:spLocks noGrp="1"/>
          </p:cNvSpPr>
          <p:nvPr>
            <p:ph idx="1"/>
          </p:nvPr>
        </p:nvSpPr>
        <p:spPr>
          <a:xfrm>
            <a:off x="838200" y="885524"/>
            <a:ext cx="10515600" cy="5291439"/>
          </a:xfrm>
        </p:spPr>
        <p:txBody>
          <a:bodyPr/>
          <a:lstStyle/>
          <a:p>
            <a:pPr marL="0" indent="0">
              <a:buNone/>
            </a:pPr>
            <a:r>
              <a:rPr lang="en-IN" b="1" u="sng" dirty="0"/>
              <a:t>PATIENT ROOM TEMPERATURE AND HUMIDITY</a:t>
            </a:r>
          </a:p>
          <a:p>
            <a:r>
              <a:rPr lang="en-US" sz="2200" dirty="0"/>
              <a:t>DHT11 Temperature &amp; Humidity Sensor features a temperature &amp; humidity sensor complex with a calibrated digital signal output. </a:t>
            </a:r>
          </a:p>
          <a:p>
            <a:r>
              <a:rPr lang="en-US" sz="2200" dirty="0"/>
              <a:t>By using the exclusive digital signal- acquisition technique and temperature &amp; humidity sensing technology, it ensures high reliability and excellent long-term stability. </a:t>
            </a:r>
          </a:p>
          <a:p>
            <a:r>
              <a:rPr lang="en-US" sz="2200" dirty="0"/>
              <a:t>Each DHT11 element is strictly calibrated in the laboratory that is extremely accurate on humidity calibration</a:t>
            </a:r>
            <a:r>
              <a:rPr lang="en-IN" sz="2200" dirty="0"/>
              <a:t>.</a:t>
            </a:r>
            <a:endParaRPr lang="en-IN" sz="2200" b="1" u="sng" dirty="0"/>
          </a:p>
          <a:p>
            <a:pPr marL="0" indent="0">
              <a:buNone/>
            </a:pPr>
            <a:endParaRPr lang="en-IN" b="1" u="sng" dirty="0"/>
          </a:p>
        </p:txBody>
      </p:sp>
      <p:pic>
        <p:nvPicPr>
          <p:cNvPr id="5" name="Picture 4">
            <a:extLst>
              <a:ext uri="{FF2B5EF4-FFF2-40B4-BE49-F238E27FC236}">
                <a16:creationId xmlns:a16="http://schemas.microsoft.com/office/drawing/2014/main" id="{5F756A0E-6969-4F23-40A1-C7CD13DB5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487" y="3531243"/>
            <a:ext cx="5101392" cy="2844264"/>
          </a:xfrm>
          <a:prstGeom prst="rect">
            <a:avLst/>
          </a:prstGeom>
        </p:spPr>
      </p:pic>
    </p:spTree>
    <p:extLst>
      <p:ext uri="{BB962C8B-B14F-4D97-AF65-F5344CB8AC3E}">
        <p14:creationId xmlns:p14="http://schemas.microsoft.com/office/powerpoint/2010/main" val="3148260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6359-80DB-C1F5-6A05-D9D979248044}"/>
              </a:ext>
            </a:extLst>
          </p:cNvPr>
          <p:cNvSpPr>
            <a:spLocks noGrp="1"/>
          </p:cNvSpPr>
          <p:nvPr>
            <p:ph type="title"/>
          </p:nvPr>
        </p:nvSpPr>
        <p:spPr>
          <a:xfrm>
            <a:off x="838200" y="365125"/>
            <a:ext cx="10515600" cy="655153"/>
          </a:xfrm>
        </p:spPr>
        <p:txBody>
          <a:bodyPr>
            <a:normAutofit/>
          </a:bodyPr>
          <a:lstStyle/>
          <a:p>
            <a:pPr algn="ctr"/>
            <a:r>
              <a:rPr lang="en-IN" sz="3200" b="1" dirty="0"/>
              <a:t>PROJECT</a:t>
            </a:r>
          </a:p>
        </p:txBody>
      </p:sp>
      <p:pic>
        <p:nvPicPr>
          <p:cNvPr id="9" name="Content Placeholder 8">
            <a:extLst>
              <a:ext uri="{FF2B5EF4-FFF2-40B4-BE49-F238E27FC236}">
                <a16:creationId xmlns:a16="http://schemas.microsoft.com/office/drawing/2014/main" id="{0D95326C-86D7-BD12-EDDF-55452029E5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3691723" y="630014"/>
            <a:ext cx="4436379" cy="6660685"/>
          </a:xfrm>
        </p:spPr>
      </p:pic>
    </p:spTree>
    <p:extLst>
      <p:ext uri="{BB962C8B-B14F-4D97-AF65-F5344CB8AC3E}">
        <p14:creationId xmlns:p14="http://schemas.microsoft.com/office/powerpoint/2010/main" val="2934070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7DB96-7E6A-87C7-E37D-48C3AA8D8321}"/>
              </a:ext>
            </a:extLst>
          </p:cNvPr>
          <p:cNvSpPr>
            <a:spLocks noGrp="1"/>
          </p:cNvSpPr>
          <p:nvPr>
            <p:ph type="title"/>
          </p:nvPr>
        </p:nvSpPr>
        <p:spPr>
          <a:xfrm>
            <a:off x="838200" y="365126"/>
            <a:ext cx="10515600" cy="635902"/>
          </a:xfrm>
        </p:spPr>
        <p:txBody>
          <a:bodyPr>
            <a:normAutofit/>
          </a:bodyPr>
          <a:lstStyle/>
          <a:p>
            <a:pPr algn="ctr"/>
            <a:r>
              <a:rPr lang="en-IN" sz="3200" b="1" dirty="0"/>
              <a:t>RESULT</a:t>
            </a:r>
          </a:p>
        </p:txBody>
      </p:sp>
      <p:pic>
        <p:nvPicPr>
          <p:cNvPr id="5" name="Content Placeholder 4">
            <a:extLst>
              <a:ext uri="{FF2B5EF4-FFF2-40B4-BE49-F238E27FC236}">
                <a16:creationId xmlns:a16="http://schemas.microsoft.com/office/drawing/2014/main" id="{46E814D0-69C8-737B-31D2-8819923930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1465" y="1001713"/>
            <a:ext cx="5727032" cy="5175250"/>
          </a:xfrm>
        </p:spPr>
      </p:pic>
    </p:spTree>
    <p:extLst>
      <p:ext uri="{BB962C8B-B14F-4D97-AF65-F5344CB8AC3E}">
        <p14:creationId xmlns:p14="http://schemas.microsoft.com/office/powerpoint/2010/main" val="979539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71A9-D6A4-C3E8-F6B8-440437C34BA2}"/>
              </a:ext>
            </a:extLst>
          </p:cNvPr>
          <p:cNvSpPr>
            <a:spLocks noGrp="1"/>
          </p:cNvSpPr>
          <p:nvPr>
            <p:ph type="title"/>
          </p:nvPr>
        </p:nvSpPr>
        <p:spPr>
          <a:xfrm>
            <a:off x="838200" y="365126"/>
            <a:ext cx="10515600" cy="614588"/>
          </a:xfrm>
        </p:spPr>
        <p:txBody>
          <a:bodyPr>
            <a:normAutofit/>
          </a:bodyPr>
          <a:lstStyle/>
          <a:p>
            <a:pPr algn="ctr"/>
            <a:r>
              <a:rPr lang="en-IN" sz="3200" b="1" dirty="0">
                <a:latin typeface="+mn-lt"/>
              </a:rPr>
              <a:t>ADVANTAGES</a:t>
            </a:r>
          </a:p>
        </p:txBody>
      </p:sp>
      <p:sp>
        <p:nvSpPr>
          <p:cNvPr id="3" name="Content Placeholder 2">
            <a:extLst>
              <a:ext uri="{FF2B5EF4-FFF2-40B4-BE49-F238E27FC236}">
                <a16:creationId xmlns:a16="http://schemas.microsoft.com/office/drawing/2014/main" id="{B57B37D5-F11C-4D93-441E-CFBFA8408516}"/>
              </a:ext>
            </a:extLst>
          </p:cNvPr>
          <p:cNvSpPr>
            <a:spLocks noGrp="1"/>
          </p:cNvSpPr>
          <p:nvPr>
            <p:ph idx="1"/>
          </p:nvPr>
        </p:nvSpPr>
        <p:spPr>
          <a:xfrm>
            <a:off x="643812" y="1119673"/>
            <a:ext cx="10963470" cy="5057290"/>
          </a:xfrm>
        </p:spPr>
        <p:txBody>
          <a:bodyPr>
            <a:normAutofit/>
          </a:bodyPr>
          <a:lstStyle/>
          <a:p>
            <a:pPr marL="0" indent="0" algn="just">
              <a:lnSpc>
                <a:spcPct val="150000"/>
              </a:lnSpc>
              <a:buNone/>
            </a:pPr>
            <a:r>
              <a:rPr lang="en-US" sz="2200" dirty="0"/>
              <a:t>• Reduce risk of disease transmission.</a:t>
            </a:r>
          </a:p>
          <a:p>
            <a:pPr marL="0" indent="0" algn="just">
              <a:lnSpc>
                <a:spcPct val="150000"/>
              </a:lnSpc>
              <a:buNone/>
            </a:pPr>
            <a:r>
              <a:rPr lang="en-US" sz="2200" dirty="0"/>
              <a:t>• Faster access to better patient data. </a:t>
            </a:r>
          </a:p>
          <a:p>
            <a:pPr marL="0" indent="0" algn="just">
              <a:lnSpc>
                <a:spcPct val="150000"/>
              </a:lnSpc>
              <a:buNone/>
            </a:pPr>
            <a:r>
              <a:rPr lang="en-US" sz="2200" dirty="0"/>
              <a:t>• Improved patient outcomes </a:t>
            </a:r>
          </a:p>
          <a:p>
            <a:pPr marL="0" indent="0" algn="just">
              <a:lnSpc>
                <a:spcPct val="150000"/>
              </a:lnSpc>
              <a:buNone/>
            </a:pPr>
            <a:r>
              <a:rPr lang="en-US" sz="2200" dirty="0"/>
              <a:t>• Cost savings</a:t>
            </a:r>
          </a:p>
          <a:p>
            <a:pPr marL="0" indent="0" algn="just">
              <a:lnSpc>
                <a:spcPct val="150000"/>
              </a:lnSpc>
              <a:buNone/>
            </a:pPr>
            <a:r>
              <a:rPr lang="en-US" sz="2200" dirty="0"/>
              <a:t>• It is easy for patients and medical professionals to use the system.</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555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F4481-84D3-9069-732A-E5384710C0D2}"/>
              </a:ext>
            </a:extLst>
          </p:cNvPr>
          <p:cNvSpPr>
            <a:spLocks noGrp="1"/>
          </p:cNvSpPr>
          <p:nvPr>
            <p:ph type="title"/>
          </p:nvPr>
        </p:nvSpPr>
        <p:spPr/>
        <p:txBody>
          <a:bodyPr>
            <a:normAutofit/>
          </a:bodyPr>
          <a:lstStyle/>
          <a:p>
            <a:pPr algn="ctr"/>
            <a:r>
              <a:rPr lang="en-IN" sz="3200" b="1" dirty="0">
                <a:latin typeface="+mn-lt"/>
              </a:rPr>
              <a:t>CONCLUSION:</a:t>
            </a:r>
          </a:p>
        </p:txBody>
      </p:sp>
      <p:sp>
        <p:nvSpPr>
          <p:cNvPr id="3" name="Content Placeholder 2">
            <a:extLst>
              <a:ext uri="{FF2B5EF4-FFF2-40B4-BE49-F238E27FC236}">
                <a16:creationId xmlns:a16="http://schemas.microsoft.com/office/drawing/2014/main" id="{F1A9D693-761E-6625-D133-546BD4BE1DA9}"/>
              </a:ext>
            </a:extLst>
          </p:cNvPr>
          <p:cNvSpPr>
            <a:spLocks noGrp="1"/>
          </p:cNvSpPr>
          <p:nvPr>
            <p:ph idx="1"/>
          </p:nvPr>
        </p:nvSpPr>
        <p:spPr>
          <a:xfrm>
            <a:off x="838200" y="1380931"/>
            <a:ext cx="10515600" cy="4796032"/>
          </a:xfrm>
        </p:spPr>
        <p:txBody>
          <a:bodyPr>
            <a:normAutofit/>
          </a:bodyPr>
          <a:lstStyle/>
          <a:p>
            <a:pPr>
              <a:lnSpc>
                <a:spcPct val="100000"/>
              </a:lnSpc>
            </a:pPr>
            <a:r>
              <a:rPr lang="en-US" sz="2200" dirty="0"/>
              <a:t>The sensors used in this monitoring system were developed and the patient’s health was monitored based on IoT, which is an alternative of the existing one. </a:t>
            </a:r>
          </a:p>
          <a:p>
            <a:pPr>
              <a:lnSpc>
                <a:spcPct val="100000"/>
              </a:lnSpc>
            </a:pPr>
            <a:r>
              <a:rPr lang="en-US" sz="2200" dirty="0"/>
              <a:t>This health monitoring system can improve patients’ health and helpful for fast recovering of a patient. </a:t>
            </a:r>
          </a:p>
          <a:p>
            <a:pPr>
              <a:lnSpc>
                <a:spcPct val="100000"/>
              </a:lnSpc>
            </a:pPr>
            <a:r>
              <a:rPr lang="en-US" sz="2200" dirty="0"/>
              <a:t>It us an efficient system when compared with others existing technology. </a:t>
            </a:r>
          </a:p>
          <a:p>
            <a:pPr>
              <a:lnSpc>
                <a:spcPct val="100000"/>
              </a:lnSpc>
            </a:pPr>
            <a:r>
              <a:rPr lang="en-US" sz="2200" dirty="0"/>
              <a:t>A wearable health monitoring system that guarantees a constant monitoring of various health parameters and prevents the patients from frequent visit to the hospital Our suggested system is comprised of low-cost medical devices linked towards a low-cost health platform that sends emergency notifications to medical practitioners.</a:t>
            </a:r>
            <a:endParaRPr lang="en-IN" sz="2200" dirty="0"/>
          </a:p>
        </p:txBody>
      </p:sp>
    </p:spTree>
    <p:extLst>
      <p:ext uri="{BB962C8B-B14F-4D97-AF65-F5344CB8AC3E}">
        <p14:creationId xmlns:p14="http://schemas.microsoft.com/office/powerpoint/2010/main" val="1830139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23F2-FE4B-7027-13E0-56D602E517B3}"/>
              </a:ext>
            </a:extLst>
          </p:cNvPr>
          <p:cNvSpPr>
            <a:spLocks noGrp="1"/>
          </p:cNvSpPr>
          <p:nvPr>
            <p:ph type="title"/>
          </p:nvPr>
        </p:nvSpPr>
        <p:spPr>
          <a:xfrm>
            <a:off x="838200" y="365125"/>
            <a:ext cx="10515600" cy="732155"/>
          </a:xfrm>
        </p:spPr>
        <p:txBody>
          <a:bodyPr>
            <a:normAutofit/>
          </a:bodyPr>
          <a:lstStyle/>
          <a:p>
            <a:pPr algn="ctr"/>
            <a:r>
              <a:rPr lang="en-IN" sz="3200" b="1" dirty="0"/>
              <a:t>REFERENCE</a:t>
            </a:r>
          </a:p>
        </p:txBody>
      </p:sp>
      <p:sp>
        <p:nvSpPr>
          <p:cNvPr id="3" name="Content Placeholder 2">
            <a:extLst>
              <a:ext uri="{FF2B5EF4-FFF2-40B4-BE49-F238E27FC236}">
                <a16:creationId xmlns:a16="http://schemas.microsoft.com/office/drawing/2014/main" id="{B60C5CE7-194B-9286-E38A-60EA5DC735AD}"/>
              </a:ext>
            </a:extLst>
          </p:cNvPr>
          <p:cNvSpPr>
            <a:spLocks noGrp="1"/>
          </p:cNvSpPr>
          <p:nvPr>
            <p:ph idx="1"/>
          </p:nvPr>
        </p:nvSpPr>
        <p:spPr>
          <a:xfrm>
            <a:off x="838200" y="1097280"/>
            <a:ext cx="10515600" cy="5079683"/>
          </a:xfrm>
        </p:spPr>
        <p:txBody>
          <a:bodyPr>
            <a:normAutofit lnSpcReduction="10000"/>
          </a:bodyPr>
          <a:lstStyle/>
          <a:p>
            <a:pPr algn="just">
              <a:lnSpc>
                <a:spcPct val="100000"/>
              </a:lnSpc>
            </a:pPr>
            <a:r>
              <a:rPr lang="en-IN" sz="2200" dirty="0"/>
              <a:t>[1] K. Jhansi Priya, </a:t>
            </a:r>
            <a:r>
              <a:rPr lang="en-IN" sz="2200" dirty="0" err="1"/>
              <a:t>K.Harish</a:t>
            </a:r>
            <a:r>
              <a:rPr lang="en-IN" sz="2200" dirty="0"/>
              <a:t> Yadav, </a:t>
            </a:r>
            <a:r>
              <a:rPr lang="en-IN" sz="2200" dirty="0" err="1"/>
              <a:t>K.Jyothsna</a:t>
            </a:r>
            <a:r>
              <a:rPr lang="en-IN" sz="2200" dirty="0"/>
              <a:t> “ A Portable Wearable Tele </a:t>
            </a:r>
            <a:r>
              <a:rPr lang="en-IN" sz="2200" dirty="0" err="1"/>
              <a:t>Ecg</a:t>
            </a:r>
            <a:r>
              <a:rPr lang="en-IN" sz="2200" dirty="0"/>
              <a:t> Monitoring System”, International Journal Of Engineering Applied Sciences And Technology, ISSN No. 2455-2143, pp. 683-690. </a:t>
            </a:r>
          </a:p>
          <a:p>
            <a:pPr algn="just">
              <a:lnSpc>
                <a:spcPct val="100000"/>
              </a:lnSpc>
            </a:pPr>
            <a:r>
              <a:rPr lang="en-IN" sz="2200" dirty="0"/>
              <a:t>[2] </a:t>
            </a:r>
            <a:r>
              <a:rPr lang="en-IN" sz="2200" dirty="0" err="1"/>
              <a:t>Shivkumar</a:t>
            </a:r>
            <a:r>
              <a:rPr lang="en-IN" sz="2200" dirty="0"/>
              <a:t> </a:t>
            </a:r>
            <a:r>
              <a:rPr lang="en-IN" sz="2200" dirty="0" err="1"/>
              <a:t>Dharmoji</a:t>
            </a:r>
            <a:r>
              <a:rPr lang="en-IN" sz="2200" dirty="0"/>
              <a:t>, </a:t>
            </a:r>
            <a:r>
              <a:rPr lang="en-IN" sz="2200" dirty="0" err="1"/>
              <a:t>Akshata</a:t>
            </a:r>
            <a:r>
              <a:rPr lang="en-IN" sz="2200" dirty="0"/>
              <a:t> </a:t>
            </a:r>
            <a:r>
              <a:rPr lang="en-IN" sz="2200" dirty="0" err="1"/>
              <a:t>Anigolkar</a:t>
            </a:r>
            <a:r>
              <a:rPr lang="en-IN" sz="2200" dirty="0"/>
              <a:t>, Prof. Shraddha M “IOT based Patient Health Monitoring using ESP8266”, International Research Journal of Engineering and Technology (IRJET) </a:t>
            </a:r>
          </a:p>
          <a:p>
            <a:pPr algn="just">
              <a:lnSpc>
                <a:spcPct val="100000"/>
              </a:lnSpc>
            </a:pPr>
            <a:r>
              <a:rPr lang="en-IN" sz="2200" dirty="0"/>
              <a:t>[3] </a:t>
            </a:r>
            <a:r>
              <a:rPr lang="en-IN" sz="2200" dirty="0" err="1"/>
              <a:t>Md.Raseduzzaman</a:t>
            </a:r>
            <a:r>
              <a:rPr lang="en-IN" sz="2200" dirty="0"/>
              <a:t> </a:t>
            </a:r>
            <a:r>
              <a:rPr lang="en-IN" sz="2200" dirty="0" err="1"/>
              <a:t>Ruman</a:t>
            </a:r>
            <a:r>
              <a:rPr lang="en-IN" sz="2200" dirty="0"/>
              <a:t>; Amit Barua; </a:t>
            </a:r>
            <a:r>
              <a:rPr lang="en-IN" sz="2200" dirty="0" err="1"/>
              <a:t>Waladur</a:t>
            </a:r>
            <a:r>
              <a:rPr lang="en-IN" sz="2200" dirty="0"/>
              <a:t> Rahman; Khan </a:t>
            </a:r>
            <a:r>
              <a:rPr lang="en-IN" sz="2200" dirty="0" err="1"/>
              <a:t>Roushan</a:t>
            </a:r>
            <a:r>
              <a:rPr lang="en-IN" sz="2200" dirty="0"/>
              <a:t> Jahan; </a:t>
            </a:r>
            <a:r>
              <a:rPr lang="en-IN" sz="2200" dirty="0" err="1"/>
              <a:t>Md.Jamil</a:t>
            </a:r>
            <a:r>
              <a:rPr lang="en-IN" sz="2200" dirty="0"/>
              <a:t> Roni; </a:t>
            </a:r>
            <a:r>
              <a:rPr lang="en-IN" sz="2200" dirty="0" err="1"/>
              <a:t>Md.Foyjur</a:t>
            </a:r>
            <a:r>
              <a:rPr lang="en-IN" sz="2200" dirty="0"/>
              <a:t> Rahman “ IOT based Emergency Health Monitoring system”, International Conference on Industry 4.0 Technology (I4Tech). </a:t>
            </a:r>
          </a:p>
          <a:p>
            <a:pPr algn="just">
              <a:lnSpc>
                <a:spcPct val="100000"/>
              </a:lnSpc>
            </a:pPr>
            <a:r>
              <a:rPr lang="en-IN" sz="2200" dirty="0"/>
              <a:t>[4] </a:t>
            </a:r>
            <a:r>
              <a:rPr lang="en-IN" sz="2200" dirty="0" err="1"/>
              <a:t>G.Sharanya</a:t>
            </a:r>
            <a:r>
              <a:rPr lang="en-IN" sz="2200" dirty="0"/>
              <a:t>, </a:t>
            </a:r>
            <a:r>
              <a:rPr lang="en-IN" sz="2200" dirty="0" err="1"/>
              <a:t>C.SaiAbhishek</a:t>
            </a:r>
            <a:r>
              <a:rPr lang="en-IN" sz="2200" dirty="0"/>
              <a:t>, </a:t>
            </a:r>
            <a:r>
              <a:rPr lang="en-IN" sz="2200" dirty="0" err="1"/>
              <a:t>K.Manikanth</a:t>
            </a:r>
            <a:r>
              <a:rPr lang="en-IN" sz="2200" dirty="0"/>
              <a:t> Reddy “Health Monitoring Device”, 2nd International Conference on Communication and Electronics Systems (ICCES). </a:t>
            </a:r>
          </a:p>
          <a:p>
            <a:pPr algn="just">
              <a:lnSpc>
                <a:spcPct val="100000"/>
              </a:lnSpc>
            </a:pPr>
            <a:r>
              <a:rPr lang="en-IN" sz="2200" dirty="0"/>
              <a:t>[5]Sneha </a:t>
            </a:r>
            <a:r>
              <a:rPr lang="en-IN" sz="2200" dirty="0" err="1"/>
              <a:t>Sravanthi</a:t>
            </a:r>
            <a:r>
              <a:rPr lang="en-IN" sz="2200" dirty="0"/>
              <a:t> D, </a:t>
            </a:r>
            <a:r>
              <a:rPr lang="en-IN" sz="2200" dirty="0" err="1"/>
              <a:t>Srivalli.M</a:t>
            </a:r>
            <a:r>
              <a:rPr lang="en-IN" sz="2200" dirty="0"/>
              <a:t>, </a:t>
            </a:r>
            <a:r>
              <a:rPr lang="en-IN" sz="2200" dirty="0" err="1"/>
              <a:t>Srilakshmi.S</a:t>
            </a:r>
            <a:r>
              <a:rPr lang="en-IN" sz="2200" dirty="0"/>
              <a:t>, Sneha Mol. P .S “Personal Health Monitoring System using Arduino and Android”, International Journal of Engineering Research &amp; Technology (IJERT).</a:t>
            </a:r>
          </a:p>
        </p:txBody>
      </p:sp>
    </p:spTree>
    <p:extLst>
      <p:ext uri="{BB962C8B-B14F-4D97-AF65-F5344CB8AC3E}">
        <p14:creationId xmlns:p14="http://schemas.microsoft.com/office/powerpoint/2010/main" val="1282157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33A7473-4D88-1530-68F0-83075CC4200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958840" y="664144"/>
            <a:ext cx="5181600" cy="5370896"/>
          </a:xfrm>
        </p:spPr>
      </p:pic>
      <p:pic>
        <p:nvPicPr>
          <p:cNvPr id="11" name="Content Placeholder 10">
            <a:extLst>
              <a:ext uri="{FF2B5EF4-FFF2-40B4-BE49-F238E27FC236}">
                <a16:creationId xmlns:a16="http://schemas.microsoft.com/office/drawing/2014/main" id="{1E0B287D-4F52-9815-0527-B70F3CC317C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58541" y="664144"/>
            <a:ext cx="5181600" cy="5370896"/>
          </a:xfrm>
        </p:spPr>
      </p:pic>
    </p:spTree>
    <p:extLst>
      <p:ext uri="{BB962C8B-B14F-4D97-AF65-F5344CB8AC3E}">
        <p14:creationId xmlns:p14="http://schemas.microsoft.com/office/powerpoint/2010/main" val="271681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2FB94B-64FA-EDDA-98A5-28E2FEFC4290}"/>
              </a:ext>
            </a:extLst>
          </p:cNvPr>
          <p:cNvSpPr txBox="1"/>
          <p:nvPr/>
        </p:nvSpPr>
        <p:spPr>
          <a:xfrm>
            <a:off x="502645" y="251927"/>
            <a:ext cx="11457992" cy="584775"/>
          </a:xfrm>
          <a:prstGeom prst="rect">
            <a:avLst/>
          </a:prstGeom>
          <a:noFill/>
        </p:spPr>
        <p:txBody>
          <a:bodyPr wrap="square" rtlCol="0">
            <a:spAutoFit/>
          </a:bodyPr>
          <a:lstStyle/>
          <a:p>
            <a:pPr algn="ctr"/>
            <a:r>
              <a:rPr lang="en-IN" sz="3200" dirty="0">
                <a:latin typeface="Arial Black" panose="020B0A04020102020204" pitchFamily="34" charset="0"/>
              </a:rPr>
              <a:t>APPLIED IN CONFERENCE</a:t>
            </a:r>
          </a:p>
        </p:txBody>
      </p:sp>
      <p:pic>
        <p:nvPicPr>
          <p:cNvPr id="5" name="Picture 4">
            <a:extLst>
              <a:ext uri="{FF2B5EF4-FFF2-40B4-BE49-F238E27FC236}">
                <a16:creationId xmlns:a16="http://schemas.microsoft.com/office/drawing/2014/main" id="{7BC24559-5EBD-E48B-2F79-7C8B13302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103" y="760396"/>
            <a:ext cx="4061861" cy="5845677"/>
          </a:xfrm>
          <a:prstGeom prst="rect">
            <a:avLst/>
          </a:prstGeom>
        </p:spPr>
      </p:pic>
    </p:spTree>
    <p:extLst>
      <p:ext uri="{BB962C8B-B14F-4D97-AF65-F5344CB8AC3E}">
        <p14:creationId xmlns:p14="http://schemas.microsoft.com/office/powerpoint/2010/main" val="305876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C49D-8A4A-02A0-758A-FDB72714E0D0}"/>
              </a:ext>
            </a:extLst>
          </p:cNvPr>
          <p:cNvSpPr>
            <a:spLocks noGrp="1"/>
          </p:cNvSpPr>
          <p:nvPr>
            <p:ph type="title"/>
          </p:nvPr>
        </p:nvSpPr>
        <p:spPr>
          <a:xfrm>
            <a:off x="838200" y="365125"/>
            <a:ext cx="10515600" cy="1155667"/>
          </a:xfrm>
        </p:spPr>
        <p:txBody>
          <a:bodyPr>
            <a:normAutofit/>
          </a:bodyPr>
          <a:lstStyle/>
          <a:p>
            <a:pPr algn="ctr"/>
            <a:r>
              <a:rPr lang="en-IN" sz="3200" b="1" dirty="0">
                <a:latin typeface="+mn-lt"/>
              </a:rPr>
              <a:t>OBJECTIVES</a:t>
            </a:r>
          </a:p>
        </p:txBody>
      </p:sp>
      <p:sp>
        <p:nvSpPr>
          <p:cNvPr id="3" name="Content Placeholder 2">
            <a:extLst>
              <a:ext uri="{FF2B5EF4-FFF2-40B4-BE49-F238E27FC236}">
                <a16:creationId xmlns:a16="http://schemas.microsoft.com/office/drawing/2014/main" id="{CAB9DAB3-FB3D-75FA-3EC9-CCE76E08FC90}"/>
              </a:ext>
            </a:extLst>
          </p:cNvPr>
          <p:cNvSpPr>
            <a:spLocks noGrp="1"/>
          </p:cNvSpPr>
          <p:nvPr>
            <p:ph idx="1"/>
          </p:nvPr>
        </p:nvSpPr>
        <p:spPr>
          <a:xfrm>
            <a:off x="551848" y="1636296"/>
            <a:ext cx="11088303" cy="3917158"/>
          </a:xfrm>
        </p:spPr>
        <p:txBody>
          <a:bodyPr>
            <a:normAutofit fontScale="77500" lnSpcReduction="20000"/>
          </a:bodyPr>
          <a:lstStyle/>
          <a:p>
            <a:pPr algn="just">
              <a:lnSpc>
                <a:spcPct val="170000"/>
              </a:lnSpc>
            </a:pPr>
            <a:r>
              <a:rPr lang="en-US" dirty="0"/>
              <a:t>The main objective of the wearable health monitoring system: To make an automated system that will help to monitor host remotely is our primary objective. </a:t>
            </a:r>
          </a:p>
          <a:p>
            <a:pPr algn="just">
              <a:lnSpc>
                <a:spcPct val="170000"/>
              </a:lnSpc>
            </a:pPr>
            <a:r>
              <a:rPr lang="en-US" dirty="0"/>
              <a:t>To create an alarm or reaction system which will react whenever there is an alarming situation. To provide a way to remotely control the temperature, pulse, blood pressure via ESP32.</a:t>
            </a:r>
          </a:p>
          <a:p>
            <a:pPr algn="just">
              <a:lnSpc>
                <a:spcPct val="170000"/>
              </a:lnSpc>
            </a:pPr>
            <a:r>
              <a:rPr lang="en-US" dirty="0"/>
              <a:t>To contribute to the field of IOT to pave the way for a future project in technological development. </a:t>
            </a:r>
            <a:endParaRPr lang="en-IN" sz="2800" b="1" dirty="0">
              <a:solidFill>
                <a:schemeClr val="bg1"/>
              </a:solidFill>
              <a:latin typeface="Century Gothic" panose="020B0502020202020204" pitchFamily="34" charset="0"/>
              <a:cs typeface="GIST-TMOTKumudam" pitchFamily="2" charset="0"/>
            </a:endParaRPr>
          </a:p>
        </p:txBody>
      </p:sp>
    </p:spTree>
    <p:extLst>
      <p:ext uri="{BB962C8B-B14F-4D97-AF65-F5344CB8AC3E}">
        <p14:creationId xmlns:p14="http://schemas.microsoft.com/office/powerpoint/2010/main" val="176996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DAC9-922A-32B6-61D8-BEDEB85EA94B}"/>
              </a:ext>
            </a:extLst>
          </p:cNvPr>
          <p:cNvSpPr>
            <a:spLocks noGrp="1"/>
          </p:cNvSpPr>
          <p:nvPr>
            <p:ph type="title"/>
          </p:nvPr>
        </p:nvSpPr>
        <p:spPr>
          <a:xfrm>
            <a:off x="838200" y="365125"/>
            <a:ext cx="10515600" cy="943911"/>
          </a:xfrm>
        </p:spPr>
        <p:txBody>
          <a:bodyPr>
            <a:normAutofit/>
          </a:bodyPr>
          <a:lstStyle/>
          <a:p>
            <a:pPr algn="ctr"/>
            <a:r>
              <a:rPr lang="en-IN" sz="3200" b="1" dirty="0">
                <a:latin typeface="+mn-lt"/>
              </a:rPr>
              <a:t>INTRODUCTION</a:t>
            </a:r>
          </a:p>
        </p:txBody>
      </p:sp>
      <p:sp>
        <p:nvSpPr>
          <p:cNvPr id="3" name="Content Placeholder 2">
            <a:extLst>
              <a:ext uri="{FF2B5EF4-FFF2-40B4-BE49-F238E27FC236}">
                <a16:creationId xmlns:a16="http://schemas.microsoft.com/office/drawing/2014/main" id="{7DCFA9DA-2714-43E8-7A3B-FB564B4530CB}"/>
              </a:ext>
            </a:extLst>
          </p:cNvPr>
          <p:cNvSpPr>
            <a:spLocks noGrp="1"/>
          </p:cNvSpPr>
          <p:nvPr>
            <p:ph idx="1"/>
          </p:nvPr>
        </p:nvSpPr>
        <p:spPr>
          <a:xfrm>
            <a:off x="838200" y="1588168"/>
            <a:ext cx="10515600" cy="4812631"/>
          </a:xfrm>
        </p:spPr>
        <p:txBody>
          <a:bodyPr>
            <a:normAutofit/>
          </a:bodyPr>
          <a:lstStyle/>
          <a:p>
            <a:pPr algn="just">
              <a:lnSpc>
                <a:spcPct val="100000"/>
              </a:lnSpc>
            </a:pPr>
            <a:r>
              <a:rPr lang="en-US" sz="2200" dirty="0"/>
              <a:t>Internet of things is a network of interconnected devices that are equipped with software, sensors, network connectivity and electronic devices that allow them to exchange and collect data, allowing them to be more responsive. </a:t>
            </a:r>
          </a:p>
          <a:p>
            <a:pPr algn="just">
              <a:lnSpc>
                <a:spcPct val="100000"/>
              </a:lnSpc>
            </a:pPr>
            <a:r>
              <a:rPr lang="en-US" sz="2200" dirty="0"/>
              <a:t>With the growth of IOT, the healthcare industry has made a huge quantitative leap. </a:t>
            </a:r>
          </a:p>
          <a:p>
            <a:pPr algn="just">
              <a:lnSpc>
                <a:spcPct val="100000"/>
              </a:lnSpc>
            </a:pPr>
            <a:r>
              <a:rPr lang="en-US" sz="2200" dirty="0"/>
              <a:t>People nowadays suffer from wide range of ailments and health issues, including high blood pressure, high rate IOT heart beat which are commonly seen in elderly people. </a:t>
            </a:r>
          </a:p>
          <a:p>
            <a:pPr algn="just">
              <a:lnSpc>
                <a:spcPct val="100000"/>
              </a:lnSpc>
            </a:pPr>
            <a:r>
              <a:rPr lang="en-US" sz="2200" dirty="0"/>
              <a:t>So, a continuous monitoring device is required to ensure a proper medical care. </a:t>
            </a:r>
          </a:p>
          <a:p>
            <a:pPr algn="just">
              <a:lnSpc>
                <a:spcPct val="100000"/>
              </a:lnSpc>
            </a:pPr>
            <a:r>
              <a:rPr lang="en-US" sz="2200" dirty="0"/>
              <a:t>This project discusses the advantages of utilizing an ESP32-based system for monitoring the health of a patient.</a:t>
            </a:r>
            <a:endParaRPr lang="en-IN" sz="2200" dirty="0"/>
          </a:p>
        </p:txBody>
      </p:sp>
    </p:spTree>
    <p:extLst>
      <p:ext uri="{BB962C8B-B14F-4D97-AF65-F5344CB8AC3E}">
        <p14:creationId xmlns:p14="http://schemas.microsoft.com/office/powerpoint/2010/main" val="1007108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CD44-9334-97AA-AA8B-A8A127BE34A2}"/>
              </a:ext>
            </a:extLst>
          </p:cNvPr>
          <p:cNvSpPr>
            <a:spLocks noGrp="1"/>
          </p:cNvSpPr>
          <p:nvPr>
            <p:ph type="title"/>
          </p:nvPr>
        </p:nvSpPr>
        <p:spPr>
          <a:xfrm>
            <a:off x="1001830" y="80660"/>
            <a:ext cx="10515600" cy="1074671"/>
          </a:xfrm>
        </p:spPr>
        <p:txBody>
          <a:bodyPr>
            <a:normAutofit/>
          </a:bodyPr>
          <a:lstStyle/>
          <a:p>
            <a:pPr algn="ctr"/>
            <a:r>
              <a:rPr lang="en-IN" sz="3200" b="1" dirty="0">
                <a:latin typeface="+mn-lt"/>
              </a:rPr>
              <a:t>LITERATURE SURVEY</a:t>
            </a:r>
          </a:p>
        </p:txBody>
      </p:sp>
      <p:sp>
        <p:nvSpPr>
          <p:cNvPr id="4" name="Content Placeholder 3">
            <a:extLst>
              <a:ext uri="{FF2B5EF4-FFF2-40B4-BE49-F238E27FC236}">
                <a16:creationId xmlns:a16="http://schemas.microsoft.com/office/drawing/2014/main" id="{061D96E6-033A-3A79-6232-DE3A5A752473}"/>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77839D2A-62E2-E2FF-5341-4B80065B990E}"/>
              </a:ext>
            </a:extLst>
          </p:cNvPr>
          <p:cNvPicPr>
            <a:picLocks noChangeAspect="1"/>
          </p:cNvPicPr>
          <p:nvPr/>
        </p:nvPicPr>
        <p:blipFill>
          <a:blip r:embed="rId2"/>
          <a:stretch>
            <a:fillRect/>
          </a:stretch>
        </p:blipFill>
        <p:spPr>
          <a:xfrm>
            <a:off x="1232034" y="1501541"/>
            <a:ext cx="9740766" cy="4966635"/>
          </a:xfrm>
          <a:prstGeom prst="rect">
            <a:avLst/>
          </a:prstGeom>
        </p:spPr>
      </p:pic>
    </p:spTree>
    <p:extLst>
      <p:ext uri="{BB962C8B-B14F-4D97-AF65-F5344CB8AC3E}">
        <p14:creationId xmlns:p14="http://schemas.microsoft.com/office/powerpoint/2010/main" val="1022202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CD44-9334-97AA-AA8B-A8A127BE34A2}"/>
              </a:ext>
            </a:extLst>
          </p:cNvPr>
          <p:cNvSpPr>
            <a:spLocks noGrp="1"/>
          </p:cNvSpPr>
          <p:nvPr>
            <p:ph type="title"/>
          </p:nvPr>
        </p:nvSpPr>
        <p:spPr>
          <a:xfrm>
            <a:off x="1001830" y="80660"/>
            <a:ext cx="10515600" cy="1074671"/>
          </a:xfrm>
        </p:spPr>
        <p:txBody>
          <a:bodyPr>
            <a:normAutofit/>
          </a:bodyPr>
          <a:lstStyle/>
          <a:p>
            <a:pPr algn="ctr"/>
            <a:r>
              <a:rPr lang="en-IN" sz="3200" b="1" dirty="0">
                <a:latin typeface="+mn-lt"/>
              </a:rPr>
              <a:t>LITERATURE SURVEY</a:t>
            </a:r>
          </a:p>
        </p:txBody>
      </p:sp>
      <p:sp>
        <p:nvSpPr>
          <p:cNvPr id="4" name="Content Placeholder 3">
            <a:extLst>
              <a:ext uri="{FF2B5EF4-FFF2-40B4-BE49-F238E27FC236}">
                <a16:creationId xmlns:a16="http://schemas.microsoft.com/office/drawing/2014/main" id="{C6F158FF-CF82-8EB0-8556-A3E2819B035B}"/>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AB952E41-4F8E-3614-A3DA-79FA8B05E879}"/>
              </a:ext>
            </a:extLst>
          </p:cNvPr>
          <p:cNvPicPr>
            <a:picLocks noChangeAspect="1"/>
          </p:cNvPicPr>
          <p:nvPr/>
        </p:nvPicPr>
        <p:blipFill>
          <a:blip r:embed="rId2"/>
          <a:stretch>
            <a:fillRect/>
          </a:stretch>
        </p:blipFill>
        <p:spPr>
          <a:xfrm>
            <a:off x="1453416" y="1491916"/>
            <a:ext cx="9182500" cy="4685047"/>
          </a:xfrm>
          <a:prstGeom prst="rect">
            <a:avLst/>
          </a:prstGeom>
        </p:spPr>
      </p:pic>
    </p:spTree>
    <p:extLst>
      <p:ext uri="{BB962C8B-B14F-4D97-AF65-F5344CB8AC3E}">
        <p14:creationId xmlns:p14="http://schemas.microsoft.com/office/powerpoint/2010/main" val="1747531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0A21-D22E-7DD8-3684-BD64619626B4}"/>
              </a:ext>
            </a:extLst>
          </p:cNvPr>
          <p:cNvSpPr>
            <a:spLocks noGrp="1"/>
          </p:cNvSpPr>
          <p:nvPr>
            <p:ph type="title"/>
          </p:nvPr>
        </p:nvSpPr>
        <p:spPr>
          <a:xfrm>
            <a:off x="915202" y="466825"/>
            <a:ext cx="10515600" cy="418646"/>
          </a:xfrm>
        </p:spPr>
        <p:txBody>
          <a:bodyPr>
            <a:noAutofit/>
          </a:bodyPr>
          <a:lstStyle/>
          <a:p>
            <a:pPr algn="ctr"/>
            <a:r>
              <a:rPr lang="en-IN" sz="3200" b="1" dirty="0">
                <a:latin typeface="+mn-lt"/>
              </a:rPr>
              <a:t>EXISTING METHODOLOGY</a:t>
            </a:r>
          </a:p>
        </p:txBody>
      </p:sp>
      <p:sp>
        <p:nvSpPr>
          <p:cNvPr id="3" name="Content Placeholder 2">
            <a:extLst>
              <a:ext uri="{FF2B5EF4-FFF2-40B4-BE49-F238E27FC236}">
                <a16:creationId xmlns:a16="http://schemas.microsoft.com/office/drawing/2014/main" id="{7944C1E7-63D8-A186-27BF-67ABD805AFD5}"/>
              </a:ext>
            </a:extLst>
          </p:cNvPr>
          <p:cNvSpPr>
            <a:spLocks noGrp="1"/>
          </p:cNvSpPr>
          <p:nvPr>
            <p:ph idx="1"/>
          </p:nvPr>
        </p:nvSpPr>
        <p:spPr>
          <a:xfrm>
            <a:off x="515516" y="1291847"/>
            <a:ext cx="11160967" cy="5099328"/>
          </a:xfrm>
        </p:spPr>
        <p:txBody>
          <a:bodyPr>
            <a:normAutofit/>
          </a:bodyPr>
          <a:lstStyle/>
          <a:p>
            <a:r>
              <a:rPr lang="en-US" sz="2200" dirty="0"/>
              <a:t>The existing system related with health monitoring includes: Diagnosing with help of a doctor ; Conventional devices that can only measure a particular parameter ;Devices that have to be connected invasive to get measurements ; No automated system exists; Smart watches are expensive and not specially for health care. </a:t>
            </a:r>
          </a:p>
          <a:p>
            <a:r>
              <a:rPr lang="en-US" sz="2200" dirty="0"/>
              <a:t>In existing system, patient needs to get hospitalized for regular monitoring of the patient. </a:t>
            </a:r>
          </a:p>
          <a:p>
            <a:r>
              <a:rPr lang="en-US" sz="2200" dirty="0"/>
              <a:t>It is not possible once he/she is discharged from the hospital. This system cannot be used at home. </a:t>
            </a:r>
          </a:p>
          <a:p>
            <a:r>
              <a:rPr lang="en-US" sz="2200" dirty="0"/>
              <a:t>The existing systems are measuring the health parameters of the patient and send it through zig bee, Bluetooth protocol etc., These are used for only short range communication to transfer the data. </a:t>
            </a:r>
          </a:p>
          <a:p>
            <a:r>
              <a:rPr lang="en-US" sz="2200" dirty="0"/>
              <a:t>Not all the time the doctor can fetch these details.</a:t>
            </a:r>
            <a:endParaRPr lang="en-IN" sz="2200" kern="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71873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AC6F-A670-FC5C-486E-83751C279A70}"/>
              </a:ext>
            </a:extLst>
          </p:cNvPr>
          <p:cNvSpPr>
            <a:spLocks noGrp="1"/>
          </p:cNvSpPr>
          <p:nvPr>
            <p:ph type="title"/>
          </p:nvPr>
        </p:nvSpPr>
        <p:spPr>
          <a:xfrm>
            <a:off x="838200" y="121298"/>
            <a:ext cx="10515600" cy="1325563"/>
          </a:xfrm>
        </p:spPr>
        <p:txBody>
          <a:bodyPr>
            <a:normAutofit/>
          </a:bodyPr>
          <a:lstStyle/>
          <a:p>
            <a:pPr algn="ctr"/>
            <a:r>
              <a:rPr lang="en-IN" sz="3200" b="1" dirty="0">
                <a:latin typeface="+mn-lt"/>
              </a:rPr>
              <a:t>PROPOSED METHODOLOGY</a:t>
            </a:r>
          </a:p>
        </p:txBody>
      </p:sp>
      <p:sp>
        <p:nvSpPr>
          <p:cNvPr id="3" name="Content Placeholder 2">
            <a:extLst>
              <a:ext uri="{FF2B5EF4-FFF2-40B4-BE49-F238E27FC236}">
                <a16:creationId xmlns:a16="http://schemas.microsoft.com/office/drawing/2014/main" id="{0C72BFEB-21DF-BF64-A760-917E756104BE}"/>
              </a:ext>
            </a:extLst>
          </p:cNvPr>
          <p:cNvSpPr>
            <a:spLocks noGrp="1"/>
          </p:cNvSpPr>
          <p:nvPr>
            <p:ph idx="1"/>
          </p:nvPr>
        </p:nvSpPr>
        <p:spPr>
          <a:xfrm>
            <a:off x="838200" y="1399592"/>
            <a:ext cx="10515600" cy="5337110"/>
          </a:xfrm>
        </p:spPr>
        <p:txBody>
          <a:bodyPr>
            <a:normAutofit/>
          </a:bodyPr>
          <a:lstStyle/>
          <a:p>
            <a:pPr>
              <a:lnSpc>
                <a:spcPct val="107000"/>
              </a:lnSpc>
              <a:spcAft>
                <a:spcPts val="800"/>
              </a:spcAft>
            </a:pPr>
            <a:r>
              <a:rPr lang="en-US" sz="2200" dirty="0"/>
              <a:t>In the proposed health monitoring system 24 x 7 human health monitoring is designed. </a:t>
            </a:r>
          </a:p>
          <a:p>
            <a:pPr>
              <a:lnSpc>
                <a:spcPct val="107000"/>
              </a:lnSpc>
              <a:spcAft>
                <a:spcPts val="800"/>
              </a:spcAft>
            </a:pPr>
            <a:r>
              <a:rPr lang="en-US" sz="2200" dirty="0"/>
              <a:t>In this system, the ESP32 board is used for collecting and processing all data. </a:t>
            </a:r>
          </a:p>
          <a:p>
            <a:pPr>
              <a:lnSpc>
                <a:spcPct val="107000"/>
              </a:lnSpc>
              <a:spcAft>
                <a:spcPts val="800"/>
              </a:spcAft>
            </a:pPr>
            <a:r>
              <a:rPr lang="en-US" sz="2200" dirty="0"/>
              <a:t>Wireless devices have invaded the medical area with a wide range of capabilities. </a:t>
            </a:r>
          </a:p>
          <a:p>
            <a:pPr>
              <a:lnSpc>
                <a:spcPct val="107000"/>
              </a:lnSpc>
              <a:spcAft>
                <a:spcPts val="800"/>
              </a:spcAft>
            </a:pPr>
            <a:r>
              <a:rPr lang="en-US" sz="2200" dirty="0"/>
              <a:t>Monitor the patient details in a periodic interval is overhead using existing technologies. </a:t>
            </a:r>
          </a:p>
          <a:p>
            <a:pPr>
              <a:lnSpc>
                <a:spcPct val="107000"/>
              </a:lnSpc>
              <a:spcAft>
                <a:spcPts val="800"/>
              </a:spcAft>
            </a:pPr>
            <a:r>
              <a:rPr lang="en-US" sz="2200" dirty="0"/>
              <a:t>To overcome this have changed recent wireless sensor technologies.</a:t>
            </a:r>
          </a:p>
          <a:p>
            <a:pPr>
              <a:lnSpc>
                <a:spcPct val="107000"/>
              </a:lnSpc>
              <a:spcAft>
                <a:spcPts val="800"/>
              </a:spcAft>
            </a:pPr>
            <a:r>
              <a:rPr lang="en-US" sz="2200" dirty="0"/>
              <a:t> Added advanced sensors like pulse oximeter for measuring blood pressure. Different Sensors used for, measuring different parameters. </a:t>
            </a:r>
            <a:endParaRPr lang="en-IN" sz="2200" kern="0" dirty="0">
              <a:effectLst/>
              <a:ea typeface="Times New Roman" panose="02020603050405020304" pitchFamily="18"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1446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37D7-1ED0-FA85-459E-7B888BB652CE}"/>
              </a:ext>
            </a:extLst>
          </p:cNvPr>
          <p:cNvSpPr>
            <a:spLocks noGrp="1"/>
          </p:cNvSpPr>
          <p:nvPr>
            <p:ph type="title"/>
          </p:nvPr>
        </p:nvSpPr>
        <p:spPr>
          <a:xfrm>
            <a:off x="838200" y="365125"/>
            <a:ext cx="10515600" cy="655153"/>
          </a:xfrm>
        </p:spPr>
        <p:txBody>
          <a:bodyPr>
            <a:normAutofit/>
          </a:bodyPr>
          <a:lstStyle/>
          <a:p>
            <a:pPr algn="ctr"/>
            <a:r>
              <a:rPr lang="en-IN" sz="3200" b="1" dirty="0"/>
              <a:t>BLOCK DIAGRAM OF PROPOSED METHOD</a:t>
            </a:r>
          </a:p>
        </p:txBody>
      </p:sp>
      <p:pic>
        <p:nvPicPr>
          <p:cNvPr id="5" name="Content Placeholder 4">
            <a:extLst>
              <a:ext uri="{FF2B5EF4-FFF2-40B4-BE49-F238E27FC236}">
                <a16:creationId xmlns:a16="http://schemas.microsoft.com/office/drawing/2014/main" id="{887712B2-FCBC-F5CB-678A-B33FF8AFA84B}"/>
              </a:ext>
            </a:extLst>
          </p:cNvPr>
          <p:cNvPicPr>
            <a:picLocks noGrp="1" noChangeAspect="1"/>
          </p:cNvPicPr>
          <p:nvPr>
            <p:ph idx="1"/>
          </p:nvPr>
        </p:nvPicPr>
        <p:blipFill>
          <a:blip r:embed="rId2"/>
          <a:stretch>
            <a:fillRect/>
          </a:stretch>
        </p:blipFill>
        <p:spPr>
          <a:xfrm>
            <a:off x="2637322" y="1260909"/>
            <a:ext cx="7700211" cy="5024388"/>
          </a:xfrm>
        </p:spPr>
      </p:pic>
    </p:spTree>
    <p:extLst>
      <p:ext uri="{BB962C8B-B14F-4D97-AF65-F5344CB8AC3E}">
        <p14:creationId xmlns:p14="http://schemas.microsoft.com/office/powerpoint/2010/main" val="2722007996"/>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1133</TotalTime>
  <Words>1192</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Black</vt:lpstr>
      <vt:lpstr>Arial Narrow</vt:lpstr>
      <vt:lpstr>Calibri</vt:lpstr>
      <vt:lpstr>Calibri Light</vt:lpstr>
      <vt:lpstr>Century Gothic</vt:lpstr>
      <vt:lpstr>Office Theme</vt:lpstr>
      <vt:lpstr>AN INNOVATIVE WEARABLE HEALTH MONITORING SENSORS USING IOT </vt:lpstr>
      <vt:lpstr>PowerPoint Presentation</vt:lpstr>
      <vt:lpstr>OBJECTIVES</vt:lpstr>
      <vt:lpstr>INTRODUCTION</vt:lpstr>
      <vt:lpstr>LITERATURE SURVEY</vt:lpstr>
      <vt:lpstr>LITERATURE SURVEY</vt:lpstr>
      <vt:lpstr>EXISTING METHODOLOGY</vt:lpstr>
      <vt:lpstr>PROPOSED METHODOLOGY</vt:lpstr>
      <vt:lpstr>BLOCK DIAGRAM OF PROPOSED METHOD</vt:lpstr>
      <vt:lpstr>AIM</vt:lpstr>
      <vt:lpstr>COMPONENTS REQUIRED</vt:lpstr>
      <vt:lpstr>PowerPoint Presentation</vt:lpstr>
      <vt:lpstr>PowerPoint Presentation</vt:lpstr>
      <vt:lpstr>PowerPoint Presentation</vt:lpstr>
      <vt:lpstr>PROJECT</vt:lpstr>
      <vt:lpstr>RESULT</vt:lpstr>
      <vt:lpstr>ADVANTAGES</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ALGAL BLOOM AND ITS EFFECTS ON AQUACULTURE IN COSTAL AREA USING MODIS DATASET AND MACHINE LEARNING TECHNIQUES</dc:title>
  <dc:creator>DARSHITA V</dc:creator>
  <cp:lastModifiedBy>Aditya Swaminathan R</cp:lastModifiedBy>
  <cp:revision>7</cp:revision>
  <dcterms:created xsi:type="dcterms:W3CDTF">2023-03-19T14:30:59Z</dcterms:created>
  <dcterms:modified xsi:type="dcterms:W3CDTF">2023-04-22T12:14:14Z</dcterms:modified>
</cp:coreProperties>
</file>