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0" r:id="rId7"/>
    <p:sldId id="274" r:id="rId8"/>
    <p:sldId id="275" r:id="rId9"/>
    <p:sldId id="276" r:id="rId10"/>
    <p:sldId id="264" r:id="rId11"/>
    <p:sldId id="266" r:id="rId12"/>
    <p:sldId id="268" r:id="rId13"/>
    <p:sldId id="267" r:id="rId14"/>
    <p:sldId id="298" r:id="rId15"/>
    <p:sldId id="304" r:id="rId16"/>
    <p:sldId id="301" r:id="rId17"/>
    <p:sldId id="306" r:id="rId18"/>
    <p:sldId id="307" r:id="rId19"/>
    <p:sldId id="308" r:id="rId20"/>
    <p:sldId id="271" r:id="rId21"/>
    <p:sldId id="273" r:id="rId22"/>
    <p:sldId id="272" r:id="rId23"/>
    <p:sldId id="302" r:id="rId24"/>
    <p:sldId id="262" r:id="rId25"/>
    <p:sldId id="309" r:id="rId26"/>
    <p:sldId id="311" r:id="rId27"/>
    <p:sldId id="310" r:id="rId28"/>
    <p:sldId id="296" r:id="rId29"/>
    <p:sldId id="261" r:id="rId30"/>
    <p:sldId id="269" r:id="rId31"/>
    <p:sldId id="279" r:id="rId32"/>
    <p:sldId id="293" r:id="rId33"/>
    <p:sldId id="312" r:id="rId34"/>
    <p:sldId id="281" r:id="rId35"/>
    <p:sldId id="282" r:id="rId36"/>
    <p:sldId id="286" r:id="rId37"/>
    <p:sldId id="313" r:id="rId38"/>
    <p:sldId id="314" r:id="rId39"/>
    <p:sldId id="289" r:id="rId40"/>
    <p:sldId id="291" r:id="rId41"/>
    <p:sldId id="292" r:id="rId42"/>
    <p:sldId id="297" r:id="rId43"/>
    <p:sldId id="29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a:srgbClr val="424E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thi Janani" userId="356c8c4473dd85e4" providerId="LiveId" clId="{203B6708-07DF-4B68-BE04-FAA1AE31CB64}"/>
    <pc:docChg chg="undo custSel addSld delSld modSld">
      <pc:chgData name="Sakthi Janani" userId="356c8c4473dd85e4" providerId="LiveId" clId="{203B6708-07DF-4B68-BE04-FAA1AE31CB64}" dt="2024-06-28T09:44:07.955" v="2359" actId="1076"/>
      <pc:docMkLst>
        <pc:docMk/>
      </pc:docMkLst>
      <pc:sldChg chg="modSp mod">
        <pc:chgData name="Sakthi Janani" userId="356c8c4473dd85e4" providerId="LiveId" clId="{203B6708-07DF-4B68-BE04-FAA1AE31CB64}" dt="2024-06-28T09:28:46.342" v="1739" actId="20577"/>
        <pc:sldMkLst>
          <pc:docMk/>
          <pc:sldMk cId="191714609" sldId="258"/>
        </pc:sldMkLst>
        <pc:spChg chg="mod">
          <ac:chgData name="Sakthi Janani" userId="356c8c4473dd85e4" providerId="LiveId" clId="{203B6708-07DF-4B68-BE04-FAA1AE31CB64}" dt="2024-06-28T09:28:46.342" v="1739" actId="20577"/>
          <ac:spMkLst>
            <pc:docMk/>
            <pc:sldMk cId="191714609" sldId="258"/>
            <ac:spMk id="6" creationId="{AF3DF054-86B5-EF7F-1E62-38E2A7455DB8}"/>
          </ac:spMkLst>
        </pc:spChg>
      </pc:sldChg>
      <pc:sldChg chg="modSp add">
        <pc:chgData name="Sakthi Janani" userId="356c8c4473dd85e4" providerId="LiveId" clId="{203B6708-07DF-4B68-BE04-FAA1AE31CB64}" dt="2024-06-27T11:14:28.497" v="654" actId="2711"/>
        <pc:sldMkLst>
          <pc:docMk/>
          <pc:sldMk cId="3440500898" sldId="261"/>
        </pc:sldMkLst>
        <pc:graphicFrameChg chg="mod">
          <ac:chgData name="Sakthi Janani" userId="356c8c4473dd85e4" providerId="LiveId" clId="{203B6708-07DF-4B68-BE04-FAA1AE31CB64}" dt="2024-06-27T11:14:28.497" v="654" actId="2711"/>
          <ac:graphicFrameMkLst>
            <pc:docMk/>
            <pc:sldMk cId="3440500898" sldId="261"/>
            <ac:graphicFrameMk id="13" creationId="{5CCA8657-1644-3D8D-C20D-488AC6C23454}"/>
          </ac:graphicFrameMkLst>
        </pc:graphicFrameChg>
      </pc:sldChg>
      <pc:sldChg chg="addSp delSp modSp add del mod setBg modClrScheme delDesignElem chgLayout">
        <pc:chgData name="Sakthi Janani" userId="356c8c4473dd85e4" providerId="LiveId" clId="{203B6708-07DF-4B68-BE04-FAA1AE31CB64}" dt="2024-06-27T10:20:54.941" v="313" actId="1036"/>
        <pc:sldMkLst>
          <pc:docMk/>
          <pc:sldMk cId="446951669" sldId="262"/>
        </pc:sldMkLst>
        <pc:spChg chg="add del">
          <ac:chgData name="Sakthi Janani" userId="356c8c4473dd85e4" providerId="LiveId" clId="{203B6708-07DF-4B68-BE04-FAA1AE31CB64}" dt="2024-06-27T05:03:40.989" v="35" actId="478"/>
          <ac:spMkLst>
            <pc:docMk/>
            <pc:sldMk cId="446951669" sldId="262"/>
            <ac:spMk id="2" creationId="{BBCF1F81-33BE-E5CD-314B-E6B6AD819718}"/>
          </ac:spMkLst>
        </pc:spChg>
        <pc:spChg chg="mod ord">
          <ac:chgData name="Sakthi Janani" userId="356c8c4473dd85e4" providerId="LiveId" clId="{203B6708-07DF-4B68-BE04-FAA1AE31CB64}" dt="2024-06-27T05:06:21.902" v="55" actId="1076"/>
          <ac:spMkLst>
            <pc:docMk/>
            <pc:sldMk cId="446951669" sldId="262"/>
            <ac:spMk id="3" creationId="{255E1F2F-E259-4EA8-9FFD-3A10AF541859}"/>
          </ac:spMkLst>
        </pc:spChg>
        <pc:spChg chg="add del">
          <ac:chgData name="Sakthi Janani" userId="356c8c4473dd85e4" providerId="LiveId" clId="{203B6708-07DF-4B68-BE04-FAA1AE31CB64}" dt="2024-06-27T05:03:48.698" v="37" actId="478"/>
          <ac:spMkLst>
            <pc:docMk/>
            <pc:sldMk cId="446951669" sldId="262"/>
            <ac:spMk id="4" creationId="{709A0114-8795-571F-9FD2-8B2F616BF268}"/>
          </ac:spMkLst>
        </pc:spChg>
        <pc:spChg chg="add del mod ord">
          <ac:chgData name="Sakthi Janani" userId="356c8c4473dd85e4" providerId="LiveId" clId="{203B6708-07DF-4B68-BE04-FAA1AE31CB64}" dt="2024-06-27T05:04:18.997" v="42" actId="478"/>
          <ac:spMkLst>
            <pc:docMk/>
            <pc:sldMk cId="446951669" sldId="262"/>
            <ac:spMk id="5" creationId="{51C7668A-7BF4-2DAB-879C-32F896266756}"/>
          </ac:spMkLst>
        </pc:spChg>
        <pc:spChg chg="mod">
          <ac:chgData name="Sakthi Janani" userId="356c8c4473dd85e4" providerId="LiveId" clId="{203B6708-07DF-4B68-BE04-FAA1AE31CB64}" dt="2024-06-27T10:20:54.941" v="313" actId="1036"/>
          <ac:spMkLst>
            <pc:docMk/>
            <pc:sldMk cId="446951669" sldId="262"/>
            <ac:spMk id="6" creationId="{84966637-2282-1902-F3EE-2725CDA224E2}"/>
          </ac:spMkLst>
        </pc:spChg>
        <pc:spChg chg="add del mod ord">
          <ac:chgData name="Sakthi Janani" userId="356c8c4473dd85e4" providerId="LiveId" clId="{203B6708-07DF-4B68-BE04-FAA1AE31CB64}" dt="2024-06-27T05:04:36.743" v="44" actId="478"/>
          <ac:spMkLst>
            <pc:docMk/>
            <pc:sldMk cId="446951669" sldId="262"/>
            <ac:spMk id="7" creationId="{61EAB4C2-8DC3-EE97-8AD0-738809F5AEEF}"/>
          </ac:spMkLst>
        </pc:spChg>
        <pc:spChg chg="add del">
          <ac:chgData name="Sakthi Janani" userId="356c8c4473dd85e4" providerId="LiveId" clId="{203B6708-07DF-4B68-BE04-FAA1AE31CB64}" dt="2024-06-27T05:03:20.404" v="33"/>
          <ac:spMkLst>
            <pc:docMk/>
            <pc:sldMk cId="446951669" sldId="262"/>
            <ac:spMk id="47" creationId="{FBDCECDC-EEE3-4128-AA5E-82A8C08796E8}"/>
          </ac:spMkLst>
        </pc:spChg>
        <pc:spChg chg="add del">
          <ac:chgData name="Sakthi Janani" userId="356c8c4473dd85e4" providerId="LiveId" clId="{203B6708-07DF-4B68-BE04-FAA1AE31CB64}" dt="2024-06-27T05:03:20.404" v="33"/>
          <ac:spMkLst>
            <pc:docMk/>
            <pc:sldMk cId="446951669" sldId="262"/>
            <ac:spMk id="49" creationId="{4260EDE0-989C-4E16-AF94-F652294D828E}"/>
          </ac:spMkLst>
        </pc:spChg>
      </pc:sldChg>
      <pc:sldChg chg="modSp add mod">
        <pc:chgData name="Sakthi Janani" userId="356c8c4473dd85e4" providerId="LiveId" clId="{203B6708-07DF-4B68-BE04-FAA1AE31CB64}" dt="2024-06-27T06:14:15.199" v="138" actId="20577"/>
        <pc:sldMkLst>
          <pc:docMk/>
          <pc:sldMk cId="1407965499" sldId="264"/>
        </pc:sldMkLst>
        <pc:spChg chg="mod">
          <ac:chgData name="Sakthi Janani" userId="356c8c4473dd85e4" providerId="LiveId" clId="{203B6708-07DF-4B68-BE04-FAA1AE31CB64}" dt="2024-06-27T06:14:15.199" v="138" actId="20577"/>
          <ac:spMkLst>
            <pc:docMk/>
            <pc:sldMk cId="1407965499" sldId="264"/>
            <ac:spMk id="3" creationId="{2FDF9A77-B452-3864-5534-7BFC9C703A48}"/>
          </ac:spMkLst>
        </pc:spChg>
      </pc:sldChg>
      <pc:sldChg chg="modSp add mod">
        <pc:chgData name="Sakthi Janani" userId="356c8c4473dd85e4" providerId="LiveId" clId="{203B6708-07DF-4B68-BE04-FAA1AE31CB64}" dt="2024-06-27T06:16:08.179" v="145" actId="20577"/>
        <pc:sldMkLst>
          <pc:docMk/>
          <pc:sldMk cId="175105494" sldId="266"/>
        </pc:sldMkLst>
        <pc:spChg chg="mod">
          <ac:chgData name="Sakthi Janani" userId="356c8c4473dd85e4" providerId="LiveId" clId="{203B6708-07DF-4B68-BE04-FAA1AE31CB64}" dt="2024-06-27T06:16:08.179" v="145" actId="20577"/>
          <ac:spMkLst>
            <pc:docMk/>
            <pc:sldMk cId="175105494" sldId="266"/>
            <ac:spMk id="3" creationId="{2FDF9A77-B452-3864-5534-7BFC9C703A48}"/>
          </ac:spMkLst>
        </pc:spChg>
      </pc:sldChg>
      <pc:sldChg chg="add">
        <pc:chgData name="Sakthi Janani" userId="356c8c4473dd85e4" providerId="LiveId" clId="{203B6708-07DF-4B68-BE04-FAA1AE31CB64}" dt="2024-06-27T05:00:52.612" v="10"/>
        <pc:sldMkLst>
          <pc:docMk/>
          <pc:sldMk cId="2666238" sldId="267"/>
        </pc:sldMkLst>
      </pc:sldChg>
      <pc:sldChg chg="modSp add mod">
        <pc:chgData name="Sakthi Janani" userId="356c8c4473dd85e4" providerId="LiveId" clId="{203B6708-07DF-4B68-BE04-FAA1AE31CB64}" dt="2024-06-28T09:32:29.458" v="2161" actId="20577"/>
        <pc:sldMkLst>
          <pc:docMk/>
          <pc:sldMk cId="2475417978" sldId="268"/>
        </pc:sldMkLst>
        <pc:spChg chg="mod">
          <ac:chgData name="Sakthi Janani" userId="356c8c4473dd85e4" providerId="LiveId" clId="{203B6708-07DF-4B68-BE04-FAA1AE31CB64}" dt="2024-06-28T09:32:29.458" v="2161" actId="20577"/>
          <ac:spMkLst>
            <pc:docMk/>
            <pc:sldMk cId="2475417978" sldId="268"/>
            <ac:spMk id="7" creationId="{2FDF9A77-B452-3864-5534-7BFC9C703A48}"/>
          </ac:spMkLst>
        </pc:spChg>
      </pc:sldChg>
      <pc:sldChg chg="modSp add mod">
        <pc:chgData name="Sakthi Janani" userId="356c8c4473dd85e4" providerId="LiveId" clId="{203B6708-07DF-4B68-BE04-FAA1AE31CB64}" dt="2024-06-27T12:03:23.786" v="655"/>
        <pc:sldMkLst>
          <pc:docMk/>
          <pc:sldMk cId="1617142026" sldId="269"/>
        </pc:sldMkLst>
        <pc:spChg chg="mod">
          <ac:chgData name="Sakthi Janani" userId="356c8c4473dd85e4" providerId="LiveId" clId="{203B6708-07DF-4B68-BE04-FAA1AE31CB64}" dt="2024-06-27T12:03:23.786" v="655"/>
          <ac:spMkLst>
            <pc:docMk/>
            <pc:sldMk cId="1617142026" sldId="269"/>
            <ac:spMk id="12" creationId="{A506F229-0355-6111-BA9B-AF19D3FD1407}"/>
          </ac:spMkLst>
        </pc:spChg>
      </pc:sldChg>
      <pc:sldChg chg="modSp add mod">
        <pc:chgData name="Sakthi Janani" userId="356c8c4473dd85e4" providerId="LiveId" clId="{203B6708-07DF-4B68-BE04-FAA1AE31CB64}" dt="2024-06-28T09:33:32.292" v="2165" actId="1036"/>
        <pc:sldMkLst>
          <pc:docMk/>
          <pc:sldMk cId="2466251727" sldId="271"/>
        </pc:sldMkLst>
        <pc:graphicFrameChg chg="mod">
          <ac:chgData name="Sakthi Janani" userId="356c8c4473dd85e4" providerId="LiveId" clId="{203B6708-07DF-4B68-BE04-FAA1AE31CB64}" dt="2024-06-28T09:33:32.292" v="2165" actId="1036"/>
          <ac:graphicFrameMkLst>
            <pc:docMk/>
            <pc:sldMk cId="2466251727" sldId="271"/>
            <ac:graphicFrameMk id="6" creationId="{60E81B56-7D4C-9F6A-C1CF-8C50FFAF402D}"/>
          </ac:graphicFrameMkLst>
        </pc:graphicFrameChg>
      </pc:sldChg>
      <pc:sldChg chg="addSp delSp modSp add mod">
        <pc:chgData name="Sakthi Janani" userId="356c8c4473dd85e4" providerId="LiveId" clId="{203B6708-07DF-4B68-BE04-FAA1AE31CB64}" dt="2024-06-28T09:34:52.541" v="2191" actId="403"/>
        <pc:sldMkLst>
          <pc:docMk/>
          <pc:sldMk cId="715773165" sldId="272"/>
        </pc:sldMkLst>
        <pc:spChg chg="mod">
          <ac:chgData name="Sakthi Janani" userId="356c8c4473dd85e4" providerId="LiveId" clId="{203B6708-07DF-4B68-BE04-FAA1AE31CB64}" dt="2024-06-28T09:34:21.594" v="2173" actId="1036"/>
          <ac:spMkLst>
            <pc:docMk/>
            <pc:sldMk cId="715773165" sldId="272"/>
            <ac:spMk id="2" creationId="{9FEB87DF-378A-43E2-D884-B6DB7237E1FF}"/>
          </ac:spMkLst>
        </pc:spChg>
        <pc:spChg chg="mod">
          <ac:chgData name="Sakthi Janani" userId="356c8c4473dd85e4" providerId="LiveId" clId="{203B6708-07DF-4B68-BE04-FAA1AE31CB64}" dt="2024-06-27T10:01:32.054" v="271" actId="1076"/>
          <ac:spMkLst>
            <pc:docMk/>
            <pc:sldMk cId="715773165" sldId="272"/>
            <ac:spMk id="6" creationId="{040ECADF-EC5D-3036-25CA-65B4BE37F36E}"/>
          </ac:spMkLst>
        </pc:spChg>
        <pc:graphicFrameChg chg="del">
          <ac:chgData name="Sakthi Janani" userId="356c8c4473dd85e4" providerId="LiveId" clId="{203B6708-07DF-4B68-BE04-FAA1AE31CB64}" dt="2024-06-27T09:55:31.143" v="148" actId="478"/>
          <ac:graphicFrameMkLst>
            <pc:docMk/>
            <pc:sldMk cId="715773165" sldId="272"/>
            <ac:graphicFrameMk id="3" creationId="{2B87970E-A826-21C2-BFE5-D0176B9CC079}"/>
          </ac:graphicFrameMkLst>
        </pc:graphicFrameChg>
        <pc:graphicFrameChg chg="add mod">
          <ac:chgData name="Sakthi Janani" userId="356c8c4473dd85e4" providerId="LiveId" clId="{203B6708-07DF-4B68-BE04-FAA1AE31CB64}" dt="2024-06-28T09:34:52.541" v="2191" actId="403"/>
          <ac:graphicFrameMkLst>
            <pc:docMk/>
            <pc:sldMk cId="715773165" sldId="272"/>
            <ac:graphicFrameMk id="4" creationId="{A81AFA09-5C5E-0AF6-5E27-1560C07FD176}"/>
          </ac:graphicFrameMkLst>
        </pc:graphicFrameChg>
        <pc:graphicFrameChg chg="mod modGraphic">
          <ac:chgData name="Sakthi Janani" userId="356c8c4473dd85e4" providerId="LiveId" clId="{203B6708-07DF-4B68-BE04-FAA1AE31CB64}" dt="2024-06-27T10:02:10.394" v="275" actId="122"/>
          <ac:graphicFrameMkLst>
            <pc:docMk/>
            <pc:sldMk cId="715773165" sldId="272"/>
            <ac:graphicFrameMk id="7" creationId="{63659C18-757D-CD44-4603-C0F97C140025}"/>
          </ac:graphicFrameMkLst>
        </pc:graphicFrameChg>
      </pc:sldChg>
      <pc:sldChg chg="modSp add mod">
        <pc:chgData name="Sakthi Janani" userId="356c8c4473dd85e4" providerId="LiveId" clId="{203B6708-07DF-4B68-BE04-FAA1AE31CB64}" dt="2024-06-28T09:34:10.231" v="2171"/>
        <pc:sldMkLst>
          <pc:docMk/>
          <pc:sldMk cId="2596578804" sldId="273"/>
        </pc:sldMkLst>
        <pc:graphicFrameChg chg="mod">
          <ac:chgData name="Sakthi Janani" userId="356c8c4473dd85e4" providerId="LiveId" clId="{203B6708-07DF-4B68-BE04-FAA1AE31CB64}" dt="2024-06-28T09:34:10.231" v="2171"/>
          <ac:graphicFrameMkLst>
            <pc:docMk/>
            <pc:sldMk cId="2596578804" sldId="273"/>
            <ac:graphicFrameMk id="5" creationId="{17AFDAC7-C868-0248-1012-C6596769AB33}"/>
          </ac:graphicFrameMkLst>
        </pc:graphicFrameChg>
      </pc:sldChg>
      <pc:sldChg chg="modSp add mod">
        <pc:chgData name="Sakthi Janani" userId="356c8c4473dd85e4" providerId="LiveId" clId="{203B6708-07DF-4B68-BE04-FAA1AE31CB64}" dt="2024-06-27T06:01:29.463" v="116" actId="20577"/>
        <pc:sldMkLst>
          <pc:docMk/>
          <pc:sldMk cId="2382734021" sldId="276"/>
        </pc:sldMkLst>
        <pc:spChg chg="mod">
          <ac:chgData name="Sakthi Janani" userId="356c8c4473dd85e4" providerId="LiveId" clId="{203B6708-07DF-4B68-BE04-FAA1AE31CB64}" dt="2024-06-27T06:01:29.463" v="116" actId="20577"/>
          <ac:spMkLst>
            <pc:docMk/>
            <pc:sldMk cId="2382734021" sldId="276"/>
            <ac:spMk id="5" creationId="{EC56969B-F3B5-A1CF-DCEC-8DF8F9261AD8}"/>
          </ac:spMkLst>
        </pc:spChg>
      </pc:sldChg>
      <pc:sldChg chg="add del">
        <pc:chgData name="Sakthi Janani" userId="356c8c4473dd85e4" providerId="LiveId" clId="{203B6708-07DF-4B68-BE04-FAA1AE31CB64}" dt="2024-06-27T05:00:31.125" v="7" actId="47"/>
        <pc:sldMkLst>
          <pc:docMk/>
          <pc:sldMk cId="2796692987" sldId="277"/>
        </pc:sldMkLst>
      </pc:sldChg>
      <pc:sldChg chg="add del">
        <pc:chgData name="Sakthi Janani" userId="356c8c4473dd85e4" providerId="LiveId" clId="{203B6708-07DF-4B68-BE04-FAA1AE31CB64}" dt="2024-06-27T05:00:33.463" v="8" actId="47"/>
        <pc:sldMkLst>
          <pc:docMk/>
          <pc:sldMk cId="1740235629" sldId="278"/>
        </pc:sldMkLst>
      </pc:sldChg>
      <pc:sldChg chg="add del">
        <pc:chgData name="Sakthi Janani" userId="356c8c4473dd85e4" providerId="LiveId" clId="{203B6708-07DF-4B68-BE04-FAA1AE31CB64}" dt="2024-06-27T05:00:34.511" v="9" actId="47"/>
        <pc:sldMkLst>
          <pc:docMk/>
          <pc:sldMk cId="704392178" sldId="279"/>
        </pc:sldMkLst>
      </pc:sldChg>
      <pc:sldChg chg="addSp delSp modSp add mod">
        <pc:chgData name="Sakthi Janani" userId="356c8c4473dd85e4" providerId="LiveId" clId="{203B6708-07DF-4B68-BE04-FAA1AE31CB64}" dt="2024-06-27T13:01:11.697" v="822" actId="27918"/>
        <pc:sldMkLst>
          <pc:docMk/>
          <pc:sldMk cId="3327573697" sldId="279"/>
        </pc:sldMkLst>
        <pc:spChg chg="mod">
          <ac:chgData name="Sakthi Janani" userId="356c8c4473dd85e4" providerId="LiveId" clId="{203B6708-07DF-4B68-BE04-FAA1AE31CB64}" dt="2024-06-27T12:14:00.463" v="689" actId="1036"/>
          <ac:spMkLst>
            <pc:docMk/>
            <pc:sldMk cId="3327573697" sldId="279"/>
            <ac:spMk id="2" creationId="{51A46A5C-1D4D-EA7F-B9A6-35F571AC182E}"/>
          </ac:spMkLst>
        </pc:spChg>
        <pc:graphicFrameChg chg="add mod">
          <ac:chgData name="Sakthi Janani" userId="356c8c4473dd85e4" providerId="LiveId" clId="{203B6708-07DF-4B68-BE04-FAA1AE31CB64}" dt="2024-06-27T12:13:37.881" v="688" actId="692"/>
          <ac:graphicFrameMkLst>
            <pc:docMk/>
            <pc:sldMk cId="3327573697" sldId="279"/>
            <ac:graphicFrameMk id="4" creationId="{EA8770F8-EBCC-E8B3-3737-9F514EAC3ECD}"/>
          </ac:graphicFrameMkLst>
        </pc:graphicFrameChg>
        <pc:graphicFrameChg chg="del">
          <ac:chgData name="Sakthi Janani" userId="356c8c4473dd85e4" providerId="LiveId" clId="{203B6708-07DF-4B68-BE04-FAA1AE31CB64}" dt="2024-06-27T12:10:30.818" v="656" actId="478"/>
          <ac:graphicFrameMkLst>
            <pc:docMk/>
            <pc:sldMk cId="3327573697" sldId="279"/>
            <ac:graphicFrameMk id="5" creationId="{B6FDA744-25CC-C50A-E0DF-D1D7C2BD6B28}"/>
          </ac:graphicFrameMkLst>
        </pc:graphicFrameChg>
      </pc:sldChg>
      <pc:sldChg chg="modSp add mod">
        <pc:chgData name="Sakthi Janani" userId="356c8c4473dd85e4" providerId="LiveId" clId="{203B6708-07DF-4B68-BE04-FAA1AE31CB64}" dt="2024-06-28T09:40:14.893" v="2318" actId="1076"/>
        <pc:sldMkLst>
          <pc:docMk/>
          <pc:sldMk cId="3882326583" sldId="281"/>
        </pc:sldMkLst>
        <pc:spChg chg="mod">
          <ac:chgData name="Sakthi Janani" userId="356c8c4473dd85e4" providerId="LiveId" clId="{203B6708-07DF-4B68-BE04-FAA1AE31CB64}" dt="2024-06-28T09:40:14.893" v="2318" actId="1076"/>
          <ac:spMkLst>
            <pc:docMk/>
            <pc:sldMk cId="3882326583" sldId="281"/>
            <ac:spMk id="4" creationId="{5F3FF817-8A27-D39B-7135-A19AA2CD4BDD}"/>
          </ac:spMkLst>
        </pc:spChg>
      </pc:sldChg>
      <pc:sldChg chg="add">
        <pc:chgData name="Sakthi Janani" userId="356c8c4473dd85e4" providerId="LiveId" clId="{203B6708-07DF-4B68-BE04-FAA1AE31CB64}" dt="2024-06-27T05:08:24.486" v="76"/>
        <pc:sldMkLst>
          <pc:docMk/>
          <pc:sldMk cId="4146917691" sldId="282"/>
        </pc:sldMkLst>
      </pc:sldChg>
      <pc:sldChg chg="modSp add mod">
        <pc:chgData name="Sakthi Janani" userId="356c8c4473dd85e4" providerId="LiveId" clId="{203B6708-07DF-4B68-BE04-FAA1AE31CB64}" dt="2024-06-28T09:42:58.588" v="2349" actId="1036"/>
        <pc:sldMkLst>
          <pc:docMk/>
          <pc:sldMk cId="1074133949" sldId="286"/>
        </pc:sldMkLst>
        <pc:spChg chg="mod">
          <ac:chgData name="Sakthi Janani" userId="356c8c4473dd85e4" providerId="LiveId" clId="{203B6708-07DF-4B68-BE04-FAA1AE31CB64}" dt="2024-06-28T09:42:58.588" v="2349" actId="1036"/>
          <ac:spMkLst>
            <pc:docMk/>
            <pc:sldMk cId="1074133949" sldId="286"/>
            <ac:spMk id="7" creationId="{2C691A76-FA6A-4442-CD4E-93F7D9910818}"/>
          </ac:spMkLst>
        </pc:spChg>
        <pc:graphicFrameChg chg="mod modGraphic">
          <ac:chgData name="Sakthi Janani" userId="356c8c4473dd85e4" providerId="LiveId" clId="{203B6708-07DF-4B68-BE04-FAA1AE31CB64}" dt="2024-06-28T09:42:38.057" v="2346" actId="403"/>
          <ac:graphicFrameMkLst>
            <pc:docMk/>
            <pc:sldMk cId="1074133949" sldId="286"/>
            <ac:graphicFrameMk id="4" creationId="{0445AA90-A08A-1CA6-9AD7-CC5E99A484B6}"/>
          </ac:graphicFrameMkLst>
        </pc:graphicFrameChg>
        <pc:graphicFrameChg chg="mod modGraphic">
          <ac:chgData name="Sakthi Janani" userId="356c8c4473dd85e4" providerId="LiveId" clId="{203B6708-07DF-4B68-BE04-FAA1AE31CB64}" dt="2024-06-28T09:42:43.951" v="2347" actId="403"/>
          <ac:graphicFrameMkLst>
            <pc:docMk/>
            <pc:sldMk cId="1074133949" sldId="286"/>
            <ac:graphicFrameMk id="6" creationId="{02D9217B-73D8-ACEB-BE71-CAA2A0AB871A}"/>
          </ac:graphicFrameMkLst>
        </pc:graphicFrameChg>
      </pc:sldChg>
      <pc:sldChg chg="add">
        <pc:chgData name="Sakthi Janani" userId="356c8c4473dd85e4" providerId="LiveId" clId="{203B6708-07DF-4B68-BE04-FAA1AE31CB64}" dt="2024-06-27T05:08:34.737" v="78"/>
        <pc:sldMkLst>
          <pc:docMk/>
          <pc:sldMk cId="1681117846" sldId="289"/>
        </pc:sldMkLst>
      </pc:sldChg>
      <pc:sldChg chg="modSp add mod">
        <pc:chgData name="Sakthi Janani" userId="356c8c4473dd85e4" providerId="LiveId" clId="{203B6708-07DF-4B68-BE04-FAA1AE31CB64}" dt="2024-06-28T09:43:42.013" v="2356" actId="1076"/>
        <pc:sldMkLst>
          <pc:docMk/>
          <pc:sldMk cId="2278953726" sldId="291"/>
        </pc:sldMkLst>
        <pc:graphicFrameChg chg="mod">
          <ac:chgData name="Sakthi Janani" userId="356c8c4473dd85e4" providerId="LiveId" clId="{203B6708-07DF-4B68-BE04-FAA1AE31CB64}" dt="2024-06-28T09:43:42.013" v="2356" actId="1076"/>
          <ac:graphicFrameMkLst>
            <pc:docMk/>
            <pc:sldMk cId="2278953726" sldId="291"/>
            <ac:graphicFrameMk id="6" creationId="{AA807821-A40B-61ED-DCA7-861D28145159}"/>
          </ac:graphicFrameMkLst>
        </pc:graphicFrameChg>
      </pc:sldChg>
      <pc:sldChg chg="addSp delSp modSp add mod">
        <pc:chgData name="Sakthi Janani" userId="356c8c4473dd85e4" providerId="LiveId" clId="{203B6708-07DF-4B68-BE04-FAA1AE31CB64}" dt="2024-06-28T09:44:07.955" v="2359" actId="1076"/>
        <pc:sldMkLst>
          <pc:docMk/>
          <pc:sldMk cId="1706060101" sldId="292"/>
        </pc:sldMkLst>
        <pc:spChg chg="mod">
          <ac:chgData name="Sakthi Janani" userId="356c8c4473dd85e4" providerId="LiveId" clId="{203B6708-07DF-4B68-BE04-FAA1AE31CB64}" dt="2024-06-28T09:44:07.955" v="2359" actId="1076"/>
          <ac:spMkLst>
            <pc:docMk/>
            <pc:sldMk cId="1706060101" sldId="292"/>
            <ac:spMk id="3" creationId="{FB9491E1-63DE-D5EE-B4F0-3E6A4A0CF3D5}"/>
          </ac:spMkLst>
        </pc:spChg>
        <pc:graphicFrameChg chg="add del mod">
          <ac:chgData name="Sakthi Janani" userId="356c8c4473dd85e4" providerId="LiveId" clId="{203B6708-07DF-4B68-BE04-FAA1AE31CB64}" dt="2024-06-27T13:00:48.913" v="812" actId="478"/>
          <ac:graphicFrameMkLst>
            <pc:docMk/>
            <pc:sldMk cId="1706060101" sldId="292"/>
            <ac:graphicFrameMk id="2" creationId="{BAED3C2C-9522-1747-D9DB-611F55BBF8F6}"/>
          </ac:graphicFrameMkLst>
        </pc:graphicFrameChg>
        <pc:graphicFrameChg chg="add mod">
          <ac:chgData name="Sakthi Janani" userId="356c8c4473dd85e4" providerId="LiveId" clId="{203B6708-07DF-4B68-BE04-FAA1AE31CB64}" dt="2024-06-28T09:44:00.529" v="2358" actId="14100"/>
          <ac:graphicFrameMkLst>
            <pc:docMk/>
            <pc:sldMk cId="1706060101" sldId="292"/>
            <ac:graphicFrameMk id="4" creationId="{1814E8FB-B2EC-7806-573C-66C0D130BA90}"/>
          </ac:graphicFrameMkLst>
        </pc:graphicFrameChg>
        <pc:cxnChg chg="add del mod">
          <ac:chgData name="Sakthi Janani" userId="356c8c4473dd85e4" providerId="LiveId" clId="{203B6708-07DF-4B68-BE04-FAA1AE31CB64}" dt="2024-06-27T13:01:36.095" v="830" actId="478"/>
          <ac:cxnSpMkLst>
            <pc:docMk/>
            <pc:sldMk cId="1706060101" sldId="292"/>
            <ac:cxnSpMk id="6" creationId="{0F839737-67B8-9E6C-594F-BD3E473AF7E1}"/>
          </ac:cxnSpMkLst>
        </pc:cxnChg>
      </pc:sldChg>
      <pc:sldChg chg="modSp add mod">
        <pc:chgData name="Sakthi Janani" userId="356c8c4473dd85e4" providerId="LiveId" clId="{203B6708-07DF-4B68-BE04-FAA1AE31CB64}" dt="2024-06-28T09:38:21.084" v="2287"/>
        <pc:sldMkLst>
          <pc:docMk/>
          <pc:sldMk cId="425441404" sldId="293"/>
        </pc:sldMkLst>
        <pc:spChg chg="mod">
          <ac:chgData name="Sakthi Janani" userId="356c8c4473dd85e4" providerId="LiveId" clId="{203B6708-07DF-4B68-BE04-FAA1AE31CB64}" dt="2024-06-28T09:38:00.169" v="2283" actId="403"/>
          <ac:spMkLst>
            <pc:docMk/>
            <pc:sldMk cId="425441404" sldId="293"/>
            <ac:spMk id="2" creationId="{D4D11FDE-F772-8268-C0E3-EE35EDD7AF57}"/>
          </ac:spMkLst>
        </pc:spChg>
        <pc:graphicFrameChg chg="mod modGraphic">
          <ac:chgData name="Sakthi Janani" userId="356c8c4473dd85e4" providerId="LiveId" clId="{203B6708-07DF-4B68-BE04-FAA1AE31CB64}" dt="2024-06-28T09:38:21.084" v="2287"/>
          <ac:graphicFrameMkLst>
            <pc:docMk/>
            <pc:sldMk cId="425441404" sldId="293"/>
            <ac:graphicFrameMk id="4" creationId="{99290988-8645-739D-0CB4-6788EF79D86B}"/>
          </ac:graphicFrameMkLst>
        </pc:graphicFrameChg>
      </pc:sldChg>
      <pc:sldChg chg="add">
        <pc:chgData name="Sakthi Janani" userId="356c8c4473dd85e4" providerId="LiveId" clId="{203B6708-07DF-4B68-BE04-FAA1AE31CB64}" dt="2024-06-27T05:08:55.104" v="82"/>
        <pc:sldMkLst>
          <pc:docMk/>
          <pc:sldMk cId="1586744989" sldId="294"/>
        </pc:sldMkLst>
      </pc:sldChg>
      <pc:sldChg chg="addSp delSp modSp add mod">
        <pc:chgData name="Sakthi Janani" userId="356c8c4473dd85e4" providerId="LiveId" clId="{203B6708-07DF-4B68-BE04-FAA1AE31CB64}" dt="2024-06-27T13:01:11.682" v="821" actId="27918"/>
        <pc:sldMkLst>
          <pc:docMk/>
          <pc:sldMk cId="318275155" sldId="296"/>
        </pc:sldMkLst>
        <pc:spChg chg="mod">
          <ac:chgData name="Sakthi Janani" userId="356c8c4473dd85e4" providerId="LiveId" clId="{203B6708-07DF-4B68-BE04-FAA1AE31CB64}" dt="2024-06-27T11:09:19.343" v="645" actId="20577"/>
          <ac:spMkLst>
            <pc:docMk/>
            <pc:sldMk cId="318275155" sldId="296"/>
            <ac:spMk id="6" creationId="{992600EF-B768-473F-2298-A95DF6749A61}"/>
          </ac:spMkLst>
        </pc:spChg>
        <pc:graphicFrameChg chg="add mod">
          <ac:chgData name="Sakthi Janani" userId="356c8c4473dd85e4" providerId="LiveId" clId="{203B6708-07DF-4B68-BE04-FAA1AE31CB64}" dt="2024-06-27T11:03:40.945" v="568"/>
          <ac:graphicFrameMkLst>
            <pc:docMk/>
            <pc:sldMk cId="318275155" sldId="296"/>
            <ac:graphicFrameMk id="2" creationId="{F11B9ED2-FF1C-3820-427F-CA76807CE43A}"/>
          </ac:graphicFrameMkLst>
        </pc:graphicFrameChg>
        <pc:graphicFrameChg chg="del">
          <ac:chgData name="Sakthi Janani" userId="356c8c4473dd85e4" providerId="LiveId" clId="{203B6708-07DF-4B68-BE04-FAA1AE31CB64}" dt="2024-06-27T10:57:52.995" v="485" actId="478"/>
          <ac:graphicFrameMkLst>
            <pc:docMk/>
            <pc:sldMk cId="318275155" sldId="296"/>
            <ac:graphicFrameMk id="4" creationId="{4EF2E91F-8CD7-3AA8-8CE9-84ECB5415713}"/>
          </ac:graphicFrameMkLst>
        </pc:graphicFrameChg>
        <pc:graphicFrameChg chg="del">
          <ac:chgData name="Sakthi Janani" userId="356c8c4473dd85e4" providerId="LiveId" clId="{203B6708-07DF-4B68-BE04-FAA1AE31CB64}" dt="2024-06-27T11:03:19.411" v="560" actId="478"/>
          <ac:graphicFrameMkLst>
            <pc:docMk/>
            <pc:sldMk cId="318275155" sldId="296"/>
            <ac:graphicFrameMk id="5" creationId="{66581939-95BF-54A8-9BF2-20CC05064880}"/>
          </ac:graphicFrameMkLst>
        </pc:graphicFrameChg>
        <pc:graphicFrameChg chg="add mod">
          <ac:chgData name="Sakthi Janani" userId="356c8c4473dd85e4" providerId="LiveId" clId="{203B6708-07DF-4B68-BE04-FAA1AE31CB64}" dt="2024-06-27T11:05:41.290" v="617" actId="403"/>
          <ac:graphicFrameMkLst>
            <pc:docMk/>
            <pc:sldMk cId="318275155" sldId="296"/>
            <ac:graphicFrameMk id="9" creationId="{EECDD283-0C43-25D5-9A06-4A993C11EE96}"/>
          </ac:graphicFrameMkLst>
        </pc:graphicFrameChg>
        <pc:cxnChg chg="add del mod">
          <ac:chgData name="Sakthi Janani" userId="356c8c4473dd85e4" providerId="LiveId" clId="{203B6708-07DF-4B68-BE04-FAA1AE31CB64}" dt="2024-06-27T10:59:03.139" v="507" actId="478"/>
          <ac:cxnSpMkLst>
            <pc:docMk/>
            <pc:sldMk cId="318275155" sldId="296"/>
            <ac:cxnSpMk id="8" creationId="{0672E7CB-73ED-6722-6587-70D907CBA1C2}"/>
          </ac:cxnSpMkLst>
        </pc:cxnChg>
      </pc:sldChg>
      <pc:sldChg chg="modSp add mod">
        <pc:chgData name="Sakthi Janani" userId="356c8c4473dd85e4" providerId="LiveId" clId="{203B6708-07DF-4B68-BE04-FAA1AE31CB64}" dt="2024-06-28T09:28:22.607" v="1738" actId="1076"/>
        <pc:sldMkLst>
          <pc:docMk/>
          <pc:sldMk cId="290284388" sldId="297"/>
        </pc:sldMkLst>
        <pc:spChg chg="mod">
          <ac:chgData name="Sakthi Janani" userId="356c8c4473dd85e4" providerId="LiveId" clId="{203B6708-07DF-4B68-BE04-FAA1AE31CB64}" dt="2024-06-28T09:28:22.607" v="1738" actId="1076"/>
          <ac:spMkLst>
            <pc:docMk/>
            <pc:sldMk cId="290284388" sldId="297"/>
            <ac:spMk id="2" creationId="{33E69BF8-C6DB-80E1-DDFF-5D02939618CD}"/>
          </ac:spMkLst>
        </pc:spChg>
        <pc:spChg chg="mod">
          <ac:chgData name="Sakthi Janani" userId="356c8c4473dd85e4" providerId="LiveId" clId="{203B6708-07DF-4B68-BE04-FAA1AE31CB64}" dt="2024-06-28T09:28:01.285" v="1737" actId="20577"/>
          <ac:spMkLst>
            <pc:docMk/>
            <pc:sldMk cId="290284388" sldId="297"/>
            <ac:spMk id="3" creationId="{FA489464-B68B-E6D8-6CA8-2EFDD6AEF433}"/>
          </ac:spMkLst>
        </pc:spChg>
      </pc:sldChg>
      <pc:sldChg chg="add">
        <pc:chgData name="Sakthi Janani" userId="356c8c4473dd85e4" providerId="LiveId" clId="{203B6708-07DF-4B68-BE04-FAA1AE31CB64}" dt="2024-06-27T05:01:00.673" v="11"/>
        <pc:sldMkLst>
          <pc:docMk/>
          <pc:sldMk cId="2951731919" sldId="298"/>
        </pc:sldMkLst>
      </pc:sldChg>
      <pc:sldChg chg="modSp add mod">
        <pc:chgData name="Sakthi Janani" userId="356c8c4473dd85e4" providerId="LiveId" clId="{203B6708-07DF-4B68-BE04-FAA1AE31CB64}" dt="2024-06-28T09:33:11.806" v="2163" actId="1076"/>
        <pc:sldMkLst>
          <pc:docMk/>
          <pc:sldMk cId="128789211" sldId="301"/>
        </pc:sldMkLst>
        <pc:graphicFrameChg chg="mod">
          <ac:chgData name="Sakthi Janani" userId="356c8c4473dd85e4" providerId="LiveId" clId="{203B6708-07DF-4B68-BE04-FAA1AE31CB64}" dt="2024-06-28T09:33:11.806" v="2163" actId="1076"/>
          <ac:graphicFrameMkLst>
            <pc:docMk/>
            <pc:sldMk cId="128789211" sldId="301"/>
            <ac:graphicFrameMk id="6" creationId="{C63B789D-D606-DCC2-AFA1-8C7EAE21AA0C}"/>
          </ac:graphicFrameMkLst>
        </pc:graphicFrameChg>
        <pc:graphicFrameChg chg="mod">
          <ac:chgData name="Sakthi Janani" userId="356c8c4473dd85e4" providerId="LiveId" clId="{203B6708-07DF-4B68-BE04-FAA1AE31CB64}" dt="2024-06-28T09:33:07.386" v="2162" actId="1076"/>
          <ac:graphicFrameMkLst>
            <pc:docMk/>
            <pc:sldMk cId="128789211" sldId="301"/>
            <ac:graphicFrameMk id="7" creationId="{4E8FF2BA-54E3-A63F-560B-8468A547E790}"/>
          </ac:graphicFrameMkLst>
        </pc:graphicFrameChg>
      </pc:sldChg>
      <pc:sldChg chg="addSp delSp modSp add mod">
        <pc:chgData name="Sakthi Janani" userId="356c8c4473dd85e4" providerId="LiveId" clId="{203B6708-07DF-4B68-BE04-FAA1AE31CB64}" dt="2024-06-27T13:01:11.624" v="818" actId="27918"/>
        <pc:sldMkLst>
          <pc:docMk/>
          <pc:sldMk cId="482991198" sldId="302"/>
        </pc:sldMkLst>
        <pc:graphicFrameChg chg="add mod">
          <ac:chgData name="Sakthi Janani" userId="356c8c4473dd85e4" providerId="LiveId" clId="{203B6708-07DF-4B68-BE04-FAA1AE31CB64}" dt="2024-06-27T10:04:07.606" v="297" actId="2711"/>
          <ac:graphicFrameMkLst>
            <pc:docMk/>
            <pc:sldMk cId="482991198" sldId="302"/>
            <ac:graphicFrameMk id="3" creationId="{F3D9D25E-A493-BB53-C040-65754E59792B}"/>
          </ac:graphicFrameMkLst>
        </pc:graphicFrameChg>
        <pc:graphicFrameChg chg="del">
          <ac:chgData name="Sakthi Janani" userId="356c8c4473dd85e4" providerId="LiveId" clId="{203B6708-07DF-4B68-BE04-FAA1AE31CB64}" dt="2024-06-27T10:02:18.416" v="276" actId="478"/>
          <ac:graphicFrameMkLst>
            <pc:docMk/>
            <pc:sldMk cId="482991198" sldId="302"/>
            <ac:graphicFrameMk id="5" creationId="{7539CABB-CC47-0B78-D76D-72AA1E7F11A1}"/>
          </ac:graphicFrameMkLst>
        </pc:graphicFrameChg>
        <pc:graphicFrameChg chg="mod modGraphic">
          <ac:chgData name="Sakthi Janani" userId="356c8c4473dd85e4" providerId="LiveId" clId="{203B6708-07DF-4B68-BE04-FAA1AE31CB64}" dt="2024-06-27T10:02:04.082" v="274" actId="122"/>
          <ac:graphicFrameMkLst>
            <pc:docMk/>
            <pc:sldMk cId="482991198" sldId="302"/>
            <ac:graphicFrameMk id="10" creationId="{CFACF274-8AE0-1E45-E3CE-23937EE5B8CC}"/>
          </ac:graphicFrameMkLst>
        </pc:graphicFrameChg>
        <pc:cxnChg chg="add del mod">
          <ac:chgData name="Sakthi Janani" userId="356c8c4473dd85e4" providerId="LiveId" clId="{203B6708-07DF-4B68-BE04-FAA1AE31CB64}" dt="2024-06-27T10:02:59.266" v="284" actId="478"/>
          <ac:cxnSpMkLst>
            <pc:docMk/>
            <pc:sldMk cId="482991198" sldId="302"/>
            <ac:cxnSpMk id="7" creationId="{52DA4E4E-CFCF-B332-2B7D-12A2B5CF8753}"/>
          </ac:cxnSpMkLst>
        </pc:cxnChg>
      </pc:sldChg>
      <pc:sldChg chg="modSp add mod">
        <pc:chgData name="Sakthi Janani" userId="356c8c4473dd85e4" providerId="LiveId" clId="{203B6708-07DF-4B68-BE04-FAA1AE31CB64}" dt="2024-06-27T05:01:27.681" v="16" actId="14100"/>
        <pc:sldMkLst>
          <pc:docMk/>
          <pc:sldMk cId="713936774" sldId="304"/>
        </pc:sldMkLst>
        <pc:graphicFrameChg chg="mod">
          <ac:chgData name="Sakthi Janani" userId="356c8c4473dd85e4" providerId="LiveId" clId="{203B6708-07DF-4B68-BE04-FAA1AE31CB64}" dt="2024-06-27T05:01:27.681" v="16" actId="14100"/>
          <ac:graphicFrameMkLst>
            <pc:docMk/>
            <pc:sldMk cId="713936774" sldId="304"/>
            <ac:graphicFrameMk id="4" creationId="{11F052A5-DD87-84AB-087A-2122A24E8E15}"/>
          </ac:graphicFrameMkLst>
        </pc:graphicFrameChg>
      </pc:sldChg>
      <pc:sldChg chg="add">
        <pc:chgData name="Sakthi Janani" userId="356c8c4473dd85e4" providerId="LiveId" clId="{203B6708-07DF-4B68-BE04-FAA1AE31CB64}" dt="2024-06-27T05:01:50.105" v="18"/>
        <pc:sldMkLst>
          <pc:docMk/>
          <pc:sldMk cId="1135287798" sldId="306"/>
        </pc:sldMkLst>
      </pc:sldChg>
      <pc:sldChg chg="add">
        <pc:chgData name="Sakthi Janani" userId="356c8c4473dd85e4" providerId="LiveId" clId="{203B6708-07DF-4B68-BE04-FAA1AE31CB64}" dt="2024-06-27T05:01:59.923" v="19"/>
        <pc:sldMkLst>
          <pc:docMk/>
          <pc:sldMk cId="663180989" sldId="307"/>
        </pc:sldMkLst>
      </pc:sldChg>
      <pc:sldChg chg="add">
        <pc:chgData name="Sakthi Janani" userId="356c8c4473dd85e4" providerId="LiveId" clId="{203B6708-07DF-4B68-BE04-FAA1AE31CB64}" dt="2024-06-27T05:02:05.900" v="20"/>
        <pc:sldMkLst>
          <pc:docMk/>
          <pc:sldMk cId="927129301" sldId="308"/>
        </pc:sldMkLst>
      </pc:sldChg>
      <pc:sldChg chg="addSp delSp modSp add mod">
        <pc:chgData name="Sakthi Janani" userId="356c8c4473dd85e4" providerId="LiveId" clId="{203B6708-07DF-4B68-BE04-FAA1AE31CB64}" dt="2024-06-28T09:35:23.360" v="2194" actId="207"/>
        <pc:sldMkLst>
          <pc:docMk/>
          <pc:sldMk cId="708014992" sldId="309"/>
        </pc:sldMkLst>
        <pc:spChg chg="add mod">
          <ac:chgData name="Sakthi Janani" userId="356c8c4473dd85e4" providerId="LiveId" clId="{203B6708-07DF-4B68-BE04-FAA1AE31CB64}" dt="2024-06-27T10:30:54.134" v="482" actId="1076"/>
          <ac:spMkLst>
            <pc:docMk/>
            <pc:sldMk cId="708014992" sldId="309"/>
            <ac:spMk id="6" creationId="{1C81F315-BCA5-2B50-BBC1-36190F6225EE}"/>
          </ac:spMkLst>
        </pc:spChg>
        <pc:graphicFrameChg chg="add mod">
          <ac:chgData name="Sakthi Janani" userId="356c8c4473dd85e4" providerId="LiveId" clId="{203B6708-07DF-4B68-BE04-FAA1AE31CB64}" dt="2024-06-28T09:35:23.360" v="2194" actId="207"/>
          <ac:graphicFrameMkLst>
            <pc:docMk/>
            <pc:sldMk cId="708014992" sldId="309"/>
            <ac:graphicFrameMk id="3" creationId="{4EB62E54-9ADD-D689-1586-06F1952AAFCD}"/>
          </ac:graphicFrameMkLst>
        </pc:graphicFrameChg>
        <pc:graphicFrameChg chg="del">
          <ac:chgData name="Sakthi Janani" userId="356c8c4473dd85e4" providerId="LiveId" clId="{203B6708-07DF-4B68-BE04-FAA1AE31CB64}" dt="2024-06-27T10:21:04.328" v="314" actId="478"/>
          <ac:graphicFrameMkLst>
            <pc:docMk/>
            <pc:sldMk cId="708014992" sldId="309"/>
            <ac:graphicFrameMk id="4" creationId="{080996D5-C7E5-2360-391E-DB2F5A125929}"/>
          </ac:graphicFrameMkLst>
        </pc:graphicFrameChg>
        <pc:graphicFrameChg chg="add mod modGraphic">
          <ac:chgData name="Sakthi Janani" userId="356c8c4473dd85e4" providerId="LiveId" clId="{203B6708-07DF-4B68-BE04-FAA1AE31CB64}" dt="2024-06-27T10:26:58.053" v="380" actId="14100"/>
          <ac:graphicFrameMkLst>
            <pc:docMk/>
            <pc:sldMk cId="708014992" sldId="309"/>
            <ac:graphicFrameMk id="5" creationId="{48835026-946B-9A87-46C3-DFA9BB3436B4}"/>
          </ac:graphicFrameMkLst>
        </pc:graphicFrameChg>
        <pc:graphicFrameChg chg="del mod modGraphic">
          <ac:chgData name="Sakthi Janani" userId="356c8c4473dd85e4" providerId="LiveId" clId="{203B6708-07DF-4B68-BE04-FAA1AE31CB64}" dt="2024-06-27T10:23:52.214" v="351" actId="478"/>
          <ac:graphicFrameMkLst>
            <pc:docMk/>
            <pc:sldMk cId="708014992" sldId="309"/>
            <ac:graphicFrameMk id="9" creationId="{97E47839-C067-D588-DB58-0443092B9816}"/>
          </ac:graphicFrameMkLst>
        </pc:graphicFrameChg>
      </pc:sldChg>
      <pc:sldChg chg="addSp delSp add del delDesignElem">
        <pc:chgData name="Sakthi Janani" userId="356c8c4473dd85e4" providerId="LiveId" clId="{203B6708-07DF-4B68-BE04-FAA1AE31CB64}" dt="2024-06-27T05:06:30.573" v="58"/>
        <pc:sldMkLst>
          <pc:docMk/>
          <pc:sldMk cId="2239156732" sldId="309"/>
        </pc:sldMkLst>
        <pc:spChg chg="add del">
          <ac:chgData name="Sakthi Janani" userId="356c8c4473dd85e4" providerId="LiveId" clId="{203B6708-07DF-4B68-BE04-FAA1AE31CB64}" dt="2024-06-27T05:06:30.573" v="58"/>
          <ac:spMkLst>
            <pc:docMk/>
            <pc:sldMk cId="2239156732" sldId="309"/>
            <ac:spMk id="47" creationId="{FBDCECDC-EEE3-4128-AA5E-82A8C08796E8}"/>
          </ac:spMkLst>
        </pc:spChg>
        <pc:spChg chg="add del">
          <ac:chgData name="Sakthi Janani" userId="356c8c4473dd85e4" providerId="LiveId" clId="{203B6708-07DF-4B68-BE04-FAA1AE31CB64}" dt="2024-06-27T05:06:30.573" v="58"/>
          <ac:spMkLst>
            <pc:docMk/>
            <pc:sldMk cId="2239156732" sldId="309"/>
            <ac:spMk id="49" creationId="{4260EDE0-989C-4E16-AF94-F652294D828E}"/>
          </ac:spMkLst>
        </pc:spChg>
      </pc:sldChg>
      <pc:sldChg chg="addSp delSp add del delDesignElem">
        <pc:chgData name="Sakthi Janani" userId="356c8c4473dd85e4" providerId="LiveId" clId="{203B6708-07DF-4B68-BE04-FAA1AE31CB64}" dt="2024-06-27T05:06:37.442" v="61"/>
        <pc:sldMkLst>
          <pc:docMk/>
          <pc:sldMk cId="4070306554" sldId="309"/>
        </pc:sldMkLst>
        <pc:spChg chg="add del">
          <ac:chgData name="Sakthi Janani" userId="356c8c4473dd85e4" providerId="LiveId" clId="{203B6708-07DF-4B68-BE04-FAA1AE31CB64}" dt="2024-06-27T05:06:37.442" v="61"/>
          <ac:spMkLst>
            <pc:docMk/>
            <pc:sldMk cId="4070306554" sldId="309"/>
            <ac:spMk id="47" creationId="{FBDCECDC-EEE3-4128-AA5E-82A8C08796E8}"/>
          </ac:spMkLst>
        </pc:spChg>
        <pc:spChg chg="add del">
          <ac:chgData name="Sakthi Janani" userId="356c8c4473dd85e4" providerId="LiveId" clId="{203B6708-07DF-4B68-BE04-FAA1AE31CB64}" dt="2024-06-27T05:06:37.442" v="61"/>
          <ac:spMkLst>
            <pc:docMk/>
            <pc:sldMk cId="4070306554" sldId="309"/>
            <ac:spMk id="49" creationId="{4260EDE0-989C-4E16-AF94-F652294D828E}"/>
          </ac:spMkLst>
        </pc:spChg>
      </pc:sldChg>
      <pc:sldChg chg="add del">
        <pc:chgData name="Sakthi Janani" userId="356c8c4473dd85e4" providerId="LiveId" clId="{203B6708-07DF-4B68-BE04-FAA1AE31CB64}" dt="2024-06-27T05:02:49.044" v="26" actId="47"/>
        <pc:sldMkLst>
          <pc:docMk/>
          <pc:sldMk cId="4194906761" sldId="309"/>
        </pc:sldMkLst>
      </pc:sldChg>
      <pc:sldChg chg="add del">
        <pc:chgData name="Sakthi Janani" userId="356c8c4473dd85e4" providerId="LiveId" clId="{203B6708-07DF-4B68-BE04-FAA1AE31CB64}" dt="2024-06-27T05:07:07.315" v="65" actId="47"/>
        <pc:sldMkLst>
          <pc:docMk/>
          <pc:sldMk cId="2179649660" sldId="310"/>
        </pc:sldMkLst>
      </pc:sldChg>
      <pc:sldChg chg="add del">
        <pc:chgData name="Sakthi Janani" userId="356c8c4473dd85e4" providerId="LiveId" clId="{203B6708-07DF-4B68-BE04-FAA1AE31CB64}" dt="2024-06-27T05:02:54.396" v="27" actId="47"/>
        <pc:sldMkLst>
          <pc:docMk/>
          <pc:sldMk cId="2341000453" sldId="310"/>
        </pc:sldMkLst>
      </pc:sldChg>
      <pc:sldChg chg="modSp add mod">
        <pc:chgData name="Sakthi Janani" userId="356c8c4473dd85e4" providerId="LiveId" clId="{203B6708-07DF-4B68-BE04-FAA1AE31CB64}" dt="2024-06-28T09:37:24.741" v="2259" actId="122"/>
        <pc:sldMkLst>
          <pc:docMk/>
          <pc:sldMk cId="4030480830" sldId="310"/>
        </pc:sldMkLst>
        <pc:spChg chg="mod">
          <ac:chgData name="Sakthi Janani" userId="356c8c4473dd85e4" providerId="LiveId" clId="{203B6708-07DF-4B68-BE04-FAA1AE31CB64}" dt="2024-06-28T09:36:28.297" v="2253" actId="122"/>
          <ac:spMkLst>
            <pc:docMk/>
            <pc:sldMk cId="4030480830" sldId="310"/>
            <ac:spMk id="5" creationId="{3DC3C9D7-16F7-49C0-12AD-3E93C967C7E8}"/>
          </ac:spMkLst>
        </pc:spChg>
        <pc:graphicFrameChg chg="mod modGraphic">
          <ac:chgData name="Sakthi Janani" userId="356c8c4473dd85e4" providerId="LiveId" clId="{203B6708-07DF-4B68-BE04-FAA1AE31CB64}" dt="2024-06-28T09:37:24.741" v="2259" actId="122"/>
          <ac:graphicFrameMkLst>
            <pc:docMk/>
            <pc:sldMk cId="4030480830" sldId="310"/>
            <ac:graphicFrameMk id="7" creationId="{324328C7-417B-9590-7E54-3D53DE9295E7}"/>
          </ac:graphicFrameMkLst>
        </pc:graphicFrameChg>
      </pc:sldChg>
      <pc:sldChg chg="add">
        <pc:chgData name="Sakthi Janani" userId="356c8c4473dd85e4" providerId="LiveId" clId="{203B6708-07DF-4B68-BE04-FAA1AE31CB64}" dt="2024-06-27T05:07:01.700" v="64"/>
        <pc:sldMkLst>
          <pc:docMk/>
          <pc:sldMk cId="3556929952" sldId="311"/>
        </pc:sldMkLst>
      </pc:sldChg>
      <pc:sldChg chg="add del">
        <pc:chgData name="Sakthi Janani" userId="356c8c4473dd85e4" providerId="LiveId" clId="{203B6708-07DF-4B68-BE04-FAA1AE31CB64}" dt="2024-06-27T05:07:20.292" v="67" actId="47"/>
        <pc:sldMkLst>
          <pc:docMk/>
          <pc:sldMk cId="2179649660" sldId="312"/>
        </pc:sldMkLst>
      </pc:sldChg>
      <pc:sldChg chg="addSp delSp modSp add mod modClrScheme chgLayout">
        <pc:chgData name="Sakthi Janani" userId="356c8c4473dd85e4" providerId="LiveId" clId="{203B6708-07DF-4B68-BE04-FAA1AE31CB64}" dt="2024-06-28T09:39:58.861" v="2314" actId="1076"/>
        <pc:sldMkLst>
          <pc:docMk/>
          <pc:sldMk cId="2869145010" sldId="312"/>
        </pc:sldMkLst>
        <pc:spChg chg="add del mod ord">
          <ac:chgData name="Sakthi Janani" userId="356c8c4473dd85e4" providerId="LiveId" clId="{203B6708-07DF-4B68-BE04-FAA1AE31CB64}" dt="2024-06-28T09:38:44.190" v="2292" actId="478"/>
          <ac:spMkLst>
            <pc:docMk/>
            <pc:sldMk cId="2869145010" sldId="312"/>
            <ac:spMk id="3" creationId="{DDBB6CC2-E091-94A7-6502-3BE9741F7C29}"/>
          </ac:spMkLst>
        </pc:spChg>
        <pc:spChg chg="mod">
          <ac:chgData name="Sakthi Janani" userId="356c8c4473dd85e4" providerId="LiveId" clId="{203B6708-07DF-4B68-BE04-FAA1AE31CB64}" dt="2024-06-28T09:39:51.854" v="2313" actId="20577"/>
          <ac:spMkLst>
            <pc:docMk/>
            <pc:sldMk cId="2869145010" sldId="312"/>
            <ac:spMk id="4" creationId="{92E87A59-1D49-B722-332F-A760791ADDA7}"/>
          </ac:spMkLst>
        </pc:spChg>
        <pc:spChg chg="mod">
          <ac:chgData name="Sakthi Janani" userId="356c8c4473dd85e4" providerId="LiveId" clId="{203B6708-07DF-4B68-BE04-FAA1AE31CB64}" dt="2024-06-28T09:39:58.861" v="2314" actId="1076"/>
          <ac:spMkLst>
            <pc:docMk/>
            <pc:sldMk cId="2869145010" sldId="312"/>
            <ac:spMk id="5" creationId="{649FD944-F2B3-DF78-3671-F74CAECA5475}"/>
          </ac:spMkLst>
        </pc:spChg>
        <pc:graphicFrameChg chg="mod">
          <ac:chgData name="Sakthi Janani" userId="356c8c4473dd85e4" providerId="LiveId" clId="{203B6708-07DF-4B68-BE04-FAA1AE31CB64}" dt="2024-06-28T09:38:54.052" v="2294" actId="1076"/>
          <ac:graphicFrameMkLst>
            <pc:docMk/>
            <pc:sldMk cId="2869145010" sldId="312"/>
            <ac:graphicFrameMk id="2" creationId="{AB11C5D9-B4F5-D0C3-CA0B-1E771A3FBDC5}"/>
          </ac:graphicFrameMkLst>
        </pc:graphicFrameChg>
      </pc:sldChg>
      <pc:sldChg chg="addSp modSp new mod">
        <pc:chgData name="Sakthi Janani" userId="356c8c4473dd85e4" providerId="LiveId" clId="{203B6708-07DF-4B68-BE04-FAA1AE31CB64}" dt="2024-06-28T09:43:07.978" v="2351" actId="20577"/>
        <pc:sldMkLst>
          <pc:docMk/>
          <pc:sldMk cId="1467193470" sldId="313"/>
        </pc:sldMkLst>
        <pc:spChg chg="add mod">
          <ac:chgData name="Sakthi Janani" userId="356c8c4473dd85e4" providerId="LiveId" clId="{203B6708-07DF-4B68-BE04-FAA1AE31CB64}" dt="2024-06-28T09:43:07.978" v="2351" actId="20577"/>
          <ac:spMkLst>
            <pc:docMk/>
            <pc:sldMk cId="1467193470" sldId="313"/>
            <ac:spMk id="2" creationId="{5050D682-7F96-F02A-9068-296C687DDD60}"/>
          </ac:spMkLst>
        </pc:spChg>
        <pc:spChg chg="add mod">
          <ac:chgData name="Sakthi Janani" userId="356c8c4473dd85e4" providerId="LiveId" clId="{203B6708-07DF-4B68-BE04-FAA1AE31CB64}" dt="2024-06-28T09:14:41.223" v="1263" actId="123"/>
          <ac:spMkLst>
            <pc:docMk/>
            <pc:sldMk cId="1467193470" sldId="313"/>
            <ac:spMk id="4" creationId="{20E13E74-E17A-5A23-09EC-6F1B3F8A1A31}"/>
          </ac:spMkLst>
        </pc:spChg>
        <pc:graphicFrameChg chg="add mod">
          <ac:chgData name="Sakthi Janani" userId="356c8c4473dd85e4" providerId="LiveId" clId="{203B6708-07DF-4B68-BE04-FAA1AE31CB64}" dt="2024-06-28T08:51:54.908" v="897" actId="692"/>
          <ac:graphicFrameMkLst>
            <pc:docMk/>
            <pc:sldMk cId="1467193470" sldId="313"/>
            <ac:graphicFrameMk id="3" creationId="{FAE31537-E49D-649F-A2BE-E4F60846FFFF}"/>
          </ac:graphicFrameMkLst>
        </pc:graphicFrameChg>
      </pc:sldChg>
      <pc:sldChg chg="addSp modSp new mod">
        <pc:chgData name="Sakthi Janani" userId="356c8c4473dd85e4" providerId="LiveId" clId="{203B6708-07DF-4B68-BE04-FAA1AE31CB64}" dt="2024-06-28T09:43:19.654" v="2355" actId="20577"/>
        <pc:sldMkLst>
          <pc:docMk/>
          <pc:sldMk cId="3126129995" sldId="314"/>
        </pc:sldMkLst>
        <pc:spChg chg="add mod">
          <ac:chgData name="Sakthi Janani" userId="356c8c4473dd85e4" providerId="LiveId" clId="{203B6708-07DF-4B68-BE04-FAA1AE31CB64}" dt="2024-06-28T09:43:19.654" v="2355" actId="20577"/>
          <ac:spMkLst>
            <pc:docMk/>
            <pc:sldMk cId="3126129995" sldId="314"/>
            <ac:spMk id="3" creationId="{F1335D4F-0906-38F6-3499-016771D06A50}"/>
          </ac:spMkLst>
        </pc:spChg>
        <pc:spChg chg="add mod">
          <ac:chgData name="Sakthi Janani" userId="356c8c4473dd85e4" providerId="LiveId" clId="{203B6708-07DF-4B68-BE04-FAA1AE31CB64}" dt="2024-06-28T09:20:36.887" v="1367" actId="403"/>
          <ac:spMkLst>
            <pc:docMk/>
            <pc:sldMk cId="3126129995" sldId="314"/>
            <ac:spMk id="4" creationId="{92CBDD78-B799-1BE6-BADF-8F0143B052D3}"/>
          </ac:spMkLst>
        </pc:spChg>
        <pc:graphicFrameChg chg="add mod">
          <ac:chgData name="Sakthi Janani" userId="356c8c4473dd85e4" providerId="LiveId" clId="{203B6708-07DF-4B68-BE04-FAA1AE31CB64}" dt="2024-06-28T09:20:20.907" v="1362" actId="14100"/>
          <ac:graphicFrameMkLst>
            <pc:docMk/>
            <pc:sldMk cId="3126129995" sldId="314"/>
            <ac:graphicFrameMk id="2" creationId="{B15AC351-7BDB-E81A-9517-528E4551CB8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ownloads\Retail%20Case%20Stud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ENOVO\Downloads\Retail%20Case%20Stud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Internship%20Files\Retail%20Case%20Study.xls"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Internship%20Files\Retail%20Case%20Study.xls"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LENOVO\AppData\Roaming\Microsoft\Excel\Retail%20Case%20Study%20(version%201).xls"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LENOVO\AppData\Roaming\Microsoft\Excel\Retail%20Case%20Study%20(version%201).xls"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Internship%20Files\Retail%20Case%20Study.xls"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Internship%20Files\Retail%20Case%20Study.xls"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ownloads\Retail%20Case%20Stud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ownloads\Retail%20Case%20Stud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Internship%20Files\Retail%20Case%20Study%20(version%201).xls"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ownloads\Retail%20Case%20Stud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ownloads\Retail%20Case%20Stud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ENOVO\Downloads\Retail%20Case%20Stud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Study.xlsx]Orders!PivotTable48</c:name>
    <c:fmtId val="3"/>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Orders!$AA$20</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none"/>
          </c:marker>
          <c:cat>
            <c:multiLvlStrRef>
              <c:f>Orders!$Z$21:$Z$50</c:f>
              <c:multiLvlStrCache>
                <c:ptCount val="26"/>
                <c:lvl>
                  <c:pt idx="0">
                    <c:v>2</c:v>
                  </c:pt>
                  <c:pt idx="1">
                    <c:v>4</c:v>
                  </c:pt>
                  <c:pt idx="2">
                    <c:v>9</c:v>
                  </c:pt>
                  <c:pt idx="3">
                    <c:v>10</c:v>
                  </c:pt>
                  <c:pt idx="4">
                    <c:v>12</c:v>
                  </c:pt>
                  <c:pt idx="5">
                    <c:v>1</c:v>
                  </c:pt>
                  <c:pt idx="6">
                    <c:v>2</c:v>
                  </c:pt>
                  <c:pt idx="7">
                    <c:v>3</c:v>
                  </c:pt>
                  <c:pt idx="8">
                    <c:v>4</c:v>
                  </c:pt>
                  <c:pt idx="9">
                    <c:v>5</c:v>
                  </c:pt>
                  <c:pt idx="10">
                    <c:v>6</c:v>
                  </c:pt>
                  <c:pt idx="11">
                    <c:v>7</c:v>
                  </c:pt>
                  <c:pt idx="12">
                    <c:v>8</c:v>
                  </c:pt>
                  <c:pt idx="13">
                    <c:v>9</c:v>
                  </c:pt>
                  <c:pt idx="14">
                    <c:v>10</c:v>
                  </c:pt>
                  <c:pt idx="15">
                    <c:v>11</c:v>
                  </c:pt>
                  <c:pt idx="16">
                    <c:v>12</c:v>
                  </c:pt>
                  <c:pt idx="17">
                    <c:v>1</c:v>
                  </c:pt>
                  <c:pt idx="18">
                    <c:v>2</c:v>
                  </c:pt>
                  <c:pt idx="19">
                    <c:v>3</c:v>
                  </c:pt>
                  <c:pt idx="20">
                    <c:v>4</c:v>
                  </c:pt>
                  <c:pt idx="21">
                    <c:v>5</c:v>
                  </c:pt>
                  <c:pt idx="22">
                    <c:v>6</c:v>
                  </c:pt>
                  <c:pt idx="23">
                    <c:v>7</c:v>
                  </c:pt>
                  <c:pt idx="24">
                    <c:v>8</c:v>
                  </c:pt>
                  <c:pt idx="25">
                    <c:v>9</c:v>
                  </c:pt>
                </c:lvl>
                <c:lvl>
                  <c:pt idx="0">
                    <c:v>2020</c:v>
                  </c:pt>
                  <c:pt idx="2">
                    <c:v>2021</c:v>
                  </c:pt>
                  <c:pt idx="5">
                    <c:v>2022</c:v>
                  </c:pt>
                  <c:pt idx="17">
                    <c:v>2023</c:v>
                  </c:pt>
                </c:lvl>
              </c:multiLvlStrCache>
            </c:multiLvlStrRef>
          </c:cat>
          <c:val>
            <c:numRef>
              <c:f>Orders!$AA$21:$AA$50</c:f>
              <c:numCache>
                <c:formatCode>General</c:formatCode>
                <c:ptCount val="26"/>
                <c:pt idx="0">
                  <c:v>2</c:v>
                </c:pt>
                <c:pt idx="1">
                  <c:v>1</c:v>
                </c:pt>
                <c:pt idx="2">
                  <c:v>2</c:v>
                </c:pt>
                <c:pt idx="3">
                  <c:v>309</c:v>
                </c:pt>
                <c:pt idx="4">
                  <c:v>1</c:v>
                </c:pt>
                <c:pt idx="5">
                  <c:v>573</c:v>
                </c:pt>
                <c:pt idx="6">
                  <c:v>1650</c:v>
                </c:pt>
                <c:pt idx="7">
                  <c:v>2400</c:v>
                </c:pt>
                <c:pt idx="8">
                  <c:v>2111</c:v>
                </c:pt>
                <c:pt idx="9">
                  <c:v>3675</c:v>
                </c:pt>
                <c:pt idx="10">
                  <c:v>3385</c:v>
                </c:pt>
                <c:pt idx="11">
                  <c:v>3642</c:v>
                </c:pt>
                <c:pt idx="12">
                  <c:v>4402</c:v>
                </c:pt>
                <c:pt idx="13">
                  <c:v>4162</c:v>
                </c:pt>
                <c:pt idx="14">
                  <c:v>4489</c:v>
                </c:pt>
                <c:pt idx="15">
                  <c:v>6308</c:v>
                </c:pt>
                <c:pt idx="16">
                  <c:v>6768</c:v>
                </c:pt>
                <c:pt idx="17">
                  <c:v>6651</c:v>
                </c:pt>
                <c:pt idx="18">
                  <c:v>6442</c:v>
                </c:pt>
                <c:pt idx="19">
                  <c:v>7627</c:v>
                </c:pt>
                <c:pt idx="20">
                  <c:v>6645</c:v>
                </c:pt>
                <c:pt idx="21">
                  <c:v>7556</c:v>
                </c:pt>
                <c:pt idx="22">
                  <c:v>6007</c:v>
                </c:pt>
                <c:pt idx="23">
                  <c:v>5899</c:v>
                </c:pt>
                <c:pt idx="24">
                  <c:v>7796</c:v>
                </c:pt>
                <c:pt idx="25">
                  <c:v>72</c:v>
                </c:pt>
              </c:numCache>
            </c:numRef>
          </c:val>
          <c:smooth val="0"/>
          <c:extLst>
            <c:ext xmlns:c16="http://schemas.microsoft.com/office/drawing/2014/chart" uri="{C3380CC4-5D6E-409C-BE32-E72D297353CC}">
              <c16:uniqueId val="{00000000-0ECF-4D62-82A7-CE0DEDD78426}"/>
            </c:ext>
          </c:extLst>
        </c:ser>
        <c:dLbls>
          <c:dLblPos val="ctr"/>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33437231"/>
        <c:axId val="333425231"/>
      </c:lineChart>
      <c:catAx>
        <c:axId val="333437231"/>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333425231"/>
        <c:crosses val="autoZero"/>
        <c:auto val="1"/>
        <c:lblAlgn val="ctr"/>
        <c:lblOffset val="100"/>
        <c:noMultiLvlLbl val="0"/>
      </c:catAx>
      <c:valAx>
        <c:axId val="333425231"/>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334372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Study.xlsx]Orders!PivotTable56</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solidFill>
                  <a:schemeClr val="tx1"/>
                </a:solidFill>
                <a:effectLst>
                  <a:outerShdw blurRad="38100" dist="38100" dir="2700000" algn="tl">
                    <a:srgbClr val="000000">
                      <a:alpha val="43137"/>
                    </a:srgbClr>
                  </a:outerShdw>
                </a:effectLst>
                <a:latin typeface="+mj-lt"/>
              </a:rPr>
              <a:t>Quantity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Orders!$DJ$182</c:f>
              <c:strCache>
                <c:ptCount val="1"/>
                <c:pt idx="0">
                  <c:v>Total</c:v>
                </c:pt>
              </c:strCache>
            </c:strRef>
          </c:tx>
          <c:spPr>
            <a:ln w="28575" cap="rnd">
              <a:solidFill>
                <a:schemeClr val="tx1">
                  <a:lumMod val="65000"/>
                  <a:lumOff val="35000"/>
                </a:schemeClr>
              </a:solidFill>
              <a:round/>
            </a:ln>
            <a:effectLst/>
          </c:spPr>
          <c:marker>
            <c:symbol val="circle"/>
            <c:size val="5"/>
            <c:spPr>
              <a:solidFill>
                <a:schemeClr val="accent1"/>
              </a:solidFill>
              <a:ln w="9525">
                <a:solidFill>
                  <a:schemeClr val="accent1"/>
                </a:solidFill>
              </a:ln>
              <a:effectLst/>
            </c:spPr>
          </c:marker>
          <c:cat>
            <c:multiLvlStrRef>
              <c:f>Orders!$DI$183:$DI$200</c:f>
              <c:multiLvlStrCache>
                <c:ptCount val="7"/>
                <c:lvl>
                  <c:pt idx="0">
                    <c:v>Baby</c:v>
                  </c:pt>
                  <c:pt idx="1">
                    <c:v>Toys &amp; Gifts</c:v>
                  </c:pt>
                  <c:pt idx="2">
                    <c:v>Baby</c:v>
                  </c:pt>
                  <c:pt idx="3">
                    <c:v>Computers &amp; Accessories</c:v>
                  </c:pt>
                  <c:pt idx="4">
                    <c:v>Electronics</c:v>
                  </c:pt>
                  <c:pt idx="5">
                    <c:v>Home_Appliances</c:v>
                  </c:pt>
                  <c:pt idx="6">
                    <c:v>Home_Appliances</c:v>
                  </c:pt>
                </c:lvl>
                <c:lvl>
                  <c:pt idx="0">
                    <c:v>Gujarat</c:v>
                  </c:pt>
                  <c:pt idx="1">
                    <c:v>Andhra Pradesh</c:v>
                  </c:pt>
                  <c:pt idx="2">
                    <c:v>Madhya Pradesh</c:v>
                  </c:pt>
                  <c:pt idx="3">
                    <c:v>Haryana</c:v>
                  </c:pt>
                  <c:pt idx="4">
                    <c:v>Delhi</c:v>
                  </c:pt>
                  <c:pt idx="5">
                    <c:v>Chhattisgarh</c:v>
                  </c:pt>
                  <c:pt idx="6">
                    <c:v>West Bengal</c:v>
                  </c:pt>
                </c:lvl>
                <c:lvl>
                  <c:pt idx="0">
                    <c:v>West</c:v>
                  </c:pt>
                  <c:pt idx="1">
                    <c:v>South</c:v>
                  </c:pt>
                  <c:pt idx="2">
                    <c:v>North</c:v>
                  </c:pt>
                  <c:pt idx="6">
                    <c:v>East</c:v>
                  </c:pt>
                </c:lvl>
              </c:multiLvlStrCache>
            </c:multiLvlStrRef>
          </c:cat>
          <c:val>
            <c:numRef>
              <c:f>Orders!$DJ$183:$DJ$200</c:f>
              <c:numCache>
                <c:formatCode>General</c:formatCode>
                <c:ptCount val="7"/>
                <c:pt idx="0">
                  <c:v>8047</c:v>
                </c:pt>
                <c:pt idx="1">
                  <c:v>14267</c:v>
                </c:pt>
                <c:pt idx="2">
                  <c:v>1206</c:v>
                </c:pt>
                <c:pt idx="3">
                  <c:v>561</c:v>
                </c:pt>
                <c:pt idx="4">
                  <c:v>325</c:v>
                </c:pt>
                <c:pt idx="5">
                  <c:v>548</c:v>
                </c:pt>
                <c:pt idx="6">
                  <c:v>505</c:v>
                </c:pt>
              </c:numCache>
            </c:numRef>
          </c:val>
          <c:smooth val="0"/>
          <c:extLst>
            <c:ext xmlns:c16="http://schemas.microsoft.com/office/drawing/2014/chart" uri="{C3380CC4-5D6E-409C-BE32-E72D297353CC}">
              <c16:uniqueId val="{00000000-0F26-47A9-9E9A-641FE40387B2}"/>
            </c:ext>
          </c:extLst>
        </c:ser>
        <c:dLbls>
          <c:showLegendKey val="0"/>
          <c:showVal val="0"/>
          <c:showCatName val="0"/>
          <c:showSerName val="0"/>
          <c:showPercent val="0"/>
          <c:showBubbleSize val="0"/>
        </c:dLbls>
        <c:marker val="1"/>
        <c:smooth val="0"/>
        <c:axId val="331912991"/>
        <c:axId val="331903871"/>
      </c:lineChart>
      <c:catAx>
        <c:axId val="331912991"/>
        <c:scaling>
          <c:orientation val="minMax"/>
        </c:scaling>
        <c:delete val="0"/>
        <c:axPos val="b"/>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700" b="0" i="0" u="none" strike="noStrike" kern="1200" baseline="0">
                <a:solidFill>
                  <a:schemeClr val="tx1"/>
                </a:solidFill>
                <a:latin typeface="+mj-lt"/>
                <a:ea typeface="+mn-ea"/>
                <a:cs typeface="+mn-cs"/>
              </a:defRPr>
            </a:pPr>
            <a:endParaRPr lang="en-US"/>
          </a:p>
        </c:txPr>
        <c:crossAx val="331903871"/>
        <c:crosses val="autoZero"/>
        <c:auto val="1"/>
        <c:lblAlgn val="ctr"/>
        <c:lblOffset val="100"/>
        <c:noMultiLvlLbl val="0"/>
      </c:catAx>
      <c:valAx>
        <c:axId val="331903871"/>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33191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solidFill>
                  <a:schemeClr val="tx1"/>
                </a:solidFill>
                <a:effectLst>
                  <a:outerShdw blurRad="38100" dist="38100" dir="2700000" algn="tl">
                    <a:srgbClr val="000000">
                      <a:alpha val="43137"/>
                    </a:srgbClr>
                  </a:outerShdw>
                </a:effectLst>
                <a:latin typeface="+mj-lt"/>
              </a:rPr>
              <a:t>Expensive Products</a:t>
            </a:r>
          </a:p>
        </c:rich>
      </c:tx>
      <c:layout>
        <c:manualLayout>
          <c:xMode val="edge"/>
          <c:yMode val="edge"/>
          <c:x val="0.32890189082442917"/>
          <c:y val="8.328345343036839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Sheet1!$AO$332</c:f>
              <c:strCache>
                <c:ptCount val="1"/>
                <c:pt idx="0">
                  <c:v>Sales</c:v>
                </c:pt>
              </c:strCache>
            </c:strRef>
          </c:tx>
          <c:spPr>
            <a:solidFill>
              <a:schemeClr val="tx1">
                <a:lumMod val="65000"/>
                <a:lumOff val="35000"/>
              </a:schemeClr>
            </a:solidFill>
            <a:ln>
              <a:noFill/>
            </a:ln>
            <a:effectLst/>
          </c:spPr>
          <c:invertIfNegative val="0"/>
          <c:cat>
            <c:strRef>
              <c:f>Sheet1!$AN$333:$AN$342</c:f>
              <c:strCache>
                <c:ptCount val="10"/>
                <c:pt idx="0">
                  <c:v>bb50f2e236e5eea0100680137654686c</c:v>
                </c:pt>
                <c:pt idx="1">
                  <c:v>d1c427060a0f73f6b889a5c7c61f2ac4</c:v>
                </c:pt>
                <c:pt idx="2">
                  <c:v>6cdd53843498f92890544667809f1595</c:v>
                </c:pt>
                <c:pt idx="3">
                  <c:v>5769ef0a239114ac3a854af00df129e4</c:v>
                </c:pt>
                <c:pt idx="4">
                  <c:v>99a4788cb24856965c36a24e339b6058</c:v>
                </c:pt>
                <c:pt idx="5">
                  <c:v>422879e10f46682990de24d770e7f83d</c:v>
                </c:pt>
                <c:pt idx="6">
                  <c:v>aca2eb7d00ea1a7b8ebd4e68314663af</c:v>
                </c:pt>
                <c:pt idx="7">
                  <c:v>3dd2a17168ec895c781a9191c1e95ad7</c:v>
                </c:pt>
                <c:pt idx="8">
                  <c:v>d6160fb7873f184099d9bc95e30376af</c:v>
                </c:pt>
                <c:pt idx="9">
                  <c:v>a62e25e09e05e6faf31d90c6ec1aa3d1</c:v>
                </c:pt>
              </c:strCache>
            </c:strRef>
          </c:cat>
          <c:val>
            <c:numRef>
              <c:f>Sheet1!$AO$333:$AO$342</c:f>
              <c:numCache>
                <c:formatCode>General</c:formatCode>
                <c:ptCount val="10"/>
                <c:pt idx="0">
                  <c:v>74523</c:v>
                </c:pt>
                <c:pt idx="1">
                  <c:v>65833.89</c:v>
                </c:pt>
                <c:pt idx="2">
                  <c:v>62194.65</c:v>
                </c:pt>
                <c:pt idx="3">
                  <c:v>61488.36</c:v>
                </c:pt>
                <c:pt idx="4">
                  <c:v>56627.43</c:v>
                </c:pt>
                <c:pt idx="5">
                  <c:v>56482.83</c:v>
                </c:pt>
                <c:pt idx="6">
                  <c:v>54419.57</c:v>
                </c:pt>
                <c:pt idx="7">
                  <c:v>53743.53</c:v>
                </c:pt>
                <c:pt idx="8">
                  <c:v>50326.18</c:v>
                </c:pt>
                <c:pt idx="9">
                  <c:v>45354.45</c:v>
                </c:pt>
              </c:numCache>
            </c:numRef>
          </c:val>
          <c:extLst>
            <c:ext xmlns:c16="http://schemas.microsoft.com/office/drawing/2014/chart" uri="{C3380CC4-5D6E-409C-BE32-E72D297353CC}">
              <c16:uniqueId val="{00000000-F827-4442-91AC-12E32F8EACC6}"/>
            </c:ext>
          </c:extLst>
        </c:ser>
        <c:dLbls>
          <c:showLegendKey val="0"/>
          <c:showVal val="0"/>
          <c:showCatName val="0"/>
          <c:showSerName val="0"/>
          <c:showPercent val="0"/>
          <c:showBubbleSize val="0"/>
        </c:dLbls>
        <c:gapWidth val="182"/>
        <c:axId val="1557816847"/>
        <c:axId val="1557805807"/>
      </c:barChart>
      <c:catAx>
        <c:axId val="1557816847"/>
        <c:scaling>
          <c:orientation val="minMax"/>
        </c:scaling>
        <c:delete val="0"/>
        <c:axPos val="l"/>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en-US"/>
          </a:p>
        </c:txPr>
        <c:crossAx val="1557805807"/>
        <c:crosses val="autoZero"/>
        <c:auto val="1"/>
        <c:lblAlgn val="ctr"/>
        <c:lblOffset val="100"/>
        <c:noMultiLvlLbl val="0"/>
      </c:catAx>
      <c:valAx>
        <c:axId val="1557805807"/>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1557816847"/>
        <c:crosses val="autoZero"/>
        <c:crossBetween val="between"/>
      </c:valAx>
      <c:spPr>
        <a:solidFill>
          <a:schemeClr val="bg1">
            <a:lumMod val="85000"/>
          </a:schemeClr>
        </a:solidFill>
        <a:ln>
          <a:noFill/>
        </a:ln>
        <a:effectLst/>
      </c:spPr>
    </c:plotArea>
    <c:plotVisOnly val="1"/>
    <c:dispBlanksAs val="gap"/>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b="0" dirty="0">
                <a:solidFill>
                  <a:schemeClr val="bg1"/>
                </a:solidFill>
                <a:effectLst>
                  <a:outerShdw blurRad="38100" dist="38100" dir="2700000" algn="tl">
                    <a:srgbClr val="000000">
                      <a:alpha val="43137"/>
                    </a:srgbClr>
                  </a:outerShdw>
                </a:effectLst>
                <a:latin typeface="+mj-lt"/>
              </a:rPr>
              <a:t>average sales</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Sheet3!$M$71</c:f>
              <c:strCache>
                <c:ptCount val="1"/>
                <c:pt idx="0">
                  <c:v>average sales</c:v>
                </c:pt>
              </c:strCache>
            </c:strRef>
          </c:tx>
          <c:spPr>
            <a:ln w="28575" cap="rnd">
              <a:solidFill>
                <a:schemeClr val="lt1">
                  <a:alpha val="50000"/>
                </a:schemeClr>
              </a:solid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Sheet3!$L$72:$L$76</c:f>
              <c:numCache>
                <c:formatCode>General</c:formatCode>
                <c:ptCount val="5"/>
                <c:pt idx="0">
                  <c:v>1</c:v>
                </c:pt>
                <c:pt idx="1">
                  <c:v>2</c:v>
                </c:pt>
                <c:pt idx="2">
                  <c:v>3</c:v>
                </c:pt>
                <c:pt idx="3">
                  <c:v>4</c:v>
                </c:pt>
                <c:pt idx="4">
                  <c:v>5</c:v>
                </c:pt>
              </c:numCache>
            </c:numRef>
          </c:xVal>
          <c:yVal>
            <c:numRef>
              <c:f>Sheet3!$M$72:$M$76</c:f>
              <c:numCache>
                <c:formatCode>General</c:formatCode>
                <c:ptCount val="5"/>
                <c:pt idx="0">
                  <c:v>530.04645607808197</c:v>
                </c:pt>
                <c:pt idx="1">
                  <c:v>254.27175902061899</c:v>
                </c:pt>
                <c:pt idx="2">
                  <c:v>197.02026709401801</c:v>
                </c:pt>
                <c:pt idx="3">
                  <c:v>208.17373616916601</c:v>
                </c:pt>
                <c:pt idx="4">
                  <c:v>199.563469270296</c:v>
                </c:pt>
              </c:numCache>
            </c:numRef>
          </c:yVal>
          <c:smooth val="0"/>
          <c:extLst>
            <c:ext xmlns:c16="http://schemas.microsoft.com/office/drawing/2014/chart" uri="{C3380CC4-5D6E-409C-BE32-E72D297353CC}">
              <c16:uniqueId val="{00000000-574D-4001-9707-B917B972F093}"/>
            </c:ext>
          </c:extLst>
        </c:ser>
        <c:dLbls>
          <c:showLegendKey val="0"/>
          <c:showVal val="0"/>
          <c:showCatName val="0"/>
          <c:showSerName val="0"/>
          <c:showPercent val="0"/>
          <c:showBubbleSize val="0"/>
        </c:dLbls>
        <c:axId val="1593165840"/>
        <c:axId val="1593167280"/>
      </c:scatterChart>
      <c:valAx>
        <c:axId val="1593165840"/>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sz="1600" b="0" dirty="0">
                    <a:latin typeface="+mj-lt"/>
                  </a:rPr>
                  <a:t>Ratings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93167280"/>
        <c:crosses val="autoZero"/>
        <c:crossBetween val="midCat"/>
      </c:valAx>
      <c:valAx>
        <c:axId val="1593167280"/>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sz="1400" b="0" dirty="0">
                    <a:latin typeface="+mj-lt"/>
                  </a:rPr>
                  <a:t>AVERAGE</a:t>
                </a:r>
                <a:r>
                  <a:rPr lang="en-IN" sz="1400" b="0" baseline="0" dirty="0">
                    <a:latin typeface="+mj-lt"/>
                  </a:rPr>
                  <a:t> SALES</a:t>
                </a:r>
                <a:endParaRPr lang="en-IN" sz="1400" b="0" dirty="0">
                  <a:latin typeface="+mj-lt"/>
                </a:endParaRP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93165840"/>
        <c:crosses val="autoZero"/>
        <c:crossBetween val="midCat"/>
      </c:valAx>
      <c:spPr>
        <a:noFill/>
        <a:ln>
          <a:solidFill>
            <a:schemeClr val="tx1">
              <a:lumMod val="95000"/>
              <a:lumOff val="5000"/>
            </a:schemeClr>
          </a:solidFill>
        </a:ln>
        <a:effectLst/>
      </c:spPr>
    </c:plotArea>
    <c:plotVisOnly val="1"/>
    <c:dispBlanksAs val="gap"/>
    <c:showDLblsOverMax val="0"/>
  </c:chart>
  <c:spPr>
    <a:solidFill>
      <a:schemeClr val="bg1">
        <a:lumMod val="65000"/>
      </a:schemeClr>
    </a:solidFill>
    <a:ln w="9525" cap="flat" cmpd="sng" algn="ctr">
      <a:solidFill>
        <a:schemeClr val="tx1"/>
      </a:solidFill>
      <a:round/>
    </a:ln>
    <a:effectLst>
      <a:glow>
        <a:schemeClr val="bg1"/>
      </a:glow>
      <a:outerShdw dist="50800" sx="1000" sy="1000" algn="ctr" rotWithShape="0">
        <a:schemeClr val="bg1">
          <a:lumMod val="65000"/>
        </a:schemeClr>
      </a:outerShdw>
      <a:softEdge rad="38100"/>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solidFill>
                  <a:schemeClr val="tx1"/>
                </a:solidFill>
                <a:effectLst>
                  <a:outerShdw blurRad="38100" dist="38100" dir="2700000" algn="tl">
                    <a:srgbClr val="000000">
                      <a:alpha val="43137"/>
                    </a:srgbClr>
                  </a:outerShdw>
                </a:effectLst>
                <a:latin typeface="+mj-lt"/>
              </a:rPr>
              <a:t>TOP 10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tx1">
                <a:lumMod val="65000"/>
                <a:lumOff val="35000"/>
              </a:schemeClr>
            </a:solidFill>
            <a:ln>
              <a:noFill/>
            </a:ln>
            <a:effectLst/>
          </c:spPr>
          <c:invertIfNegative val="0"/>
          <c:cat>
            <c:strRef>
              <c:f>Sheet1!$BA$352:$BA$361</c:f>
              <c:strCache>
                <c:ptCount val="10"/>
                <c:pt idx="0">
                  <c:v>ST103</c:v>
                </c:pt>
                <c:pt idx="1">
                  <c:v>ST143</c:v>
                </c:pt>
                <c:pt idx="2">
                  <c:v>ST410</c:v>
                </c:pt>
                <c:pt idx="3">
                  <c:v>ST106</c:v>
                </c:pt>
                <c:pt idx="4">
                  <c:v>ST132</c:v>
                </c:pt>
                <c:pt idx="5">
                  <c:v>ST186</c:v>
                </c:pt>
                <c:pt idx="6">
                  <c:v>ST167</c:v>
                </c:pt>
                <c:pt idx="7">
                  <c:v>ST118</c:v>
                </c:pt>
                <c:pt idx="8">
                  <c:v>ST218</c:v>
                </c:pt>
                <c:pt idx="9">
                  <c:v>ST125</c:v>
                </c:pt>
              </c:strCache>
            </c:strRef>
          </c:cat>
          <c:val>
            <c:numRef>
              <c:f>Sheet1!$BB$352:$BB$361</c:f>
              <c:numCache>
                <c:formatCode>General</c:formatCode>
                <c:ptCount val="10"/>
                <c:pt idx="0">
                  <c:v>28893</c:v>
                </c:pt>
                <c:pt idx="1">
                  <c:v>8953</c:v>
                </c:pt>
                <c:pt idx="2">
                  <c:v>4992</c:v>
                </c:pt>
                <c:pt idx="3">
                  <c:v>4418</c:v>
                </c:pt>
                <c:pt idx="4">
                  <c:v>4066</c:v>
                </c:pt>
                <c:pt idx="5">
                  <c:v>3547</c:v>
                </c:pt>
                <c:pt idx="6">
                  <c:v>3466</c:v>
                </c:pt>
                <c:pt idx="7">
                  <c:v>3457</c:v>
                </c:pt>
                <c:pt idx="8">
                  <c:v>3385</c:v>
                </c:pt>
                <c:pt idx="9">
                  <c:v>3110</c:v>
                </c:pt>
              </c:numCache>
            </c:numRef>
          </c:val>
          <c:extLst>
            <c:ext xmlns:c16="http://schemas.microsoft.com/office/drawing/2014/chart" uri="{C3380CC4-5D6E-409C-BE32-E72D297353CC}">
              <c16:uniqueId val="{00000000-0CCF-4212-96EE-4A762D8E89D9}"/>
            </c:ext>
          </c:extLst>
        </c:ser>
        <c:dLbls>
          <c:showLegendKey val="0"/>
          <c:showVal val="0"/>
          <c:showCatName val="0"/>
          <c:showSerName val="0"/>
          <c:showPercent val="0"/>
          <c:showBubbleSize val="0"/>
        </c:dLbls>
        <c:gapWidth val="219"/>
        <c:overlap val="-27"/>
        <c:axId val="1560529903"/>
        <c:axId val="1560524143"/>
      </c:barChart>
      <c:catAx>
        <c:axId val="1560529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j-lt"/>
                <a:ea typeface="+mn-ea"/>
                <a:cs typeface="+mn-cs"/>
              </a:defRPr>
            </a:pPr>
            <a:endParaRPr lang="en-US"/>
          </a:p>
        </c:txPr>
        <c:crossAx val="1560524143"/>
        <c:crosses val="autoZero"/>
        <c:auto val="1"/>
        <c:lblAlgn val="ctr"/>
        <c:lblOffset val="100"/>
        <c:noMultiLvlLbl val="0"/>
      </c:catAx>
      <c:valAx>
        <c:axId val="1560524143"/>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crossAx val="1560529903"/>
        <c:crosses val="autoZero"/>
        <c:crossBetween val="between"/>
      </c:valAx>
      <c:spPr>
        <a:noFill/>
        <a:ln>
          <a:noFill/>
        </a:ln>
        <a:effectLst/>
      </c:spPr>
    </c:plotArea>
    <c:plotVisOnly val="1"/>
    <c:dispBlanksAs val="gap"/>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1"/>
                </a:solidFill>
                <a:effectLst>
                  <a:outerShdw blurRad="38100" dist="38100" dir="2700000" algn="tl">
                    <a:srgbClr val="000000">
                      <a:alpha val="43137"/>
                    </a:srgbClr>
                  </a:outerShdw>
                </a:effectLst>
                <a:latin typeface="+mj-lt"/>
              </a:rPr>
              <a:t>Worst_10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Sheet1!$AV$365</c:f>
              <c:strCache>
                <c:ptCount val="1"/>
                <c:pt idx="0">
                  <c:v>Worst_10</c:v>
                </c:pt>
              </c:strCache>
            </c:strRef>
          </c:tx>
          <c:spPr>
            <a:solidFill>
              <a:schemeClr val="tx1">
                <a:lumMod val="65000"/>
                <a:lumOff val="35000"/>
              </a:schemeClr>
            </a:solidFill>
            <a:ln>
              <a:noFill/>
            </a:ln>
            <a:effectLst/>
          </c:spPr>
          <c:invertIfNegative val="0"/>
          <c:dLbls>
            <c:delete val="1"/>
          </c:dLbls>
          <c:cat>
            <c:strRef>
              <c:f>Sheet1!$AU$366:$AU$375</c:f>
              <c:strCache>
                <c:ptCount val="10"/>
                <c:pt idx="0">
                  <c:v>ST354</c:v>
                </c:pt>
                <c:pt idx="1">
                  <c:v>ST166</c:v>
                </c:pt>
                <c:pt idx="2">
                  <c:v>ST414</c:v>
                </c:pt>
                <c:pt idx="3">
                  <c:v>ST463</c:v>
                </c:pt>
                <c:pt idx="4">
                  <c:v>ST135</c:v>
                </c:pt>
                <c:pt idx="5">
                  <c:v>ST233</c:v>
                </c:pt>
                <c:pt idx="6">
                  <c:v>ST133</c:v>
                </c:pt>
                <c:pt idx="7">
                  <c:v>ST230</c:v>
                </c:pt>
                <c:pt idx="8">
                  <c:v>ST199</c:v>
                </c:pt>
                <c:pt idx="9">
                  <c:v>ST110</c:v>
                </c:pt>
              </c:strCache>
            </c:strRef>
          </c:cat>
          <c:val>
            <c:numRef>
              <c:f>Sheet1!$AV$366:$AV$375</c:f>
              <c:numCache>
                <c:formatCode>General</c:formatCode>
                <c:ptCount val="10"/>
                <c:pt idx="0">
                  <c:v>760</c:v>
                </c:pt>
                <c:pt idx="1">
                  <c:v>984</c:v>
                </c:pt>
                <c:pt idx="2">
                  <c:v>999</c:v>
                </c:pt>
                <c:pt idx="3">
                  <c:v>1006</c:v>
                </c:pt>
                <c:pt idx="4">
                  <c:v>1175</c:v>
                </c:pt>
                <c:pt idx="5">
                  <c:v>1329</c:v>
                </c:pt>
                <c:pt idx="6">
                  <c:v>1338</c:v>
                </c:pt>
                <c:pt idx="7">
                  <c:v>1352</c:v>
                </c:pt>
                <c:pt idx="8">
                  <c:v>1438</c:v>
                </c:pt>
                <c:pt idx="9">
                  <c:v>1504</c:v>
                </c:pt>
              </c:numCache>
            </c:numRef>
          </c:val>
          <c:extLst>
            <c:ext xmlns:c16="http://schemas.microsoft.com/office/drawing/2014/chart" uri="{C3380CC4-5D6E-409C-BE32-E72D297353CC}">
              <c16:uniqueId val="{00000000-C504-4041-8385-EF2F7BD19F1D}"/>
            </c:ext>
          </c:extLst>
        </c:ser>
        <c:dLbls>
          <c:dLblPos val="inEnd"/>
          <c:showLegendKey val="0"/>
          <c:showVal val="1"/>
          <c:showCatName val="0"/>
          <c:showSerName val="0"/>
          <c:showPercent val="0"/>
          <c:showBubbleSize val="0"/>
        </c:dLbls>
        <c:gapWidth val="219"/>
        <c:overlap val="-27"/>
        <c:axId val="1560539023"/>
        <c:axId val="1560527503"/>
      </c:barChart>
      <c:catAx>
        <c:axId val="1560539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1560527503"/>
        <c:crosses val="autoZero"/>
        <c:auto val="1"/>
        <c:lblAlgn val="ctr"/>
        <c:lblOffset val="100"/>
        <c:noMultiLvlLbl val="0"/>
      </c:catAx>
      <c:valAx>
        <c:axId val="1560527503"/>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1560539023"/>
        <c:crosses val="autoZero"/>
        <c:crossBetween val="between"/>
      </c:valAx>
      <c:spPr>
        <a:noFill/>
        <a:ln>
          <a:noFill/>
        </a:ln>
        <a:effectLst/>
      </c:spPr>
    </c:plotArea>
    <c:plotVisOnly val="1"/>
    <c:dispBlanksAs val="gap"/>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1).xls]Sheet1!PivotTable17</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Sheet1!$BM$357:$BM$358</c:f>
              <c:strCache>
                <c:ptCount val="1"/>
                <c:pt idx="0">
                  <c:v>Total</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Sheet1!$BL$359:$BL$362</c:f>
              <c:strCache>
                <c:ptCount val="4"/>
                <c:pt idx="0">
                  <c:v>Gold</c:v>
                </c:pt>
                <c:pt idx="1">
                  <c:v>Premium</c:v>
                </c:pt>
                <c:pt idx="2">
                  <c:v>Silver</c:v>
                </c:pt>
                <c:pt idx="3">
                  <c:v>Standard</c:v>
                </c:pt>
              </c:strCache>
            </c:strRef>
          </c:cat>
          <c:val>
            <c:numRef>
              <c:f>Sheet1!$BM$359:$BM$362</c:f>
              <c:numCache>
                <c:formatCode>General</c:formatCode>
                <c:ptCount val="4"/>
                <c:pt idx="0">
                  <c:v>65</c:v>
                </c:pt>
                <c:pt idx="1">
                  <c:v>40</c:v>
                </c:pt>
                <c:pt idx="2">
                  <c:v>365</c:v>
                </c:pt>
                <c:pt idx="3">
                  <c:v>98105</c:v>
                </c:pt>
              </c:numCache>
            </c:numRef>
          </c:val>
          <c:extLst>
            <c:ext xmlns:c16="http://schemas.microsoft.com/office/drawing/2014/chart" uri="{C3380CC4-5D6E-409C-BE32-E72D297353CC}">
              <c16:uniqueId val="{00000000-766C-4D2B-80BE-F46801B29BC5}"/>
            </c:ext>
          </c:extLst>
        </c:ser>
        <c:dLbls>
          <c:dLblPos val="outEnd"/>
          <c:showLegendKey val="0"/>
          <c:showVal val="1"/>
          <c:showCatName val="0"/>
          <c:showSerName val="0"/>
          <c:showPercent val="0"/>
          <c:showBubbleSize val="0"/>
        </c:dLbls>
        <c:gapWidth val="219"/>
        <c:overlap val="-27"/>
        <c:axId val="1560543823"/>
        <c:axId val="1560544303"/>
      </c:barChart>
      <c:catAx>
        <c:axId val="156054382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j-lt"/>
                <a:ea typeface="+mn-ea"/>
                <a:cs typeface="+mn-cs"/>
              </a:defRPr>
            </a:pPr>
            <a:endParaRPr lang="en-US"/>
          </a:p>
        </c:txPr>
        <c:crossAx val="1560544303"/>
        <c:crosses val="autoZero"/>
        <c:auto val="1"/>
        <c:lblAlgn val="ctr"/>
        <c:lblOffset val="100"/>
        <c:noMultiLvlLbl val="0"/>
      </c:catAx>
      <c:valAx>
        <c:axId val="1560544303"/>
        <c:scaling>
          <c:orientation val="minMax"/>
          <c:max val="100000"/>
        </c:scaling>
        <c:delete val="0"/>
        <c:axPos val="l"/>
        <c:majorGridlines>
          <c:spPr>
            <a:ln w="9525" cap="flat" cmpd="sng" algn="ctr">
              <a:solidFill>
                <a:schemeClr val="tx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1560543823"/>
        <c:crosses val="autoZero"/>
        <c:crossBetween val="between"/>
      </c:valAx>
      <c:spPr>
        <a:solidFill>
          <a:schemeClr val="bg1">
            <a:lumMod val="95000"/>
          </a:schemeClr>
        </a:solid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1).xls]Sheet1!PivotTable18</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a:solidFill>
                  <a:schemeClr val="tx1"/>
                </a:solidFill>
                <a:effectLst>
                  <a:outerShdw blurRad="38100" dist="38100" dir="2700000" algn="tl">
                    <a:srgbClr val="000000">
                      <a:alpha val="43137"/>
                    </a:srgbClr>
                  </a:outerShdw>
                </a:effectLst>
                <a:latin typeface="+mj-lt"/>
              </a:rPr>
              <a:t>Discount Seekers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Sheet1!$BA$8:$BA$9</c:f>
              <c:strCache>
                <c:ptCount val="1"/>
                <c:pt idx="0">
                  <c:v>Total</c:v>
                </c:pt>
              </c:strCache>
            </c:strRef>
          </c:tx>
          <c:spPr>
            <a:solidFill>
              <a:schemeClr val="tx1"/>
            </a:solidFill>
            <a:ln>
              <a:noFill/>
            </a:ln>
            <a:effectLst/>
          </c:spPr>
          <c:invertIfNegative val="0"/>
          <c:cat>
            <c:strRef>
              <c:f>Sheet1!$AZ$10:$AZ$161</c:f>
              <c:strCache>
                <c:ptCount val="152"/>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pt idx="18">
                  <c:v>24</c:v>
                </c:pt>
                <c:pt idx="19">
                  <c:v>25</c:v>
                </c:pt>
                <c:pt idx="20">
                  <c:v>26</c:v>
                </c:pt>
                <c:pt idx="21">
                  <c:v>27</c:v>
                </c:pt>
                <c:pt idx="22">
                  <c:v>28</c:v>
                </c:pt>
                <c:pt idx="23">
                  <c:v>29</c:v>
                </c:pt>
                <c:pt idx="24">
                  <c:v>30</c:v>
                </c:pt>
                <c:pt idx="25">
                  <c:v>31</c:v>
                </c:pt>
                <c:pt idx="26">
                  <c:v>32</c:v>
                </c:pt>
                <c:pt idx="27">
                  <c:v>33</c:v>
                </c:pt>
                <c:pt idx="28">
                  <c:v>34</c:v>
                </c:pt>
                <c:pt idx="29">
                  <c:v>35</c:v>
                </c:pt>
                <c:pt idx="30">
                  <c:v>36</c:v>
                </c:pt>
                <c:pt idx="31">
                  <c:v>37</c:v>
                </c:pt>
                <c:pt idx="32">
                  <c:v>38</c:v>
                </c:pt>
                <c:pt idx="33">
                  <c:v>39</c:v>
                </c:pt>
                <c:pt idx="34">
                  <c:v>40</c:v>
                </c:pt>
                <c:pt idx="35">
                  <c:v>41</c:v>
                </c:pt>
                <c:pt idx="36">
                  <c:v>42</c:v>
                </c:pt>
                <c:pt idx="37">
                  <c:v>43</c:v>
                </c:pt>
                <c:pt idx="38">
                  <c:v>44</c:v>
                </c:pt>
                <c:pt idx="39">
                  <c:v>45</c:v>
                </c:pt>
                <c:pt idx="40">
                  <c:v>46</c:v>
                </c:pt>
                <c:pt idx="41">
                  <c:v>47</c:v>
                </c:pt>
                <c:pt idx="42">
                  <c:v>48</c:v>
                </c:pt>
                <c:pt idx="43">
                  <c:v>49</c:v>
                </c:pt>
                <c:pt idx="44">
                  <c:v>50</c:v>
                </c:pt>
                <c:pt idx="45">
                  <c:v>51</c:v>
                </c:pt>
                <c:pt idx="46">
                  <c:v>52</c:v>
                </c:pt>
                <c:pt idx="47">
                  <c:v>53</c:v>
                </c:pt>
                <c:pt idx="48">
                  <c:v>54</c:v>
                </c:pt>
                <c:pt idx="49">
                  <c:v>55</c:v>
                </c:pt>
                <c:pt idx="50">
                  <c:v>56</c:v>
                </c:pt>
                <c:pt idx="51">
                  <c:v>57</c:v>
                </c:pt>
                <c:pt idx="52">
                  <c:v>58</c:v>
                </c:pt>
                <c:pt idx="53">
                  <c:v>59</c:v>
                </c:pt>
                <c:pt idx="54">
                  <c:v>60</c:v>
                </c:pt>
                <c:pt idx="55">
                  <c:v>61</c:v>
                </c:pt>
                <c:pt idx="56">
                  <c:v>62</c:v>
                </c:pt>
                <c:pt idx="57">
                  <c:v>63</c:v>
                </c:pt>
                <c:pt idx="58">
                  <c:v>64</c:v>
                </c:pt>
                <c:pt idx="59">
                  <c:v>65</c:v>
                </c:pt>
                <c:pt idx="60">
                  <c:v>66</c:v>
                </c:pt>
                <c:pt idx="61">
                  <c:v>67</c:v>
                </c:pt>
                <c:pt idx="62">
                  <c:v>68</c:v>
                </c:pt>
                <c:pt idx="63">
                  <c:v>69</c:v>
                </c:pt>
                <c:pt idx="64">
                  <c:v>70</c:v>
                </c:pt>
                <c:pt idx="65">
                  <c:v>71</c:v>
                </c:pt>
                <c:pt idx="66">
                  <c:v>72</c:v>
                </c:pt>
                <c:pt idx="67">
                  <c:v>73</c:v>
                </c:pt>
                <c:pt idx="68">
                  <c:v>74</c:v>
                </c:pt>
                <c:pt idx="69">
                  <c:v>75</c:v>
                </c:pt>
                <c:pt idx="70">
                  <c:v>76</c:v>
                </c:pt>
                <c:pt idx="71">
                  <c:v>77</c:v>
                </c:pt>
                <c:pt idx="72">
                  <c:v>78</c:v>
                </c:pt>
                <c:pt idx="73">
                  <c:v>79</c:v>
                </c:pt>
                <c:pt idx="74">
                  <c:v>80</c:v>
                </c:pt>
                <c:pt idx="75">
                  <c:v>81</c:v>
                </c:pt>
                <c:pt idx="76">
                  <c:v>82</c:v>
                </c:pt>
                <c:pt idx="77">
                  <c:v>83</c:v>
                </c:pt>
                <c:pt idx="78">
                  <c:v>84</c:v>
                </c:pt>
                <c:pt idx="79">
                  <c:v>85</c:v>
                </c:pt>
                <c:pt idx="80">
                  <c:v>86</c:v>
                </c:pt>
                <c:pt idx="81">
                  <c:v>87</c:v>
                </c:pt>
                <c:pt idx="82">
                  <c:v>88</c:v>
                </c:pt>
                <c:pt idx="83">
                  <c:v>89</c:v>
                </c:pt>
                <c:pt idx="84">
                  <c:v>90</c:v>
                </c:pt>
                <c:pt idx="85">
                  <c:v>91</c:v>
                </c:pt>
                <c:pt idx="86">
                  <c:v>92</c:v>
                </c:pt>
                <c:pt idx="87">
                  <c:v>93</c:v>
                </c:pt>
                <c:pt idx="88">
                  <c:v>94</c:v>
                </c:pt>
                <c:pt idx="89">
                  <c:v>95</c:v>
                </c:pt>
                <c:pt idx="90">
                  <c:v>96</c:v>
                </c:pt>
                <c:pt idx="91">
                  <c:v>97</c:v>
                </c:pt>
                <c:pt idx="92">
                  <c:v>98</c:v>
                </c:pt>
                <c:pt idx="93">
                  <c:v>99</c:v>
                </c:pt>
                <c:pt idx="94">
                  <c:v>100</c:v>
                </c:pt>
                <c:pt idx="95">
                  <c:v>101</c:v>
                </c:pt>
                <c:pt idx="96">
                  <c:v>102</c:v>
                </c:pt>
                <c:pt idx="97">
                  <c:v>103</c:v>
                </c:pt>
                <c:pt idx="98">
                  <c:v>104</c:v>
                </c:pt>
                <c:pt idx="99">
                  <c:v>105</c:v>
                </c:pt>
                <c:pt idx="100">
                  <c:v>106</c:v>
                </c:pt>
                <c:pt idx="101">
                  <c:v>107</c:v>
                </c:pt>
                <c:pt idx="102">
                  <c:v>108</c:v>
                </c:pt>
                <c:pt idx="103">
                  <c:v>109</c:v>
                </c:pt>
                <c:pt idx="104">
                  <c:v>111</c:v>
                </c:pt>
                <c:pt idx="105">
                  <c:v>112</c:v>
                </c:pt>
                <c:pt idx="106">
                  <c:v>113</c:v>
                </c:pt>
                <c:pt idx="107">
                  <c:v>114</c:v>
                </c:pt>
                <c:pt idx="108">
                  <c:v>115</c:v>
                </c:pt>
                <c:pt idx="109">
                  <c:v>116</c:v>
                </c:pt>
                <c:pt idx="110">
                  <c:v>118</c:v>
                </c:pt>
                <c:pt idx="111">
                  <c:v>119</c:v>
                </c:pt>
                <c:pt idx="112">
                  <c:v>120</c:v>
                </c:pt>
                <c:pt idx="113">
                  <c:v>121</c:v>
                </c:pt>
                <c:pt idx="114">
                  <c:v>122</c:v>
                </c:pt>
                <c:pt idx="115">
                  <c:v>123</c:v>
                </c:pt>
                <c:pt idx="116">
                  <c:v>125</c:v>
                </c:pt>
                <c:pt idx="117">
                  <c:v>126</c:v>
                </c:pt>
                <c:pt idx="118">
                  <c:v>129</c:v>
                </c:pt>
                <c:pt idx="119">
                  <c:v>130</c:v>
                </c:pt>
                <c:pt idx="120">
                  <c:v>131</c:v>
                </c:pt>
                <c:pt idx="121">
                  <c:v>132</c:v>
                </c:pt>
                <c:pt idx="122">
                  <c:v>134</c:v>
                </c:pt>
                <c:pt idx="123">
                  <c:v>135</c:v>
                </c:pt>
                <c:pt idx="124">
                  <c:v>138</c:v>
                </c:pt>
                <c:pt idx="125">
                  <c:v>139</c:v>
                </c:pt>
                <c:pt idx="126">
                  <c:v>140</c:v>
                </c:pt>
                <c:pt idx="127">
                  <c:v>141</c:v>
                </c:pt>
                <c:pt idx="128">
                  <c:v>143</c:v>
                </c:pt>
                <c:pt idx="129">
                  <c:v>144</c:v>
                </c:pt>
                <c:pt idx="130">
                  <c:v>146</c:v>
                </c:pt>
                <c:pt idx="131">
                  <c:v>147</c:v>
                </c:pt>
                <c:pt idx="132">
                  <c:v>149</c:v>
                </c:pt>
                <c:pt idx="133">
                  <c:v>152</c:v>
                </c:pt>
                <c:pt idx="134">
                  <c:v>156</c:v>
                </c:pt>
                <c:pt idx="135">
                  <c:v>157</c:v>
                </c:pt>
                <c:pt idx="136">
                  <c:v>161</c:v>
                </c:pt>
                <c:pt idx="137">
                  <c:v>163</c:v>
                </c:pt>
                <c:pt idx="138">
                  <c:v>164</c:v>
                </c:pt>
                <c:pt idx="139">
                  <c:v>166</c:v>
                </c:pt>
                <c:pt idx="140">
                  <c:v>167</c:v>
                </c:pt>
                <c:pt idx="141">
                  <c:v>168</c:v>
                </c:pt>
                <c:pt idx="142">
                  <c:v>172</c:v>
                </c:pt>
                <c:pt idx="143">
                  <c:v>175</c:v>
                </c:pt>
                <c:pt idx="144">
                  <c:v>190</c:v>
                </c:pt>
                <c:pt idx="145">
                  <c:v>195</c:v>
                </c:pt>
                <c:pt idx="146">
                  <c:v>227</c:v>
                </c:pt>
                <c:pt idx="147">
                  <c:v>235</c:v>
                </c:pt>
                <c:pt idx="148">
                  <c:v>262</c:v>
                </c:pt>
                <c:pt idx="149">
                  <c:v>266</c:v>
                </c:pt>
                <c:pt idx="150">
                  <c:v>341</c:v>
                </c:pt>
                <c:pt idx="151">
                  <c:v>953</c:v>
                </c:pt>
              </c:strCache>
            </c:strRef>
          </c:cat>
          <c:val>
            <c:numRef>
              <c:f>Sheet1!$BA$10:$BA$161</c:f>
              <c:numCache>
                <c:formatCode>General</c:formatCode>
                <c:ptCount val="152"/>
                <c:pt idx="0">
                  <c:v>574567.23976135254</c:v>
                </c:pt>
                <c:pt idx="1">
                  <c:v>530107.94019317627</c:v>
                </c:pt>
                <c:pt idx="2">
                  <c:v>491164.95011901855</c:v>
                </c:pt>
                <c:pt idx="3">
                  <c:v>449558.47009658813</c:v>
                </c:pt>
                <c:pt idx="4">
                  <c:v>406782.83993911743</c:v>
                </c:pt>
                <c:pt idx="5">
                  <c:v>375176.59036254883</c:v>
                </c:pt>
                <c:pt idx="6">
                  <c:v>360386.02976989746</c:v>
                </c:pt>
                <c:pt idx="7">
                  <c:v>319227.53010559088</c:v>
                </c:pt>
                <c:pt idx="8">
                  <c:v>287842.72003936773</c:v>
                </c:pt>
                <c:pt idx="9">
                  <c:v>274358.1697769165</c:v>
                </c:pt>
                <c:pt idx="10">
                  <c:v>235541.90982055664</c:v>
                </c:pt>
                <c:pt idx="11">
                  <c:v>220346.86965179443</c:v>
                </c:pt>
                <c:pt idx="12">
                  <c:v>189728.50034332278</c:v>
                </c:pt>
                <c:pt idx="13">
                  <c:v>160045.0799369812</c:v>
                </c:pt>
                <c:pt idx="14">
                  <c:v>139765.43021011353</c:v>
                </c:pt>
                <c:pt idx="15">
                  <c:v>134560.45990753174</c:v>
                </c:pt>
                <c:pt idx="16">
                  <c:v>112429.74993133545</c:v>
                </c:pt>
                <c:pt idx="17">
                  <c:v>116457.27023696899</c:v>
                </c:pt>
                <c:pt idx="18">
                  <c:v>92269.250175476089</c:v>
                </c:pt>
                <c:pt idx="19">
                  <c:v>104167.96018981934</c:v>
                </c:pt>
                <c:pt idx="20">
                  <c:v>96627.929893493667</c:v>
                </c:pt>
                <c:pt idx="21">
                  <c:v>75568.040241241455</c:v>
                </c:pt>
                <c:pt idx="22">
                  <c:v>65255.540042877205</c:v>
                </c:pt>
                <c:pt idx="23">
                  <c:v>63589.559875488289</c:v>
                </c:pt>
                <c:pt idx="24">
                  <c:v>50304.019725799568</c:v>
                </c:pt>
                <c:pt idx="25">
                  <c:v>58467.669948577895</c:v>
                </c:pt>
                <c:pt idx="26">
                  <c:v>55380.279743194587</c:v>
                </c:pt>
                <c:pt idx="27">
                  <c:v>47686.509750366218</c:v>
                </c:pt>
                <c:pt idx="28">
                  <c:v>49373.170261383057</c:v>
                </c:pt>
                <c:pt idx="29">
                  <c:v>34903.970108032241</c:v>
                </c:pt>
                <c:pt idx="30">
                  <c:v>40817.570037841811</c:v>
                </c:pt>
                <c:pt idx="31">
                  <c:v>33513.810081481941</c:v>
                </c:pt>
                <c:pt idx="32">
                  <c:v>34156.680091857903</c:v>
                </c:pt>
                <c:pt idx="33">
                  <c:v>30465.939735412583</c:v>
                </c:pt>
                <c:pt idx="34">
                  <c:v>23185.469863891605</c:v>
                </c:pt>
                <c:pt idx="35">
                  <c:v>26340.480049133308</c:v>
                </c:pt>
                <c:pt idx="36">
                  <c:v>27837.040103912364</c:v>
                </c:pt>
                <c:pt idx="37">
                  <c:v>21771.900100708008</c:v>
                </c:pt>
                <c:pt idx="38">
                  <c:v>25741.559886932373</c:v>
                </c:pt>
                <c:pt idx="39">
                  <c:v>25005.839973449707</c:v>
                </c:pt>
                <c:pt idx="40">
                  <c:v>25035.050056457523</c:v>
                </c:pt>
                <c:pt idx="41">
                  <c:v>25309.369674682621</c:v>
                </c:pt>
                <c:pt idx="42">
                  <c:v>24485.879898071296</c:v>
                </c:pt>
                <c:pt idx="43">
                  <c:v>24871.410110473647</c:v>
                </c:pt>
                <c:pt idx="44">
                  <c:v>24315.090003967285</c:v>
                </c:pt>
                <c:pt idx="45">
                  <c:v>13081.239952087399</c:v>
                </c:pt>
                <c:pt idx="46">
                  <c:v>15820.759994506836</c:v>
                </c:pt>
                <c:pt idx="47">
                  <c:v>13552.949905395511</c:v>
                </c:pt>
                <c:pt idx="48">
                  <c:v>16179.270126342777</c:v>
                </c:pt>
                <c:pt idx="49">
                  <c:v>16748.240112304688</c:v>
                </c:pt>
                <c:pt idx="50">
                  <c:v>15714.589973449705</c:v>
                </c:pt>
                <c:pt idx="51">
                  <c:v>16319.149963378912</c:v>
                </c:pt>
                <c:pt idx="52">
                  <c:v>6491.9000244140634</c:v>
                </c:pt>
                <c:pt idx="53">
                  <c:v>15641.609916687015</c:v>
                </c:pt>
                <c:pt idx="54">
                  <c:v>14121.610015869144</c:v>
                </c:pt>
                <c:pt idx="55">
                  <c:v>10198.819984436044</c:v>
                </c:pt>
                <c:pt idx="56">
                  <c:v>7113.6200866699182</c:v>
                </c:pt>
                <c:pt idx="57">
                  <c:v>17468.269927978516</c:v>
                </c:pt>
                <c:pt idx="58">
                  <c:v>7487.3300247192383</c:v>
                </c:pt>
                <c:pt idx="59">
                  <c:v>8786.5400390625109</c:v>
                </c:pt>
                <c:pt idx="60">
                  <c:v>6054.3801116943405</c:v>
                </c:pt>
                <c:pt idx="61">
                  <c:v>5890.8099784851038</c:v>
                </c:pt>
                <c:pt idx="62">
                  <c:v>7966.900024414067</c:v>
                </c:pt>
                <c:pt idx="63">
                  <c:v>7355.5899658203107</c:v>
                </c:pt>
                <c:pt idx="64">
                  <c:v>6158.3099975585974</c:v>
                </c:pt>
                <c:pt idx="65">
                  <c:v>2173.6300354003911</c:v>
                </c:pt>
                <c:pt idx="66">
                  <c:v>6424.9599914550763</c:v>
                </c:pt>
                <c:pt idx="67">
                  <c:v>4859.1201019287091</c:v>
                </c:pt>
                <c:pt idx="68">
                  <c:v>7167.950073242193</c:v>
                </c:pt>
                <c:pt idx="69">
                  <c:v>11283.210006713865</c:v>
                </c:pt>
                <c:pt idx="70">
                  <c:v>4706.9200286865234</c:v>
                </c:pt>
                <c:pt idx="71">
                  <c:v>5491.5199661254828</c:v>
                </c:pt>
                <c:pt idx="72">
                  <c:v>3385.8300170898438</c:v>
                </c:pt>
                <c:pt idx="73">
                  <c:v>2532.840026855471</c:v>
                </c:pt>
                <c:pt idx="74">
                  <c:v>6000.7499542236283</c:v>
                </c:pt>
                <c:pt idx="75">
                  <c:v>2647.880004882813</c:v>
                </c:pt>
                <c:pt idx="76">
                  <c:v>3049.260040283209</c:v>
                </c:pt>
                <c:pt idx="77">
                  <c:v>1978.760070800784</c:v>
                </c:pt>
                <c:pt idx="78">
                  <c:v>1763.470016479497</c:v>
                </c:pt>
                <c:pt idx="79">
                  <c:v>2440.1600189208989</c:v>
                </c:pt>
                <c:pt idx="80">
                  <c:v>1693.91003417969</c:v>
                </c:pt>
                <c:pt idx="81">
                  <c:v>5311.390014648443</c:v>
                </c:pt>
                <c:pt idx="82">
                  <c:v>4056.2600097656295</c:v>
                </c:pt>
                <c:pt idx="83">
                  <c:v>3731.0500793457031</c:v>
                </c:pt>
                <c:pt idx="84">
                  <c:v>6401.2900390625027</c:v>
                </c:pt>
                <c:pt idx="85">
                  <c:v>4755.6199874878002</c:v>
                </c:pt>
                <c:pt idx="86">
                  <c:v>10262.800064086914</c:v>
                </c:pt>
                <c:pt idx="87">
                  <c:v>6148.2599792480487</c:v>
                </c:pt>
                <c:pt idx="88">
                  <c:v>4513.3000640869132</c:v>
                </c:pt>
                <c:pt idx="89">
                  <c:v>2857.7499999999982</c:v>
                </c:pt>
                <c:pt idx="90">
                  <c:v>1782.879974365236</c:v>
                </c:pt>
                <c:pt idx="91">
                  <c:v>2350.4299621582031</c:v>
                </c:pt>
                <c:pt idx="92">
                  <c:v>1983.580078125003</c:v>
                </c:pt>
                <c:pt idx="93">
                  <c:v>2952.9999389648428</c:v>
                </c:pt>
                <c:pt idx="94">
                  <c:v>3179.4000244140652</c:v>
                </c:pt>
                <c:pt idx="95">
                  <c:v>2659.999984741215</c:v>
                </c:pt>
                <c:pt idx="96">
                  <c:v>5321.3999481201217</c:v>
                </c:pt>
                <c:pt idx="97">
                  <c:v>2265.399963378904</c:v>
                </c:pt>
                <c:pt idx="98">
                  <c:v>5563.5301361084039</c:v>
                </c:pt>
                <c:pt idx="99">
                  <c:v>3488.6499938964889</c:v>
                </c:pt>
                <c:pt idx="100">
                  <c:v>6590.2198791503888</c:v>
                </c:pt>
                <c:pt idx="101">
                  <c:v>1399.6800231933601</c:v>
                </c:pt>
                <c:pt idx="102">
                  <c:v>1350.5</c:v>
                </c:pt>
                <c:pt idx="103">
                  <c:v>2357.7699584960938</c:v>
                </c:pt>
                <c:pt idx="104">
                  <c:v>4896.2700500488399</c:v>
                </c:pt>
                <c:pt idx="105">
                  <c:v>4764.5200500488399</c:v>
                </c:pt>
                <c:pt idx="106">
                  <c:v>2885.6000366210901</c:v>
                </c:pt>
                <c:pt idx="107">
                  <c:v>4199.0600891113354</c:v>
                </c:pt>
                <c:pt idx="108">
                  <c:v>957.41998291015602</c:v>
                </c:pt>
                <c:pt idx="109">
                  <c:v>1449.6000061035199</c:v>
                </c:pt>
                <c:pt idx="110">
                  <c:v>1311.4599609375</c:v>
                </c:pt>
                <c:pt idx="111">
                  <c:v>6150.0500488281305</c:v>
                </c:pt>
                <c:pt idx="112">
                  <c:v>3491.8699645996085</c:v>
                </c:pt>
                <c:pt idx="113">
                  <c:v>4034.43994140625</c:v>
                </c:pt>
                <c:pt idx="114">
                  <c:v>1014.47998046875</c:v>
                </c:pt>
                <c:pt idx="115">
                  <c:v>1966.7300415039049</c:v>
                </c:pt>
                <c:pt idx="116">
                  <c:v>963.69000244140602</c:v>
                </c:pt>
                <c:pt idx="117">
                  <c:v>7190.2298583984375</c:v>
                </c:pt>
                <c:pt idx="118">
                  <c:v>1072.41003417969</c:v>
                </c:pt>
                <c:pt idx="119">
                  <c:v>1949.68994140625</c:v>
                </c:pt>
                <c:pt idx="120">
                  <c:v>2025.989990234375</c:v>
                </c:pt>
                <c:pt idx="121">
                  <c:v>882.86999511718795</c:v>
                </c:pt>
                <c:pt idx="122">
                  <c:v>953.84002685546898</c:v>
                </c:pt>
                <c:pt idx="123">
                  <c:v>8419.2501220703107</c:v>
                </c:pt>
                <c:pt idx="124">
                  <c:v>6922.2099609375</c:v>
                </c:pt>
                <c:pt idx="125">
                  <c:v>2604.4500732421898</c:v>
                </c:pt>
                <c:pt idx="126">
                  <c:v>1966.1300354003899</c:v>
                </c:pt>
                <c:pt idx="127">
                  <c:v>4110.3298950195294</c:v>
                </c:pt>
                <c:pt idx="128">
                  <c:v>2194.6200256347702</c:v>
                </c:pt>
                <c:pt idx="129">
                  <c:v>2060.51000976563</c:v>
                </c:pt>
                <c:pt idx="130">
                  <c:v>1044.03002929688</c:v>
                </c:pt>
                <c:pt idx="131">
                  <c:v>1756.56005859375</c:v>
                </c:pt>
                <c:pt idx="132">
                  <c:v>2210.0799560546902</c:v>
                </c:pt>
                <c:pt idx="133">
                  <c:v>1570.9799194335901</c:v>
                </c:pt>
                <c:pt idx="134">
                  <c:v>5212.25</c:v>
                </c:pt>
                <c:pt idx="135">
                  <c:v>1839.90000915527</c:v>
                </c:pt>
                <c:pt idx="136">
                  <c:v>4889.6399841308603</c:v>
                </c:pt>
                <c:pt idx="137">
                  <c:v>1362.36999511719</c:v>
                </c:pt>
                <c:pt idx="138">
                  <c:v>1368.10998535156</c:v>
                </c:pt>
                <c:pt idx="139">
                  <c:v>4961.1600341796902</c:v>
                </c:pt>
                <c:pt idx="140">
                  <c:v>1846.28002929688</c:v>
                </c:pt>
                <c:pt idx="141">
                  <c:v>3837.0299224853602</c:v>
                </c:pt>
                <c:pt idx="142">
                  <c:v>1227.97998046875</c:v>
                </c:pt>
                <c:pt idx="143">
                  <c:v>3671.0999603271498</c:v>
                </c:pt>
                <c:pt idx="144">
                  <c:v>2713.36010742188</c:v>
                </c:pt>
                <c:pt idx="145">
                  <c:v>1300.56994628906</c:v>
                </c:pt>
                <c:pt idx="146">
                  <c:v>4975.8998565673801</c:v>
                </c:pt>
                <c:pt idx="147">
                  <c:v>3351.35009765625</c:v>
                </c:pt>
                <c:pt idx="148">
                  <c:v>2183.60009765625</c:v>
                </c:pt>
                <c:pt idx="149">
                  <c:v>4182.6600341796902</c:v>
                </c:pt>
                <c:pt idx="150">
                  <c:v>3306.06005859375</c:v>
                </c:pt>
                <c:pt idx="151">
                  <c:v>9957.3600158691406</c:v>
                </c:pt>
              </c:numCache>
            </c:numRef>
          </c:val>
          <c:extLst>
            <c:ext xmlns:c16="http://schemas.microsoft.com/office/drawing/2014/chart" uri="{C3380CC4-5D6E-409C-BE32-E72D297353CC}">
              <c16:uniqueId val="{00000000-EA4D-46E3-B1F3-C4171451E244}"/>
            </c:ext>
          </c:extLst>
        </c:ser>
        <c:dLbls>
          <c:showLegendKey val="0"/>
          <c:showVal val="0"/>
          <c:showCatName val="0"/>
          <c:showSerName val="0"/>
          <c:showPercent val="0"/>
          <c:showBubbleSize val="0"/>
        </c:dLbls>
        <c:gapWidth val="219"/>
        <c:overlap val="-27"/>
        <c:axId val="1560547183"/>
        <c:axId val="1560548623"/>
      </c:barChart>
      <c:catAx>
        <c:axId val="1560547183"/>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1560548623"/>
        <c:crosses val="autoZero"/>
        <c:auto val="1"/>
        <c:lblAlgn val="ctr"/>
        <c:lblOffset val="100"/>
        <c:noMultiLvlLbl val="0"/>
      </c:catAx>
      <c:valAx>
        <c:axId val="1560548623"/>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1560547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1).xls]Sheet1!PivotTable19</c:name>
    <c:fmtId val="3"/>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sz="2000" dirty="0">
                <a:solidFill>
                  <a:schemeClr val="tx1"/>
                </a:solidFill>
                <a:effectLst>
                  <a:outerShdw blurRad="38100" dist="38100" dir="2700000" algn="tl">
                    <a:srgbClr val="000000">
                      <a:alpha val="43137"/>
                    </a:srgbClr>
                  </a:outerShdw>
                </a:effectLst>
                <a:latin typeface="+mj-lt"/>
              </a:rPr>
              <a:t>Non-Discount Seekers</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Sheet1!$CF$133:$CF$134</c:f>
              <c:strCache>
                <c:ptCount val="1"/>
                <c:pt idx="0">
                  <c:v>Total</c:v>
                </c:pt>
              </c:strCache>
            </c:strRef>
          </c:tx>
          <c:spPr>
            <a:solidFill>
              <a:schemeClr val="tx1">
                <a:lumMod val="65000"/>
                <a:lumOff val="35000"/>
              </a:schemeClr>
            </a:solidFill>
            <a:ln>
              <a:noFill/>
            </a:ln>
            <a:effectLst/>
          </c:spPr>
          <c:invertIfNegative val="0"/>
          <c:cat>
            <c:strRef>
              <c:f>Sheet1!$CE$135</c:f>
              <c:strCache>
                <c:ptCount val="1"/>
                <c:pt idx="0">
                  <c:v>0</c:v>
                </c:pt>
              </c:strCache>
            </c:strRef>
          </c:cat>
          <c:val>
            <c:numRef>
              <c:f>Sheet1!$CF$135</c:f>
              <c:numCache>
                <c:formatCode>General</c:formatCode>
                <c:ptCount val="1"/>
                <c:pt idx="0">
                  <c:v>10893158.418709278</c:v>
                </c:pt>
              </c:numCache>
            </c:numRef>
          </c:val>
          <c:extLst>
            <c:ext xmlns:c16="http://schemas.microsoft.com/office/drawing/2014/chart" uri="{C3380CC4-5D6E-409C-BE32-E72D297353CC}">
              <c16:uniqueId val="{00000000-6E13-44CE-A93C-53944F4A71A8}"/>
            </c:ext>
          </c:extLst>
        </c:ser>
        <c:dLbls>
          <c:showLegendKey val="0"/>
          <c:showVal val="0"/>
          <c:showCatName val="0"/>
          <c:showSerName val="0"/>
          <c:showPercent val="0"/>
          <c:showBubbleSize val="0"/>
        </c:dLbls>
        <c:gapWidth val="219"/>
        <c:overlap val="-27"/>
        <c:axId val="1560572623"/>
        <c:axId val="1560576463"/>
      </c:barChart>
      <c:catAx>
        <c:axId val="156057262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560576463"/>
        <c:crosses val="autoZero"/>
        <c:auto val="1"/>
        <c:lblAlgn val="ctr"/>
        <c:lblOffset val="100"/>
        <c:noMultiLvlLbl val="0"/>
      </c:catAx>
      <c:valAx>
        <c:axId val="1560576463"/>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j-lt"/>
                <a:ea typeface="+mn-ea"/>
                <a:cs typeface="+mn-cs"/>
              </a:defRPr>
            </a:pPr>
            <a:endParaRPr lang="en-US"/>
          </a:p>
        </c:txPr>
        <c:crossAx val="1560572623"/>
        <c:crosses val="autoZero"/>
        <c:crossBetween val="between"/>
      </c:valAx>
      <c:spPr>
        <a:solidFill>
          <a:schemeClr val="bg1">
            <a:lumMod val="8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solid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b="0" dirty="0">
                <a:solidFill>
                  <a:schemeClr val="tx1"/>
                </a:solidFill>
                <a:effectLst>
                  <a:outerShdw blurRad="38100" dist="38100" dir="2700000" algn="tl">
                    <a:srgbClr val="000000">
                      <a:alpha val="43137"/>
                    </a:srgbClr>
                  </a:outerShdw>
                </a:effectLst>
                <a:latin typeface="+mj-lt"/>
              </a:rPr>
              <a:t>SALES PERCENTAGE</a:t>
            </a:r>
          </a:p>
        </c:rich>
      </c:tx>
      <c:layout>
        <c:manualLayout>
          <c:xMode val="edge"/>
          <c:yMode val="edge"/>
          <c:x val="0.21617398718185626"/>
          <c:y val="3.628529959657603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1"/>
          <c:order val="1"/>
          <c:tx>
            <c:strRef>
              <c:f>Sheet1!$Z$34</c:f>
              <c:strCache>
                <c:ptCount val="1"/>
                <c:pt idx="0">
                  <c:v>SALES PERCENTAGE</c:v>
                </c:pt>
              </c:strCache>
            </c:strRef>
          </c:tx>
          <c:spPr>
            <a:ln>
              <a:solidFill>
                <a:srgbClr val="E3E3E3"/>
              </a:solidFill>
            </a:ln>
          </c:spPr>
          <c:dPt>
            <c:idx val="0"/>
            <c:bubble3D val="0"/>
            <c:spPr>
              <a:solidFill>
                <a:schemeClr val="accent1"/>
              </a:solidFill>
              <a:ln>
                <a:solidFill>
                  <a:srgbClr val="E3E3E3"/>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4D0-4FE5-A9CF-46E7A85D003E}"/>
              </c:ext>
            </c:extLst>
          </c:dPt>
          <c:dPt>
            <c:idx val="1"/>
            <c:bubble3D val="0"/>
            <c:spPr>
              <a:solidFill>
                <a:schemeClr val="accent2"/>
              </a:solidFill>
              <a:ln>
                <a:solidFill>
                  <a:srgbClr val="E3E3E3"/>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4D0-4FE5-A9CF-46E7A85D003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Sheet1!$X$35:$X$36</c:f>
              <c:strCache>
                <c:ptCount val="2"/>
                <c:pt idx="0">
                  <c:v>F</c:v>
                </c:pt>
                <c:pt idx="1">
                  <c:v>M</c:v>
                </c:pt>
              </c:strCache>
            </c:strRef>
          </c:cat>
          <c:val>
            <c:numRef>
              <c:f>Sheet1!$Z$35:$Z$36</c:f>
              <c:numCache>
                <c:formatCode>General</c:formatCode>
                <c:ptCount val="2"/>
                <c:pt idx="0">
                  <c:v>70.685517351983094</c:v>
                </c:pt>
                <c:pt idx="1">
                  <c:v>29.314482648016899</c:v>
                </c:pt>
              </c:numCache>
            </c:numRef>
          </c:val>
          <c:extLst>
            <c:ext xmlns:c16="http://schemas.microsoft.com/office/drawing/2014/chart" uri="{C3380CC4-5D6E-409C-BE32-E72D297353CC}">
              <c16:uniqueId val="{00000004-F4D0-4FE5-A9CF-46E7A85D003E}"/>
            </c:ext>
          </c:extLst>
        </c:ser>
        <c:dLbls>
          <c:showLegendKey val="0"/>
          <c:showVal val="0"/>
          <c:showCatName val="0"/>
          <c:showSerName val="0"/>
          <c:showPercent val="1"/>
          <c:showBubbleSize val="0"/>
          <c:showLeaderLines val="1"/>
        </c:dLbls>
        <c:firstSliceAng val="0"/>
        <c:holeSize val="50"/>
        <c:extLst>
          <c:ext xmlns:c15="http://schemas.microsoft.com/office/drawing/2012/chart" uri="{02D57815-91ED-43cb-92C2-25804820EDAC}">
            <c15:filteredPieSeries>
              <c15:ser>
                <c:idx val="0"/>
                <c:order val="0"/>
                <c:tx>
                  <c:strRef>
                    <c:extLst>
                      <c:ext uri="{02D57815-91ED-43cb-92C2-25804820EDAC}">
                        <c15:formulaRef>
                          <c15:sqref>Sheet1!$Y$34</c15:sqref>
                        </c15:formulaRef>
                      </c:ext>
                    </c:extLst>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F4D0-4FE5-A9CF-46E7A85D003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F4D0-4FE5-A9CF-46E7A85D003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uri="{CE6537A1-D6FC-4f65-9D91-7224C49458BB}"/>
                  </c:extLst>
                </c:dLbls>
                <c:cat>
                  <c:strRef>
                    <c:extLst>
                      <c:ext uri="{02D57815-91ED-43cb-92C2-25804820EDAC}">
                        <c15:formulaRef>
                          <c15:sqref>Sheet1!$X$35:$X$36</c15:sqref>
                        </c15:formulaRef>
                      </c:ext>
                    </c:extLst>
                    <c:strCache>
                      <c:ptCount val="2"/>
                      <c:pt idx="0">
                        <c:v>F</c:v>
                      </c:pt>
                      <c:pt idx="1">
                        <c:v>M</c:v>
                      </c:pt>
                    </c:strCache>
                  </c:strRef>
                </c:cat>
                <c:val>
                  <c:numRef>
                    <c:extLst>
                      <c:ext uri="{02D57815-91ED-43cb-92C2-25804820EDAC}">
                        <c15:formulaRef>
                          <c15:sqref>Sheet1!$Y$35:$Y$36</c15:sqref>
                        </c15:formulaRef>
                      </c:ext>
                    </c:extLst>
                    <c:numCache>
                      <c:formatCode>General</c:formatCode>
                      <c:ptCount val="2"/>
                    </c:numCache>
                  </c:numRef>
                </c:val>
                <c:extLst>
                  <c:ext xmlns:c16="http://schemas.microsoft.com/office/drawing/2014/chart" uri="{C3380CC4-5D6E-409C-BE32-E72D297353CC}">
                    <c16:uniqueId val="{00000009-F4D0-4FE5-A9CF-46E7A85D003E}"/>
                  </c:ext>
                </c:extLst>
              </c15:ser>
            </c15:filteredPieSeries>
          </c:ext>
        </c:extLst>
      </c:doughnutChart>
      <c:spPr>
        <a:noFill/>
        <a:ln>
          <a:noFill/>
        </a:ln>
        <a:effectLst/>
      </c:spPr>
    </c:plotArea>
    <c:legend>
      <c:legendPos val="r"/>
      <c:layout>
        <c:manualLayout>
          <c:xMode val="edge"/>
          <c:yMode val="edge"/>
          <c:x val="0.82437663732431643"/>
          <c:y val="0.49007503406310277"/>
          <c:w val="0.15570691244576881"/>
          <c:h val="0.1567061455805584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legend>
    <c:plotVisOnly val="1"/>
    <c:dispBlanksAs val="gap"/>
    <c:showDLblsOverMax val="0"/>
  </c:chart>
  <c:spPr>
    <a:solidFill>
      <a:schemeClr val="bg1">
        <a:lumMod val="85000"/>
      </a:schemeClr>
    </a:solidFill>
    <a:ln w="9525" cap="flat" cmpd="sng" algn="ctr">
      <a:solidFill>
        <a:schemeClr val="tx1">
          <a:lumMod val="95000"/>
          <a:lumOff val="5000"/>
        </a:schemeClr>
      </a:solidFill>
      <a:round/>
    </a:ln>
    <a:effectLst>
      <a:glow>
        <a:schemeClr val="accent1">
          <a:alpha val="40000"/>
        </a:schemeClr>
      </a:glow>
      <a:softEdge rad="76200"/>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000" b="0" dirty="0">
                <a:solidFill>
                  <a:schemeClr val="tx1"/>
                </a:solidFill>
                <a:effectLst>
                  <a:outerShdw blurRad="38100" dist="38100" dir="2700000" algn="tl">
                    <a:srgbClr val="000000">
                      <a:alpha val="43137"/>
                    </a:srgbClr>
                  </a:outerShdw>
                </a:effectLst>
                <a:latin typeface="+mj-lt"/>
              </a:rPr>
              <a:t>Channel</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Sheet2!$Y$62</c:f>
              <c:strCache>
                <c:ptCount val="1"/>
                <c:pt idx="0">
                  <c:v>count</c:v>
                </c:pt>
              </c:strCache>
            </c:strRef>
          </c:tx>
          <c:spPr>
            <a:solidFill>
              <a:schemeClr val="tx1">
                <a:lumMod val="65000"/>
                <a:lumOff val="35000"/>
                <a:alpha val="85000"/>
              </a:schemeClr>
            </a:solidFill>
            <a:ln w="9525" cap="flat" cmpd="sng" algn="ctr">
              <a:solidFill>
                <a:schemeClr val="lt1">
                  <a:alpha val="50000"/>
                </a:schemeClr>
              </a:solidFill>
              <a:round/>
            </a:ln>
            <a:effectLst/>
          </c:spPr>
          <c:invertIfNegative val="0"/>
          <c:dLbls>
            <c:dLbl>
              <c:idx val="0"/>
              <c:layout>
                <c:manualLayout>
                  <c:x val="-1.863597844389581E-2"/>
                  <c:y val="-8.9651808783616348E-3"/>
                </c:manualLayout>
              </c:layout>
              <c:tx>
                <c:rich>
                  <a:bodyPr/>
                  <a:lstStyle/>
                  <a:p>
                    <a:fld id="{3A6E94A4-D070-4586-9053-A7641B1EEDCC}" type="VALUE">
                      <a:rPr lang="en-US">
                        <a:solidFill>
                          <a:schemeClr val="tx1"/>
                        </a:solidFill>
                      </a:rPr>
                      <a:pPr/>
                      <a:t>[VALUE]</a:t>
                    </a:fld>
                    <a:endParaRPr lang="en-IN"/>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1BB-43F7-BF96-611D5861B4E7}"/>
                </c:ext>
              </c:extLst>
            </c:dLbl>
            <c:dLbl>
              <c:idx val="1"/>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tx1"/>
                      </a:solidFill>
                      <a:latin typeface="+mj-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1614467651446036"/>
                      <c:h val="0.16803627119152748"/>
                    </c:manualLayout>
                  </c15:layout>
                </c:ext>
                <c:ext xmlns:c16="http://schemas.microsoft.com/office/drawing/2014/chart" uri="{C3380CC4-5D6E-409C-BE32-E72D297353CC}">
                  <c16:uniqueId val="{00000002-61BB-43F7-BF96-611D5861B4E7}"/>
                </c:ext>
              </c:extLst>
            </c:dLbl>
            <c:dLbl>
              <c:idx val="2"/>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j-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3-61BB-43F7-BF96-611D5861B4E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Sheet2!$X$63:$X$65</c:f>
              <c:strCache>
                <c:ptCount val="3"/>
                <c:pt idx="0">
                  <c:v>Instore</c:v>
                </c:pt>
                <c:pt idx="1">
                  <c:v>Phone Delivery</c:v>
                </c:pt>
                <c:pt idx="2">
                  <c:v>Online</c:v>
                </c:pt>
              </c:strCache>
            </c:strRef>
          </c:cat>
          <c:val>
            <c:numRef>
              <c:f>Sheet2!$Y$63:$Y$65</c:f>
              <c:numCache>
                <c:formatCode>General</c:formatCode>
                <c:ptCount val="3"/>
                <c:pt idx="0">
                  <c:v>57577</c:v>
                </c:pt>
                <c:pt idx="1">
                  <c:v>6906</c:v>
                </c:pt>
                <c:pt idx="2">
                  <c:v>1052</c:v>
                </c:pt>
              </c:numCache>
            </c:numRef>
          </c:val>
          <c:extLst>
            <c:ext xmlns:c16="http://schemas.microsoft.com/office/drawing/2014/chart" uri="{C3380CC4-5D6E-409C-BE32-E72D297353CC}">
              <c16:uniqueId val="{00000000-61BB-43F7-BF96-611D5861B4E7}"/>
            </c:ext>
          </c:extLst>
        </c:ser>
        <c:dLbls>
          <c:dLblPos val="inEnd"/>
          <c:showLegendKey val="0"/>
          <c:showVal val="1"/>
          <c:showCatName val="0"/>
          <c:showSerName val="0"/>
          <c:showPercent val="0"/>
          <c:showBubbleSize val="0"/>
        </c:dLbls>
        <c:gapWidth val="65"/>
        <c:axId val="967722096"/>
        <c:axId val="967722576"/>
      </c:barChart>
      <c:catAx>
        <c:axId val="9677220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00" b="0" i="0" u="none" strike="noStrike" kern="1200" cap="all" baseline="0">
                <a:solidFill>
                  <a:schemeClr val="tx1"/>
                </a:solidFill>
                <a:latin typeface="+mj-lt"/>
                <a:ea typeface="+mn-ea"/>
                <a:cs typeface="+mn-cs"/>
              </a:defRPr>
            </a:pPr>
            <a:endParaRPr lang="en-US"/>
          </a:p>
        </c:txPr>
        <c:crossAx val="967722576"/>
        <c:crosses val="autoZero"/>
        <c:auto val="1"/>
        <c:lblAlgn val="ctr"/>
        <c:lblOffset val="100"/>
        <c:noMultiLvlLbl val="0"/>
      </c:catAx>
      <c:valAx>
        <c:axId val="967722576"/>
        <c:scaling>
          <c:orientation val="minMax"/>
        </c:scaling>
        <c:delete val="1"/>
        <c:axPos val="l"/>
        <c:numFmt formatCode="General" sourceLinked="1"/>
        <c:majorTickMark val="none"/>
        <c:minorTickMark val="none"/>
        <c:tickLblPos val="nextTo"/>
        <c:crossAx val="96772209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1).xls]Sheet2!PivotTable6</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Sheet2!$AG$83:$AG$84</c:f>
              <c:strCache>
                <c:ptCount val="1"/>
                <c:pt idx="0">
                  <c:v>Total</c:v>
                </c:pt>
              </c:strCache>
            </c:strRef>
          </c:tx>
          <c:spPr>
            <a:solidFill>
              <a:schemeClr val="tx1">
                <a:lumMod val="65000"/>
                <a:lumOff val="35000"/>
              </a:schemeClr>
            </a:solidFill>
            <a:ln>
              <a:noFill/>
            </a:ln>
            <a:effectLst>
              <a:outerShdw blurRad="38100" dist="25400" dir="2700000" algn="br" rotWithShape="0">
                <a:srgbClr val="000000">
                  <a:alpha val="60000"/>
                </a:srgbClr>
              </a:outerShdw>
            </a:effectLst>
          </c:spPr>
          <c:invertIfNegative val="0"/>
          <c:dLbls>
            <c:delete val="1"/>
          </c:dLbls>
          <c:cat>
            <c:multiLvlStrRef>
              <c:f>Sheet2!$AE$85:$AF$112</c:f>
              <c:multiLvlStrCache>
                <c:ptCount val="24"/>
                <c:lvl>
                  <c:pt idx="0">
                    <c:v>9</c:v>
                  </c:pt>
                  <c:pt idx="1">
                    <c:v>10</c:v>
                  </c:pt>
                  <c:pt idx="2">
                    <c:v>12</c:v>
                  </c:pt>
                  <c:pt idx="3">
                    <c:v>1</c:v>
                  </c:pt>
                  <c:pt idx="4">
                    <c:v>2</c:v>
                  </c:pt>
                  <c:pt idx="5">
                    <c:v>3</c:v>
                  </c:pt>
                  <c:pt idx="6">
                    <c:v>4</c:v>
                  </c:pt>
                  <c:pt idx="7">
                    <c:v>5</c:v>
                  </c:pt>
                  <c:pt idx="8">
                    <c:v>6</c:v>
                  </c:pt>
                  <c:pt idx="9">
                    <c:v>7</c:v>
                  </c:pt>
                  <c:pt idx="10">
                    <c:v>8</c:v>
                  </c:pt>
                  <c:pt idx="11">
                    <c:v>9</c:v>
                  </c:pt>
                  <c:pt idx="12">
                    <c:v>10</c:v>
                  </c:pt>
                  <c:pt idx="13">
                    <c:v>11</c:v>
                  </c:pt>
                  <c:pt idx="14">
                    <c:v>12</c:v>
                  </c:pt>
                  <c:pt idx="15">
                    <c:v>1</c:v>
                  </c:pt>
                  <c:pt idx="16">
                    <c:v>2</c:v>
                  </c:pt>
                  <c:pt idx="17">
                    <c:v>3</c:v>
                  </c:pt>
                  <c:pt idx="18">
                    <c:v>4</c:v>
                  </c:pt>
                  <c:pt idx="19">
                    <c:v>5</c:v>
                  </c:pt>
                  <c:pt idx="20">
                    <c:v>6</c:v>
                  </c:pt>
                  <c:pt idx="21">
                    <c:v>7</c:v>
                  </c:pt>
                  <c:pt idx="22">
                    <c:v>8</c:v>
                  </c:pt>
                  <c:pt idx="23">
                    <c:v>9</c:v>
                  </c:pt>
                </c:lvl>
                <c:lvl>
                  <c:pt idx="0">
                    <c:v>2021</c:v>
                  </c:pt>
                  <c:pt idx="3">
                    <c:v>2022</c:v>
                  </c:pt>
                  <c:pt idx="15">
                    <c:v>2023</c:v>
                  </c:pt>
                </c:lvl>
              </c:multiLvlStrCache>
            </c:multiLvlStrRef>
          </c:cat>
          <c:val>
            <c:numRef>
              <c:f>Sheet2!$AG$85:$AG$112</c:f>
              <c:numCache>
                <c:formatCode>General</c:formatCode>
                <c:ptCount val="24"/>
                <c:pt idx="0">
                  <c:v>0</c:v>
                </c:pt>
                <c:pt idx="1">
                  <c:v>0</c:v>
                </c:pt>
                <c:pt idx="2">
                  <c:v>0</c:v>
                </c:pt>
                <c:pt idx="3">
                  <c:v>0</c:v>
                </c:pt>
                <c:pt idx="4">
                  <c:v>1</c:v>
                </c:pt>
                <c:pt idx="5">
                  <c:v>0</c:v>
                </c:pt>
                <c:pt idx="6">
                  <c:v>0</c:v>
                </c:pt>
                <c:pt idx="7">
                  <c:v>2</c:v>
                </c:pt>
                <c:pt idx="8">
                  <c:v>1</c:v>
                </c:pt>
                <c:pt idx="9">
                  <c:v>1</c:v>
                </c:pt>
                <c:pt idx="10">
                  <c:v>2</c:v>
                </c:pt>
                <c:pt idx="11">
                  <c:v>2</c:v>
                </c:pt>
                <c:pt idx="12">
                  <c:v>0</c:v>
                </c:pt>
                <c:pt idx="13">
                  <c:v>3</c:v>
                </c:pt>
                <c:pt idx="14">
                  <c:v>5</c:v>
                </c:pt>
                <c:pt idx="15">
                  <c:v>4</c:v>
                </c:pt>
                <c:pt idx="16">
                  <c:v>2</c:v>
                </c:pt>
                <c:pt idx="17">
                  <c:v>6</c:v>
                </c:pt>
                <c:pt idx="18">
                  <c:v>2</c:v>
                </c:pt>
                <c:pt idx="19">
                  <c:v>5</c:v>
                </c:pt>
                <c:pt idx="20">
                  <c:v>7</c:v>
                </c:pt>
                <c:pt idx="21">
                  <c:v>7</c:v>
                </c:pt>
                <c:pt idx="22">
                  <c:v>4</c:v>
                </c:pt>
                <c:pt idx="23">
                  <c:v>0</c:v>
                </c:pt>
              </c:numCache>
            </c:numRef>
          </c:val>
          <c:extLst>
            <c:ext xmlns:c16="http://schemas.microsoft.com/office/drawing/2014/chart" uri="{C3380CC4-5D6E-409C-BE32-E72D297353CC}">
              <c16:uniqueId val="{00000000-9175-4883-948A-607C95D9167A}"/>
            </c:ext>
          </c:extLst>
        </c:ser>
        <c:dLbls>
          <c:dLblPos val="outEnd"/>
          <c:showLegendKey val="0"/>
          <c:showVal val="1"/>
          <c:showCatName val="0"/>
          <c:showSerName val="0"/>
          <c:showPercent val="0"/>
          <c:showBubbleSize val="0"/>
        </c:dLbls>
        <c:gapWidth val="100"/>
        <c:overlap val="-24"/>
        <c:axId val="1472961615"/>
        <c:axId val="1472947695"/>
      </c:barChart>
      <c:catAx>
        <c:axId val="1472961615"/>
        <c:scaling>
          <c:orientation val="minMax"/>
        </c:scaling>
        <c:delete val="0"/>
        <c:axPos val="b"/>
        <c:numFmt formatCode="General" sourceLinked="1"/>
        <c:majorTickMark val="none"/>
        <c:minorTickMark val="none"/>
        <c:tickLblPos val="nextTo"/>
        <c:spPr>
          <a:noFill/>
          <a:ln w="9525" cap="flat" cmpd="sng" algn="ctr">
            <a:solidFill>
              <a:schemeClr val="tx1">
                <a:lumMod val="65000"/>
                <a:lumOff val="3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1472947695"/>
        <c:crosses val="autoZero"/>
        <c:auto val="1"/>
        <c:lblAlgn val="ctr"/>
        <c:lblOffset val="100"/>
        <c:noMultiLvlLbl val="0"/>
      </c:catAx>
      <c:valAx>
        <c:axId val="1472947695"/>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1472961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b="0" dirty="0">
                <a:solidFill>
                  <a:schemeClr val="tx1"/>
                </a:solidFill>
                <a:effectLst>
                  <a:outerShdw blurRad="38100" dist="38100" dir="2700000" algn="tl">
                    <a:srgbClr val="000000">
                      <a:alpha val="43137"/>
                    </a:srgbClr>
                  </a:outerShdw>
                </a:effectLst>
                <a:latin typeface="+mj-lt"/>
              </a:rPr>
              <a:t>Payment</a:t>
            </a:r>
            <a:r>
              <a:rPr lang="en-US" b="0" baseline="0" dirty="0">
                <a:solidFill>
                  <a:schemeClr val="tx1"/>
                </a:solidFill>
                <a:effectLst>
                  <a:outerShdw blurRad="38100" dist="38100" dir="2700000" algn="tl">
                    <a:srgbClr val="000000">
                      <a:alpha val="43137"/>
                    </a:srgbClr>
                  </a:outerShdw>
                </a:effectLst>
                <a:latin typeface="+mj-lt"/>
              </a:rPr>
              <a:t> Type</a:t>
            </a:r>
            <a:endParaRPr lang="en-US" b="0" dirty="0">
              <a:solidFill>
                <a:schemeClr val="tx1"/>
              </a:solidFill>
              <a:effectLst>
                <a:outerShdw blurRad="38100" dist="38100" dir="2700000" algn="tl">
                  <a:srgbClr val="000000">
                    <a:alpha val="43137"/>
                  </a:srgbClr>
                </a:outerShdw>
              </a:effectLst>
              <a:latin typeface="+mj-l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Sheet2!$V$74</c:f>
              <c:strCache>
                <c:ptCount val="1"/>
                <c:pt idx="0">
                  <c:v>count</c:v>
                </c:pt>
              </c:strCache>
            </c:strRef>
          </c:tx>
          <c:spPr>
            <a:solidFill>
              <a:schemeClr val="tx1">
                <a:lumMod val="65000"/>
                <a:lumOff val="35000"/>
                <a:alpha val="85000"/>
              </a:schemeClr>
            </a:solidFill>
            <a:ln w="9525" cap="flat" cmpd="sng" algn="ctr">
              <a:solidFill>
                <a:schemeClr val="lt1">
                  <a:alpha val="50000"/>
                </a:schemeClr>
              </a:solidFill>
              <a:round/>
            </a:ln>
            <a:effectLst/>
          </c:spPr>
          <c:invertIfNegative val="0"/>
          <c:dLbls>
            <c:dLbl>
              <c:idx val="1"/>
              <c:layout>
                <c:manualLayout>
                  <c:x val="-9.5960323686424768E-3"/>
                  <c:y val="6.571617958213703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077-4262-A0FE-F6C8DE9D4CA9}"/>
                </c:ext>
              </c:extLst>
            </c:dLbl>
            <c:dLbl>
              <c:idx val="2"/>
              <c:layout>
                <c:manualLayout>
                  <c:x val="-1.3331340978993115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077-4262-A0FE-F6C8DE9D4CA9}"/>
                </c:ext>
              </c:extLst>
            </c:dLbl>
            <c:dLbl>
              <c:idx val="3"/>
              <c:layout>
                <c:manualLayout>
                  <c:x val="-0.12014074560303407"/>
                  <c:y val="-9.200265141499355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077-4262-A0FE-F6C8DE9D4CA9}"/>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Sheet2!$U$75:$U$78</c:f>
              <c:strCache>
                <c:ptCount val="4"/>
                <c:pt idx="0">
                  <c:v>debit_card</c:v>
                </c:pt>
                <c:pt idx="1">
                  <c:v>voucher</c:v>
                </c:pt>
                <c:pt idx="2">
                  <c:v>UPI/Cash</c:v>
                </c:pt>
                <c:pt idx="3">
                  <c:v>credit_card</c:v>
                </c:pt>
              </c:strCache>
            </c:strRef>
          </c:cat>
          <c:val>
            <c:numRef>
              <c:f>Sheet2!$V$75:$V$78</c:f>
              <c:numCache>
                <c:formatCode>General</c:formatCode>
                <c:ptCount val="4"/>
                <c:pt idx="0">
                  <c:v>555</c:v>
                </c:pt>
                <c:pt idx="1">
                  <c:v>2054</c:v>
                </c:pt>
                <c:pt idx="2">
                  <c:v>7194</c:v>
                </c:pt>
                <c:pt idx="3">
                  <c:v>28547</c:v>
                </c:pt>
              </c:numCache>
            </c:numRef>
          </c:val>
          <c:extLst>
            <c:ext xmlns:c16="http://schemas.microsoft.com/office/drawing/2014/chart" uri="{C3380CC4-5D6E-409C-BE32-E72D297353CC}">
              <c16:uniqueId val="{00000000-0077-4262-A0FE-F6C8DE9D4CA9}"/>
            </c:ext>
          </c:extLst>
        </c:ser>
        <c:dLbls>
          <c:dLblPos val="inEnd"/>
          <c:showLegendKey val="0"/>
          <c:showVal val="1"/>
          <c:showCatName val="0"/>
          <c:showSerName val="0"/>
          <c:showPercent val="0"/>
          <c:showBubbleSize val="0"/>
        </c:dLbls>
        <c:gapWidth val="65"/>
        <c:axId val="967713456"/>
        <c:axId val="967705776"/>
      </c:barChart>
      <c:catAx>
        <c:axId val="96771345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tx1"/>
                </a:solidFill>
                <a:latin typeface="+mj-lt"/>
                <a:ea typeface="+mn-ea"/>
                <a:cs typeface="+mn-cs"/>
              </a:defRPr>
            </a:pPr>
            <a:endParaRPr lang="en-US"/>
          </a:p>
        </c:txPr>
        <c:crossAx val="967705776"/>
        <c:crosses val="autoZero"/>
        <c:auto val="1"/>
        <c:lblAlgn val="ctr"/>
        <c:lblOffset val="100"/>
        <c:noMultiLvlLbl val="0"/>
      </c:catAx>
      <c:valAx>
        <c:axId val="96770577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96771345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1).xls]Sheet1!PivotTable22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Sheet1!$BI$42059:$BI$42060</c:f>
              <c:strCache>
                <c:ptCount val="1"/>
                <c:pt idx="0">
                  <c:v>Sum of no_of_customers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Sheet1!$BH$42061:$BH$42062</c:f>
              <c:strCache>
                <c:ptCount val="2"/>
                <c:pt idx="0">
                  <c:v>MULTIPLE CATEGORY BUYERS</c:v>
                </c:pt>
                <c:pt idx="1">
                  <c:v>ONE CATEGORY BYERS</c:v>
                </c:pt>
              </c:strCache>
            </c:strRef>
          </c:cat>
          <c:val>
            <c:numRef>
              <c:f>Sheet1!$BI$42061:$BI$42062</c:f>
              <c:numCache>
                <c:formatCode>General</c:formatCode>
                <c:ptCount val="2"/>
                <c:pt idx="0">
                  <c:v>751</c:v>
                </c:pt>
                <c:pt idx="1">
                  <c:v>97824</c:v>
                </c:pt>
              </c:numCache>
            </c:numRef>
          </c:val>
          <c:extLst>
            <c:ext xmlns:c16="http://schemas.microsoft.com/office/drawing/2014/chart" uri="{C3380CC4-5D6E-409C-BE32-E72D297353CC}">
              <c16:uniqueId val="{00000000-4974-483D-A975-C404036101AB}"/>
            </c:ext>
          </c:extLst>
        </c:ser>
        <c:ser>
          <c:idx val="1"/>
          <c:order val="1"/>
          <c:tx>
            <c:strRef>
              <c:f>Sheet1!$BJ$42059:$BJ$42060</c:f>
              <c:strCache>
                <c:ptCount val="1"/>
                <c:pt idx="0">
                  <c:v>Sum of avg_sales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Sheet1!$BH$42061:$BH$42062</c:f>
              <c:strCache>
                <c:ptCount val="2"/>
                <c:pt idx="0">
                  <c:v>MULTIPLE CATEGORY BUYERS</c:v>
                </c:pt>
                <c:pt idx="1">
                  <c:v>ONE CATEGORY BYERS</c:v>
                </c:pt>
              </c:strCache>
            </c:strRef>
          </c:cat>
          <c:val>
            <c:numRef>
              <c:f>Sheet1!$BJ$42061:$BJ$42062</c:f>
              <c:numCache>
                <c:formatCode>General</c:formatCode>
                <c:ptCount val="2"/>
                <c:pt idx="0">
                  <c:v>468.04556569087998</c:v>
                </c:pt>
                <c:pt idx="1">
                  <c:v>180.55276015618301</c:v>
                </c:pt>
              </c:numCache>
            </c:numRef>
          </c:val>
          <c:extLst>
            <c:ext xmlns:c16="http://schemas.microsoft.com/office/drawing/2014/chart" uri="{C3380CC4-5D6E-409C-BE32-E72D297353CC}">
              <c16:uniqueId val="{00000001-4974-483D-A975-C404036101AB}"/>
            </c:ext>
          </c:extLst>
        </c:ser>
        <c:dLbls>
          <c:dLblPos val="ctr"/>
          <c:showLegendKey val="0"/>
          <c:showVal val="1"/>
          <c:showCatName val="0"/>
          <c:showSerName val="0"/>
          <c:showPercent val="0"/>
          <c:showBubbleSize val="0"/>
        </c:dLbls>
        <c:gapWidth val="150"/>
        <c:overlap val="100"/>
        <c:axId val="1554076271"/>
        <c:axId val="1554079151"/>
      </c:barChart>
      <c:catAx>
        <c:axId val="155407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4079151"/>
        <c:crosses val="autoZero"/>
        <c:auto val="1"/>
        <c:lblAlgn val="ctr"/>
        <c:lblOffset val="100"/>
        <c:noMultiLvlLbl val="0"/>
      </c:catAx>
      <c:valAx>
        <c:axId val="1554079151"/>
        <c:scaling>
          <c:orientation val="minMax"/>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1554076271"/>
        <c:crosses val="autoZero"/>
        <c:crossBetween val="between"/>
      </c:valAx>
      <c:dTable>
        <c:showHorzBorder val="1"/>
        <c:showVertBorder val="1"/>
        <c:showOutline val="1"/>
        <c:showKeys val="1"/>
        <c:spPr>
          <a:noFill/>
          <a:ln w="9525" cap="flat" cmpd="sng" algn="ctr">
            <a:solidFill>
              <a:schemeClr val="bg1"/>
            </a:solidFill>
            <a:round/>
          </a:ln>
          <a:effectLst/>
        </c:spPr>
        <c:txPr>
          <a:bodyPr rot="0" spcFirstLastPara="1" vertOverflow="ellipsis" vert="horz" wrap="square" anchor="ctr" anchorCtr="1"/>
          <a:lstStyle/>
          <a:p>
            <a:pPr rtl="0">
              <a:defRPr sz="900" b="0" i="0" u="none" strike="noStrike" kern="1200" baseline="0">
                <a:solidFill>
                  <a:schemeClr val="tx1"/>
                </a:solidFill>
                <a:latin typeface="+mj-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Sheet6!$Q$23039</c:f>
              <c:strCache>
                <c:ptCount val="1"/>
                <c:pt idx="0">
                  <c:v>total_sales</c:v>
                </c:pt>
              </c:strCache>
            </c:strRef>
          </c:tx>
          <c:spPr>
            <a:solidFill>
              <a:schemeClr val="tx1">
                <a:lumMod val="65000"/>
                <a:lumOff val="35000"/>
              </a:schemeClr>
            </a:solidFill>
            <a:ln>
              <a:noFill/>
            </a:ln>
            <a:effectLst/>
          </c:spPr>
          <c:invertIfNegative val="0"/>
          <c:cat>
            <c:strRef>
              <c:f>Sheet6!$P$23040:$P$23052</c:f>
              <c:strCache>
                <c:ptCount val="13"/>
                <c:pt idx="0">
                  <c:v>Toys &amp; Gifts</c:v>
                </c:pt>
                <c:pt idx="1">
                  <c:v>Home_Appliances</c:v>
                </c:pt>
                <c:pt idx="2">
                  <c:v>Baby</c:v>
                </c:pt>
                <c:pt idx="3">
                  <c:v>Food &amp; Beverages</c:v>
                </c:pt>
                <c:pt idx="4">
                  <c:v>Luggage_Accessories</c:v>
                </c:pt>
                <c:pt idx="5">
                  <c:v>Furniture</c:v>
                </c:pt>
                <c:pt idx="6">
                  <c:v>Computers &amp; Accessories</c:v>
                </c:pt>
                <c:pt idx="7">
                  <c:v>Construction_Tools</c:v>
                </c:pt>
                <c:pt idx="8">
                  <c:v>Auto</c:v>
                </c:pt>
                <c:pt idx="9">
                  <c:v>Stationery</c:v>
                </c:pt>
                <c:pt idx="10">
                  <c:v>Electronics</c:v>
                </c:pt>
                <c:pt idx="11">
                  <c:v>Pet_Shop</c:v>
                </c:pt>
                <c:pt idx="12">
                  <c:v>Fashion</c:v>
                </c:pt>
              </c:strCache>
            </c:strRef>
          </c:cat>
          <c:val>
            <c:numRef>
              <c:f>Sheet6!$Q$23040:$Q$23052</c:f>
              <c:numCache>
                <c:formatCode>General</c:formatCode>
                <c:ptCount val="13"/>
                <c:pt idx="0">
                  <c:v>2778811.30704069</c:v>
                </c:pt>
                <c:pt idx="1">
                  <c:v>2108749.37182617</c:v>
                </c:pt>
                <c:pt idx="2">
                  <c:v>1990317.5405407001</c:v>
                </c:pt>
                <c:pt idx="3">
                  <c:v>1869224.4988966</c:v>
                </c:pt>
                <c:pt idx="4">
                  <c:v>1807246.56003952</c:v>
                </c:pt>
                <c:pt idx="5">
                  <c:v>1802109.0297689401</c:v>
                </c:pt>
                <c:pt idx="6">
                  <c:v>1577046.13948727</c:v>
                </c:pt>
                <c:pt idx="7">
                  <c:v>1221437.2305383701</c:v>
                </c:pt>
                <c:pt idx="8">
                  <c:v>768215.83013343799</c:v>
                </c:pt>
                <c:pt idx="9">
                  <c:v>746025.85012722004</c:v>
                </c:pt>
                <c:pt idx="10">
                  <c:v>602874.69032669102</c:v>
                </c:pt>
                <c:pt idx="11">
                  <c:v>282320.98026847799</c:v>
                </c:pt>
                <c:pt idx="12">
                  <c:v>267402.17987823498</c:v>
                </c:pt>
              </c:numCache>
            </c:numRef>
          </c:val>
          <c:extLst>
            <c:ext xmlns:c16="http://schemas.microsoft.com/office/drawing/2014/chart" uri="{C3380CC4-5D6E-409C-BE32-E72D297353CC}">
              <c16:uniqueId val="{00000000-2BC7-4515-9609-BDEC78BDFFDD}"/>
            </c:ext>
          </c:extLst>
        </c:ser>
        <c:dLbls>
          <c:showLegendKey val="0"/>
          <c:showVal val="0"/>
          <c:showCatName val="0"/>
          <c:showSerName val="0"/>
          <c:showPercent val="0"/>
          <c:showBubbleSize val="0"/>
        </c:dLbls>
        <c:gapWidth val="219"/>
        <c:overlap val="-27"/>
        <c:axId val="331895711"/>
        <c:axId val="331906751"/>
      </c:barChart>
      <c:lineChart>
        <c:grouping val="standard"/>
        <c:varyColors val="0"/>
        <c:ser>
          <c:idx val="1"/>
          <c:order val="1"/>
          <c:tx>
            <c:strRef>
              <c:f>Sheet6!$R$23039</c:f>
              <c:strCache>
                <c:ptCount val="1"/>
                <c:pt idx="0">
                  <c:v>running percentage</c:v>
                </c:pt>
              </c:strCache>
            </c:strRef>
          </c:tx>
          <c:spPr>
            <a:ln w="28575" cap="rnd">
              <a:solidFill>
                <a:srgbClr val="FFC000"/>
              </a:solidFill>
              <a:round/>
            </a:ln>
            <a:effectLst/>
          </c:spPr>
          <c:marker>
            <c:symbol val="none"/>
          </c:marker>
          <c:cat>
            <c:strRef>
              <c:f>Sheet6!$P$23040:$P$23052</c:f>
              <c:strCache>
                <c:ptCount val="13"/>
                <c:pt idx="0">
                  <c:v>Toys &amp; Gifts</c:v>
                </c:pt>
                <c:pt idx="1">
                  <c:v>Home_Appliances</c:v>
                </c:pt>
                <c:pt idx="2">
                  <c:v>Baby</c:v>
                </c:pt>
                <c:pt idx="3">
                  <c:v>Food &amp; Beverages</c:v>
                </c:pt>
                <c:pt idx="4">
                  <c:v>Luggage_Accessories</c:v>
                </c:pt>
                <c:pt idx="5">
                  <c:v>Furniture</c:v>
                </c:pt>
                <c:pt idx="6">
                  <c:v>Computers &amp; Accessories</c:v>
                </c:pt>
                <c:pt idx="7">
                  <c:v>Construction_Tools</c:v>
                </c:pt>
                <c:pt idx="8">
                  <c:v>Auto</c:v>
                </c:pt>
                <c:pt idx="9">
                  <c:v>Stationery</c:v>
                </c:pt>
                <c:pt idx="10">
                  <c:v>Electronics</c:v>
                </c:pt>
                <c:pt idx="11">
                  <c:v>Pet_Shop</c:v>
                </c:pt>
                <c:pt idx="12">
                  <c:v>Fashion</c:v>
                </c:pt>
              </c:strCache>
            </c:strRef>
          </c:cat>
          <c:val>
            <c:numRef>
              <c:f>Sheet6!$R$23040:$R$23052</c:f>
              <c:numCache>
                <c:formatCode>0%</c:formatCode>
                <c:ptCount val="13"/>
                <c:pt idx="0">
                  <c:v>0.15388030114490456</c:v>
                </c:pt>
                <c:pt idx="1">
                  <c:v>0.27065504851748234</c:v>
                </c:pt>
                <c:pt idx="2">
                  <c:v>0.38087147873582389</c:v>
                </c:pt>
                <c:pt idx="3">
                  <c:v>0.48438222380471541</c:v>
                </c:pt>
                <c:pt idx="4">
                  <c:v>0.58446085965787731</c:v>
                </c:pt>
                <c:pt idx="5">
                  <c:v>0.68425499807029011</c:v>
                </c:pt>
                <c:pt idx="6">
                  <c:v>0.77158598533410316</c:v>
                </c:pt>
                <c:pt idx="7">
                  <c:v>0.83922466536560425</c:v>
                </c:pt>
                <c:pt idx="8">
                  <c:v>0.88176561911287699</c:v>
                </c:pt>
                <c:pt idx="9">
                  <c:v>0.92307777377001177</c:v>
                </c:pt>
                <c:pt idx="10">
                  <c:v>0.95646274620950744</c:v>
                </c:pt>
                <c:pt idx="11">
                  <c:v>0.97209663878550379</c:v>
                </c:pt>
                <c:pt idx="12">
                  <c:v>0.9869043833280029</c:v>
                </c:pt>
              </c:numCache>
            </c:numRef>
          </c:val>
          <c:smooth val="0"/>
          <c:extLst>
            <c:ext xmlns:c16="http://schemas.microsoft.com/office/drawing/2014/chart" uri="{C3380CC4-5D6E-409C-BE32-E72D297353CC}">
              <c16:uniqueId val="{00000001-2BC7-4515-9609-BDEC78BDFFDD}"/>
            </c:ext>
          </c:extLst>
        </c:ser>
        <c:dLbls>
          <c:showLegendKey val="0"/>
          <c:showVal val="0"/>
          <c:showCatName val="0"/>
          <c:showSerName val="0"/>
          <c:showPercent val="0"/>
          <c:showBubbleSize val="0"/>
        </c:dLbls>
        <c:marker val="1"/>
        <c:smooth val="0"/>
        <c:axId val="331912031"/>
        <c:axId val="331887071"/>
      </c:lineChart>
      <c:catAx>
        <c:axId val="33189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j-lt"/>
                <a:ea typeface="+mn-ea"/>
                <a:cs typeface="+mn-cs"/>
              </a:defRPr>
            </a:pPr>
            <a:endParaRPr lang="en-US"/>
          </a:p>
        </c:txPr>
        <c:crossAx val="331906751"/>
        <c:crosses val="autoZero"/>
        <c:auto val="1"/>
        <c:lblAlgn val="ctr"/>
        <c:lblOffset val="100"/>
        <c:noMultiLvlLbl val="0"/>
      </c:catAx>
      <c:valAx>
        <c:axId val="331906751"/>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crossAx val="331895711"/>
        <c:crosses val="autoZero"/>
        <c:crossBetween val="between"/>
      </c:valAx>
      <c:valAx>
        <c:axId val="331887071"/>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31912031"/>
        <c:crosses val="max"/>
        <c:crossBetween val="between"/>
      </c:valAx>
      <c:catAx>
        <c:axId val="331912031"/>
        <c:scaling>
          <c:orientation val="minMax"/>
        </c:scaling>
        <c:delete val="1"/>
        <c:axPos val="b"/>
        <c:numFmt formatCode="General" sourceLinked="1"/>
        <c:majorTickMark val="out"/>
        <c:minorTickMark val="none"/>
        <c:tickLblPos val="nextTo"/>
        <c:crossAx val="33188707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1).xls]Sheet7!PivotTable10</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Sheet7!$AL$25:$AL$26</c:f>
              <c:strCache>
                <c:ptCount val="1"/>
                <c:pt idx="0">
                  <c:v>Total</c:v>
                </c:pt>
              </c:strCache>
            </c:strRef>
          </c:tx>
          <c:spPr>
            <a:solidFill>
              <a:schemeClr val="tx1">
                <a:lumMod val="65000"/>
                <a:lumOff val="35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Sheet7!$AI$27:$AK$37</c:f>
              <c:multiLvlStrCache>
                <c:ptCount val="11"/>
                <c:lvl>
                  <c:pt idx="0">
                    <c:v>Home_Appliances</c:v>
                  </c:pt>
                  <c:pt idx="1">
                    <c:v>Home_Appliances</c:v>
                  </c:pt>
                  <c:pt idx="2">
                    <c:v>Food &amp; Beverages</c:v>
                  </c:pt>
                  <c:pt idx="3">
                    <c:v>Stationery</c:v>
                  </c:pt>
                  <c:pt idx="4">
                    <c:v>Fashion</c:v>
                  </c:pt>
                  <c:pt idx="5">
                    <c:v>Furniture</c:v>
                  </c:pt>
                  <c:pt idx="6">
                    <c:v>Toys &amp; Gifts</c:v>
                  </c:pt>
                  <c:pt idx="7">
                    <c:v>Toys &amp; Gifts</c:v>
                  </c:pt>
                  <c:pt idx="8">
                    <c:v>Toys &amp; Gifts</c:v>
                  </c:pt>
                  <c:pt idx="9">
                    <c:v>Toys &amp; Gifts</c:v>
                  </c:pt>
                  <c:pt idx="10">
                    <c:v>Food &amp; Beverages</c:v>
                  </c:pt>
                </c:lvl>
                <c:lvl>
                  <c:pt idx="0">
                    <c:v>2</c:v>
                  </c:pt>
                  <c:pt idx="1">
                    <c:v>4</c:v>
                  </c:pt>
                  <c:pt idx="2">
                    <c:v>9</c:v>
                  </c:pt>
                  <c:pt idx="4">
                    <c:v>12</c:v>
                  </c:pt>
                  <c:pt idx="5">
                    <c:v>1</c:v>
                  </c:pt>
                  <c:pt idx="6">
                    <c:v>10</c:v>
                  </c:pt>
                  <c:pt idx="7">
                    <c:v>12</c:v>
                  </c:pt>
                  <c:pt idx="8">
                    <c:v>5</c:v>
                  </c:pt>
                  <c:pt idx="9">
                    <c:v>7</c:v>
                  </c:pt>
                  <c:pt idx="10">
                    <c:v>9</c:v>
                  </c:pt>
                </c:lvl>
                <c:lvl>
                  <c:pt idx="0">
                    <c:v>2020</c:v>
                  </c:pt>
                  <c:pt idx="2">
                    <c:v>2021</c:v>
                  </c:pt>
                  <c:pt idx="5">
                    <c:v>2022</c:v>
                  </c:pt>
                  <c:pt idx="8">
                    <c:v>2023</c:v>
                  </c:pt>
                </c:lvl>
              </c:multiLvlStrCache>
            </c:multiLvlStrRef>
          </c:cat>
          <c:val>
            <c:numRef>
              <c:f>Sheet7!$AL$27:$AL$37</c:f>
              <c:numCache>
                <c:formatCode>General</c:formatCode>
                <c:ptCount val="11"/>
                <c:pt idx="0">
                  <c:v>100</c:v>
                </c:pt>
                <c:pt idx="1">
                  <c:v>100</c:v>
                </c:pt>
                <c:pt idx="2">
                  <c:v>50</c:v>
                </c:pt>
                <c:pt idx="3">
                  <c:v>50</c:v>
                </c:pt>
                <c:pt idx="4">
                  <c:v>100</c:v>
                </c:pt>
                <c:pt idx="5">
                  <c:v>21.602787456445</c:v>
                </c:pt>
                <c:pt idx="6">
                  <c:v>19.823008849556999</c:v>
                </c:pt>
                <c:pt idx="7">
                  <c:v>20.366300366299999</c:v>
                </c:pt>
                <c:pt idx="8">
                  <c:v>17.767892188931</c:v>
                </c:pt>
                <c:pt idx="9">
                  <c:v>15.953699043784001</c:v>
                </c:pt>
                <c:pt idx="10">
                  <c:v>19.512195121950999</c:v>
                </c:pt>
              </c:numCache>
            </c:numRef>
          </c:val>
          <c:extLst>
            <c:ext xmlns:c16="http://schemas.microsoft.com/office/drawing/2014/chart" uri="{C3380CC4-5D6E-409C-BE32-E72D297353CC}">
              <c16:uniqueId val="{00000000-9ECF-45AF-BFFF-53B1AF8B83DD}"/>
            </c:ext>
          </c:extLst>
        </c:ser>
        <c:dLbls>
          <c:showLegendKey val="0"/>
          <c:showVal val="0"/>
          <c:showCatName val="0"/>
          <c:showSerName val="0"/>
          <c:showPercent val="0"/>
          <c:showBubbleSize val="0"/>
        </c:dLbls>
        <c:gapWidth val="182"/>
        <c:axId val="646830991"/>
        <c:axId val="646814671"/>
      </c:barChart>
      <c:catAx>
        <c:axId val="646830991"/>
        <c:scaling>
          <c:orientation val="minMax"/>
        </c:scaling>
        <c:delete val="0"/>
        <c:axPos val="l"/>
        <c:numFmt formatCode="General" sourceLinked="1"/>
        <c:majorTickMark val="none"/>
        <c:minorTickMark val="none"/>
        <c:tickLblPos val="nextTo"/>
        <c:spPr>
          <a:noFill/>
          <a:ln w="9525" cap="flat" cmpd="sng" algn="ctr">
            <a:solidFill>
              <a:schemeClr val="bg1">
                <a:lumMod val="9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j-lt"/>
                <a:ea typeface="+mn-ea"/>
                <a:cs typeface="+mn-cs"/>
              </a:defRPr>
            </a:pPr>
            <a:endParaRPr lang="en-US"/>
          </a:p>
        </c:txPr>
        <c:crossAx val="646814671"/>
        <c:crosses val="autoZero"/>
        <c:auto val="1"/>
        <c:lblAlgn val="ctr"/>
        <c:lblOffset val="100"/>
        <c:noMultiLvlLbl val="0"/>
      </c:catAx>
      <c:valAx>
        <c:axId val="646814671"/>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en-US"/>
          </a:p>
        </c:txPr>
        <c:crossAx val="646830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1).xls]Sheet2!PivotTable5</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Sheet2!$T$87:$T$88</c:f>
              <c:strCache>
                <c:ptCount val="1"/>
                <c:pt idx="0">
                  <c:v>Sum of avg_no_of_orders</c:v>
                </c:pt>
              </c:strCache>
            </c:strRef>
          </c:tx>
          <c:spPr>
            <a:solidFill>
              <a:schemeClr val="tx1">
                <a:lumMod val="65000"/>
                <a:lumOff val="35000"/>
              </a:schemeClr>
            </a:solidFill>
            <a:ln>
              <a:noFill/>
            </a:ln>
            <a:effectLst/>
          </c:spPr>
          <c:invertIfNegative val="0"/>
          <c:cat>
            <c:multiLvlStrRef>
              <c:f>Sheet2!$R$89:$S$136</c:f>
              <c:multiLvlStrCache>
                <c:ptCount val="48"/>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5</c:v>
                  </c:pt>
                  <c:pt idx="29">
                    <c:v>6</c:v>
                  </c:pt>
                  <c:pt idx="30">
                    <c:v>7</c:v>
                  </c:pt>
                  <c:pt idx="31">
                    <c:v>8</c:v>
                  </c:pt>
                  <c:pt idx="32">
                    <c:v>9</c:v>
                  </c:pt>
                  <c:pt idx="33">
                    <c:v>10</c:v>
                  </c:pt>
                  <c:pt idx="34">
                    <c:v>11</c:v>
                  </c:pt>
                  <c:pt idx="35">
                    <c:v>12</c:v>
                  </c:pt>
                  <c:pt idx="36">
                    <c:v>1</c:v>
                  </c:pt>
                  <c:pt idx="37">
                    <c:v>2</c:v>
                  </c:pt>
                  <c:pt idx="38">
                    <c:v>3</c:v>
                  </c:pt>
                  <c:pt idx="39">
                    <c:v>4</c:v>
                  </c:pt>
                  <c:pt idx="40">
                    <c:v>5</c:v>
                  </c:pt>
                  <c:pt idx="41">
                    <c:v>6</c:v>
                  </c:pt>
                  <c:pt idx="42">
                    <c:v>7</c:v>
                  </c:pt>
                  <c:pt idx="43">
                    <c:v>8</c:v>
                  </c:pt>
                  <c:pt idx="44">
                    <c:v>9</c:v>
                  </c:pt>
                  <c:pt idx="45">
                    <c:v>10</c:v>
                  </c:pt>
                  <c:pt idx="46">
                    <c:v>11</c:v>
                  </c:pt>
                  <c:pt idx="47">
                    <c:v>12</c:v>
                  </c:pt>
                </c:lvl>
                <c:lvl>
                  <c:pt idx="0">
                    <c:v>East</c:v>
                  </c:pt>
                  <c:pt idx="12">
                    <c:v>North</c:v>
                  </c:pt>
                  <c:pt idx="24">
                    <c:v>South</c:v>
                  </c:pt>
                  <c:pt idx="36">
                    <c:v>West</c:v>
                  </c:pt>
                </c:lvl>
              </c:multiLvlStrCache>
            </c:multiLvlStrRef>
          </c:cat>
          <c:val>
            <c:numRef>
              <c:f>Sheet2!$T$89:$T$136</c:f>
              <c:numCache>
                <c:formatCode>General</c:formatCode>
                <c:ptCount val="48"/>
                <c:pt idx="0">
                  <c:v>152</c:v>
                </c:pt>
                <c:pt idx="1">
                  <c:v>211</c:v>
                </c:pt>
                <c:pt idx="2">
                  <c:v>222</c:v>
                </c:pt>
                <c:pt idx="3">
                  <c:v>204</c:v>
                </c:pt>
                <c:pt idx="4">
                  <c:v>209</c:v>
                </c:pt>
                <c:pt idx="5">
                  <c:v>164</c:v>
                </c:pt>
                <c:pt idx="6">
                  <c:v>190</c:v>
                </c:pt>
                <c:pt idx="7">
                  <c:v>195</c:v>
                </c:pt>
                <c:pt idx="8">
                  <c:v>71</c:v>
                </c:pt>
                <c:pt idx="9">
                  <c:v>87</c:v>
                </c:pt>
                <c:pt idx="10">
                  <c:v>132</c:v>
                </c:pt>
                <c:pt idx="11">
                  <c:v>147</c:v>
                </c:pt>
                <c:pt idx="12">
                  <c:v>104</c:v>
                </c:pt>
                <c:pt idx="13">
                  <c:v>118</c:v>
                </c:pt>
                <c:pt idx="14">
                  <c:v>151</c:v>
                </c:pt>
                <c:pt idx="15">
                  <c:v>134</c:v>
                </c:pt>
                <c:pt idx="16">
                  <c:v>170</c:v>
                </c:pt>
                <c:pt idx="17">
                  <c:v>158</c:v>
                </c:pt>
                <c:pt idx="18">
                  <c:v>165</c:v>
                </c:pt>
                <c:pt idx="19">
                  <c:v>213</c:v>
                </c:pt>
                <c:pt idx="20">
                  <c:v>63</c:v>
                </c:pt>
                <c:pt idx="21">
                  <c:v>73</c:v>
                </c:pt>
                <c:pt idx="22">
                  <c:v>98</c:v>
                </c:pt>
                <c:pt idx="23">
                  <c:v>84</c:v>
                </c:pt>
                <c:pt idx="24">
                  <c:v>259</c:v>
                </c:pt>
                <c:pt idx="25">
                  <c:v>286</c:v>
                </c:pt>
                <c:pt idx="26">
                  <c:v>357</c:v>
                </c:pt>
                <c:pt idx="27">
                  <c:v>309</c:v>
                </c:pt>
                <c:pt idx="28">
                  <c:v>402</c:v>
                </c:pt>
                <c:pt idx="29">
                  <c:v>327</c:v>
                </c:pt>
                <c:pt idx="30">
                  <c:v>328</c:v>
                </c:pt>
                <c:pt idx="31">
                  <c:v>419</c:v>
                </c:pt>
                <c:pt idx="32">
                  <c:v>143</c:v>
                </c:pt>
                <c:pt idx="33">
                  <c:v>167</c:v>
                </c:pt>
                <c:pt idx="34">
                  <c:v>220</c:v>
                </c:pt>
                <c:pt idx="35">
                  <c:v>246</c:v>
                </c:pt>
                <c:pt idx="36">
                  <c:v>254</c:v>
                </c:pt>
                <c:pt idx="37">
                  <c:v>317</c:v>
                </c:pt>
                <c:pt idx="38">
                  <c:v>416</c:v>
                </c:pt>
                <c:pt idx="39">
                  <c:v>360</c:v>
                </c:pt>
                <c:pt idx="40">
                  <c:v>449</c:v>
                </c:pt>
                <c:pt idx="41">
                  <c:v>405</c:v>
                </c:pt>
                <c:pt idx="42">
                  <c:v>397</c:v>
                </c:pt>
                <c:pt idx="43">
                  <c:v>539</c:v>
                </c:pt>
                <c:pt idx="44">
                  <c:v>230</c:v>
                </c:pt>
                <c:pt idx="45">
                  <c:v>244</c:v>
                </c:pt>
                <c:pt idx="46">
                  <c:v>325</c:v>
                </c:pt>
                <c:pt idx="47">
                  <c:v>257</c:v>
                </c:pt>
              </c:numCache>
            </c:numRef>
          </c:val>
          <c:extLst>
            <c:ext xmlns:c16="http://schemas.microsoft.com/office/drawing/2014/chart" uri="{C3380CC4-5D6E-409C-BE32-E72D297353CC}">
              <c16:uniqueId val="{00000000-6471-4A78-9530-DF4970BA6372}"/>
            </c:ext>
          </c:extLst>
        </c:ser>
        <c:dLbls>
          <c:showLegendKey val="0"/>
          <c:showVal val="0"/>
          <c:showCatName val="0"/>
          <c:showSerName val="0"/>
          <c:showPercent val="0"/>
          <c:showBubbleSize val="0"/>
        </c:dLbls>
        <c:gapWidth val="219"/>
        <c:overlap val="-27"/>
        <c:axId val="1557820207"/>
        <c:axId val="1557813487"/>
      </c:barChart>
      <c:lineChart>
        <c:grouping val="standard"/>
        <c:varyColors val="0"/>
        <c:ser>
          <c:idx val="1"/>
          <c:order val="1"/>
          <c:tx>
            <c:strRef>
              <c:f>Sheet2!$U$87:$U$88</c:f>
              <c:strCache>
                <c:ptCount val="1"/>
                <c:pt idx="0">
                  <c:v>Sum of avg_no_of_categories</c:v>
                </c:pt>
              </c:strCache>
            </c:strRef>
          </c:tx>
          <c:spPr>
            <a:ln w="28575" cap="rnd">
              <a:solidFill>
                <a:schemeClr val="accent2"/>
              </a:solidFill>
              <a:round/>
            </a:ln>
            <a:effectLst/>
          </c:spPr>
          <c:marker>
            <c:symbol val="none"/>
          </c:marker>
          <c:cat>
            <c:multiLvlStrRef>
              <c:f>Sheet2!$R$89:$S$136</c:f>
              <c:multiLvlStrCache>
                <c:ptCount val="48"/>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5</c:v>
                  </c:pt>
                  <c:pt idx="29">
                    <c:v>6</c:v>
                  </c:pt>
                  <c:pt idx="30">
                    <c:v>7</c:v>
                  </c:pt>
                  <c:pt idx="31">
                    <c:v>8</c:v>
                  </c:pt>
                  <c:pt idx="32">
                    <c:v>9</c:v>
                  </c:pt>
                  <c:pt idx="33">
                    <c:v>10</c:v>
                  </c:pt>
                  <c:pt idx="34">
                    <c:v>11</c:v>
                  </c:pt>
                  <c:pt idx="35">
                    <c:v>12</c:v>
                  </c:pt>
                  <c:pt idx="36">
                    <c:v>1</c:v>
                  </c:pt>
                  <c:pt idx="37">
                    <c:v>2</c:v>
                  </c:pt>
                  <c:pt idx="38">
                    <c:v>3</c:v>
                  </c:pt>
                  <c:pt idx="39">
                    <c:v>4</c:v>
                  </c:pt>
                  <c:pt idx="40">
                    <c:v>5</c:v>
                  </c:pt>
                  <c:pt idx="41">
                    <c:v>6</c:v>
                  </c:pt>
                  <c:pt idx="42">
                    <c:v>7</c:v>
                  </c:pt>
                  <c:pt idx="43">
                    <c:v>8</c:v>
                  </c:pt>
                  <c:pt idx="44">
                    <c:v>9</c:v>
                  </c:pt>
                  <c:pt idx="45">
                    <c:v>10</c:v>
                  </c:pt>
                  <c:pt idx="46">
                    <c:v>11</c:v>
                  </c:pt>
                  <c:pt idx="47">
                    <c:v>12</c:v>
                  </c:pt>
                </c:lvl>
                <c:lvl>
                  <c:pt idx="0">
                    <c:v>East</c:v>
                  </c:pt>
                  <c:pt idx="12">
                    <c:v>North</c:v>
                  </c:pt>
                  <c:pt idx="24">
                    <c:v>South</c:v>
                  </c:pt>
                  <c:pt idx="36">
                    <c:v>West</c:v>
                  </c:pt>
                </c:lvl>
              </c:multiLvlStrCache>
            </c:multiLvlStrRef>
          </c:cat>
          <c:val>
            <c:numRef>
              <c:f>Sheet2!$U$89:$U$136</c:f>
              <c:numCache>
                <c:formatCode>General</c:formatCode>
                <c:ptCount val="48"/>
                <c:pt idx="0">
                  <c:v>11</c:v>
                </c:pt>
                <c:pt idx="1">
                  <c:v>11</c:v>
                </c:pt>
                <c:pt idx="2">
                  <c:v>10</c:v>
                </c:pt>
                <c:pt idx="3">
                  <c:v>10</c:v>
                </c:pt>
                <c:pt idx="4">
                  <c:v>11</c:v>
                </c:pt>
                <c:pt idx="5">
                  <c:v>10</c:v>
                </c:pt>
                <c:pt idx="6">
                  <c:v>10</c:v>
                </c:pt>
                <c:pt idx="7">
                  <c:v>14</c:v>
                </c:pt>
                <c:pt idx="8">
                  <c:v>12</c:v>
                </c:pt>
                <c:pt idx="9">
                  <c:v>10</c:v>
                </c:pt>
                <c:pt idx="10">
                  <c:v>9</c:v>
                </c:pt>
                <c:pt idx="11">
                  <c:v>9</c:v>
                </c:pt>
                <c:pt idx="12">
                  <c:v>9</c:v>
                </c:pt>
                <c:pt idx="13">
                  <c:v>10</c:v>
                </c:pt>
                <c:pt idx="14">
                  <c:v>11</c:v>
                </c:pt>
                <c:pt idx="15">
                  <c:v>10</c:v>
                </c:pt>
                <c:pt idx="16">
                  <c:v>11</c:v>
                </c:pt>
                <c:pt idx="17">
                  <c:v>11</c:v>
                </c:pt>
                <c:pt idx="18">
                  <c:v>12</c:v>
                </c:pt>
                <c:pt idx="19">
                  <c:v>12</c:v>
                </c:pt>
                <c:pt idx="20">
                  <c:v>8</c:v>
                </c:pt>
                <c:pt idx="21">
                  <c:v>9</c:v>
                </c:pt>
                <c:pt idx="22">
                  <c:v>9</c:v>
                </c:pt>
                <c:pt idx="23">
                  <c:v>9</c:v>
                </c:pt>
                <c:pt idx="24">
                  <c:v>11</c:v>
                </c:pt>
                <c:pt idx="25">
                  <c:v>11</c:v>
                </c:pt>
                <c:pt idx="26">
                  <c:v>12</c:v>
                </c:pt>
                <c:pt idx="27">
                  <c:v>12</c:v>
                </c:pt>
                <c:pt idx="28">
                  <c:v>12</c:v>
                </c:pt>
                <c:pt idx="29">
                  <c:v>12</c:v>
                </c:pt>
                <c:pt idx="30">
                  <c:v>12</c:v>
                </c:pt>
                <c:pt idx="31">
                  <c:v>13</c:v>
                </c:pt>
                <c:pt idx="32">
                  <c:v>10</c:v>
                </c:pt>
                <c:pt idx="33">
                  <c:v>10</c:v>
                </c:pt>
                <c:pt idx="34">
                  <c:v>11</c:v>
                </c:pt>
                <c:pt idx="35">
                  <c:v>11</c:v>
                </c:pt>
                <c:pt idx="36">
                  <c:v>10</c:v>
                </c:pt>
                <c:pt idx="37">
                  <c:v>12</c:v>
                </c:pt>
                <c:pt idx="38">
                  <c:v>11</c:v>
                </c:pt>
                <c:pt idx="39">
                  <c:v>11</c:v>
                </c:pt>
                <c:pt idx="40">
                  <c:v>11</c:v>
                </c:pt>
                <c:pt idx="41">
                  <c:v>13</c:v>
                </c:pt>
                <c:pt idx="42">
                  <c:v>12</c:v>
                </c:pt>
                <c:pt idx="43">
                  <c:v>12</c:v>
                </c:pt>
                <c:pt idx="44">
                  <c:v>8</c:v>
                </c:pt>
                <c:pt idx="45">
                  <c:v>10</c:v>
                </c:pt>
                <c:pt idx="46">
                  <c:v>11</c:v>
                </c:pt>
                <c:pt idx="47">
                  <c:v>11</c:v>
                </c:pt>
              </c:numCache>
            </c:numRef>
          </c:val>
          <c:smooth val="0"/>
          <c:extLst>
            <c:ext xmlns:c16="http://schemas.microsoft.com/office/drawing/2014/chart" uri="{C3380CC4-5D6E-409C-BE32-E72D297353CC}">
              <c16:uniqueId val="{00000001-6471-4A78-9530-DF4970BA6372}"/>
            </c:ext>
          </c:extLst>
        </c:ser>
        <c:dLbls>
          <c:showLegendKey val="0"/>
          <c:showVal val="0"/>
          <c:showCatName val="0"/>
          <c:showSerName val="0"/>
          <c:showPercent val="0"/>
          <c:showBubbleSize val="0"/>
        </c:dLbls>
        <c:marker val="1"/>
        <c:smooth val="0"/>
        <c:axId val="1557821647"/>
        <c:axId val="1557820687"/>
      </c:lineChart>
      <c:catAx>
        <c:axId val="1557820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crossAx val="1557813487"/>
        <c:crosses val="autoZero"/>
        <c:auto val="1"/>
        <c:lblAlgn val="ctr"/>
        <c:lblOffset val="100"/>
        <c:noMultiLvlLbl val="0"/>
      </c:catAx>
      <c:valAx>
        <c:axId val="1557813487"/>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crossAx val="1557820207"/>
        <c:crosses val="autoZero"/>
        <c:crossBetween val="between"/>
      </c:valAx>
      <c:valAx>
        <c:axId val="155782068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1557821647"/>
        <c:crosses val="max"/>
        <c:crossBetween val="between"/>
      </c:valAx>
      <c:catAx>
        <c:axId val="1557821647"/>
        <c:scaling>
          <c:orientation val="minMax"/>
        </c:scaling>
        <c:delete val="1"/>
        <c:axPos val="b"/>
        <c:numFmt formatCode="General" sourceLinked="1"/>
        <c:majorTickMark val="out"/>
        <c:minorTickMark val="none"/>
        <c:tickLblPos val="nextTo"/>
        <c:crossAx val="1557820687"/>
        <c:crosses val="autoZero"/>
        <c:auto val="1"/>
        <c:lblAlgn val="ctr"/>
        <c:lblOffset val="100"/>
        <c:noMultiLvlLbl val="0"/>
      </c:catAx>
      <c:spPr>
        <a:solidFill>
          <a:schemeClr val="bg1">
            <a:lumMod val="85000"/>
          </a:schemeClr>
        </a:solidFill>
        <a:ln>
          <a:solidFill>
            <a:schemeClr val="bg1">
              <a:alpha val="91000"/>
            </a:schemeClr>
          </a:solid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1).xls]Sheet7!PivotTable44</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Sheet7!$DS$89:$DS$90</c:f>
              <c:strCache>
                <c:ptCount val="1"/>
                <c:pt idx="0">
                  <c:v>Sum of total_sales</c:v>
                </c:pt>
              </c:strCache>
            </c:strRef>
          </c:tx>
          <c:spPr>
            <a:solidFill>
              <a:schemeClr val="tx1">
                <a:lumMod val="65000"/>
                <a:lumOff val="35000"/>
              </a:schemeClr>
            </a:solidFill>
            <a:ln>
              <a:noFill/>
            </a:ln>
            <a:effectLst/>
          </c:spPr>
          <c:invertIfNegative val="0"/>
          <c:cat>
            <c:multiLvlStrRef>
              <c:f>Sheet7!$DO$91:$DQ$137</c:f>
              <c:multiLvlStrCache>
                <c:ptCount val="47"/>
                <c:lvl>
                  <c:pt idx="0">
                    <c:v>1</c:v>
                  </c:pt>
                  <c:pt idx="1">
                    <c:v>6</c:v>
                  </c:pt>
                  <c:pt idx="2">
                    <c:v>7</c:v>
                  </c:pt>
                  <c:pt idx="3">
                    <c:v>8</c:v>
                  </c:pt>
                  <c:pt idx="4">
                    <c:v>9</c:v>
                  </c:pt>
                  <c:pt idx="5">
                    <c:v>11</c:v>
                  </c:pt>
                  <c:pt idx="6">
                    <c:v>12</c:v>
                  </c:pt>
                  <c:pt idx="7">
                    <c:v>1</c:v>
                  </c:pt>
                  <c:pt idx="8">
                    <c:v>2</c:v>
                  </c:pt>
                  <c:pt idx="9">
                    <c:v>3</c:v>
                  </c:pt>
                  <c:pt idx="10">
                    <c:v>4</c:v>
                  </c:pt>
                  <c:pt idx="11">
                    <c:v>5</c:v>
                  </c:pt>
                  <c:pt idx="12">
                    <c:v>6</c:v>
                  </c:pt>
                  <c:pt idx="13">
                    <c:v>7</c:v>
                  </c:pt>
                  <c:pt idx="14">
                    <c:v>8</c:v>
                  </c:pt>
                  <c:pt idx="15">
                    <c:v>9</c:v>
                  </c:pt>
                  <c:pt idx="16">
                    <c:v>3</c:v>
                  </c:pt>
                  <c:pt idx="17">
                    <c:v>7</c:v>
                  </c:pt>
                  <c:pt idx="18">
                    <c:v>8</c:v>
                  </c:pt>
                  <c:pt idx="19">
                    <c:v>9</c:v>
                  </c:pt>
                  <c:pt idx="20">
                    <c:v>10</c:v>
                  </c:pt>
                  <c:pt idx="21">
                    <c:v>11</c:v>
                  </c:pt>
                  <c:pt idx="22">
                    <c:v>12</c:v>
                  </c:pt>
                  <c:pt idx="23">
                    <c:v>1</c:v>
                  </c:pt>
                  <c:pt idx="24">
                    <c:v>2</c:v>
                  </c:pt>
                  <c:pt idx="25">
                    <c:v>3</c:v>
                  </c:pt>
                  <c:pt idx="26">
                    <c:v>4</c:v>
                  </c:pt>
                  <c:pt idx="27">
                    <c:v>5</c:v>
                  </c:pt>
                  <c:pt idx="28">
                    <c:v>6</c:v>
                  </c:pt>
                  <c:pt idx="29">
                    <c:v>7</c:v>
                  </c:pt>
                  <c:pt idx="30">
                    <c:v>8</c:v>
                  </c:pt>
                  <c:pt idx="31">
                    <c:v>9</c:v>
                  </c:pt>
                  <c:pt idx="32">
                    <c:v>3</c:v>
                  </c:pt>
                  <c:pt idx="33">
                    <c:v>7</c:v>
                  </c:pt>
                  <c:pt idx="34">
                    <c:v>8</c:v>
                  </c:pt>
                  <c:pt idx="35">
                    <c:v>9</c:v>
                  </c:pt>
                  <c:pt idx="36">
                    <c:v>11</c:v>
                  </c:pt>
                  <c:pt idx="37">
                    <c:v>12</c:v>
                  </c:pt>
                  <c:pt idx="38">
                    <c:v>1</c:v>
                  </c:pt>
                  <c:pt idx="39">
                    <c:v>2</c:v>
                  </c:pt>
                  <c:pt idx="40">
                    <c:v>3</c:v>
                  </c:pt>
                  <c:pt idx="41">
                    <c:v>4</c:v>
                  </c:pt>
                  <c:pt idx="42">
                    <c:v>5</c:v>
                  </c:pt>
                  <c:pt idx="43">
                    <c:v>6</c:v>
                  </c:pt>
                  <c:pt idx="44">
                    <c:v>7</c:v>
                  </c:pt>
                  <c:pt idx="45">
                    <c:v>8</c:v>
                  </c:pt>
                  <c:pt idx="46">
                    <c:v>9</c:v>
                  </c:pt>
                </c:lvl>
                <c:lvl>
                  <c:pt idx="0">
                    <c:v>2023</c:v>
                  </c:pt>
                  <c:pt idx="2">
                    <c:v>2022</c:v>
                  </c:pt>
                  <c:pt idx="7">
                    <c:v>2023</c:v>
                  </c:pt>
                  <c:pt idx="16">
                    <c:v>2022</c:v>
                  </c:pt>
                  <c:pt idx="23">
                    <c:v>2023</c:v>
                  </c:pt>
                  <c:pt idx="32">
                    <c:v>2022</c:v>
                  </c:pt>
                  <c:pt idx="38">
                    <c:v>2023</c:v>
                  </c:pt>
                </c:lvl>
                <c:lvl>
                  <c:pt idx="0">
                    <c:v>East</c:v>
                  </c:pt>
                  <c:pt idx="2">
                    <c:v>North</c:v>
                  </c:pt>
                  <c:pt idx="16">
                    <c:v>South</c:v>
                  </c:pt>
                  <c:pt idx="32">
                    <c:v>West</c:v>
                  </c:pt>
                </c:lvl>
              </c:multiLvlStrCache>
            </c:multiLvlStrRef>
          </c:cat>
          <c:val>
            <c:numRef>
              <c:f>Sheet7!$DS$91:$DS$137</c:f>
              <c:numCache>
                <c:formatCode>General</c:formatCode>
                <c:ptCount val="47"/>
                <c:pt idx="0">
                  <c:v>35.840000152587898</c:v>
                </c:pt>
                <c:pt idx="1">
                  <c:v>35.840000152587898</c:v>
                </c:pt>
                <c:pt idx="2">
                  <c:v>52.639999389648402</c:v>
                </c:pt>
                <c:pt idx="3">
                  <c:v>52.639999389648402</c:v>
                </c:pt>
                <c:pt idx="4">
                  <c:v>516.38999176025402</c:v>
                </c:pt>
                <c:pt idx="5">
                  <c:v>435.59999084472702</c:v>
                </c:pt>
                <c:pt idx="6">
                  <c:v>52.639999389648402</c:v>
                </c:pt>
                <c:pt idx="7">
                  <c:v>52.639999389648402</c:v>
                </c:pt>
                <c:pt idx="8">
                  <c:v>199.99999618530242</c:v>
                </c:pt>
                <c:pt idx="9">
                  <c:v>488.23999023437602</c:v>
                </c:pt>
                <c:pt idx="10">
                  <c:v>199.99999618530242</c:v>
                </c:pt>
                <c:pt idx="11">
                  <c:v>1130.1099739074712</c:v>
                </c:pt>
                <c:pt idx="12">
                  <c:v>1207.139968872074</c:v>
                </c:pt>
                <c:pt idx="13">
                  <c:v>1811.5399665832522</c:v>
                </c:pt>
                <c:pt idx="14">
                  <c:v>1650.310009002686</c:v>
                </c:pt>
                <c:pt idx="15">
                  <c:v>140.93999862670901</c:v>
                </c:pt>
                <c:pt idx="16">
                  <c:v>1196.6699752807599</c:v>
                </c:pt>
                <c:pt idx="17">
                  <c:v>966.69997406005905</c:v>
                </c:pt>
                <c:pt idx="18">
                  <c:v>966.69997406005905</c:v>
                </c:pt>
                <c:pt idx="19">
                  <c:v>2930.3499908447302</c:v>
                </c:pt>
                <c:pt idx="20">
                  <c:v>256.08999633789102</c:v>
                </c:pt>
                <c:pt idx="21">
                  <c:v>3727.8700065612802</c:v>
                </c:pt>
                <c:pt idx="22">
                  <c:v>2365.1899909973099</c:v>
                </c:pt>
                <c:pt idx="23">
                  <c:v>3934.3399734497102</c:v>
                </c:pt>
                <c:pt idx="24">
                  <c:v>4270.3099861145001</c:v>
                </c:pt>
                <c:pt idx="25">
                  <c:v>4163.8399524688703</c:v>
                </c:pt>
                <c:pt idx="26">
                  <c:v>6610.8599796295202</c:v>
                </c:pt>
                <c:pt idx="27">
                  <c:v>9019.7100658416693</c:v>
                </c:pt>
                <c:pt idx="28">
                  <c:v>6624.71996116638</c:v>
                </c:pt>
                <c:pt idx="29">
                  <c:v>12204.8599643707</c:v>
                </c:pt>
                <c:pt idx="30">
                  <c:v>8568.0599498748797</c:v>
                </c:pt>
                <c:pt idx="31">
                  <c:v>3276.4499874114999</c:v>
                </c:pt>
                <c:pt idx="32">
                  <c:v>305.94000244140602</c:v>
                </c:pt>
                <c:pt idx="33">
                  <c:v>142.05999755859401</c:v>
                </c:pt>
                <c:pt idx="34">
                  <c:v>142.05999755859401</c:v>
                </c:pt>
                <c:pt idx="35">
                  <c:v>725.60998535156295</c:v>
                </c:pt>
                <c:pt idx="36">
                  <c:v>723.34999847412098</c:v>
                </c:pt>
                <c:pt idx="37">
                  <c:v>236.61000061035199</c:v>
                </c:pt>
                <c:pt idx="38">
                  <c:v>591.19000244140602</c:v>
                </c:pt>
                <c:pt idx="39">
                  <c:v>236.61000061035199</c:v>
                </c:pt>
                <c:pt idx="40">
                  <c:v>1325.46998596191</c:v>
                </c:pt>
                <c:pt idx="41">
                  <c:v>609.34999847412098</c:v>
                </c:pt>
                <c:pt idx="42">
                  <c:v>1949.5399932861301</c:v>
                </c:pt>
                <c:pt idx="43">
                  <c:v>965.22000122070301</c:v>
                </c:pt>
                <c:pt idx="44">
                  <c:v>2033.3999862670901</c:v>
                </c:pt>
                <c:pt idx="45">
                  <c:v>2359.6599740982101</c:v>
                </c:pt>
                <c:pt idx="46">
                  <c:v>532.170009613037</c:v>
                </c:pt>
              </c:numCache>
            </c:numRef>
          </c:val>
          <c:extLst>
            <c:ext xmlns:c16="http://schemas.microsoft.com/office/drawing/2014/chart" uri="{C3380CC4-5D6E-409C-BE32-E72D297353CC}">
              <c16:uniqueId val="{00000000-9D32-4DB9-A879-FD3D4C2DA009}"/>
            </c:ext>
          </c:extLst>
        </c:ser>
        <c:dLbls>
          <c:showLegendKey val="0"/>
          <c:showVal val="0"/>
          <c:showCatName val="0"/>
          <c:showSerName val="0"/>
          <c:showPercent val="0"/>
          <c:showBubbleSize val="0"/>
        </c:dLbls>
        <c:gapWidth val="219"/>
        <c:axId val="1674195343"/>
        <c:axId val="1674185263"/>
      </c:barChart>
      <c:lineChart>
        <c:grouping val="standard"/>
        <c:varyColors val="0"/>
        <c:ser>
          <c:idx val="0"/>
          <c:order val="0"/>
          <c:tx>
            <c:strRef>
              <c:f>Sheet7!$DR$89:$DR$90</c:f>
              <c:strCache>
                <c:ptCount val="1"/>
                <c:pt idx="0">
                  <c:v>Sum of no_of_customers</c:v>
                </c:pt>
              </c:strCache>
            </c:strRef>
          </c:tx>
          <c:spPr>
            <a:ln w="28575" cap="rnd">
              <a:solidFill>
                <a:srgbClr val="FFC000"/>
              </a:solidFill>
              <a:round/>
            </a:ln>
            <a:effectLst/>
          </c:spPr>
          <c:marker>
            <c:symbol val="none"/>
          </c:marker>
          <c:cat>
            <c:multiLvlStrRef>
              <c:f>Sheet7!$DO$91:$DQ$137</c:f>
              <c:multiLvlStrCache>
                <c:ptCount val="47"/>
                <c:lvl>
                  <c:pt idx="0">
                    <c:v>1</c:v>
                  </c:pt>
                  <c:pt idx="1">
                    <c:v>6</c:v>
                  </c:pt>
                  <c:pt idx="2">
                    <c:v>7</c:v>
                  </c:pt>
                  <c:pt idx="3">
                    <c:v>8</c:v>
                  </c:pt>
                  <c:pt idx="4">
                    <c:v>9</c:v>
                  </c:pt>
                  <c:pt idx="5">
                    <c:v>11</c:v>
                  </c:pt>
                  <c:pt idx="6">
                    <c:v>12</c:v>
                  </c:pt>
                  <c:pt idx="7">
                    <c:v>1</c:v>
                  </c:pt>
                  <c:pt idx="8">
                    <c:v>2</c:v>
                  </c:pt>
                  <c:pt idx="9">
                    <c:v>3</c:v>
                  </c:pt>
                  <c:pt idx="10">
                    <c:v>4</c:v>
                  </c:pt>
                  <c:pt idx="11">
                    <c:v>5</c:v>
                  </c:pt>
                  <c:pt idx="12">
                    <c:v>6</c:v>
                  </c:pt>
                  <c:pt idx="13">
                    <c:v>7</c:v>
                  </c:pt>
                  <c:pt idx="14">
                    <c:v>8</c:v>
                  </c:pt>
                  <c:pt idx="15">
                    <c:v>9</c:v>
                  </c:pt>
                  <c:pt idx="16">
                    <c:v>3</c:v>
                  </c:pt>
                  <c:pt idx="17">
                    <c:v>7</c:v>
                  </c:pt>
                  <c:pt idx="18">
                    <c:v>8</c:v>
                  </c:pt>
                  <c:pt idx="19">
                    <c:v>9</c:v>
                  </c:pt>
                  <c:pt idx="20">
                    <c:v>10</c:v>
                  </c:pt>
                  <c:pt idx="21">
                    <c:v>11</c:v>
                  </c:pt>
                  <c:pt idx="22">
                    <c:v>12</c:v>
                  </c:pt>
                  <c:pt idx="23">
                    <c:v>1</c:v>
                  </c:pt>
                  <c:pt idx="24">
                    <c:v>2</c:v>
                  </c:pt>
                  <c:pt idx="25">
                    <c:v>3</c:v>
                  </c:pt>
                  <c:pt idx="26">
                    <c:v>4</c:v>
                  </c:pt>
                  <c:pt idx="27">
                    <c:v>5</c:v>
                  </c:pt>
                  <c:pt idx="28">
                    <c:v>6</c:v>
                  </c:pt>
                  <c:pt idx="29">
                    <c:v>7</c:v>
                  </c:pt>
                  <c:pt idx="30">
                    <c:v>8</c:v>
                  </c:pt>
                  <c:pt idx="31">
                    <c:v>9</c:v>
                  </c:pt>
                  <c:pt idx="32">
                    <c:v>3</c:v>
                  </c:pt>
                  <c:pt idx="33">
                    <c:v>7</c:v>
                  </c:pt>
                  <c:pt idx="34">
                    <c:v>8</c:v>
                  </c:pt>
                  <c:pt idx="35">
                    <c:v>9</c:v>
                  </c:pt>
                  <c:pt idx="36">
                    <c:v>11</c:v>
                  </c:pt>
                  <c:pt idx="37">
                    <c:v>12</c:v>
                  </c:pt>
                  <c:pt idx="38">
                    <c:v>1</c:v>
                  </c:pt>
                  <c:pt idx="39">
                    <c:v>2</c:v>
                  </c:pt>
                  <c:pt idx="40">
                    <c:v>3</c:v>
                  </c:pt>
                  <c:pt idx="41">
                    <c:v>4</c:v>
                  </c:pt>
                  <c:pt idx="42">
                    <c:v>5</c:v>
                  </c:pt>
                  <c:pt idx="43">
                    <c:v>6</c:v>
                  </c:pt>
                  <c:pt idx="44">
                    <c:v>7</c:v>
                  </c:pt>
                  <c:pt idx="45">
                    <c:v>8</c:v>
                  </c:pt>
                  <c:pt idx="46">
                    <c:v>9</c:v>
                  </c:pt>
                </c:lvl>
                <c:lvl>
                  <c:pt idx="0">
                    <c:v>2023</c:v>
                  </c:pt>
                  <c:pt idx="2">
                    <c:v>2022</c:v>
                  </c:pt>
                  <c:pt idx="7">
                    <c:v>2023</c:v>
                  </c:pt>
                  <c:pt idx="16">
                    <c:v>2022</c:v>
                  </c:pt>
                  <c:pt idx="23">
                    <c:v>2023</c:v>
                  </c:pt>
                  <c:pt idx="32">
                    <c:v>2022</c:v>
                  </c:pt>
                  <c:pt idx="38">
                    <c:v>2023</c:v>
                  </c:pt>
                </c:lvl>
                <c:lvl>
                  <c:pt idx="0">
                    <c:v>East</c:v>
                  </c:pt>
                  <c:pt idx="2">
                    <c:v>North</c:v>
                  </c:pt>
                  <c:pt idx="16">
                    <c:v>South</c:v>
                  </c:pt>
                  <c:pt idx="32">
                    <c:v>West</c:v>
                  </c:pt>
                </c:lvl>
              </c:multiLvlStrCache>
            </c:multiLvlStrRef>
          </c:cat>
          <c:val>
            <c:numRef>
              <c:f>Sheet7!$DR$91:$DR$137</c:f>
              <c:numCache>
                <c:formatCode>General</c:formatCode>
                <c:ptCount val="47"/>
                <c:pt idx="0">
                  <c:v>1</c:v>
                </c:pt>
                <c:pt idx="1">
                  <c:v>1</c:v>
                </c:pt>
                <c:pt idx="2">
                  <c:v>1</c:v>
                </c:pt>
                <c:pt idx="3">
                  <c:v>1</c:v>
                </c:pt>
                <c:pt idx="4">
                  <c:v>3</c:v>
                </c:pt>
                <c:pt idx="5">
                  <c:v>2</c:v>
                </c:pt>
                <c:pt idx="6">
                  <c:v>1</c:v>
                </c:pt>
                <c:pt idx="7">
                  <c:v>1</c:v>
                </c:pt>
                <c:pt idx="8">
                  <c:v>2</c:v>
                </c:pt>
                <c:pt idx="9">
                  <c:v>3</c:v>
                </c:pt>
                <c:pt idx="10">
                  <c:v>2</c:v>
                </c:pt>
                <c:pt idx="11">
                  <c:v>5</c:v>
                </c:pt>
                <c:pt idx="12">
                  <c:v>3</c:v>
                </c:pt>
                <c:pt idx="13">
                  <c:v>6</c:v>
                </c:pt>
                <c:pt idx="14">
                  <c:v>6</c:v>
                </c:pt>
                <c:pt idx="15">
                  <c:v>2</c:v>
                </c:pt>
                <c:pt idx="16">
                  <c:v>1</c:v>
                </c:pt>
                <c:pt idx="17">
                  <c:v>1</c:v>
                </c:pt>
                <c:pt idx="18">
                  <c:v>1</c:v>
                </c:pt>
                <c:pt idx="19">
                  <c:v>3</c:v>
                </c:pt>
                <c:pt idx="20">
                  <c:v>1</c:v>
                </c:pt>
                <c:pt idx="21">
                  <c:v>4</c:v>
                </c:pt>
                <c:pt idx="22">
                  <c:v>4</c:v>
                </c:pt>
                <c:pt idx="23">
                  <c:v>6</c:v>
                </c:pt>
                <c:pt idx="24">
                  <c:v>7</c:v>
                </c:pt>
                <c:pt idx="25">
                  <c:v>7</c:v>
                </c:pt>
                <c:pt idx="26">
                  <c:v>10</c:v>
                </c:pt>
                <c:pt idx="27">
                  <c:v>13</c:v>
                </c:pt>
                <c:pt idx="28">
                  <c:v>9</c:v>
                </c:pt>
                <c:pt idx="29">
                  <c:v>22</c:v>
                </c:pt>
                <c:pt idx="30">
                  <c:v>20</c:v>
                </c:pt>
                <c:pt idx="31">
                  <c:v>9</c:v>
                </c:pt>
                <c:pt idx="32">
                  <c:v>1</c:v>
                </c:pt>
                <c:pt idx="33">
                  <c:v>1</c:v>
                </c:pt>
                <c:pt idx="34">
                  <c:v>1</c:v>
                </c:pt>
                <c:pt idx="35">
                  <c:v>2</c:v>
                </c:pt>
                <c:pt idx="36">
                  <c:v>3</c:v>
                </c:pt>
                <c:pt idx="37">
                  <c:v>2</c:v>
                </c:pt>
                <c:pt idx="38">
                  <c:v>3</c:v>
                </c:pt>
                <c:pt idx="39">
                  <c:v>2</c:v>
                </c:pt>
                <c:pt idx="40">
                  <c:v>4</c:v>
                </c:pt>
                <c:pt idx="41">
                  <c:v>3</c:v>
                </c:pt>
                <c:pt idx="42">
                  <c:v>5</c:v>
                </c:pt>
                <c:pt idx="43">
                  <c:v>3</c:v>
                </c:pt>
                <c:pt idx="44">
                  <c:v>6</c:v>
                </c:pt>
                <c:pt idx="45">
                  <c:v>12</c:v>
                </c:pt>
                <c:pt idx="46">
                  <c:v>2</c:v>
                </c:pt>
              </c:numCache>
            </c:numRef>
          </c:val>
          <c:smooth val="0"/>
          <c:extLst>
            <c:ext xmlns:c16="http://schemas.microsoft.com/office/drawing/2014/chart" uri="{C3380CC4-5D6E-409C-BE32-E72D297353CC}">
              <c16:uniqueId val="{00000001-9D32-4DB9-A879-FD3D4C2DA009}"/>
            </c:ext>
          </c:extLst>
        </c:ser>
        <c:dLbls>
          <c:showLegendKey val="0"/>
          <c:showVal val="0"/>
          <c:showCatName val="0"/>
          <c:showSerName val="0"/>
          <c:showPercent val="0"/>
          <c:showBubbleSize val="0"/>
        </c:dLbls>
        <c:marker val="1"/>
        <c:smooth val="0"/>
        <c:axId val="1674179983"/>
        <c:axId val="1674193423"/>
      </c:lineChart>
      <c:catAx>
        <c:axId val="1674195343"/>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j-lt"/>
                <a:ea typeface="+mn-ea"/>
                <a:cs typeface="+mn-cs"/>
              </a:defRPr>
            </a:pPr>
            <a:endParaRPr lang="en-US"/>
          </a:p>
        </c:txPr>
        <c:crossAx val="1674185263"/>
        <c:crosses val="autoZero"/>
        <c:auto val="1"/>
        <c:lblAlgn val="ctr"/>
        <c:lblOffset val="100"/>
        <c:noMultiLvlLbl val="0"/>
      </c:catAx>
      <c:valAx>
        <c:axId val="1674185263"/>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j-lt"/>
                <a:ea typeface="+mn-ea"/>
                <a:cs typeface="+mn-cs"/>
              </a:defRPr>
            </a:pPr>
            <a:endParaRPr lang="en-US"/>
          </a:p>
        </c:txPr>
        <c:crossAx val="1674195343"/>
        <c:crosses val="autoZero"/>
        <c:crossBetween val="between"/>
      </c:valAx>
      <c:valAx>
        <c:axId val="167419342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j-lt"/>
                <a:ea typeface="+mn-ea"/>
                <a:cs typeface="+mn-cs"/>
              </a:defRPr>
            </a:pPr>
            <a:endParaRPr lang="en-US"/>
          </a:p>
        </c:txPr>
        <c:crossAx val="1674179983"/>
        <c:crosses val="max"/>
        <c:crossBetween val="between"/>
      </c:valAx>
      <c:catAx>
        <c:axId val="1674179983"/>
        <c:scaling>
          <c:orientation val="minMax"/>
        </c:scaling>
        <c:delete val="1"/>
        <c:axPos val="b"/>
        <c:numFmt formatCode="General" sourceLinked="1"/>
        <c:majorTickMark val="out"/>
        <c:minorTickMark val="none"/>
        <c:tickLblPos val="nextTo"/>
        <c:crossAx val="16741934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1).xls]Sheet7!PivotTable45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Sheet7!$EG$121:$EG$122</c:f>
              <c:strCache>
                <c:ptCount val="1"/>
                <c:pt idx="0">
                  <c:v>Total</c:v>
                </c:pt>
              </c:strCache>
            </c:strRef>
          </c:tx>
          <c:spPr>
            <a:solidFill>
              <a:schemeClr val="tx1">
                <a:lumMod val="65000"/>
                <a:lumOff val="35000"/>
              </a:schemeClr>
            </a:solidFill>
            <a:ln>
              <a:noFill/>
            </a:ln>
            <a:effectLst/>
          </c:spPr>
          <c:invertIfNegative val="0"/>
          <c:cat>
            <c:multiLvlStrRef>
              <c:f>Sheet7!$EE$123:$EF$138</c:f>
              <c:multiLvlStrCache>
                <c:ptCount val="16"/>
                <c:lvl>
                  <c:pt idx="0">
                    <c:v>3</c:v>
                  </c:pt>
                  <c:pt idx="1">
                    <c:v>7</c:v>
                  </c:pt>
                  <c:pt idx="2">
                    <c:v>8</c:v>
                  </c:pt>
                  <c:pt idx="3">
                    <c:v>9</c:v>
                  </c:pt>
                  <c:pt idx="4">
                    <c:v>10</c:v>
                  </c:pt>
                  <c:pt idx="5">
                    <c:v>11</c:v>
                  </c:pt>
                  <c:pt idx="6">
                    <c:v>12</c:v>
                  </c:pt>
                  <c:pt idx="7">
                    <c:v>1</c:v>
                  </c:pt>
                  <c:pt idx="8">
                    <c:v>2</c:v>
                  </c:pt>
                  <c:pt idx="9">
                    <c:v>3</c:v>
                  </c:pt>
                  <c:pt idx="10">
                    <c:v>4</c:v>
                  </c:pt>
                  <c:pt idx="11">
                    <c:v>5</c:v>
                  </c:pt>
                  <c:pt idx="12">
                    <c:v>6</c:v>
                  </c:pt>
                  <c:pt idx="13">
                    <c:v>7</c:v>
                  </c:pt>
                  <c:pt idx="14">
                    <c:v>8</c:v>
                  </c:pt>
                  <c:pt idx="15">
                    <c:v>9</c:v>
                  </c:pt>
                </c:lvl>
                <c:lvl>
                  <c:pt idx="0">
                    <c:v>2022</c:v>
                  </c:pt>
                  <c:pt idx="7">
                    <c:v>2023</c:v>
                  </c:pt>
                </c:lvl>
              </c:multiLvlStrCache>
            </c:multiLvlStrRef>
          </c:cat>
          <c:val>
            <c:numRef>
              <c:f>Sheet7!$EG$123:$EG$138</c:f>
              <c:numCache>
                <c:formatCode>General</c:formatCode>
                <c:ptCount val="16"/>
                <c:pt idx="0">
                  <c:v>1</c:v>
                </c:pt>
                <c:pt idx="1">
                  <c:v>1</c:v>
                </c:pt>
                <c:pt idx="2">
                  <c:v>1</c:v>
                </c:pt>
                <c:pt idx="3">
                  <c:v>3</c:v>
                </c:pt>
                <c:pt idx="4">
                  <c:v>1</c:v>
                </c:pt>
                <c:pt idx="5">
                  <c:v>4</c:v>
                </c:pt>
                <c:pt idx="6">
                  <c:v>4</c:v>
                </c:pt>
                <c:pt idx="7">
                  <c:v>6</c:v>
                </c:pt>
                <c:pt idx="8">
                  <c:v>7</c:v>
                </c:pt>
                <c:pt idx="9">
                  <c:v>7</c:v>
                </c:pt>
                <c:pt idx="10">
                  <c:v>10</c:v>
                </c:pt>
                <c:pt idx="11">
                  <c:v>13</c:v>
                </c:pt>
                <c:pt idx="12">
                  <c:v>9</c:v>
                </c:pt>
                <c:pt idx="13">
                  <c:v>22</c:v>
                </c:pt>
                <c:pt idx="14">
                  <c:v>23</c:v>
                </c:pt>
                <c:pt idx="15">
                  <c:v>10</c:v>
                </c:pt>
              </c:numCache>
            </c:numRef>
          </c:val>
          <c:extLst>
            <c:ext xmlns:c16="http://schemas.microsoft.com/office/drawing/2014/chart" uri="{C3380CC4-5D6E-409C-BE32-E72D297353CC}">
              <c16:uniqueId val="{00000000-7B18-4AEE-BDC1-5FFCA6F0153D}"/>
            </c:ext>
          </c:extLst>
        </c:ser>
        <c:dLbls>
          <c:showLegendKey val="0"/>
          <c:showVal val="0"/>
          <c:showCatName val="0"/>
          <c:showSerName val="0"/>
          <c:showPercent val="0"/>
          <c:showBubbleSize val="0"/>
        </c:dLbls>
        <c:gapWidth val="219"/>
        <c:overlap val="-27"/>
        <c:axId val="1674192943"/>
        <c:axId val="1674195823"/>
      </c:barChart>
      <c:catAx>
        <c:axId val="1674192943"/>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j-lt"/>
                <a:ea typeface="+mn-ea"/>
                <a:cs typeface="+mn-cs"/>
              </a:defRPr>
            </a:pPr>
            <a:endParaRPr lang="en-US"/>
          </a:p>
        </c:txPr>
        <c:crossAx val="1674195823"/>
        <c:crosses val="autoZero"/>
        <c:auto val="1"/>
        <c:lblAlgn val="ctr"/>
        <c:lblOffset val="100"/>
        <c:noMultiLvlLbl val="0"/>
      </c:catAx>
      <c:valAx>
        <c:axId val="1674195823"/>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j-lt"/>
                <a:ea typeface="+mn-ea"/>
                <a:cs typeface="+mn-cs"/>
              </a:defRPr>
            </a:pPr>
            <a:endParaRPr lang="en-US"/>
          </a:p>
        </c:txPr>
        <c:crossAx val="1674192943"/>
        <c:crosses val="autoZero"/>
        <c:crossBetween val="between"/>
      </c:valAx>
      <c:spPr>
        <a:solidFill>
          <a:schemeClr val="bg1">
            <a:lumMod val="8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 Case Study.xls]Sheet3!PivotTable53</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125825180322734"/>
          <c:y val="4.4036566632381993E-2"/>
          <c:w val="0.55659860342262457"/>
          <c:h val="0.87487577149954832"/>
        </c:manualLayout>
      </c:layout>
      <c:barChart>
        <c:barDir val="col"/>
        <c:grouping val="clustered"/>
        <c:varyColors val="0"/>
        <c:ser>
          <c:idx val="0"/>
          <c:order val="0"/>
          <c:tx>
            <c:strRef>
              <c:f>Sheet3!$AO$404:$AO$405</c:f>
              <c:strCache>
                <c:ptCount val="1"/>
                <c:pt idx="0">
                  <c:v>Sum of monthly sales</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cat>
            <c:strRef>
              <c:f>Sheet3!$AN$406:$AN$417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Sheet3!$AO$406:$AO$417</c:f>
              <c:numCache>
                <c:formatCode>General</c:formatCode>
                <c:ptCount val="12"/>
                <c:pt idx="0">
                  <c:v>675974.63000000105</c:v>
                </c:pt>
                <c:pt idx="1">
                  <c:v>713147.08</c:v>
                </c:pt>
                <c:pt idx="2">
                  <c:v>901451.38999999803</c:v>
                </c:pt>
                <c:pt idx="3">
                  <c:v>877461.69000000204</c:v>
                </c:pt>
                <c:pt idx="4">
                  <c:v>1078582.27000001</c:v>
                </c:pt>
                <c:pt idx="5">
                  <c:v>949799.11999999895</c:v>
                </c:pt>
                <c:pt idx="6">
                  <c:v>953067.36000000197</c:v>
                </c:pt>
                <c:pt idx="7">
                  <c:v>1168019.46</c:v>
                </c:pt>
                <c:pt idx="8">
                  <c:v>505462.51000000298</c:v>
                </c:pt>
                <c:pt idx="9">
                  <c:v>569658.06000000099</c:v>
                </c:pt>
                <c:pt idx="10">
                  <c:v>624787.20999999903</c:v>
                </c:pt>
                <c:pt idx="11">
                  <c:v>692166.02999999805</c:v>
                </c:pt>
              </c:numCache>
            </c:numRef>
          </c:val>
          <c:extLst>
            <c:ext xmlns:c16="http://schemas.microsoft.com/office/drawing/2014/chart" uri="{C3380CC4-5D6E-409C-BE32-E72D297353CC}">
              <c16:uniqueId val="{00000000-2A0F-4917-8933-29CAF9E5E119}"/>
            </c:ext>
          </c:extLst>
        </c:ser>
        <c:dLbls>
          <c:showLegendKey val="0"/>
          <c:showVal val="0"/>
          <c:showCatName val="0"/>
          <c:showSerName val="0"/>
          <c:showPercent val="0"/>
          <c:showBubbleSize val="0"/>
        </c:dLbls>
        <c:gapWidth val="219"/>
        <c:overlap val="-27"/>
        <c:axId val="622879311"/>
        <c:axId val="622882191"/>
      </c:barChart>
      <c:lineChart>
        <c:grouping val="standard"/>
        <c:varyColors val="0"/>
        <c:ser>
          <c:idx val="1"/>
          <c:order val="1"/>
          <c:tx>
            <c:strRef>
              <c:f>Sheet3!$AP$404:$AP$405</c:f>
              <c:strCache>
                <c:ptCount val="1"/>
                <c:pt idx="0">
                  <c:v>Sum of %contribution</c:v>
                </c:pt>
              </c:strCache>
            </c:strRef>
          </c:tx>
          <c:spPr>
            <a:ln w="31750" cap="rnd">
              <a:solidFill>
                <a:schemeClr val="accent2"/>
              </a:solidFill>
              <a:round/>
            </a:ln>
            <a:effectLst>
              <a:outerShdw blurRad="38100" dist="25400" dir="2700000" algn="br" rotWithShape="0">
                <a:srgbClr val="000000">
                  <a:alpha val="60000"/>
                </a:srgbClr>
              </a:outerShdw>
            </a:effectLst>
          </c:spPr>
          <c:marker>
            <c:symbol val="none"/>
          </c:marker>
          <c:cat>
            <c:strRef>
              <c:f>Sheet3!$AN$406:$AN$417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Sheet3!$AP$406:$AP$417</c:f>
              <c:numCache>
                <c:formatCode>General</c:formatCode>
                <c:ptCount val="12"/>
                <c:pt idx="0">
                  <c:v>6.96</c:v>
                </c:pt>
                <c:pt idx="1">
                  <c:v>7.34</c:v>
                </c:pt>
                <c:pt idx="2">
                  <c:v>9.2799999999999994</c:v>
                </c:pt>
                <c:pt idx="3">
                  <c:v>9.0399999999999991</c:v>
                </c:pt>
                <c:pt idx="4">
                  <c:v>11.11</c:v>
                </c:pt>
                <c:pt idx="5">
                  <c:v>9.7799999999999994</c:v>
                </c:pt>
                <c:pt idx="6">
                  <c:v>9.82</c:v>
                </c:pt>
                <c:pt idx="7">
                  <c:v>12.03</c:v>
                </c:pt>
                <c:pt idx="8">
                  <c:v>5.21</c:v>
                </c:pt>
                <c:pt idx="9">
                  <c:v>5.87</c:v>
                </c:pt>
                <c:pt idx="10">
                  <c:v>6.43</c:v>
                </c:pt>
                <c:pt idx="11">
                  <c:v>7.13</c:v>
                </c:pt>
              </c:numCache>
            </c:numRef>
          </c:val>
          <c:smooth val="0"/>
          <c:extLst>
            <c:ext xmlns:c16="http://schemas.microsoft.com/office/drawing/2014/chart" uri="{C3380CC4-5D6E-409C-BE32-E72D297353CC}">
              <c16:uniqueId val="{00000001-2A0F-4917-8933-29CAF9E5E119}"/>
            </c:ext>
          </c:extLst>
        </c:ser>
        <c:dLbls>
          <c:showLegendKey val="0"/>
          <c:showVal val="0"/>
          <c:showCatName val="0"/>
          <c:showSerName val="0"/>
          <c:showPercent val="0"/>
          <c:showBubbleSize val="0"/>
        </c:dLbls>
        <c:marker val="1"/>
        <c:smooth val="0"/>
        <c:axId val="1625377968"/>
        <c:axId val="1625373648"/>
      </c:lineChart>
      <c:catAx>
        <c:axId val="62287931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2882191"/>
        <c:crosses val="autoZero"/>
        <c:auto val="1"/>
        <c:lblAlgn val="ctr"/>
        <c:lblOffset val="100"/>
        <c:noMultiLvlLbl val="0"/>
      </c:catAx>
      <c:valAx>
        <c:axId val="622882191"/>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22879311"/>
        <c:crosses val="autoZero"/>
        <c:crossBetween val="between"/>
      </c:valAx>
      <c:valAx>
        <c:axId val="162537364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625377968"/>
        <c:crosses val="max"/>
        <c:crossBetween val="between"/>
      </c:valAx>
      <c:catAx>
        <c:axId val="1625377968"/>
        <c:scaling>
          <c:orientation val="minMax"/>
        </c:scaling>
        <c:delete val="1"/>
        <c:axPos val="b"/>
        <c:numFmt formatCode="General" sourceLinked="1"/>
        <c:majorTickMark val="none"/>
        <c:minorTickMark val="none"/>
        <c:tickLblPos val="nextTo"/>
        <c:crossAx val="162537364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chemeClr val="tx1">
          <a:lumMod val="95000"/>
          <a:lumOff val="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Study.xls]Sheet3!PivotTable55</c:name>
    <c:fmtId val="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b="0" dirty="0">
                <a:solidFill>
                  <a:schemeClr val="tx1"/>
                </a:solidFill>
                <a:effectLst>
                  <a:outerShdw blurRad="38100" dist="38100" dir="2700000" algn="tl">
                    <a:srgbClr val="000000">
                      <a:alpha val="43137"/>
                    </a:srgbClr>
                  </a:outerShdw>
                </a:effectLst>
              </a:rPr>
              <a:t>Weekdays</a:t>
            </a:r>
            <a:r>
              <a:rPr lang="en-IN" b="0" baseline="0" dirty="0">
                <a:solidFill>
                  <a:schemeClr val="tx1"/>
                </a:solidFill>
                <a:effectLst>
                  <a:outerShdw blurRad="38100" dist="38100" dir="2700000" algn="tl">
                    <a:srgbClr val="000000">
                      <a:alpha val="43137"/>
                    </a:srgbClr>
                  </a:outerShdw>
                </a:effectLst>
              </a:rPr>
              <a:t> Sales %</a:t>
            </a:r>
            <a:endParaRPr lang="en-IN" b="0" dirty="0">
              <a:solidFill>
                <a:schemeClr val="tx1"/>
              </a:solidFill>
              <a:effectLst>
                <a:outerShdw blurRad="38100" dist="38100" dir="2700000" algn="tl">
                  <a:srgbClr val="000000">
                    <a:alpha val="43137"/>
                  </a:srgbClr>
                </a:outerShdw>
              </a:effectLs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9078205072672659E-2"/>
          <c:y val="0.18728955433966674"/>
          <c:w val="0.709258502820592"/>
          <c:h val="0.7702450980392157"/>
        </c:manualLayout>
      </c:layout>
      <c:pie3DChart>
        <c:varyColors val="1"/>
        <c:ser>
          <c:idx val="0"/>
          <c:order val="0"/>
          <c:tx>
            <c:strRef>
              <c:f>Sheet3!$AT$446:$AT$447</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53A9-402D-8BE7-D062BFE5A64F}"/>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53A9-402D-8BE7-D062BFE5A64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53A9-402D-8BE7-D062BFE5A64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53A9-402D-8BE7-D062BFE5A64F}"/>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53A9-402D-8BE7-D062BFE5A64F}"/>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53A9-402D-8BE7-D062BFE5A64F}"/>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53A9-402D-8BE7-D062BFE5A64F}"/>
              </c:ext>
            </c:extLst>
          </c:dPt>
          <c:dLbls>
            <c:dLbl>
              <c:idx val="6"/>
              <c:layout>
                <c:manualLayout>
                  <c:x val="3.3785399063773508E-2"/>
                  <c:y val="0.1020076555444950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53A9-402D-8BE7-D062BFE5A64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Sheet3!$AS$448:$AS$454</c:f>
              <c:strCache>
                <c:ptCount val="7"/>
                <c:pt idx="0">
                  <c:v>Wednesday</c:v>
                </c:pt>
                <c:pt idx="1">
                  <c:v>Tuesday</c:v>
                </c:pt>
                <c:pt idx="2">
                  <c:v>Sunday</c:v>
                </c:pt>
                <c:pt idx="3">
                  <c:v>Monday</c:v>
                </c:pt>
                <c:pt idx="4">
                  <c:v>Thursday</c:v>
                </c:pt>
                <c:pt idx="5">
                  <c:v>Saturday</c:v>
                </c:pt>
                <c:pt idx="6">
                  <c:v>Friday</c:v>
                </c:pt>
              </c:strCache>
            </c:strRef>
          </c:cat>
          <c:val>
            <c:numRef>
              <c:f>Sheet3!$AT$448:$AT$454</c:f>
              <c:numCache>
                <c:formatCode>General</c:formatCode>
                <c:ptCount val="7"/>
                <c:pt idx="0">
                  <c:v>2604595.4700000002</c:v>
                </c:pt>
                <c:pt idx="1">
                  <c:v>1790849.37</c:v>
                </c:pt>
                <c:pt idx="2">
                  <c:v>1765086.74</c:v>
                </c:pt>
                <c:pt idx="3">
                  <c:v>1689277.26</c:v>
                </c:pt>
                <c:pt idx="4">
                  <c:v>1573881.57</c:v>
                </c:pt>
                <c:pt idx="5">
                  <c:v>241259.84</c:v>
                </c:pt>
                <c:pt idx="6">
                  <c:v>44626.559999999998</c:v>
                </c:pt>
              </c:numCache>
            </c:numRef>
          </c:val>
          <c:extLst>
            <c:ext xmlns:c16="http://schemas.microsoft.com/office/drawing/2014/chart" uri="{C3380CC4-5D6E-409C-BE32-E72D297353CC}">
              <c16:uniqueId val="{0000000E-53A9-402D-8BE7-D062BFE5A64F}"/>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82038493881336916"/>
          <c:y val="0.2984708577286479"/>
          <c:w val="0.16823358610563857"/>
          <c:h val="0.4532427316595856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1).xls]Sheet1!PivotTable25</c:name>
    <c:fmtId val="3"/>
  </c:pivotSource>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sz="2400" b="0" dirty="0">
                <a:effectLst>
                  <a:outerShdw blurRad="38100" dist="38100" dir="2700000" algn="tl">
                    <a:srgbClr val="000000">
                      <a:alpha val="43137"/>
                    </a:srgbClr>
                  </a:outerShdw>
                </a:effectLst>
                <a:latin typeface="+mj-lt"/>
              </a:rPr>
              <a:t>Total sales by year and month</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Sheet1!$DB$42301:$DB$42302</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none"/>
          </c:marker>
          <c:cat>
            <c:multiLvlStrRef>
              <c:f>Sheet1!$CZ$42303:$DA$42328</c:f>
              <c:multiLvlStrCache>
                <c:ptCount val="26"/>
                <c:lvl>
                  <c:pt idx="0">
                    <c:v>February</c:v>
                  </c:pt>
                  <c:pt idx="1">
                    <c:v>April</c:v>
                  </c:pt>
                  <c:pt idx="2">
                    <c:v>September</c:v>
                  </c:pt>
                  <c:pt idx="3">
                    <c:v>October</c:v>
                  </c:pt>
                  <c:pt idx="4">
                    <c:v>December</c:v>
                  </c:pt>
                  <c:pt idx="5">
                    <c:v>January</c:v>
                  </c:pt>
                  <c:pt idx="6">
                    <c:v>February</c:v>
                  </c:pt>
                  <c:pt idx="7">
                    <c:v>March</c:v>
                  </c:pt>
                  <c:pt idx="8">
                    <c:v>April</c:v>
                  </c:pt>
                  <c:pt idx="9">
                    <c:v>May</c:v>
                  </c:pt>
                  <c:pt idx="10">
                    <c:v>June</c:v>
                  </c:pt>
                  <c:pt idx="11">
                    <c:v>July</c:v>
                  </c:pt>
                  <c:pt idx="12">
                    <c:v>August</c:v>
                  </c:pt>
                  <c:pt idx="13">
                    <c:v>September</c:v>
                  </c:pt>
                  <c:pt idx="14">
                    <c:v>October</c:v>
                  </c:pt>
                  <c:pt idx="15">
                    <c:v>November</c:v>
                  </c:pt>
                  <c:pt idx="16">
                    <c:v>December</c:v>
                  </c:pt>
                  <c:pt idx="17">
                    <c:v>January</c:v>
                  </c:pt>
                  <c:pt idx="18">
                    <c:v>February</c:v>
                  </c:pt>
                  <c:pt idx="19">
                    <c:v>March</c:v>
                  </c:pt>
                  <c:pt idx="20">
                    <c:v>April</c:v>
                  </c:pt>
                  <c:pt idx="21">
                    <c:v>May</c:v>
                  </c:pt>
                  <c:pt idx="22">
                    <c:v>June</c:v>
                  </c:pt>
                  <c:pt idx="23">
                    <c:v>July</c:v>
                  </c:pt>
                  <c:pt idx="24">
                    <c:v>August</c:v>
                  </c:pt>
                  <c:pt idx="25">
                    <c:v>September</c:v>
                  </c:pt>
                </c:lvl>
                <c:lvl>
                  <c:pt idx="0">
                    <c:v>2020</c:v>
                  </c:pt>
                  <c:pt idx="2">
                    <c:v>2021</c:v>
                  </c:pt>
                  <c:pt idx="5">
                    <c:v>2022</c:v>
                  </c:pt>
                  <c:pt idx="17">
                    <c:v>2023</c:v>
                  </c:pt>
                </c:lvl>
              </c:multiLvlStrCache>
            </c:multiLvlStrRef>
          </c:cat>
          <c:val>
            <c:numRef>
              <c:f>Sheet1!$DB$42303:$DB$42328</c:f>
              <c:numCache>
                <c:formatCode>General</c:formatCode>
                <c:ptCount val="26"/>
                <c:pt idx="0">
                  <c:v>175.34</c:v>
                </c:pt>
                <c:pt idx="1">
                  <c:v>484.29</c:v>
                </c:pt>
                <c:pt idx="2">
                  <c:v>361.98</c:v>
                </c:pt>
                <c:pt idx="3">
                  <c:v>65334.16</c:v>
                </c:pt>
                <c:pt idx="4">
                  <c:v>19.62</c:v>
                </c:pt>
                <c:pt idx="5">
                  <c:v>106377.28</c:v>
                </c:pt>
                <c:pt idx="6">
                  <c:v>313611.14</c:v>
                </c:pt>
                <c:pt idx="7">
                  <c:v>444883.67</c:v>
                </c:pt>
                <c:pt idx="8">
                  <c:v>390573.22</c:v>
                </c:pt>
                <c:pt idx="9">
                  <c:v>655357.56000000006</c:v>
                </c:pt>
                <c:pt idx="10">
                  <c:v>600188.25</c:v>
                </c:pt>
                <c:pt idx="11">
                  <c:v>606801.63</c:v>
                </c:pt>
                <c:pt idx="12">
                  <c:v>739771.69</c:v>
                </c:pt>
                <c:pt idx="13">
                  <c:v>798123.95</c:v>
                </c:pt>
                <c:pt idx="14">
                  <c:v>927941.56</c:v>
                </c:pt>
                <c:pt idx="15">
                  <c:v>1194895.28</c:v>
                </c:pt>
                <c:pt idx="16">
                  <c:v>1190754.45</c:v>
                </c:pt>
                <c:pt idx="17">
                  <c:v>1110179.48</c:v>
                </c:pt>
                <c:pt idx="18">
                  <c:v>1093645.1599999999</c:v>
                </c:pt>
                <c:pt idx="19">
                  <c:v>1375969.49</c:v>
                </c:pt>
                <c:pt idx="20">
                  <c:v>1274397.3400000001</c:v>
                </c:pt>
                <c:pt idx="21">
                  <c:v>1440293.47</c:v>
                </c:pt>
                <c:pt idx="22">
                  <c:v>1162446.8400000001</c:v>
                </c:pt>
                <c:pt idx="23">
                  <c:v>1095423.99</c:v>
                </c:pt>
                <c:pt idx="24">
                  <c:v>1407468.18</c:v>
                </c:pt>
                <c:pt idx="25">
                  <c:v>18416.41</c:v>
                </c:pt>
              </c:numCache>
            </c:numRef>
          </c:val>
          <c:smooth val="0"/>
          <c:extLst>
            <c:ext xmlns:c16="http://schemas.microsoft.com/office/drawing/2014/chart" uri="{C3380CC4-5D6E-409C-BE32-E72D297353CC}">
              <c16:uniqueId val="{00000000-71C5-4AD5-BBB3-76A5B2E6394B}"/>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557769327"/>
        <c:axId val="1557789487"/>
      </c:lineChart>
      <c:catAx>
        <c:axId val="1557769327"/>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j-lt"/>
                <a:ea typeface="+mn-ea"/>
                <a:cs typeface="+mn-cs"/>
              </a:defRPr>
            </a:pPr>
            <a:endParaRPr lang="en-US"/>
          </a:p>
        </c:txPr>
        <c:crossAx val="1557789487"/>
        <c:crosses val="autoZero"/>
        <c:auto val="1"/>
        <c:lblAlgn val="ctr"/>
        <c:lblOffset val="100"/>
        <c:noMultiLvlLbl val="0"/>
      </c:catAx>
      <c:valAx>
        <c:axId val="15577894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j-lt"/>
                <a:ea typeface="+mn-ea"/>
                <a:cs typeface="+mn-cs"/>
              </a:defRPr>
            </a:pPr>
            <a:endParaRPr lang="en-US"/>
          </a:p>
        </c:txPr>
        <c:crossAx val="1557769327"/>
        <c:crosses val="autoZero"/>
        <c:crossBetween val="between"/>
      </c:valAx>
      <c:spPr>
        <a:solidFill>
          <a:srgbClr val="9BA8B7"/>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tx1">
          <a:lumMod val="50000"/>
          <a:lumOff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Study.xlsx]Orders!PivotTable50</c:name>
    <c:fmtId val="4"/>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sz="2400" dirty="0">
                <a:solidFill>
                  <a:schemeClr val="tx1"/>
                </a:solidFill>
                <a:effectLst>
                  <a:outerShdw blurRad="38100" dist="38100" dir="2700000" algn="tl">
                    <a:srgbClr val="000000">
                      <a:alpha val="43137"/>
                    </a:srgbClr>
                  </a:outerShdw>
                </a:effectLst>
                <a:latin typeface="+mj-lt"/>
              </a:rPr>
              <a:t>New Customer</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Orders!$AW$72</c:f>
              <c:strCache>
                <c:ptCount val="1"/>
                <c:pt idx="0">
                  <c:v>Total</c:v>
                </c:pt>
              </c:strCache>
            </c:strRef>
          </c:tx>
          <c:spPr>
            <a:solidFill>
              <a:schemeClr val="tx1">
                <a:lumMod val="65000"/>
                <a:lumOff val="35000"/>
              </a:schemeClr>
            </a:solidFill>
            <a:ln w="9525" cap="flat" cmpd="sng" algn="ctr">
              <a:solidFill>
                <a:schemeClr val="accent1">
                  <a:shade val="95000"/>
                </a:schemeClr>
              </a:solidFill>
              <a:round/>
            </a:ln>
            <a:effectLst/>
          </c:spPr>
          <c:invertIfNegative val="0"/>
          <c:cat>
            <c:multiLvlStrRef>
              <c:f>Orders!$AT$73:$AV$98</c:f>
              <c:multiLvlStrCache>
                <c:ptCount val="26"/>
                <c:lvl>
                  <c:pt idx="0">
                    <c:v>2</c:v>
                  </c:pt>
                  <c:pt idx="1">
                    <c:v>4</c:v>
                  </c:pt>
                  <c:pt idx="2">
                    <c:v>9</c:v>
                  </c:pt>
                  <c:pt idx="3">
                    <c:v>10</c:v>
                  </c:pt>
                  <c:pt idx="4">
                    <c:v>12</c:v>
                  </c:pt>
                  <c:pt idx="5">
                    <c:v>1</c:v>
                  </c:pt>
                  <c:pt idx="6">
                    <c:v>2</c:v>
                  </c:pt>
                  <c:pt idx="7">
                    <c:v>3</c:v>
                  </c:pt>
                  <c:pt idx="8">
                    <c:v>4</c:v>
                  </c:pt>
                  <c:pt idx="9">
                    <c:v>5</c:v>
                  </c:pt>
                  <c:pt idx="10">
                    <c:v>6</c:v>
                  </c:pt>
                  <c:pt idx="11">
                    <c:v>7</c:v>
                  </c:pt>
                  <c:pt idx="12">
                    <c:v>8</c:v>
                  </c:pt>
                  <c:pt idx="13">
                    <c:v>9</c:v>
                  </c:pt>
                  <c:pt idx="14">
                    <c:v>10</c:v>
                  </c:pt>
                  <c:pt idx="15">
                    <c:v>11</c:v>
                  </c:pt>
                  <c:pt idx="16">
                    <c:v>12</c:v>
                  </c:pt>
                  <c:pt idx="17">
                    <c:v>1</c:v>
                  </c:pt>
                  <c:pt idx="18">
                    <c:v>2</c:v>
                  </c:pt>
                  <c:pt idx="19">
                    <c:v>3</c:v>
                  </c:pt>
                  <c:pt idx="20">
                    <c:v>4</c:v>
                  </c:pt>
                  <c:pt idx="21">
                    <c:v>5</c:v>
                  </c:pt>
                  <c:pt idx="22">
                    <c:v>6</c:v>
                  </c:pt>
                  <c:pt idx="23">
                    <c:v>7</c:v>
                  </c:pt>
                  <c:pt idx="24">
                    <c:v>8</c:v>
                  </c:pt>
                  <c:pt idx="25">
                    <c:v>9</c:v>
                  </c:pt>
                </c:lvl>
                <c:lvl>
                  <c:pt idx="0">
                    <c:v>new</c:v>
                  </c:pt>
                  <c:pt idx="2">
                    <c:v>new</c:v>
                  </c:pt>
                  <c:pt idx="5">
                    <c:v>new</c:v>
                  </c:pt>
                  <c:pt idx="17">
                    <c:v>new</c:v>
                  </c:pt>
                </c:lvl>
                <c:lvl>
                  <c:pt idx="0">
                    <c:v>2020</c:v>
                  </c:pt>
                  <c:pt idx="2">
                    <c:v>2021</c:v>
                  </c:pt>
                  <c:pt idx="5">
                    <c:v>2022</c:v>
                  </c:pt>
                  <c:pt idx="17">
                    <c:v>2023</c:v>
                  </c:pt>
                </c:lvl>
              </c:multiLvlStrCache>
            </c:multiLvlStrRef>
          </c:cat>
          <c:val>
            <c:numRef>
              <c:f>Orders!$AW$73:$AW$98</c:f>
              <c:numCache>
                <c:formatCode>General</c:formatCode>
                <c:ptCount val="26"/>
                <c:pt idx="0">
                  <c:v>175.34000396728501</c:v>
                </c:pt>
                <c:pt idx="1">
                  <c:v>968.57995605468795</c:v>
                </c:pt>
                <c:pt idx="2">
                  <c:v>935.82001495361305</c:v>
                </c:pt>
                <c:pt idx="3">
                  <c:v>105149.88984680201</c:v>
                </c:pt>
                <c:pt idx="4">
                  <c:v>19.620000839233398</c:v>
                </c:pt>
                <c:pt idx="5">
                  <c:v>168414.889972687</c:v>
                </c:pt>
                <c:pt idx="6">
                  <c:v>497463.32937908202</c:v>
                </c:pt>
                <c:pt idx="7">
                  <c:v>654767.068997383</c:v>
                </c:pt>
                <c:pt idx="8">
                  <c:v>547310.39956951095</c:v>
                </c:pt>
                <c:pt idx="9">
                  <c:v>963512.76995754195</c:v>
                </c:pt>
                <c:pt idx="10">
                  <c:v>848604.86907005298</c:v>
                </c:pt>
                <c:pt idx="11">
                  <c:v>908034.09020519303</c:v>
                </c:pt>
                <c:pt idx="12">
                  <c:v>1559282.5192394301</c:v>
                </c:pt>
                <c:pt idx="13">
                  <c:v>1218126.21234608</c:v>
                </c:pt>
                <c:pt idx="14">
                  <c:v>2061113.60747242</c:v>
                </c:pt>
                <c:pt idx="15">
                  <c:v>2081909.7863960301</c:v>
                </c:pt>
                <c:pt idx="16">
                  <c:v>1974338.60154343</c:v>
                </c:pt>
                <c:pt idx="17">
                  <c:v>1719130.28790665</c:v>
                </c:pt>
                <c:pt idx="18">
                  <c:v>1812654.22678185</c:v>
                </c:pt>
                <c:pt idx="19">
                  <c:v>2678151.5601520501</c:v>
                </c:pt>
                <c:pt idx="20">
                  <c:v>2129995.3925056499</c:v>
                </c:pt>
                <c:pt idx="21">
                  <c:v>2281604.99274445</c:v>
                </c:pt>
                <c:pt idx="22">
                  <c:v>1792892.0714473701</c:v>
                </c:pt>
                <c:pt idx="23">
                  <c:v>1638325.99956608</c:v>
                </c:pt>
                <c:pt idx="24">
                  <c:v>2026492.7093400999</c:v>
                </c:pt>
                <c:pt idx="25">
                  <c:v>23815.569940566998</c:v>
                </c:pt>
              </c:numCache>
            </c:numRef>
          </c:val>
          <c:extLst>
            <c:ext xmlns:c16="http://schemas.microsoft.com/office/drawing/2014/chart" uri="{C3380CC4-5D6E-409C-BE32-E72D297353CC}">
              <c16:uniqueId val="{00000000-D01D-4F29-AE27-B9EE9A4DA4A9}"/>
            </c:ext>
          </c:extLst>
        </c:ser>
        <c:dLbls>
          <c:dLblPos val="inEnd"/>
          <c:showLegendKey val="0"/>
          <c:showVal val="0"/>
          <c:showCatName val="0"/>
          <c:showSerName val="0"/>
          <c:showPercent val="0"/>
          <c:showBubbleSize val="0"/>
        </c:dLbls>
        <c:gapWidth val="100"/>
        <c:overlap val="-24"/>
        <c:axId val="333438191"/>
        <c:axId val="333445391"/>
      </c:barChart>
      <c:catAx>
        <c:axId val="333438191"/>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333445391"/>
        <c:crosses val="autoZero"/>
        <c:auto val="1"/>
        <c:lblAlgn val="ctr"/>
        <c:lblOffset val="100"/>
        <c:noMultiLvlLbl val="0"/>
      </c:catAx>
      <c:valAx>
        <c:axId val="333445391"/>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333438191"/>
        <c:crosses val="autoZero"/>
        <c:crossBetween val="between"/>
      </c:valAx>
      <c:spPr>
        <a:solidFill>
          <a:schemeClr val="bg1">
            <a:lumMod val="8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Study.xlsx]Orders!PivotTable51</c:name>
    <c:fmtId val="5"/>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2400" dirty="0">
                <a:solidFill>
                  <a:schemeClr val="tx1"/>
                </a:solidFill>
                <a:effectLst>
                  <a:outerShdw blurRad="38100" dist="38100" dir="2700000" algn="tl">
                    <a:srgbClr val="000000">
                      <a:alpha val="43137"/>
                    </a:srgbClr>
                  </a:outerShdw>
                </a:effectLst>
                <a:latin typeface="+mj-lt"/>
              </a:rPr>
              <a:t>Existing Customer </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Orders!$BD$96</c:f>
              <c:strCache>
                <c:ptCount val="1"/>
                <c:pt idx="0">
                  <c:v>Total</c:v>
                </c:pt>
              </c:strCache>
            </c:strRef>
          </c:tx>
          <c:spPr>
            <a:solidFill>
              <a:schemeClr val="tx1">
                <a:lumMod val="65000"/>
                <a:lumOff val="35000"/>
              </a:schemeClr>
            </a:solidFill>
            <a:ln w="9525" cap="flat" cmpd="sng" algn="ctr">
              <a:solidFill>
                <a:schemeClr val="accent1">
                  <a:shade val="95000"/>
                </a:schemeClr>
              </a:solidFill>
              <a:round/>
            </a:ln>
            <a:effectLst/>
          </c:spPr>
          <c:invertIfNegative val="0"/>
          <c:cat>
            <c:multiLvlStrRef>
              <c:f>Orders!$BA$97:$BC$114</c:f>
              <c:multiLvlStrCache>
                <c:ptCount val="18"/>
                <c:lvl>
                  <c:pt idx="0">
                    <c:v>2</c:v>
                  </c:pt>
                  <c:pt idx="1">
                    <c:v>3</c:v>
                  </c:pt>
                  <c:pt idx="2">
                    <c:v>5</c:v>
                  </c:pt>
                  <c:pt idx="3">
                    <c:v>7</c:v>
                  </c:pt>
                  <c:pt idx="4">
                    <c:v>8</c:v>
                  </c:pt>
                  <c:pt idx="5">
                    <c:v>9</c:v>
                  </c:pt>
                  <c:pt idx="6">
                    <c:v>10</c:v>
                  </c:pt>
                  <c:pt idx="7">
                    <c:v>11</c:v>
                  </c:pt>
                  <c:pt idx="8">
                    <c:v>12</c:v>
                  </c:pt>
                  <c:pt idx="9">
                    <c:v>1</c:v>
                  </c:pt>
                  <c:pt idx="10">
                    <c:v>2</c:v>
                  </c:pt>
                  <c:pt idx="11">
                    <c:v>3</c:v>
                  </c:pt>
                  <c:pt idx="12">
                    <c:v>4</c:v>
                  </c:pt>
                  <c:pt idx="13">
                    <c:v>5</c:v>
                  </c:pt>
                  <c:pt idx="14">
                    <c:v>6</c:v>
                  </c:pt>
                  <c:pt idx="15">
                    <c:v>7</c:v>
                  </c:pt>
                  <c:pt idx="16">
                    <c:v>8</c:v>
                  </c:pt>
                  <c:pt idx="17">
                    <c:v>9</c:v>
                  </c:pt>
                </c:lvl>
                <c:lvl>
                  <c:pt idx="0">
                    <c:v>existing</c:v>
                  </c:pt>
                  <c:pt idx="9">
                    <c:v>existing</c:v>
                  </c:pt>
                </c:lvl>
                <c:lvl>
                  <c:pt idx="0">
                    <c:v>2022</c:v>
                  </c:pt>
                  <c:pt idx="9">
                    <c:v>2023</c:v>
                  </c:pt>
                </c:lvl>
              </c:multiLvlStrCache>
            </c:multiLvlStrRef>
          </c:cat>
          <c:val>
            <c:numRef>
              <c:f>Orders!$BD$97:$BD$114</c:f>
              <c:numCache>
                <c:formatCode>General</c:formatCode>
                <c:ptCount val="18"/>
                <c:pt idx="0">
                  <c:v>2060.6799812316899</c:v>
                </c:pt>
                <c:pt idx="1">
                  <c:v>729.91998291015602</c:v>
                </c:pt>
                <c:pt idx="2">
                  <c:v>518.35999679565396</c:v>
                </c:pt>
                <c:pt idx="3">
                  <c:v>404.50999450683599</c:v>
                </c:pt>
                <c:pt idx="4">
                  <c:v>81.980003356933594</c:v>
                </c:pt>
                <c:pt idx="5">
                  <c:v>631.15997695922897</c:v>
                </c:pt>
                <c:pt idx="6">
                  <c:v>376.27999877929699</c:v>
                </c:pt>
                <c:pt idx="7">
                  <c:v>949.14997482299805</c:v>
                </c:pt>
                <c:pt idx="8">
                  <c:v>572.31000518798805</c:v>
                </c:pt>
                <c:pt idx="9">
                  <c:v>662.86998748779297</c:v>
                </c:pt>
                <c:pt idx="10">
                  <c:v>1765.1799926757801</c:v>
                </c:pt>
                <c:pt idx="11">
                  <c:v>7666.4000244140598</c:v>
                </c:pt>
                <c:pt idx="12">
                  <c:v>37966.299938201897</c:v>
                </c:pt>
                <c:pt idx="13">
                  <c:v>50958.860145568797</c:v>
                </c:pt>
                <c:pt idx="14">
                  <c:v>26215.050096511801</c:v>
                </c:pt>
                <c:pt idx="15">
                  <c:v>42888.969865799001</c:v>
                </c:pt>
                <c:pt idx="16">
                  <c:v>95317.179819107099</c:v>
                </c:pt>
                <c:pt idx="17">
                  <c:v>4586.73998069763</c:v>
                </c:pt>
              </c:numCache>
            </c:numRef>
          </c:val>
          <c:extLst>
            <c:ext xmlns:c16="http://schemas.microsoft.com/office/drawing/2014/chart" uri="{C3380CC4-5D6E-409C-BE32-E72D297353CC}">
              <c16:uniqueId val="{00000000-D909-48D5-B1E5-3245D15429A0}"/>
            </c:ext>
          </c:extLst>
        </c:ser>
        <c:dLbls>
          <c:dLblPos val="inEnd"/>
          <c:showLegendKey val="0"/>
          <c:showVal val="0"/>
          <c:showCatName val="0"/>
          <c:showSerName val="0"/>
          <c:showPercent val="0"/>
          <c:showBubbleSize val="0"/>
        </c:dLbls>
        <c:gapWidth val="100"/>
        <c:overlap val="-24"/>
        <c:axId val="333334511"/>
        <c:axId val="333338831"/>
      </c:barChart>
      <c:catAx>
        <c:axId val="333334511"/>
        <c:scaling>
          <c:orientation val="minMax"/>
        </c:scaling>
        <c:delete val="0"/>
        <c:axPos val="b"/>
        <c:numFmt formatCode="General" sourceLinked="1"/>
        <c:majorTickMark val="none"/>
        <c:minorTickMark val="none"/>
        <c:tickLblPos val="nextTo"/>
        <c:spPr>
          <a:solidFill>
            <a:schemeClr val="bg1">
              <a:lumMod val="85000"/>
            </a:schemeClr>
          </a:solidFill>
          <a:ln w="9525"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333338831"/>
        <c:crosses val="autoZero"/>
        <c:auto val="1"/>
        <c:lblAlgn val="ctr"/>
        <c:lblOffset val="100"/>
        <c:noMultiLvlLbl val="0"/>
      </c:catAx>
      <c:valAx>
        <c:axId val="333338831"/>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333334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 (version 1).xls]Sheet6!PivotTable7</c:name>
    <c:fmtId val="5"/>
  </c:pivotSource>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dirty="0">
                <a:solidFill>
                  <a:schemeClr val="tx1"/>
                </a:solidFill>
                <a:effectLst>
                  <a:outerShdw blurRad="38100" dist="38100" dir="2700000" algn="tl">
                    <a:srgbClr val="000000">
                      <a:alpha val="43137"/>
                    </a:srgbClr>
                  </a:outerShdw>
                </a:effectLst>
                <a:latin typeface="+mj-lt"/>
              </a:rPr>
              <a:t>Total sales and quantity by category</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Sheet6!$K$22936:$K$22937</c:f>
              <c:strCache>
                <c:ptCount val="1"/>
                <c:pt idx="0">
                  <c:v>Sum of total sales</c:v>
                </c:pt>
              </c:strCache>
            </c:strRef>
          </c:tx>
          <c:spPr>
            <a:solidFill>
              <a:schemeClr val="tx1">
                <a:lumMod val="65000"/>
                <a:lumOff val="35000"/>
              </a:schemeClr>
            </a:solidFill>
            <a:ln w="9525" cap="flat" cmpd="sng" algn="ctr">
              <a:solidFill>
                <a:schemeClr val="accent1">
                  <a:shade val="95000"/>
                </a:schemeClr>
              </a:solidFill>
              <a:round/>
            </a:ln>
            <a:effectLst/>
          </c:spPr>
          <c:invertIfNegative val="0"/>
          <c:cat>
            <c:strRef>
              <c:f>Sheet6!$J$22938:$J$22952</c:f>
              <c:strCache>
                <c:ptCount val="14"/>
                <c:pt idx="0">
                  <c:v>Baby</c:v>
                </c:pt>
                <c:pt idx="1">
                  <c:v>Toys &amp; Gifts</c:v>
                </c:pt>
                <c:pt idx="2">
                  <c:v>Food &amp; Beverages</c:v>
                </c:pt>
                <c:pt idx="3">
                  <c:v>Home_Appliances</c:v>
                </c:pt>
                <c:pt idx="4">
                  <c:v>Furniture</c:v>
                </c:pt>
                <c:pt idx="5">
                  <c:v>Luggage_Accessories</c:v>
                </c:pt>
                <c:pt idx="6">
                  <c:v>Construction_Tools</c:v>
                </c:pt>
                <c:pt idx="7">
                  <c:v>Computers &amp; Accessories</c:v>
                </c:pt>
                <c:pt idx="8">
                  <c:v>Stationery</c:v>
                </c:pt>
                <c:pt idx="9">
                  <c:v>Auto</c:v>
                </c:pt>
                <c:pt idx="10">
                  <c:v>Electronics</c:v>
                </c:pt>
                <c:pt idx="11">
                  <c:v>Fashion</c:v>
                </c:pt>
                <c:pt idx="12">
                  <c:v>Pet_Shop</c:v>
                </c:pt>
                <c:pt idx="13">
                  <c:v>NULL</c:v>
                </c:pt>
              </c:strCache>
            </c:strRef>
          </c:cat>
          <c:val>
            <c:numRef>
              <c:f>Sheet6!$K$22938:$K$22952</c:f>
              <c:numCache>
                <c:formatCode>General</c:formatCode>
                <c:ptCount val="14"/>
                <c:pt idx="0">
                  <c:v>1521037.93</c:v>
                </c:pt>
                <c:pt idx="1">
                  <c:v>1402880.26000001</c:v>
                </c:pt>
                <c:pt idx="2">
                  <c:v>1069666.27</c:v>
                </c:pt>
                <c:pt idx="3">
                  <c:v>987584.11000000197</c:v>
                </c:pt>
                <c:pt idx="4">
                  <c:v>900232.09</c:v>
                </c:pt>
                <c:pt idx="5">
                  <c:v>820849.25000000303</c:v>
                </c:pt>
                <c:pt idx="6">
                  <c:v>748462.95000000205</c:v>
                </c:pt>
                <c:pt idx="7">
                  <c:v>628848.45999999903</c:v>
                </c:pt>
                <c:pt idx="8">
                  <c:v>441595.15999999701</c:v>
                </c:pt>
                <c:pt idx="9">
                  <c:v>385427.11000000098</c:v>
                </c:pt>
                <c:pt idx="10">
                  <c:v>310070.51</c:v>
                </c:pt>
                <c:pt idx="11">
                  <c:v>163520.59</c:v>
                </c:pt>
                <c:pt idx="12">
                  <c:v>161233.60999999999</c:v>
                </c:pt>
                <c:pt idx="13">
                  <c:v>6113.69</c:v>
                </c:pt>
              </c:numCache>
            </c:numRef>
          </c:val>
          <c:extLst>
            <c:ext xmlns:c16="http://schemas.microsoft.com/office/drawing/2014/chart" uri="{C3380CC4-5D6E-409C-BE32-E72D297353CC}">
              <c16:uniqueId val="{00000000-2BCE-412C-8F38-F5B61B8AB62D}"/>
            </c:ext>
          </c:extLst>
        </c:ser>
        <c:dLbls>
          <c:showLegendKey val="0"/>
          <c:showVal val="0"/>
          <c:showCatName val="0"/>
          <c:showSerName val="0"/>
          <c:showPercent val="0"/>
          <c:showBubbleSize val="0"/>
        </c:dLbls>
        <c:gapWidth val="219"/>
        <c:axId val="1472963535"/>
        <c:axId val="1472941455"/>
      </c:barChart>
      <c:lineChart>
        <c:grouping val="standard"/>
        <c:varyColors val="0"/>
        <c:ser>
          <c:idx val="1"/>
          <c:order val="1"/>
          <c:tx>
            <c:strRef>
              <c:f>Sheet6!$L$22936:$L$22937</c:f>
              <c:strCache>
                <c:ptCount val="1"/>
                <c:pt idx="0">
                  <c:v>Sum of total quantity</c:v>
                </c:pt>
              </c:strCache>
            </c:strRef>
          </c:tx>
          <c:spPr>
            <a:ln w="15875" cap="rnd">
              <a:solidFill>
                <a:srgbClr val="F4C03E"/>
              </a:solidFill>
              <a:round/>
            </a:ln>
            <a:effectLst/>
          </c:spPr>
          <c:marker>
            <c:symbol val="none"/>
          </c:marker>
          <c:cat>
            <c:strRef>
              <c:f>Sheet6!$J$22938:$J$22952</c:f>
              <c:strCache>
                <c:ptCount val="14"/>
                <c:pt idx="0">
                  <c:v>Baby</c:v>
                </c:pt>
                <c:pt idx="1">
                  <c:v>Toys &amp; Gifts</c:v>
                </c:pt>
                <c:pt idx="2">
                  <c:v>Food &amp; Beverages</c:v>
                </c:pt>
                <c:pt idx="3">
                  <c:v>Home_Appliances</c:v>
                </c:pt>
                <c:pt idx="4">
                  <c:v>Furniture</c:v>
                </c:pt>
                <c:pt idx="5">
                  <c:v>Luggage_Accessories</c:v>
                </c:pt>
                <c:pt idx="6">
                  <c:v>Construction_Tools</c:v>
                </c:pt>
                <c:pt idx="7">
                  <c:v>Computers &amp; Accessories</c:v>
                </c:pt>
                <c:pt idx="8">
                  <c:v>Stationery</c:v>
                </c:pt>
                <c:pt idx="9">
                  <c:v>Auto</c:v>
                </c:pt>
                <c:pt idx="10">
                  <c:v>Electronics</c:v>
                </c:pt>
                <c:pt idx="11">
                  <c:v>Fashion</c:v>
                </c:pt>
                <c:pt idx="12">
                  <c:v>Pet_Shop</c:v>
                </c:pt>
                <c:pt idx="13">
                  <c:v>NULL</c:v>
                </c:pt>
              </c:strCache>
            </c:strRef>
          </c:cat>
          <c:val>
            <c:numRef>
              <c:f>Sheet6!$L$22938:$L$22952</c:f>
              <c:numCache>
                <c:formatCode>General</c:formatCode>
                <c:ptCount val="14"/>
                <c:pt idx="0">
                  <c:v>13674</c:v>
                </c:pt>
                <c:pt idx="1">
                  <c:v>10235</c:v>
                </c:pt>
                <c:pt idx="2">
                  <c:v>7172</c:v>
                </c:pt>
                <c:pt idx="3">
                  <c:v>8538</c:v>
                </c:pt>
                <c:pt idx="4">
                  <c:v>8655</c:v>
                </c:pt>
                <c:pt idx="5">
                  <c:v>6043</c:v>
                </c:pt>
                <c:pt idx="6">
                  <c:v>4309</c:v>
                </c:pt>
                <c:pt idx="7">
                  <c:v>3669</c:v>
                </c:pt>
                <c:pt idx="8">
                  <c:v>5686</c:v>
                </c:pt>
                <c:pt idx="9">
                  <c:v>2740</c:v>
                </c:pt>
                <c:pt idx="10">
                  <c:v>2816</c:v>
                </c:pt>
                <c:pt idx="11">
                  <c:v>1900</c:v>
                </c:pt>
                <c:pt idx="12">
                  <c:v>1389</c:v>
                </c:pt>
                <c:pt idx="13">
                  <c:v>19</c:v>
                </c:pt>
              </c:numCache>
            </c:numRef>
          </c:val>
          <c:smooth val="0"/>
          <c:extLst>
            <c:ext xmlns:c16="http://schemas.microsoft.com/office/drawing/2014/chart" uri="{C3380CC4-5D6E-409C-BE32-E72D297353CC}">
              <c16:uniqueId val="{00000001-2BCE-412C-8F38-F5B61B8AB62D}"/>
            </c:ext>
          </c:extLst>
        </c:ser>
        <c:dLbls>
          <c:showLegendKey val="0"/>
          <c:showVal val="0"/>
          <c:showCatName val="0"/>
          <c:showSerName val="0"/>
          <c:showPercent val="0"/>
          <c:showBubbleSize val="0"/>
        </c:dLbls>
        <c:marker val="1"/>
        <c:smooth val="0"/>
        <c:axId val="319431632"/>
        <c:axId val="319431152"/>
      </c:lineChart>
      <c:catAx>
        <c:axId val="1472963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1472941455"/>
        <c:crosses val="autoZero"/>
        <c:auto val="1"/>
        <c:lblAlgn val="ctr"/>
        <c:lblOffset val="100"/>
        <c:noMultiLvlLbl val="0"/>
      </c:catAx>
      <c:valAx>
        <c:axId val="1472941455"/>
        <c:scaling>
          <c:orientation val="minMax"/>
        </c:scaling>
        <c:delete val="0"/>
        <c:axPos val="l"/>
        <c:majorGridlines>
          <c:spPr>
            <a:ln w="9525" cap="flat" cmpd="sng" algn="ctr">
              <a:solidFill>
                <a:schemeClr val="accent1">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1472963535"/>
        <c:crosses val="autoZero"/>
        <c:crossBetween val="between"/>
      </c:valAx>
      <c:valAx>
        <c:axId val="31943115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crossAx val="319431632"/>
        <c:crosses val="max"/>
        <c:crossBetween val="between"/>
      </c:valAx>
      <c:catAx>
        <c:axId val="319431632"/>
        <c:scaling>
          <c:orientation val="minMax"/>
        </c:scaling>
        <c:delete val="1"/>
        <c:axPos val="b"/>
        <c:numFmt formatCode="General" sourceLinked="1"/>
        <c:majorTickMark val="out"/>
        <c:minorTickMark val="none"/>
        <c:tickLblPos val="nextTo"/>
        <c:crossAx val="319431152"/>
        <c:auto val="1"/>
        <c:lblAlgn val="ctr"/>
        <c:lblOffset val="100"/>
        <c:noMultiLvlLbl val="0"/>
      </c:catAx>
      <c:spPr>
        <a:noFill/>
        <a:ln>
          <a:noFill/>
        </a:ln>
        <a:effectLst/>
      </c:spPr>
    </c:plotArea>
    <c:legend>
      <c:legendPos val="b"/>
      <c:overlay val="0"/>
      <c:spPr>
        <a:noFill/>
        <a:ln>
          <a:solidFill>
            <a:schemeClr val="tx1">
              <a:alpha val="80000"/>
            </a:schemeClr>
          </a:solidFill>
        </a:ln>
        <a:effectLst/>
      </c:spPr>
      <c:txPr>
        <a:bodyPr rot="0" spcFirstLastPara="1" vertOverflow="ellipsis" vert="horz" wrap="square" anchor="ctr" anchorCtr="1"/>
        <a:lstStyle/>
        <a:p>
          <a:pPr>
            <a:defRPr sz="1100" b="0" i="0" u="none" strike="noStrike" kern="1200" baseline="0">
              <a:solidFill>
                <a:schemeClr val="tx1"/>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alpha val="98000"/>
      </a:schemeClr>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b="0" dirty="0">
                <a:solidFill>
                  <a:schemeClr val="tx1"/>
                </a:solidFill>
                <a:effectLst>
                  <a:outerShdw blurRad="38100" dist="38100" dir="2700000" algn="tl">
                    <a:srgbClr val="000000">
                      <a:alpha val="43137"/>
                    </a:srgbClr>
                  </a:outerShdw>
                </a:effectLst>
                <a:latin typeface="+mj-lt"/>
              </a:rPr>
              <a:t>Total sales and quantity by channel</a:t>
            </a:r>
          </a:p>
        </c:rich>
      </c:tx>
      <c:layout>
        <c:manualLayout>
          <c:xMode val="edge"/>
          <c:yMode val="edge"/>
          <c:x val="0.15139111402335845"/>
          <c:y val="4.311625262050058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Sheet6!$P$22954</c:f>
              <c:strCache>
                <c:ptCount val="1"/>
                <c:pt idx="0">
                  <c:v>total 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2BA-4D4D-B610-D35AC264A4C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2BA-4D4D-B610-D35AC264A4C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2BA-4D4D-B610-D35AC264A4C3}"/>
              </c:ext>
            </c:extLst>
          </c:dPt>
          <c:dLbls>
            <c:dLbl>
              <c:idx val="1"/>
              <c:layout>
                <c:manualLayout>
                  <c:x val="-6.3800946018580509E-2"/>
                  <c:y val="8.478574943458791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2BA-4D4D-B610-D35AC264A4C3}"/>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Sheet6!$O$22955:$O$22957</c:f>
              <c:strCache>
                <c:ptCount val="3"/>
                <c:pt idx="0">
                  <c:v>Online</c:v>
                </c:pt>
                <c:pt idx="1">
                  <c:v>Phone Delivery</c:v>
                </c:pt>
                <c:pt idx="2">
                  <c:v>Instore</c:v>
                </c:pt>
              </c:strCache>
            </c:strRef>
          </c:cat>
          <c:val>
            <c:numRef>
              <c:f>Sheet6!$P$22955:$P$22957</c:f>
              <c:numCache>
                <c:formatCode>General</c:formatCode>
                <c:ptCount val="3"/>
                <c:pt idx="0">
                  <c:v>179484.77</c:v>
                </c:pt>
                <c:pt idx="1">
                  <c:v>1045328.29</c:v>
                </c:pt>
                <c:pt idx="2">
                  <c:v>8484763.7499997504</c:v>
                </c:pt>
              </c:numCache>
            </c:numRef>
          </c:val>
          <c:extLst>
            <c:ext xmlns:c16="http://schemas.microsoft.com/office/drawing/2014/chart" uri="{C3380CC4-5D6E-409C-BE32-E72D297353CC}">
              <c16:uniqueId val="{00000006-72BA-4D4D-B610-D35AC264A4C3}"/>
            </c:ext>
          </c:extLst>
        </c:ser>
        <c:ser>
          <c:idx val="1"/>
          <c:order val="1"/>
          <c:tx>
            <c:strRef>
              <c:f>Sheet6!$Q$22954</c:f>
              <c:strCache>
                <c:ptCount val="1"/>
                <c:pt idx="0">
                  <c:v>total quantity</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72BA-4D4D-B610-D35AC264A4C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72BA-4D4D-B610-D35AC264A4C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72BA-4D4D-B610-D35AC264A4C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Sheet6!$O$22955:$O$22957</c:f>
              <c:strCache>
                <c:ptCount val="3"/>
                <c:pt idx="0">
                  <c:v>Online</c:v>
                </c:pt>
                <c:pt idx="1">
                  <c:v>Phone Delivery</c:v>
                </c:pt>
                <c:pt idx="2">
                  <c:v>Instore</c:v>
                </c:pt>
              </c:strCache>
            </c:strRef>
          </c:cat>
          <c:val>
            <c:numRef>
              <c:f>Sheet6!$Q$22955:$Q$22957</c:f>
              <c:numCache>
                <c:formatCode>General</c:formatCode>
                <c:ptCount val="3"/>
                <c:pt idx="0">
                  <c:v>1189</c:v>
                </c:pt>
                <c:pt idx="1">
                  <c:v>8212</c:v>
                </c:pt>
                <c:pt idx="2">
                  <c:v>68629</c:v>
                </c:pt>
              </c:numCache>
            </c:numRef>
          </c:val>
          <c:extLst>
            <c:ext xmlns:c16="http://schemas.microsoft.com/office/drawing/2014/chart" uri="{C3380CC4-5D6E-409C-BE32-E72D297353CC}">
              <c16:uniqueId val="{0000000D-72BA-4D4D-B610-D35AC264A4C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tx1"/>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 Case Study.xlsx]Orders!PivotTable55</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solidFill>
                  <a:schemeClr val="tx1"/>
                </a:solidFill>
                <a:effectLst>
                  <a:outerShdw blurRad="38100" dist="38100" dir="2700000" algn="tl">
                    <a:srgbClr val="000000">
                      <a:alpha val="43137"/>
                    </a:srgbClr>
                  </a:outerShdw>
                </a:effectLst>
                <a:latin typeface="+mj-lt"/>
              </a:rPr>
              <a:t>Quantity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Orders!$DL$155</c:f>
              <c:strCache>
                <c:ptCount val="1"/>
                <c:pt idx="0">
                  <c:v>Total</c:v>
                </c:pt>
              </c:strCache>
            </c:strRef>
          </c:tx>
          <c:spPr>
            <a:ln w="28575" cap="rnd">
              <a:solidFill>
                <a:schemeClr val="tx1">
                  <a:lumMod val="65000"/>
                  <a:lumOff val="35000"/>
                </a:schemeClr>
              </a:solidFill>
              <a:round/>
            </a:ln>
            <a:effectLst/>
          </c:spPr>
          <c:marker>
            <c:symbol val="none"/>
          </c:marker>
          <c:cat>
            <c:multiLvlStrRef>
              <c:f>Orders!$DI$156:$DK$173</c:f>
              <c:multiLvlStrCache>
                <c:ptCount val="7"/>
                <c:lvl>
                  <c:pt idx="0">
                    <c:v>d1c427060a0f73f6b889a5c7c61f2ac4</c:v>
                  </c:pt>
                  <c:pt idx="1">
                    <c:v>f49e985b4cb2d0543890d6dd00077663</c:v>
                  </c:pt>
                  <c:pt idx="2">
                    <c:v>16c4e87b98a9370a9cbc3a4658a3f45b</c:v>
                  </c:pt>
                  <c:pt idx="3">
                    <c:v>d5991653e037ccb7af6ed7d94246b249</c:v>
                  </c:pt>
                  <c:pt idx="4">
                    <c:v>25c38557cf793876c5abdd5931f922db</c:v>
                  </c:pt>
                  <c:pt idx="5">
                    <c:v>bb50f2e236e5eea0100680137654686c</c:v>
                  </c:pt>
                  <c:pt idx="6">
                    <c:v>99a4788cb24856965c36a24e339b6058</c:v>
                  </c:pt>
                </c:lvl>
                <c:lvl>
                  <c:pt idx="0">
                    <c:v>West Bengal</c:v>
                  </c:pt>
                  <c:pt idx="1">
                    <c:v>Chhattisgarh</c:v>
                  </c:pt>
                  <c:pt idx="2">
                    <c:v>Delhi</c:v>
                  </c:pt>
                  <c:pt idx="3">
                    <c:v>Haryana</c:v>
                  </c:pt>
                  <c:pt idx="4">
                    <c:v>Madhya Pradesh</c:v>
                  </c:pt>
                  <c:pt idx="5">
                    <c:v>Andhra Pradesh</c:v>
                  </c:pt>
                  <c:pt idx="6">
                    <c:v>Gujarat</c:v>
                  </c:pt>
                </c:lvl>
                <c:lvl>
                  <c:pt idx="0">
                    <c:v>East</c:v>
                  </c:pt>
                  <c:pt idx="1">
                    <c:v>North</c:v>
                  </c:pt>
                  <c:pt idx="5">
                    <c:v>South</c:v>
                  </c:pt>
                  <c:pt idx="6">
                    <c:v>West</c:v>
                  </c:pt>
                </c:lvl>
              </c:multiLvlStrCache>
            </c:multiLvlStrRef>
          </c:cat>
          <c:val>
            <c:numRef>
              <c:f>Orders!$DL$156:$DL$173</c:f>
              <c:numCache>
                <c:formatCode>General</c:formatCode>
                <c:ptCount val="7"/>
                <c:pt idx="0">
                  <c:v>369</c:v>
                </c:pt>
                <c:pt idx="1">
                  <c:v>19</c:v>
                </c:pt>
                <c:pt idx="2">
                  <c:v>13</c:v>
                </c:pt>
                <c:pt idx="3">
                  <c:v>235</c:v>
                </c:pt>
                <c:pt idx="4">
                  <c:v>64</c:v>
                </c:pt>
                <c:pt idx="5">
                  <c:v>215</c:v>
                </c:pt>
                <c:pt idx="6">
                  <c:v>542</c:v>
                </c:pt>
              </c:numCache>
            </c:numRef>
          </c:val>
          <c:smooth val="0"/>
          <c:extLst>
            <c:ext xmlns:c16="http://schemas.microsoft.com/office/drawing/2014/chart" uri="{C3380CC4-5D6E-409C-BE32-E72D297353CC}">
              <c16:uniqueId val="{00000000-AF83-424A-AD2F-A3780B70EEE7}"/>
            </c:ext>
          </c:extLst>
        </c:ser>
        <c:dLbls>
          <c:showLegendKey val="0"/>
          <c:showVal val="0"/>
          <c:showCatName val="0"/>
          <c:showSerName val="0"/>
          <c:showPercent val="0"/>
          <c:showBubbleSize val="0"/>
        </c:dLbls>
        <c:smooth val="0"/>
        <c:axId val="265360911"/>
        <c:axId val="265361391"/>
      </c:lineChart>
      <c:catAx>
        <c:axId val="265360911"/>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j-lt"/>
                <a:ea typeface="+mn-ea"/>
                <a:cs typeface="+mn-cs"/>
              </a:defRPr>
            </a:pPr>
            <a:endParaRPr lang="en-US"/>
          </a:p>
        </c:txPr>
        <c:crossAx val="265361391"/>
        <c:crosses val="autoZero"/>
        <c:auto val="1"/>
        <c:lblAlgn val="ctr"/>
        <c:lblOffset val="100"/>
        <c:noMultiLvlLbl val="0"/>
      </c:catAx>
      <c:valAx>
        <c:axId val="265361391"/>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265360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 Case Study.xlsx]Orders!PivotTable53</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solidFill>
                  <a:schemeClr val="tx1"/>
                </a:solidFill>
                <a:effectLst>
                  <a:outerShdw blurRad="38100" dist="38100" dir="2700000" algn="tl">
                    <a:srgbClr val="000000">
                      <a:alpha val="43137"/>
                    </a:srgbClr>
                  </a:outerShdw>
                </a:effectLst>
                <a:latin typeface="+mj-lt"/>
              </a:rPr>
              <a:t>Total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Orders!$DL$132</c:f>
              <c:strCache>
                <c:ptCount val="1"/>
                <c:pt idx="0">
                  <c:v>Total</c:v>
                </c:pt>
              </c:strCache>
            </c:strRef>
          </c:tx>
          <c:spPr>
            <a:solidFill>
              <a:schemeClr val="tx1">
                <a:lumMod val="65000"/>
                <a:lumOff val="35000"/>
              </a:schemeClr>
            </a:solidFill>
            <a:ln>
              <a:noFill/>
            </a:ln>
            <a:effectLst/>
          </c:spPr>
          <c:invertIfNegative val="0"/>
          <c:cat>
            <c:multiLvlStrRef>
              <c:f>Orders!$DI$133:$DK$150</c:f>
              <c:multiLvlStrCache>
                <c:ptCount val="7"/>
                <c:lvl>
                  <c:pt idx="0">
                    <c:v>d1c427060a0f73f6b889a5c7c61f2ac4</c:v>
                  </c:pt>
                  <c:pt idx="1">
                    <c:v>f49e985b4cb2d0543890d6dd00077663</c:v>
                  </c:pt>
                  <c:pt idx="2">
                    <c:v>16c4e87b98a9370a9cbc3a4658a3f45b</c:v>
                  </c:pt>
                  <c:pt idx="3">
                    <c:v>d5991653e037ccb7af6ed7d94246b249</c:v>
                  </c:pt>
                  <c:pt idx="4">
                    <c:v>25c38557cf793876c5abdd5931f922db</c:v>
                  </c:pt>
                  <c:pt idx="5">
                    <c:v>bb50f2e236e5eea0100680137654686c</c:v>
                  </c:pt>
                  <c:pt idx="6">
                    <c:v>99a4788cb24856965c36a24e339b6058</c:v>
                  </c:pt>
                </c:lvl>
                <c:lvl>
                  <c:pt idx="0">
                    <c:v>West Bengal</c:v>
                  </c:pt>
                  <c:pt idx="1">
                    <c:v>Chhattisgarh</c:v>
                  </c:pt>
                  <c:pt idx="2">
                    <c:v>Delhi</c:v>
                  </c:pt>
                  <c:pt idx="3">
                    <c:v>Haryana</c:v>
                  </c:pt>
                  <c:pt idx="4">
                    <c:v>Madhya Pradesh</c:v>
                  </c:pt>
                  <c:pt idx="5">
                    <c:v>Andhra Pradesh</c:v>
                  </c:pt>
                  <c:pt idx="6">
                    <c:v>Gujarat</c:v>
                  </c:pt>
                </c:lvl>
                <c:lvl>
                  <c:pt idx="0">
                    <c:v>East</c:v>
                  </c:pt>
                  <c:pt idx="1">
                    <c:v>North</c:v>
                  </c:pt>
                  <c:pt idx="5">
                    <c:v>South</c:v>
                  </c:pt>
                  <c:pt idx="6">
                    <c:v>West</c:v>
                  </c:pt>
                </c:lvl>
              </c:multiLvlStrCache>
            </c:multiLvlStrRef>
          </c:cat>
          <c:val>
            <c:numRef>
              <c:f>Orders!$DL$133:$DL$150</c:f>
              <c:numCache>
                <c:formatCode>General</c:formatCode>
                <c:ptCount val="7"/>
                <c:pt idx="0">
                  <c:v>65833.889785766602</c:v>
                </c:pt>
                <c:pt idx="1">
                  <c:v>15722.550354003901</c:v>
                </c:pt>
                <c:pt idx="2">
                  <c:v>26630.1501464844</c:v>
                </c:pt>
                <c:pt idx="3">
                  <c:v>41416.860443115198</c:v>
                </c:pt>
                <c:pt idx="4">
                  <c:v>67551.899780273394</c:v>
                </c:pt>
                <c:pt idx="5">
                  <c:v>74522.999725341797</c:v>
                </c:pt>
                <c:pt idx="6">
                  <c:v>56627.429901123003</c:v>
                </c:pt>
              </c:numCache>
            </c:numRef>
          </c:val>
          <c:extLst>
            <c:ext xmlns:c16="http://schemas.microsoft.com/office/drawing/2014/chart" uri="{C3380CC4-5D6E-409C-BE32-E72D297353CC}">
              <c16:uniqueId val="{00000000-930E-4E93-AD9F-0AA8E8DD760D}"/>
            </c:ext>
          </c:extLst>
        </c:ser>
        <c:dLbls>
          <c:showLegendKey val="0"/>
          <c:showVal val="0"/>
          <c:showCatName val="0"/>
          <c:showSerName val="0"/>
          <c:showPercent val="0"/>
          <c:showBubbleSize val="0"/>
        </c:dLbls>
        <c:gapWidth val="219"/>
        <c:axId val="543231999"/>
        <c:axId val="543234879"/>
      </c:barChart>
      <c:catAx>
        <c:axId val="543231999"/>
        <c:scaling>
          <c:orientation val="minMax"/>
        </c:scaling>
        <c:delete val="0"/>
        <c:axPos val="l"/>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crossAx val="543234879"/>
        <c:crosses val="autoZero"/>
        <c:auto val="1"/>
        <c:lblAlgn val="ctr"/>
        <c:lblOffset val="100"/>
        <c:noMultiLvlLbl val="0"/>
      </c:catAx>
      <c:valAx>
        <c:axId val="543234879"/>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j-lt"/>
                <a:ea typeface="+mn-ea"/>
                <a:cs typeface="+mn-cs"/>
              </a:defRPr>
            </a:pPr>
            <a:endParaRPr lang="en-US"/>
          </a:p>
        </c:txPr>
        <c:crossAx val="543231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[Retail Case Study.xlsx]Orders!PivotTable57</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dirty="0">
                <a:solidFill>
                  <a:schemeClr val="tx1"/>
                </a:solidFill>
                <a:effectLst>
                  <a:outerShdw blurRad="38100" dist="38100" dir="2700000" algn="tl">
                    <a:srgbClr val="000000">
                      <a:alpha val="43137"/>
                    </a:srgbClr>
                  </a:outerShdw>
                </a:effectLst>
                <a:latin typeface="+mj-lt"/>
              </a:rPr>
              <a:t>Total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8219174230051217"/>
          <c:y val="0.10626165749547097"/>
          <c:w val="0.55310821765778651"/>
          <c:h val="0.81437650232937808"/>
        </c:manualLayout>
      </c:layout>
      <c:barChart>
        <c:barDir val="bar"/>
        <c:grouping val="stacked"/>
        <c:varyColors val="0"/>
        <c:ser>
          <c:idx val="0"/>
          <c:order val="0"/>
          <c:tx>
            <c:strRef>
              <c:f>Orders!$DJ$207</c:f>
              <c:strCache>
                <c:ptCount val="1"/>
                <c:pt idx="0">
                  <c:v>Total</c:v>
                </c:pt>
              </c:strCache>
            </c:strRef>
          </c:tx>
          <c:spPr>
            <a:solidFill>
              <a:schemeClr val="tx1">
                <a:lumMod val="65000"/>
                <a:lumOff val="35000"/>
              </a:schemeClr>
            </a:solidFill>
            <a:ln>
              <a:noFill/>
            </a:ln>
            <a:effectLst/>
          </c:spPr>
          <c:invertIfNegative val="0"/>
          <c:cat>
            <c:multiLvlStrRef>
              <c:f>Orders!$DI$208:$DI$225</c:f>
              <c:multiLvlStrCache>
                <c:ptCount val="7"/>
                <c:lvl>
                  <c:pt idx="0">
                    <c:v>Baby</c:v>
                  </c:pt>
                  <c:pt idx="1">
                    <c:v>Toys &amp; Gifts</c:v>
                  </c:pt>
                  <c:pt idx="2">
                    <c:v>Baby</c:v>
                  </c:pt>
                  <c:pt idx="3">
                    <c:v>Computers &amp; Accessories</c:v>
                  </c:pt>
                  <c:pt idx="4">
                    <c:v>Electronics</c:v>
                  </c:pt>
                  <c:pt idx="5">
                    <c:v>Home_Appliances</c:v>
                  </c:pt>
                  <c:pt idx="6">
                    <c:v>Home_Appliances</c:v>
                  </c:pt>
                </c:lvl>
                <c:lvl>
                  <c:pt idx="0">
                    <c:v>Gujarat</c:v>
                  </c:pt>
                  <c:pt idx="1">
                    <c:v>Andhra Pradesh</c:v>
                  </c:pt>
                  <c:pt idx="2">
                    <c:v>Madhya Pradesh</c:v>
                  </c:pt>
                  <c:pt idx="3">
                    <c:v>Haryana</c:v>
                  </c:pt>
                  <c:pt idx="4">
                    <c:v>Delhi</c:v>
                  </c:pt>
                  <c:pt idx="5">
                    <c:v>Chhattisgarh</c:v>
                  </c:pt>
                  <c:pt idx="6">
                    <c:v>West Bengal</c:v>
                  </c:pt>
                </c:lvl>
                <c:lvl>
                  <c:pt idx="0">
                    <c:v>West</c:v>
                  </c:pt>
                  <c:pt idx="1">
                    <c:v>South</c:v>
                  </c:pt>
                  <c:pt idx="2">
                    <c:v>North</c:v>
                  </c:pt>
                  <c:pt idx="6">
                    <c:v>East</c:v>
                  </c:pt>
                </c:lvl>
              </c:multiLvlStrCache>
            </c:multiLvlStrRef>
          </c:cat>
          <c:val>
            <c:numRef>
              <c:f>Orders!$DJ$208:$DJ$225</c:f>
              <c:numCache>
                <c:formatCode>General</c:formatCode>
                <c:ptCount val="7"/>
                <c:pt idx="0">
                  <c:v>790273.18043613399</c:v>
                </c:pt>
                <c:pt idx="1">
                  <c:v>2182196.5166707002</c:v>
                </c:pt>
                <c:pt idx="2">
                  <c:v>263892.279769897</c:v>
                </c:pt>
                <c:pt idx="3">
                  <c:v>118655.090454102</c:v>
                </c:pt>
                <c:pt idx="4">
                  <c:v>74901.600131988496</c:v>
                </c:pt>
                <c:pt idx="5">
                  <c:v>151613.170640945</c:v>
                </c:pt>
                <c:pt idx="6">
                  <c:v>81296.530374527007</c:v>
                </c:pt>
              </c:numCache>
            </c:numRef>
          </c:val>
          <c:extLst>
            <c:ext xmlns:c16="http://schemas.microsoft.com/office/drawing/2014/chart" uri="{C3380CC4-5D6E-409C-BE32-E72D297353CC}">
              <c16:uniqueId val="{00000000-A082-4DEF-9EEC-747F05CA61CE}"/>
            </c:ext>
          </c:extLst>
        </c:ser>
        <c:dLbls>
          <c:showLegendKey val="0"/>
          <c:showVal val="0"/>
          <c:showCatName val="0"/>
          <c:showSerName val="0"/>
          <c:showPercent val="0"/>
          <c:showBubbleSize val="0"/>
        </c:dLbls>
        <c:gapWidth val="150"/>
        <c:overlap val="100"/>
        <c:axId val="331907231"/>
        <c:axId val="331901471"/>
      </c:barChart>
      <c:catAx>
        <c:axId val="331907231"/>
        <c:scaling>
          <c:orientation val="minMax"/>
        </c:scaling>
        <c:delete val="0"/>
        <c:axPos val="l"/>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331901471"/>
        <c:crosses val="autoZero"/>
        <c:auto val="1"/>
        <c:lblAlgn val="ctr"/>
        <c:lblOffset val="100"/>
        <c:noMultiLvlLbl val="0"/>
      </c:catAx>
      <c:valAx>
        <c:axId val="331901471"/>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j-lt"/>
                <a:ea typeface="+mn-ea"/>
                <a:cs typeface="+mn-cs"/>
              </a:defRPr>
            </a:pPr>
            <a:endParaRPr lang="en-US"/>
          </a:p>
        </c:txPr>
        <c:crossAx val="331907231"/>
        <c:crosses val="autoZero"/>
        <c:crossBetween val="between"/>
      </c:valAx>
      <c:spPr>
        <a:solidFill>
          <a:schemeClr val="bg1">
            <a:lumMod val="8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a:solidFill>
        <a:schemeClr val="tx1">
          <a:lumMod val="65000"/>
          <a:lumOff val="3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8.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RETAIL SALES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latin typeface="+mj-lt"/>
              </a:rPr>
              <a:t>Sakthi Janani K</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F9A77-B452-3864-5534-7BFC9C703A48}"/>
              </a:ext>
            </a:extLst>
          </p:cNvPr>
          <p:cNvSpPr>
            <a:spLocks noGrp="1"/>
          </p:cNvSpPr>
          <p:nvPr>
            <p:ph idx="1"/>
          </p:nvPr>
        </p:nvSpPr>
        <p:spPr>
          <a:xfrm>
            <a:off x="1240220" y="2108201"/>
            <a:ext cx="9915460" cy="4198006"/>
          </a:xfrm>
        </p:spPr>
        <p:style>
          <a:lnRef idx="1">
            <a:schemeClr val="accent1"/>
          </a:lnRef>
          <a:fillRef idx="3">
            <a:schemeClr val="accent1"/>
          </a:fillRef>
          <a:effectRef idx="2">
            <a:schemeClr val="accent1"/>
          </a:effectRef>
          <a:fontRef idx="minor">
            <a:schemeClr val="lt1"/>
          </a:fontRef>
        </p:style>
        <p:txBody>
          <a:bodyPr>
            <a:normAutofit/>
          </a:bodyPr>
          <a:lstStyle/>
          <a:p>
            <a:r>
              <a:rPr lang="en-IN" sz="2800" dirty="0">
                <a:solidFill>
                  <a:schemeClr val="tx1"/>
                </a:solidFill>
                <a:effectLst>
                  <a:outerShdw blurRad="38100" dist="38100" dir="2700000" algn="tl">
                    <a:srgbClr val="000000">
                      <a:alpha val="43137"/>
                    </a:srgbClr>
                  </a:outerShdw>
                </a:effectLst>
                <a:latin typeface="Bodoni MT" panose="02070603080606020203" pitchFamily="18" charset="0"/>
              </a:rPr>
              <a:t>STORE LEVEL</a:t>
            </a:r>
          </a:p>
          <a:p>
            <a:pPr lvl="1">
              <a:lnSpc>
                <a:spcPct val="150000"/>
              </a:lnSpc>
              <a:buFont typeface="Courier New" panose="02070309020205020404" pitchFamily="49" charset="0"/>
              <a:buChar char="o"/>
            </a:pPr>
            <a:r>
              <a:rPr lang="en-US" sz="2000" dirty="0">
                <a:latin typeface="Bookman Old Style" panose="02050604050505020204" pitchFamily="18" charset="0"/>
              </a:rPr>
              <a:t> </a:t>
            </a:r>
            <a:r>
              <a:rPr lang="en-US" sz="2000" dirty="0">
                <a:latin typeface="+mj-lt"/>
              </a:rPr>
              <a:t>The business operates a total of 37 stores, each likely located in a different</a:t>
            </a:r>
          </a:p>
          <a:p>
            <a:pPr marL="201168" lvl="1" indent="0">
              <a:lnSpc>
                <a:spcPct val="150000"/>
              </a:lnSpc>
              <a:buNone/>
            </a:pPr>
            <a:r>
              <a:rPr lang="en-US" sz="2000" dirty="0">
                <a:latin typeface="+mj-lt"/>
              </a:rPr>
              <a:t>    city. This extensive network suggests a significant market presence across </a:t>
            </a:r>
          </a:p>
          <a:p>
            <a:pPr marL="201168" lvl="1" indent="0">
              <a:lnSpc>
                <a:spcPct val="150000"/>
              </a:lnSpc>
              <a:buNone/>
            </a:pPr>
            <a:r>
              <a:rPr lang="en-US" sz="2000" dirty="0">
                <a:latin typeface="+mj-lt"/>
              </a:rPr>
              <a:t>    various urban areas.</a:t>
            </a:r>
          </a:p>
          <a:p>
            <a:pPr lvl="1">
              <a:lnSpc>
                <a:spcPct val="150000"/>
              </a:lnSpc>
              <a:buFont typeface="Courier New" panose="02070309020205020404" pitchFamily="49" charset="0"/>
              <a:buChar char="o"/>
            </a:pPr>
            <a:r>
              <a:rPr lang="en-US" sz="2000" dirty="0">
                <a:latin typeface="+mj-lt"/>
              </a:rPr>
              <a:t>These stores are spread across 7 states, grouped into 4 larger regions. </a:t>
            </a:r>
          </a:p>
          <a:p>
            <a:pPr marL="201168" lvl="1" indent="0">
              <a:lnSpc>
                <a:spcPct val="150000"/>
              </a:lnSpc>
              <a:buNone/>
            </a:pPr>
            <a:r>
              <a:rPr lang="en-US" sz="2000" dirty="0">
                <a:latin typeface="+mj-lt"/>
              </a:rPr>
              <a:t>    This wide geographic distribution highlights the business's broad market </a:t>
            </a:r>
          </a:p>
          <a:p>
            <a:pPr marL="201168" lvl="1" indent="0">
              <a:lnSpc>
                <a:spcPct val="150000"/>
              </a:lnSpc>
              <a:buNone/>
            </a:pPr>
            <a:r>
              <a:rPr lang="en-US" sz="2000" dirty="0">
                <a:latin typeface="+mj-lt"/>
              </a:rPr>
              <a:t>    reach and potential for regional analysis and tailored strategies.</a:t>
            </a:r>
            <a:endParaRPr lang="en-IN" sz="2000" dirty="0">
              <a:latin typeface="+mj-lt"/>
            </a:endParaRPr>
          </a:p>
        </p:txBody>
      </p:sp>
      <p:sp>
        <p:nvSpPr>
          <p:cNvPr id="2" name="Title 1">
            <a:extLst>
              <a:ext uri="{FF2B5EF4-FFF2-40B4-BE49-F238E27FC236}">
                <a16:creationId xmlns:a16="http://schemas.microsoft.com/office/drawing/2014/main" id="{C1E5A71F-805E-C2EE-1EEC-B72F099E2B68}"/>
              </a:ext>
            </a:extLst>
          </p:cNvPr>
          <p:cNvSpPr>
            <a:spLocks noGrp="1"/>
          </p:cNvSpPr>
          <p:nvPr>
            <p:ph type="title"/>
          </p:nvPr>
        </p:nvSpPr>
        <p:spPr>
          <a:xfrm>
            <a:off x="1097280" y="286604"/>
            <a:ext cx="10058400" cy="1531686"/>
          </a:xfrm>
        </p:spPr>
        <p:txBody>
          <a:bodyPr>
            <a:normAutofit/>
          </a:bodyPr>
          <a:lstStyle/>
          <a:p>
            <a:pPr algn="ctr"/>
            <a:r>
              <a:rPr lang="en-IN" sz="4400" dirty="0">
                <a:solidFill>
                  <a:schemeClr val="tx1"/>
                </a:solidFill>
                <a:effectLst>
                  <a:outerShdw blurRad="38100" dist="38100" dir="2700000" algn="tl">
                    <a:srgbClr val="000000">
                      <a:alpha val="43137"/>
                    </a:srgbClr>
                  </a:outerShdw>
                </a:effectLst>
              </a:rPr>
              <a:t>Key Findings From High Level Metrics </a:t>
            </a:r>
          </a:p>
        </p:txBody>
      </p:sp>
    </p:spTree>
    <p:extLst>
      <p:ext uri="{BB962C8B-B14F-4D97-AF65-F5344CB8AC3E}">
        <p14:creationId xmlns:p14="http://schemas.microsoft.com/office/powerpoint/2010/main" val="266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1F113-28B3-F9DA-EE5E-B55FC3986C7A}"/>
              </a:ext>
            </a:extLst>
          </p:cNvPr>
          <p:cNvSpPr txBox="1"/>
          <p:nvPr/>
        </p:nvSpPr>
        <p:spPr>
          <a:xfrm>
            <a:off x="2963918" y="275565"/>
            <a:ext cx="6096000" cy="553998"/>
          </a:xfrm>
          <a:prstGeom prst="rect">
            <a:avLst/>
          </a:prstGeom>
          <a:noFill/>
        </p:spPr>
        <p:txBody>
          <a:bodyPr wrap="square">
            <a:spAutoFit/>
          </a:bodyPr>
          <a:lstStyle/>
          <a:p>
            <a:pPr algn="ctr"/>
            <a:r>
              <a:rPr lang="en-IN" sz="2800" dirty="0">
                <a:effectLst>
                  <a:outerShdw blurRad="38100" dist="38100" dir="2700000" algn="tl">
                    <a:srgbClr val="000000">
                      <a:alpha val="43137"/>
                    </a:srgbClr>
                  </a:outerShdw>
                </a:effectLst>
                <a:latin typeface="+mj-lt"/>
              </a:rPr>
              <a:t>Customers </a:t>
            </a:r>
            <a:r>
              <a:rPr lang="en-IN" sz="3000" dirty="0">
                <a:effectLst>
                  <a:outerShdw blurRad="38100" dist="38100" dir="2700000" algn="tl">
                    <a:srgbClr val="000000">
                      <a:alpha val="43137"/>
                    </a:srgbClr>
                  </a:outerShdw>
                </a:effectLst>
                <a:latin typeface="+mj-lt"/>
              </a:rPr>
              <a:t>Acquired</a:t>
            </a:r>
            <a:r>
              <a:rPr lang="en-IN" sz="2800" dirty="0">
                <a:effectLst>
                  <a:outerShdw blurRad="38100" dist="38100" dir="2700000" algn="tl">
                    <a:srgbClr val="000000">
                      <a:alpha val="43137"/>
                    </a:srgbClr>
                  </a:outerShdw>
                </a:effectLst>
                <a:latin typeface="+mj-lt"/>
              </a:rPr>
              <a:t> every Month</a:t>
            </a:r>
            <a:endParaRPr lang="en-IN" sz="2800" dirty="0">
              <a:latin typeface="+mj-lt"/>
            </a:endParaRPr>
          </a:p>
        </p:txBody>
      </p:sp>
      <p:sp>
        <p:nvSpPr>
          <p:cNvPr id="4" name="TextBox 3">
            <a:extLst>
              <a:ext uri="{FF2B5EF4-FFF2-40B4-BE49-F238E27FC236}">
                <a16:creationId xmlns:a16="http://schemas.microsoft.com/office/drawing/2014/main" id="{BCE9F4B5-F5E4-9643-718E-730250608427}"/>
              </a:ext>
            </a:extLst>
          </p:cNvPr>
          <p:cNvSpPr txBox="1"/>
          <p:nvPr/>
        </p:nvSpPr>
        <p:spPr>
          <a:xfrm>
            <a:off x="867103" y="5666390"/>
            <a:ext cx="10457794" cy="707886"/>
          </a:xfrm>
          <a:prstGeom prst="rect">
            <a:avLst/>
          </a:prstGeom>
          <a:noFill/>
        </p:spPr>
        <p:txBody>
          <a:bodyPr wrap="square" rtlCol="0">
            <a:spAutoFit/>
          </a:bodyPr>
          <a:lstStyle/>
          <a:p>
            <a:r>
              <a:rPr lang="en-US" sz="2000" dirty="0">
                <a:latin typeface="+mj-lt"/>
              </a:rPr>
              <a:t>The number of customers increased steadily from September 2021 to August 2023,</a:t>
            </a:r>
            <a:endParaRPr lang="en-IN" sz="2000" dirty="0">
              <a:latin typeface="+mj-lt"/>
            </a:endParaRPr>
          </a:p>
        </p:txBody>
      </p:sp>
      <p:graphicFrame>
        <p:nvGraphicFramePr>
          <p:cNvPr id="2" name="Chart 1">
            <a:extLst>
              <a:ext uri="{FF2B5EF4-FFF2-40B4-BE49-F238E27FC236}">
                <a16:creationId xmlns:a16="http://schemas.microsoft.com/office/drawing/2014/main" id="{6DF99E35-5B56-4C8B-AE25-88684A9D77F4}"/>
              </a:ext>
            </a:extLst>
          </p:cNvPr>
          <p:cNvGraphicFramePr>
            <a:graphicFrameLocks/>
          </p:cNvGraphicFramePr>
          <p:nvPr/>
        </p:nvGraphicFramePr>
        <p:xfrm>
          <a:off x="1017814" y="1019503"/>
          <a:ext cx="10156372" cy="45614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173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E910CB-9F03-AD21-CEFE-BFD507C031FA}"/>
              </a:ext>
            </a:extLst>
          </p:cNvPr>
          <p:cNvSpPr txBox="1"/>
          <p:nvPr/>
        </p:nvSpPr>
        <p:spPr>
          <a:xfrm>
            <a:off x="2238702" y="465535"/>
            <a:ext cx="7714593" cy="584775"/>
          </a:xfrm>
          <a:prstGeom prst="rect">
            <a:avLst/>
          </a:prstGeom>
          <a:noFill/>
        </p:spPr>
        <p:txBody>
          <a:bodyPr wrap="square">
            <a:spAutoFit/>
          </a:bodyPr>
          <a:lstStyle/>
          <a:p>
            <a:pPr algn="ctr"/>
            <a:r>
              <a:rPr lang="en-IN" sz="3200" dirty="0">
                <a:effectLst>
                  <a:outerShdw blurRad="38100" dist="38100" dir="2700000" algn="tl">
                    <a:srgbClr val="000000">
                      <a:alpha val="43137"/>
                    </a:srgbClr>
                  </a:outerShdw>
                </a:effectLst>
                <a:latin typeface="+mj-lt"/>
              </a:rPr>
              <a:t>Customer Retention On Month basis</a:t>
            </a:r>
            <a:endParaRPr lang="en-IN" sz="3200" dirty="0">
              <a:latin typeface="+mj-lt"/>
            </a:endParaRPr>
          </a:p>
        </p:txBody>
      </p:sp>
      <p:graphicFrame>
        <p:nvGraphicFramePr>
          <p:cNvPr id="4" name="Chart 3">
            <a:extLst>
              <a:ext uri="{FF2B5EF4-FFF2-40B4-BE49-F238E27FC236}">
                <a16:creationId xmlns:a16="http://schemas.microsoft.com/office/drawing/2014/main" id="{11F052A5-DD87-84AB-087A-2122A24E8E15}"/>
              </a:ext>
            </a:extLst>
          </p:cNvPr>
          <p:cNvGraphicFramePr>
            <a:graphicFrameLocks/>
          </p:cNvGraphicFramePr>
          <p:nvPr>
            <p:extLst>
              <p:ext uri="{D42A27DB-BD31-4B8C-83A1-F6EECF244321}">
                <p14:modId xmlns:p14="http://schemas.microsoft.com/office/powerpoint/2010/main" val="3543040644"/>
              </p:ext>
            </p:extLst>
          </p:nvPr>
        </p:nvGraphicFramePr>
        <p:xfrm>
          <a:off x="798786" y="1281899"/>
          <a:ext cx="10815698" cy="395189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86BFEFA-A20C-5E04-EB14-0C8021F38F91}"/>
              </a:ext>
            </a:extLst>
          </p:cNvPr>
          <p:cNvSpPr txBox="1"/>
          <p:nvPr/>
        </p:nvSpPr>
        <p:spPr>
          <a:xfrm>
            <a:off x="1192924" y="5465379"/>
            <a:ext cx="9806151" cy="769441"/>
          </a:xfrm>
          <a:prstGeom prst="rect">
            <a:avLst/>
          </a:prstGeom>
          <a:noFill/>
        </p:spPr>
        <p:txBody>
          <a:bodyPr wrap="square" rtlCol="0">
            <a:spAutoFit/>
          </a:bodyPr>
          <a:lstStyle/>
          <a:p>
            <a:pPr algn="just"/>
            <a:r>
              <a:rPr lang="en-US" sz="2200" dirty="0">
                <a:latin typeface="+mj-lt"/>
              </a:rPr>
              <a:t>Customer retention in 2023 is higher than in other years. In June and July 2023, the retention rate is the highest.</a:t>
            </a:r>
            <a:endParaRPr lang="en-IN" sz="2200" dirty="0">
              <a:latin typeface="+mj-lt"/>
            </a:endParaRPr>
          </a:p>
        </p:txBody>
      </p:sp>
    </p:spTree>
    <p:extLst>
      <p:ext uri="{BB962C8B-B14F-4D97-AF65-F5344CB8AC3E}">
        <p14:creationId xmlns:p14="http://schemas.microsoft.com/office/powerpoint/2010/main" val="713936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2623C82-53E5-3374-5112-DD0857657A63}"/>
              </a:ext>
            </a:extLst>
          </p:cNvPr>
          <p:cNvSpPr>
            <a:spLocks noGrp="1"/>
          </p:cNvSpPr>
          <p:nvPr>
            <p:ph type="body" sz="half" idx="2"/>
          </p:nvPr>
        </p:nvSpPr>
        <p:spPr>
          <a:xfrm>
            <a:off x="548872" y="1672764"/>
            <a:ext cx="3517567" cy="3378771"/>
          </a:xfrm>
        </p:spPr>
        <p:txBody>
          <a:bodyPr>
            <a:normAutofit fontScale="85000" lnSpcReduction="10000"/>
          </a:bodyPr>
          <a:lstStyle/>
          <a:p>
            <a:r>
              <a:rPr lang="en-US" sz="2400" dirty="0">
                <a:latin typeface="+mj-lt"/>
              </a:rPr>
              <a:t>The revenue generated by new customers is significantly higher compared to that of existing customers. There was no increase in existing customer revenue in 2022, but it increased in 2023, possibly due to improved loyalty.</a:t>
            </a:r>
            <a:endParaRPr lang="en-IN" sz="2400" dirty="0">
              <a:solidFill>
                <a:schemeClr val="bg1"/>
              </a:solidFill>
              <a:latin typeface="+mj-lt"/>
            </a:endParaRPr>
          </a:p>
        </p:txBody>
      </p:sp>
      <p:graphicFrame>
        <p:nvGraphicFramePr>
          <p:cNvPr id="6" name="Chart 5">
            <a:extLst>
              <a:ext uri="{FF2B5EF4-FFF2-40B4-BE49-F238E27FC236}">
                <a16:creationId xmlns:a16="http://schemas.microsoft.com/office/drawing/2014/main" id="{C63B789D-D606-DCC2-AFA1-8C7EAE21AA0C}"/>
              </a:ext>
            </a:extLst>
          </p:cNvPr>
          <p:cNvGraphicFramePr>
            <a:graphicFrameLocks/>
          </p:cNvGraphicFramePr>
          <p:nvPr>
            <p:extLst>
              <p:ext uri="{D42A27DB-BD31-4B8C-83A1-F6EECF244321}">
                <p14:modId xmlns:p14="http://schemas.microsoft.com/office/powerpoint/2010/main" val="1463420129"/>
              </p:ext>
            </p:extLst>
          </p:nvPr>
        </p:nvGraphicFramePr>
        <p:xfrm>
          <a:off x="4849474" y="321879"/>
          <a:ext cx="6894786" cy="28456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4E8FF2BA-54E3-A63F-560B-8468A547E790}"/>
              </a:ext>
            </a:extLst>
          </p:cNvPr>
          <p:cNvGraphicFramePr>
            <a:graphicFrameLocks noGrp="1"/>
          </p:cNvGraphicFramePr>
          <p:nvPr>
            <p:ph idx="1"/>
            <p:extLst>
              <p:ext uri="{D42A27DB-BD31-4B8C-83A1-F6EECF244321}">
                <p14:modId xmlns:p14="http://schemas.microsoft.com/office/powerpoint/2010/main" val="3955041375"/>
              </p:ext>
            </p:extLst>
          </p:nvPr>
        </p:nvGraphicFramePr>
        <p:xfrm>
          <a:off x="4849474" y="3566948"/>
          <a:ext cx="6894785" cy="29691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78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F950A9D-F8BD-8016-D346-6894D86D24BF}"/>
              </a:ext>
            </a:extLst>
          </p:cNvPr>
          <p:cNvGraphicFramePr>
            <a:graphicFrameLocks/>
          </p:cNvGraphicFramePr>
          <p:nvPr/>
        </p:nvGraphicFramePr>
        <p:xfrm>
          <a:off x="746234" y="1228559"/>
          <a:ext cx="5606940" cy="37101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DF1B38F-29A6-8A53-4E40-A11963E9DB7E}"/>
              </a:ext>
            </a:extLst>
          </p:cNvPr>
          <p:cNvGraphicFramePr>
            <a:graphicFrameLocks/>
          </p:cNvGraphicFramePr>
          <p:nvPr/>
        </p:nvGraphicFramePr>
        <p:xfrm>
          <a:off x="6826195" y="1228560"/>
          <a:ext cx="4619571" cy="371015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8434337-9D83-6000-EDA0-F20514EE032A}"/>
              </a:ext>
            </a:extLst>
          </p:cNvPr>
          <p:cNvSpPr txBox="1"/>
          <p:nvPr/>
        </p:nvSpPr>
        <p:spPr>
          <a:xfrm>
            <a:off x="746234" y="5360276"/>
            <a:ext cx="10615449" cy="707886"/>
          </a:xfrm>
          <a:prstGeom prst="rect">
            <a:avLst/>
          </a:prstGeom>
          <a:noFill/>
        </p:spPr>
        <p:txBody>
          <a:bodyPr wrap="square" rtlCol="0">
            <a:spAutoFit/>
          </a:bodyPr>
          <a:lstStyle/>
          <a:p>
            <a:r>
              <a:rPr lang="en-US" sz="2000" dirty="0">
                <a:latin typeface="+mj-lt"/>
              </a:rPr>
              <a:t>A high number of sales have been made in the Baby category products, and          in-store sales were high in terms of sales.</a:t>
            </a:r>
          </a:p>
        </p:txBody>
      </p:sp>
      <p:sp>
        <p:nvSpPr>
          <p:cNvPr id="6" name="TextBox 5">
            <a:extLst>
              <a:ext uri="{FF2B5EF4-FFF2-40B4-BE49-F238E27FC236}">
                <a16:creationId xmlns:a16="http://schemas.microsoft.com/office/drawing/2014/main" id="{3B076222-C673-5C3E-34AB-6413FE13BDE7}"/>
              </a:ext>
            </a:extLst>
          </p:cNvPr>
          <p:cNvSpPr txBox="1"/>
          <p:nvPr/>
        </p:nvSpPr>
        <p:spPr>
          <a:xfrm>
            <a:off x="2506717" y="283775"/>
            <a:ext cx="7178566" cy="523220"/>
          </a:xfrm>
          <a:prstGeom prst="rect">
            <a:avLst/>
          </a:prstGeom>
          <a:noFill/>
        </p:spPr>
        <p:txBody>
          <a:bodyPr wrap="square" rtlCol="0">
            <a:spAutoFit/>
          </a:bodyPr>
          <a:lstStyle/>
          <a:p>
            <a:pPr algn="ctr"/>
            <a:r>
              <a:rPr lang="en-IN" sz="2800" dirty="0">
                <a:effectLst>
                  <a:outerShdw blurRad="38100" dist="38100" dir="2700000" algn="tl">
                    <a:srgbClr val="000000">
                      <a:alpha val="43137"/>
                    </a:srgbClr>
                  </a:outerShdw>
                </a:effectLst>
                <a:latin typeface="+mj-lt"/>
              </a:rPr>
              <a:t>Sales trend by category and channel</a:t>
            </a:r>
          </a:p>
        </p:txBody>
      </p:sp>
    </p:spTree>
    <p:extLst>
      <p:ext uri="{BB962C8B-B14F-4D97-AF65-F5344CB8AC3E}">
        <p14:creationId xmlns:p14="http://schemas.microsoft.com/office/powerpoint/2010/main" val="113528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4462E19-24AB-5901-1AC8-2F179784A6A3}"/>
              </a:ext>
            </a:extLst>
          </p:cNvPr>
          <p:cNvGraphicFramePr>
            <a:graphicFrameLocks/>
          </p:cNvGraphicFramePr>
          <p:nvPr/>
        </p:nvGraphicFramePr>
        <p:xfrm>
          <a:off x="6390290" y="876300"/>
          <a:ext cx="5486399" cy="418968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35536B-00F4-4F6B-25F3-46646865B083}"/>
              </a:ext>
            </a:extLst>
          </p:cNvPr>
          <p:cNvSpPr txBox="1"/>
          <p:nvPr/>
        </p:nvSpPr>
        <p:spPr>
          <a:xfrm>
            <a:off x="3174125" y="207250"/>
            <a:ext cx="6758151" cy="523220"/>
          </a:xfrm>
          <a:prstGeom prst="rect">
            <a:avLst/>
          </a:prstGeom>
          <a:noFill/>
        </p:spPr>
        <p:txBody>
          <a:bodyPr wrap="square" rtlCol="0">
            <a:spAutoFit/>
          </a:bodyPr>
          <a:lstStyle/>
          <a:p>
            <a:r>
              <a:rPr lang="en-IN" sz="2800" dirty="0">
                <a:effectLst>
                  <a:outerShdw blurRad="38100" dist="38100" dir="2700000" algn="tl">
                    <a:srgbClr val="000000">
                      <a:alpha val="43137"/>
                    </a:srgbClr>
                  </a:outerShdw>
                </a:effectLst>
                <a:latin typeface="+mj-lt"/>
              </a:rPr>
              <a:t>Popular product by state and region</a:t>
            </a:r>
          </a:p>
        </p:txBody>
      </p:sp>
      <p:graphicFrame>
        <p:nvGraphicFramePr>
          <p:cNvPr id="6" name="Chart 5">
            <a:extLst>
              <a:ext uri="{FF2B5EF4-FFF2-40B4-BE49-F238E27FC236}">
                <a16:creationId xmlns:a16="http://schemas.microsoft.com/office/drawing/2014/main" id="{C722EAD2-FF15-F79C-10DB-C1CA00BDBA8A}"/>
              </a:ext>
            </a:extLst>
          </p:cNvPr>
          <p:cNvGraphicFramePr>
            <a:graphicFrameLocks/>
          </p:cNvGraphicFramePr>
          <p:nvPr/>
        </p:nvGraphicFramePr>
        <p:xfrm>
          <a:off x="430924" y="876301"/>
          <a:ext cx="5665076" cy="418968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FC3BFCD-F010-674E-AD34-38D81E32D72F}"/>
              </a:ext>
            </a:extLst>
          </p:cNvPr>
          <p:cNvSpPr txBox="1"/>
          <p:nvPr/>
        </p:nvSpPr>
        <p:spPr>
          <a:xfrm>
            <a:off x="672662" y="5454869"/>
            <a:ext cx="10846676" cy="769441"/>
          </a:xfrm>
          <a:prstGeom prst="rect">
            <a:avLst/>
          </a:prstGeom>
          <a:noFill/>
        </p:spPr>
        <p:txBody>
          <a:bodyPr wrap="square" rtlCol="0">
            <a:spAutoFit/>
          </a:bodyPr>
          <a:lstStyle/>
          <a:p>
            <a:r>
              <a:rPr lang="en-US" sz="2200" dirty="0">
                <a:latin typeface="+mj-lt"/>
              </a:rPr>
              <a:t>Andhra Pradesh has the highest sales value for the product, but Gujarat has sold a higher quantity.</a:t>
            </a:r>
            <a:endParaRPr lang="en-IN" sz="2200" dirty="0">
              <a:latin typeface="+mj-lt"/>
            </a:endParaRPr>
          </a:p>
        </p:txBody>
      </p:sp>
    </p:spTree>
    <p:extLst>
      <p:ext uri="{BB962C8B-B14F-4D97-AF65-F5344CB8AC3E}">
        <p14:creationId xmlns:p14="http://schemas.microsoft.com/office/powerpoint/2010/main" val="66318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9BD48C5-CC75-3B98-E4CE-568D948E1CFB}"/>
              </a:ext>
            </a:extLst>
          </p:cNvPr>
          <p:cNvGraphicFramePr>
            <a:graphicFrameLocks/>
          </p:cNvGraphicFramePr>
          <p:nvPr/>
        </p:nvGraphicFramePr>
        <p:xfrm>
          <a:off x="520260" y="1004896"/>
          <a:ext cx="5796457" cy="44788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0E6B195-EA81-3978-0EE4-291AD34222DF}"/>
              </a:ext>
            </a:extLst>
          </p:cNvPr>
          <p:cNvGraphicFramePr>
            <a:graphicFrameLocks/>
          </p:cNvGraphicFramePr>
          <p:nvPr/>
        </p:nvGraphicFramePr>
        <p:xfrm>
          <a:off x="6653048" y="1004896"/>
          <a:ext cx="5244662" cy="444734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19123C0-2942-2A83-EFEE-B0E5954D9AA2}"/>
              </a:ext>
            </a:extLst>
          </p:cNvPr>
          <p:cNvSpPr txBox="1"/>
          <p:nvPr/>
        </p:nvSpPr>
        <p:spPr>
          <a:xfrm>
            <a:off x="1219199" y="5851946"/>
            <a:ext cx="10539249" cy="400110"/>
          </a:xfrm>
          <a:prstGeom prst="rect">
            <a:avLst/>
          </a:prstGeom>
          <a:noFill/>
        </p:spPr>
        <p:txBody>
          <a:bodyPr wrap="square" rtlCol="0">
            <a:spAutoFit/>
          </a:bodyPr>
          <a:lstStyle/>
          <a:p>
            <a:r>
              <a:rPr lang="en-US" sz="2000" dirty="0">
                <a:latin typeface="+mj-lt"/>
              </a:rPr>
              <a:t>Toys and gifts have been sold more in terms of total sales as well as quantity.</a:t>
            </a:r>
            <a:endParaRPr lang="en-IN" sz="2000" dirty="0">
              <a:latin typeface="+mj-lt"/>
            </a:endParaRPr>
          </a:p>
        </p:txBody>
      </p:sp>
      <p:sp>
        <p:nvSpPr>
          <p:cNvPr id="7" name="TextBox 6">
            <a:extLst>
              <a:ext uri="{FF2B5EF4-FFF2-40B4-BE49-F238E27FC236}">
                <a16:creationId xmlns:a16="http://schemas.microsoft.com/office/drawing/2014/main" id="{C04429D6-C404-218C-835D-A4F77216E1D9}"/>
              </a:ext>
            </a:extLst>
          </p:cNvPr>
          <p:cNvSpPr txBox="1"/>
          <p:nvPr/>
        </p:nvSpPr>
        <p:spPr>
          <a:xfrm>
            <a:off x="2385848" y="304800"/>
            <a:ext cx="7472855" cy="461665"/>
          </a:xfrm>
          <a:prstGeom prst="rect">
            <a:avLst/>
          </a:prstGeom>
          <a:noFill/>
        </p:spPr>
        <p:txBody>
          <a:bodyPr wrap="square" rtlCol="0">
            <a:spAutoFit/>
          </a:bodyPr>
          <a:lstStyle/>
          <a:p>
            <a:pPr algn="ctr"/>
            <a:r>
              <a:rPr lang="en-IN" sz="2400" dirty="0">
                <a:effectLst>
                  <a:outerShdw blurRad="38100" dist="38100" dir="2700000" algn="tl">
                    <a:srgbClr val="000000">
                      <a:alpha val="43137"/>
                    </a:srgbClr>
                  </a:outerShdw>
                </a:effectLst>
                <a:latin typeface="+mj-lt"/>
              </a:rPr>
              <a:t>Popular category by state and region</a:t>
            </a:r>
          </a:p>
        </p:txBody>
      </p:sp>
    </p:spTree>
    <p:extLst>
      <p:ext uri="{BB962C8B-B14F-4D97-AF65-F5344CB8AC3E}">
        <p14:creationId xmlns:p14="http://schemas.microsoft.com/office/powerpoint/2010/main" val="92712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E30FD-A965-E468-0219-99FB3A9AC0E7}"/>
              </a:ext>
            </a:extLst>
          </p:cNvPr>
          <p:cNvSpPr txBox="1"/>
          <p:nvPr/>
        </p:nvSpPr>
        <p:spPr>
          <a:xfrm>
            <a:off x="1040517" y="914400"/>
            <a:ext cx="3368842" cy="1384995"/>
          </a:xfrm>
          <a:prstGeom prst="rect">
            <a:avLst/>
          </a:prstGeom>
          <a:noFill/>
        </p:spPr>
        <p:txBody>
          <a:bodyPr wrap="square" rtlCol="0">
            <a:spAutoFit/>
          </a:bodyPr>
          <a:lstStyle/>
          <a:p>
            <a:r>
              <a:rPr lang="en-IN" sz="2800" dirty="0">
                <a:solidFill>
                  <a:schemeClr val="bg1"/>
                </a:solidFill>
                <a:latin typeface="+mj-lt"/>
              </a:rPr>
              <a:t>TOP 10 EXPENSIVE PRODUCT</a:t>
            </a:r>
          </a:p>
        </p:txBody>
      </p:sp>
      <p:graphicFrame>
        <p:nvGraphicFramePr>
          <p:cNvPr id="6" name="Chart 5">
            <a:extLst>
              <a:ext uri="{FF2B5EF4-FFF2-40B4-BE49-F238E27FC236}">
                <a16:creationId xmlns:a16="http://schemas.microsoft.com/office/drawing/2014/main" id="{60E81B56-7D4C-9F6A-C1CF-8C50FFAF402D}"/>
              </a:ext>
            </a:extLst>
          </p:cNvPr>
          <p:cNvGraphicFramePr>
            <a:graphicFrameLocks/>
          </p:cNvGraphicFramePr>
          <p:nvPr>
            <p:extLst>
              <p:ext uri="{D42A27DB-BD31-4B8C-83A1-F6EECF244321}">
                <p14:modId xmlns:p14="http://schemas.microsoft.com/office/powerpoint/2010/main" val="1647782258"/>
              </p:ext>
            </p:extLst>
          </p:nvPr>
        </p:nvGraphicFramePr>
        <p:xfrm>
          <a:off x="4824248" y="164163"/>
          <a:ext cx="7111078" cy="652111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E4E26F86-9602-69B7-7A68-5D8C88C3D106}"/>
              </a:ext>
            </a:extLst>
          </p:cNvPr>
          <p:cNvSpPr txBox="1"/>
          <p:nvPr/>
        </p:nvSpPr>
        <p:spPr>
          <a:xfrm>
            <a:off x="587141" y="2714324"/>
            <a:ext cx="3185962" cy="3139321"/>
          </a:xfrm>
          <a:prstGeom prst="rect">
            <a:avLst/>
          </a:prstGeom>
          <a:noFill/>
        </p:spPr>
        <p:txBody>
          <a:bodyPr wrap="square" rtlCol="0">
            <a:spAutoFit/>
          </a:bodyPr>
          <a:lstStyle/>
          <a:p>
            <a:r>
              <a:rPr lang="en-US" dirty="0">
                <a:solidFill>
                  <a:schemeClr val="bg1"/>
                </a:solidFill>
                <a:latin typeface="+mj-lt"/>
              </a:rPr>
              <a:t>The most expensive product is from the Food and Beverage category, which contributes 10% to the overall sales. Following that, the computer and accessories category is the next most expensive product, contributing 8% of the total sales.</a:t>
            </a:r>
            <a:endParaRPr lang="en-IN" dirty="0">
              <a:solidFill>
                <a:schemeClr val="bg1"/>
              </a:solidFill>
              <a:latin typeface="+mj-lt"/>
            </a:endParaRPr>
          </a:p>
        </p:txBody>
      </p:sp>
    </p:spTree>
    <p:extLst>
      <p:ext uri="{BB962C8B-B14F-4D97-AF65-F5344CB8AC3E}">
        <p14:creationId xmlns:p14="http://schemas.microsoft.com/office/powerpoint/2010/main" val="246625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A4AC-997D-62C4-F9D2-F41336E76C96}"/>
              </a:ext>
            </a:extLst>
          </p:cNvPr>
          <p:cNvSpPr>
            <a:spLocks noGrp="1"/>
          </p:cNvSpPr>
          <p:nvPr>
            <p:ph type="title"/>
          </p:nvPr>
        </p:nvSpPr>
        <p:spPr/>
        <p:txBody>
          <a:bodyPr>
            <a:normAutofit/>
          </a:bodyPr>
          <a:lstStyle/>
          <a:p>
            <a:r>
              <a:rPr lang="en-IN" dirty="0"/>
              <a:t>Customer satisfaction vs Average sales</a:t>
            </a:r>
            <a:br>
              <a:rPr lang="en-IN" dirty="0"/>
            </a:br>
            <a:endParaRPr lang="en-IN" dirty="0"/>
          </a:p>
        </p:txBody>
      </p:sp>
      <p:sp>
        <p:nvSpPr>
          <p:cNvPr id="4" name="Text Placeholder 3">
            <a:extLst>
              <a:ext uri="{FF2B5EF4-FFF2-40B4-BE49-F238E27FC236}">
                <a16:creationId xmlns:a16="http://schemas.microsoft.com/office/drawing/2014/main" id="{75744BD4-8BA8-9206-7A5C-4687E2B7E234}"/>
              </a:ext>
            </a:extLst>
          </p:cNvPr>
          <p:cNvSpPr>
            <a:spLocks noGrp="1"/>
          </p:cNvSpPr>
          <p:nvPr>
            <p:ph type="body" sz="half" idx="2"/>
          </p:nvPr>
        </p:nvSpPr>
        <p:spPr>
          <a:xfrm>
            <a:off x="315311" y="3043050"/>
            <a:ext cx="3845722" cy="3410302"/>
          </a:xfrm>
        </p:spPr>
        <p:txBody>
          <a:bodyPr>
            <a:normAutofit lnSpcReduction="10000"/>
          </a:bodyPr>
          <a:lstStyle/>
          <a:p>
            <a:pPr algn="just"/>
            <a:r>
              <a:rPr lang="en-US" sz="2000" dirty="0">
                <a:solidFill>
                  <a:schemeClr val="bg1"/>
                </a:solidFill>
                <a:latin typeface="+mj-lt"/>
              </a:rPr>
              <a:t>Customers with the highest rating of 5 have the lowest average sales at </a:t>
            </a:r>
            <a:r>
              <a:rPr lang="en-IN" sz="2000" dirty="0">
                <a:latin typeface="Bookman Old Style" panose="02050604050505020204" pitchFamily="18" charset="0"/>
              </a:rPr>
              <a:t>₹ </a:t>
            </a:r>
            <a:r>
              <a:rPr lang="en-US" sz="2000" dirty="0">
                <a:solidFill>
                  <a:schemeClr val="bg1"/>
                </a:solidFill>
                <a:latin typeface="+mj-lt"/>
              </a:rPr>
              <a:t>199.56, while those with the lowest rating of 1 have the highest average sales at </a:t>
            </a:r>
            <a:r>
              <a:rPr lang="en-IN" sz="2000" dirty="0">
                <a:latin typeface="Bookman Old Style" panose="02050604050505020204" pitchFamily="18" charset="0"/>
              </a:rPr>
              <a:t>₹ </a:t>
            </a:r>
            <a:r>
              <a:rPr lang="en-US" sz="2000" dirty="0">
                <a:solidFill>
                  <a:schemeClr val="bg1"/>
                </a:solidFill>
                <a:latin typeface="+mj-lt"/>
              </a:rPr>
              <a:t>530.05. This suggests that lower-rated customers are spending more on average than higher-rated ones.</a:t>
            </a:r>
            <a:endParaRPr lang="en-IN" sz="2000" dirty="0">
              <a:solidFill>
                <a:schemeClr val="bg1"/>
              </a:solidFill>
              <a:latin typeface="+mj-lt"/>
            </a:endParaRPr>
          </a:p>
        </p:txBody>
      </p:sp>
      <p:graphicFrame>
        <p:nvGraphicFramePr>
          <p:cNvPr id="5" name="Content Placeholder 4">
            <a:extLst>
              <a:ext uri="{FF2B5EF4-FFF2-40B4-BE49-F238E27FC236}">
                <a16:creationId xmlns:a16="http://schemas.microsoft.com/office/drawing/2014/main" id="{17AFDAC7-C868-0248-1012-C6596769AB33}"/>
              </a:ext>
            </a:extLst>
          </p:cNvPr>
          <p:cNvGraphicFramePr>
            <a:graphicFrameLocks noGrp="1"/>
          </p:cNvGraphicFramePr>
          <p:nvPr>
            <p:ph idx="1"/>
            <p:extLst>
              <p:ext uri="{D42A27DB-BD31-4B8C-83A1-F6EECF244321}">
                <p14:modId xmlns:p14="http://schemas.microsoft.com/office/powerpoint/2010/main" val="309561985"/>
              </p:ext>
            </p:extLst>
          </p:nvPr>
        </p:nvGraphicFramePr>
        <p:xfrm>
          <a:off x="4857210" y="177800"/>
          <a:ext cx="7019479" cy="6497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657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87DF-378A-43E2-D884-B6DB7237E1FF}"/>
              </a:ext>
            </a:extLst>
          </p:cNvPr>
          <p:cNvSpPr>
            <a:spLocks noGrp="1"/>
          </p:cNvSpPr>
          <p:nvPr>
            <p:ph type="title"/>
          </p:nvPr>
        </p:nvSpPr>
        <p:spPr>
          <a:xfrm>
            <a:off x="989798" y="804111"/>
            <a:ext cx="10058400" cy="676614"/>
          </a:xfrm>
        </p:spPr>
        <p:txBody>
          <a:bodyPr>
            <a:normAutofit/>
          </a:bodyPr>
          <a:lstStyle/>
          <a:p>
            <a:pPr algn="ctr"/>
            <a:r>
              <a:rPr lang="en-IN" sz="3600" dirty="0">
                <a:solidFill>
                  <a:schemeClr val="tx1"/>
                </a:solidFill>
                <a:effectLst>
                  <a:outerShdw blurRad="38100" dist="38100" dir="2700000" algn="tl">
                    <a:srgbClr val="000000">
                      <a:alpha val="43137"/>
                    </a:srgbClr>
                  </a:outerShdw>
                </a:effectLst>
              </a:rPr>
              <a:t>TOP 10 PERFORMING STORE ID</a:t>
            </a:r>
          </a:p>
        </p:txBody>
      </p:sp>
      <p:graphicFrame>
        <p:nvGraphicFramePr>
          <p:cNvPr id="7" name="Content Placeholder 6">
            <a:extLst>
              <a:ext uri="{FF2B5EF4-FFF2-40B4-BE49-F238E27FC236}">
                <a16:creationId xmlns:a16="http://schemas.microsoft.com/office/drawing/2014/main" id="{63659C18-757D-CD44-4603-C0F97C140025}"/>
              </a:ext>
            </a:extLst>
          </p:cNvPr>
          <p:cNvGraphicFramePr>
            <a:graphicFrameLocks noGrp="1"/>
          </p:cNvGraphicFramePr>
          <p:nvPr>
            <p:ph sz="half" idx="2"/>
            <p:extLst>
              <p:ext uri="{D42A27DB-BD31-4B8C-83A1-F6EECF244321}">
                <p14:modId xmlns:p14="http://schemas.microsoft.com/office/powerpoint/2010/main" val="441378347"/>
              </p:ext>
            </p:extLst>
          </p:nvPr>
        </p:nvGraphicFramePr>
        <p:xfrm>
          <a:off x="1222409" y="2140151"/>
          <a:ext cx="4694989" cy="4147451"/>
        </p:xfrm>
        <a:graphic>
          <a:graphicData uri="http://schemas.openxmlformats.org/drawingml/2006/table">
            <a:tbl>
              <a:tblPr firstRow="1" lastCol="1" bandRow="1" bandCol="1">
                <a:tableStyleId>{5C22544A-7EE6-4342-B048-85BDC9FD1C3A}</a:tableStyleId>
              </a:tblPr>
              <a:tblGrid>
                <a:gridCol w="2344536">
                  <a:extLst>
                    <a:ext uri="{9D8B030D-6E8A-4147-A177-3AD203B41FA5}">
                      <a16:colId xmlns:a16="http://schemas.microsoft.com/office/drawing/2014/main" val="442159985"/>
                    </a:ext>
                  </a:extLst>
                </a:gridCol>
                <a:gridCol w="2350453">
                  <a:extLst>
                    <a:ext uri="{9D8B030D-6E8A-4147-A177-3AD203B41FA5}">
                      <a16:colId xmlns:a16="http://schemas.microsoft.com/office/drawing/2014/main" val="2651249654"/>
                    </a:ext>
                  </a:extLst>
                </a:gridCol>
              </a:tblGrid>
              <a:tr h="377041">
                <a:tc>
                  <a:txBody>
                    <a:bodyPr/>
                    <a:lstStyle/>
                    <a:p>
                      <a:pPr algn="ctr"/>
                      <a:r>
                        <a:rPr lang="en-IN" dirty="0">
                          <a:latin typeface="+mj-lt"/>
                        </a:rPr>
                        <a:t>STORE ID</a:t>
                      </a:r>
                    </a:p>
                  </a:txBody>
                  <a:tcPr/>
                </a:tc>
                <a:tc>
                  <a:txBody>
                    <a:bodyPr/>
                    <a:lstStyle/>
                    <a:p>
                      <a:pPr algn="ctr"/>
                      <a:r>
                        <a:rPr lang="en-IN" dirty="0">
                          <a:latin typeface="+mj-lt"/>
                        </a:rPr>
                        <a:t>TOP 10</a:t>
                      </a:r>
                    </a:p>
                  </a:txBody>
                  <a:tcPr/>
                </a:tc>
                <a:extLst>
                  <a:ext uri="{0D108BD9-81ED-4DB2-BD59-A6C34878D82A}">
                    <a16:rowId xmlns:a16="http://schemas.microsoft.com/office/drawing/2014/main" val="274163204"/>
                  </a:ext>
                </a:extLst>
              </a:tr>
              <a:tr h="377041">
                <a:tc>
                  <a:txBody>
                    <a:bodyPr/>
                    <a:lstStyle/>
                    <a:p>
                      <a:pPr algn="ctr"/>
                      <a:r>
                        <a:rPr lang="en-US" dirty="0">
                          <a:latin typeface="+mj-lt"/>
                        </a:rPr>
                        <a:t>ST103	</a:t>
                      </a:r>
                    </a:p>
                  </a:txBody>
                  <a:tcPr/>
                </a:tc>
                <a:tc>
                  <a:txBody>
                    <a:bodyPr/>
                    <a:lstStyle/>
                    <a:p>
                      <a:pPr algn="ctr"/>
                      <a:r>
                        <a:rPr lang="en-US" b="0" dirty="0">
                          <a:latin typeface="+mj-lt"/>
                        </a:rPr>
                        <a:t>28893</a:t>
                      </a:r>
                      <a:endParaRPr lang="en-IN" b="0" dirty="0">
                        <a:latin typeface="+mj-lt"/>
                      </a:endParaRPr>
                    </a:p>
                  </a:txBody>
                  <a:tcPr/>
                </a:tc>
                <a:extLst>
                  <a:ext uri="{0D108BD9-81ED-4DB2-BD59-A6C34878D82A}">
                    <a16:rowId xmlns:a16="http://schemas.microsoft.com/office/drawing/2014/main" val="4002642938"/>
                  </a:ext>
                </a:extLst>
              </a:tr>
              <a:tr h="377041">
                <a:tc>
                  <a:txBody>
                    <a:bodyPr/>
                    <a:lstStyle/>
                    <a:p>
                      <a:pPr algn="ctr"/>
                      <a:r>
                        <a:rPr lang="en-US" dirty="0">
                          <a:latin typeface="+mj-lt"/>
                        </a:rPr>
                        <a:t>ST143	</a:t>
                      </a:r>
                    </a:p>
                  </a:txBody>
                  <a:tcPr/>
                </a:tc>
                <a:tc>
                  <a:txBody>
                    <a:bodyPr/>
                    <a:lstStyle/>
                    <a:p>
                      <a:pPr algn="ctr"/>
                      <a:r>
                        <a:rPr lang="en-US" b="0" dirty="0">
                          <a:latin typeface="+mj-lt"/>
                        </a:rPr>
                        <a:t>8953</a:t>
                      </a:r>
                      <a:endParaRPr lang="en-IN" b="0" dirty="0">
                        <a:latin typeface="+mj-lt"/>
                      </a:endParaRPr>
                    </a:p>
                  </a:txBody>
                  <a:tcPr/>
                </a:tc>
                <a:extLst>
                  <a:ext uri="{0D108BD9-81ED-4DB2-BD59-A6C34878D82A}">
                    <a16:rowId xmlns:a16="http://schemas.microsoft.com/office/drawing/2014/main" val="1638853670"/>
                  </a:ext>
                </a:extLst>
              </a:tr>
              <a:tr h="377041">
                <a:tc>
                  <a:txBody>
                    <a:bodyPr/>
                    <a:lstStyle/>
                    <a:p>
                      <a:pPr algn="ctr"/>
                      <a:r>
                        <a:rPr lang="en-US" dirty="0">
                          <a:latin typeface="+mj-lt"/>
                        </a:rPr>
                        <a:t>ST410	</a:t>
                      </a:r>
                    </a:p>
                  </a:txBody>
                  <a:tcPr/>
                </a:tc>
                <a:tc>
                  <a:txBody>
                    <a:bodyPr/>
                    <a:lstStyle/>
                    <a:p>
                      <a:pPr algn="ctr"/>
                      <a:r>
                        <a:rPr lang="en-IN" b="0" dirty="0">
                          <a:latin typeface="+mj-lt"/>
                        </a:rPr>
                        <a:t>4992</a:t>
                      </a:r>
                    </a:p>
                  </a:txBody>
                  <a:tcPr/>
                </a:tc>
                <a:extLst>
                  <a:ext uri="{0D108BD9-81ED-4DB2-BD59-A6C34878D82A}">
                    <a16:rowId xmlns:a16="http://schemas.microsoft.com/office/drawing/2014/main" val="881330594"/>
                  </a:ext>
                </a:extLst>
              </a:tr>
              <a:tr h="377041">
                <a:tc>
                  <a:txBody>
                    <a:bodyPr/>
                    <a:lstStyle/>
                    <a:p>
                      <a:pPr algn="ctr"/>
                      <a:r>
                        <a:rPr lang="en-US" dirty="0">
                          <a:latin typeface="+mj-lt"/>
                        </a:rPr>
                        <a:t>ST106	</a:t>
                      </a:r>
                    </a:p>
                  </a:txBody>
                  <a:tcPr/>
                </a:tc>
                <a:tc>
                  <a:txBody>
                    <a:bodyPr/>
                    <a:lstStyle/>
                    <a:p>
                      <a:pPr algn="ctr"/>
                      <a:r>
                        <a:rPr lang="en-US" b="0" dirty="0">
                          <a:latin typeface="+mj-lt"/>
                        </a:rPr>
                        <a:t>4418</a:t>
                      </a:r>
                      <a:endParaRPr lang="en-IN" b="0" dirty="0">
                        <a:latin typeface="+mj-lt"/>
                      </a:endParaRPr>
                    </a:p>
                  </a:txBody>
                  <a:tcPr/>
                </a:tc>
                <a:extLst>
                  <a:ext uri="{0D108BD9-81ED-4DB2-BD59-A6C34878D82A}">
                    <a16:rowId xmlns:a16="http://schemas.microsoft.com/office/drawing/2014/main" val="1229214891"/>
                  </a:ext>
                </a:extLst>
              </a:tr>
              <a:tr h="377041">
                <a:tc>
                  <a:txBody>
                    <a:bodyPr/>
                    <a:lstStyle/>
                    <a:p>
                      <a:pPr algn="ctr"/>
                      <a:r>
                        <a:rPr lang="en-US" dirty="0">
                          <a:latin typeface="+mj-lt"/>
                        </a:rPr>
                        <a:t>ST132	</a:t>
                      </a:r>
                    </a:p>
                  </a:txBody>
                  <a:tcPr/>
                </a:tc>
                <a:tc>
                  <a:txBody>
                    <a:bodyPr/>
                    <a:lstStyle/>
                    <a:p>
                      <a:pPr algn="ctr"/>
                      <a:r>
                        <a:rPr lang="en-IN" b="0" dirty="0">
                          <a:latin typeface="+mj-lt"/>
                        </a:rPr>
                        <a:t>4066</a:t>
                      </a:r>
                    </a:p>
                  </a:txBody>
                  <a:tcPr/>
                </a:tc>
                <a:extLst>
                  <a:ext uri="{0D108BD9-81ED-4DB2-BD59-A6C34878D82A}">
                    <a16:rowId xmlns:a16="http://schemas.microsoft.com/office/drawing/2014/main" val="2769779949"/>
                  </a:ext>
                </a:extLst>
              </a:tr>
              <a:tr h="377041">
                <a:tc>
                  <a:txBody>
                    <a:bodyPr/>
                    <a:lstStyle/>
                    <a:p>
                      <a:pPr algn="ctr"/>
                      <a:r>
                        <a:rPr lang="en-US" dirty="0">
                          <a:latin typeface="+mj-lt"/>
                        </a:rPr>
                        <a:t>ST186	</a:t>
                      </a:r>
                    </a:p>
                  </a:txBody>
                  <a:tcPr/>
                </a:tc>
                <a:tc>
                  <a:txBody>
                    <a:bodyPr/>
                    <a:lstStyle/>
                    <a:p>
                      <a:pPr algn="ctr"/>
                      <a:r>
                        <a:rPr lang="en-IN" b="0" dirty="0">
                          <a:latin typeface="+mj-lt"/>
                        </a:rPr>
                        <a:t>3547</a:t>
                      </a:r>
                    </a:p>
                  </a:txBody>
                  <a:tcPr/>
                </a:tc>
                <a:extLst>
                  <a:ext uri="{0D108BD9-81ED-4DB2-BD59-A6C34878D82A}">
                    <a16:rowId xmlns:a16="http://schemas.microsoft.com/office/drawing/2014/main" val="3214700412"/>
                  </a:ext>
                </a:extLst>
              </a:tr>
              <a:tr h="377041">
                <a:tc>
                  <a:txBody>
                    <a:bodyPr/>
                    <a:lstStyle/>
                    <a:p>
                      <a:pPr algn="ctr"/>
                      <a:r>
                        <a:rPr lang="en-US" dirty="0">
                          <a:latin typeface="+mj-lt"/>
                        </a:rPr>
                        <a:t>ST167	</a:t>
                      </a:r>
                    </a:p>
                  </a:txBody>
                  <a:tcPr/>
                </a:tc>
                <a:tc>
                  <a:txBody>
                    <a:bodyPr/>
                    <a:lstStyle/>
                    <a:p>
                      <a:pPr algn="ctr"/>
                      <a:r>
                        <a:rPr lang="en-US" b="0" dirty="0">
                          <a:latin typeface="+mj-lt"/>
                        </a:rPr>
                        <a:t>3466</a:t>
                      </a:r>
                      <a:endParaRPr lang="en-IN" b="0" dirty="0">
                        <a:latin typeface="+mj-lt"/>
                      </a:endParaRPr>
                    </a:p>
                  </a:txBody>
                  <a:tcPr/>
                </a:tc>
                <a:extLst>
                  <a:ext uri="{0D108BD9-81ED-4DB2-BD59-A6C34878D82A}">
                    <a16:rowId xmlns:a16="http://schemas.microsoft.com/office/drawing/2014/main" val="1320931046"/>
                  </a:ext>
                </a:extLst>
              </a:tr>
              <a:tr h="377041">
                <a:tc>
                  <a:txBody>
                    <a:bodyPr/>
                    <a:lstStyle/>
                    <a:p>
                      <a:pPr algn="ctr"/>
                      <a:r>
                        <a:rPr lang="en-US" dirty="0">
                          <a:latin typeface="+mj-lt"/>
                        </a:rPr>
                        <a:t>ST118	</a:t>
                      </a:r>
                    </a:p>
                  </a:txBody>
                  <a:tcPr/>
                </a:tc>
                <a:tc>
                  <a:txBody>
                    <a:bodyPr/>
                    <a:lstStyle/>
                    <a:p>
                      <a:pPr algn="ctr"/>
                      <a:r>
                        <a:rPr lang="en-US" b="0" dirty="0">
                          <a:latin typeface="+mj-lt"/>
                        </a:rPr>
                        <a:t>3457</a:t>
                      </a:r>
                      <a:endParaRPr lang="en-IN" b="0" dirty="0">
                        <a:latin typeface="+mj-lt"/>
                      </a:endParaRPr>
                    </a:p>
                  </a:txBody>
                  <a:tcPr/>
                </a:tc>
                <a:extLst>
                  <a:ext uri="{0D108BD9-81ED-4DB2-BD59-A6C34878D82A}">
                    <a16:rowId xmlns:a16="http://schemas.microsoft.com/office/drawing/2014/main" val="844764248"/>
                  </a:ext>
                </a:extLst>
              </a:tr>
              <a:tr h="377041">
                <a:tc>
                  <a:txBody>
                    <a:bodyPr/>
                    <a:lstStyle/>
                    <a:p>
                      <a:pPr algn="ctr"/>
                      <a:r>
                        <a:rPr lang="en-US" dirty="0">
                          <a:latin typeface="+mj-lt"/>
                        </a:rPr>
                        <a:t>ST218	</a:t>
                      </a:r>
                    </a:p>
                  </a:txBody>
                  <a:tcPr/>
                </a:tc>
                <a:tc>
                  <a:txBody>
                    <a:bodyPr/>
                    <a:lstStyle/>
                    <a:p>
                      <a:pPr algn="ctr"/>
                      <a:r>
                        <a:rPr lang="en-US" b="0" dirty="0">
                          <a:latin typeface="+mj-lt"/>
                        </a:rPr>
                        <a:t>3385</a:t>
                      </a:r>
                      <a:endParaRPr lang="en-IN" b="0" dirty="0">
                        <a:latin typeface="+mj-lt"/>
                      </a:endParaRPr>
                    </a:p>
                  </a:txBody>
                  <a:tcPr/>
                </a:tc>
                <a:extLst>
                  <a:ext uri="{0D108BD9-81ED-4DB2-BD59-A6C34878D82A}">
                    <a16:rowId xmlns:a16="http://schemas.microsoft.com/office/drawing/2014/main" val="2369142089"/>
                  </a:ext>
                </a:extLst>
              </a:tr>
              <a:tr h="3770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j-lt"/>
                        </a:rPr>
                        <a:t>ST125	</a:t>
                      </a:r>
                      <a:endParaRPr lang="en-IN" dirty="0">
                        <a:latin typeface="+mj-lt"/>
                      </a:endParaRPr>
                    </a:p>
                  </a:txBody>
                  <a:tcPr/>
                </a:tc>
                <a:tc>
                  <a:txBody>
                    <a:bodyPr/>
                    <a:lstStyle/>
                    <a:p>
                      <a:pPr algn="ctr"/>
                      <a:r>
                        <a:rPr lang="en-IN" b="0" dirty="0">
                          <a:latin typeface="+mj-lt"/>
                        </a:rPr>
                        <a:t>3110</a:t>
                      </a:r>
                    </a:p>
                  </a:txBody>
                  <a:tcPr/>
                </a:tc>
                <a:extLst>
                  <a:ext uri="{0D108BD9-81ED-4DB2-BD59-A6C34878D82A}">
                    <a16:rowId xmlns:a16="http://schemas.microsoft.com/office/drawing/2014/main" val="2731059393"/>
                  </a:ext>
                </a:extLst>
              </a:tr>
            </a:tbl>
          </a:graphicData>
        </a:graphic>
      </p:graphicFrame>
      <p:sp>
        <p:nvSpPr>
          <p:cNvPr id="6" name="Content Placeholder 5">
            <a:extLst>
              <a:ext uri="{FF2B5EF4-FFF2-40B4-BE49-F238E27FC236}">
                <a16:creationId xmlns:a16="http://schemas.microsoft.com/office/drawing/2014/main" id="{040ECADF-EC5D-3036-25CA-65B4BE37F36E}"/>
              </a:ext>
            </a:extLst>
          </p:cNvPr>
          <p:cNvSpPr>
            <a:spLocks noGrp="1"/>
          </p:cNvSpPr>
          <p:nvPr>
            <p:ph sz="quarter" idx="4"/>
          </p:nvPr>
        </p:nvSpPr>
        <p:spPr>
          <a:xfrm>
            <a:off x="6438942" y="2977524"/>
            <a:ext cx="4639736" cy="2910821"/>
          </a:xfrm>
        </p:spPr>
        <p:txBody>
          <a:bodyPr/>
          <a:lstStyle/>
          <a:p>
            <a:endParaRPr lang="en-IN" sz="1800" b="0" i="0" u="none" strike="noStrike" dirty="0">
              <a:effectLst/>
              <a:highlight>
                <a:srgbClr val="9BA8B7"/>
              </a:highlight>
              <a:latin typeface="Arial" panose="020B0604020202020204" pitchFamily="34" charset="0"/>
            </a:endParaRPr>
          </a:p>
          <a:p>
            <a:endParaRPr lang="en-IN" dirty="0"/>
          </a:p>
        </p:txBody>
      </p:sp>
      <p:graphicFrame>
        <p:nvGraphicFramePr>
          <p:cNvPr id="4" name="Chart 3">
            <a:extLst>
              <a:ext uri="{FF2B5EF4-FFF2-40B4-BE49-F238E27FC236}">
                <a16:creationId xmlns:a16="http://schemas.microsoft.com/office/drawing/2014/main" id="{A81AFA09-5C5E-0AF6-5E27-1560C07FD176}"/>
              </a:ext>
            </a:extLst>
          </p:cNvPr>
          <p:cNvGraphicFramePr>
            <a:graphicFrameLocks/>
          </p:cNvGraphicFramePr>
          <p:nvPr>
            <p:extLst>
              <p:ext uri="{D42A27DB-BD31-4B8C-83A1-F6EECF244321}">
                <p14:modId xmlns:p14="http://schemas.microsoft.com/office/powerpoint/2010/main" val="597359183"/>
              </p:ext>
            </p:extLst>
          </p:nvPr>
        </p:nvGraphicFramePr>
        <p:xfrm>
          <a:off x="6249503" y="2076650"/>
          <a:ext cx="5004103" cy="41474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577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4400" dirty="0">
                <a:solidFill>
                  <a:srgbClr val="FFFFFF"/>
                </a:solidFill>
                <a:latin typeface="Algerian" panose="04020705040A02060702" pitchFamily="82" charset="0"/>
              </a:rPr>
              <a:t>-business understanding</a:t>
            </a:r>
          </a:p>
          <a:p>
            <a:endParaRPr lang="en-US" sz="4400" dirty="0">
              <a:solidFill>
                <a:srgbClr val="FFFFFF"/>
              </a:solidFill>
              <a:latin typeface="Algerian" panose="04020705040A02060702" pitchFamily="82" charset="0"/>
            </a:endParaRPr>
          </a:p>
          <a:p>
            <a:endParaRPr lang="en-US" sz="4400" dirty="0">
              <a:solidFill>
                <a:srgbClr val="FFFFFF"/>
              </a:solidFill>
            </a:endParaRPr>
          </a:p>
        </p:txBody>
      </p:sp>
      <p:sp>
        <p:nvSpPr>
          <p:cNvPr id="6" name="TextBox 5">
            <a:extLst>
              <a:ext uri="{FF2B5EF4-FFF2-40B4-BE49-F238E27FC236}">
                <a16:creationId xmlns:a16="http://schemas.microsoft.com/office/drawing/2014/main" id="{AF3DF054-86B5-EF7F-1E62-38E2A7455DB8}"/>
              </a:ext>
            </a:extLst>
          </p:cNvPr>
          <p:cNvSpPr txBox="1"/>
          <p:nvPr/>
        </p:nvSpPr>
        <p:spPr>
          <a:xfrm>
            <a:off x="481263" y="529389"/>
            <a:ext cx="11229474" cy="4524315"/>
          </a:xfrm>
          <a:prstGeom prst="rect">
            <a:avLst/>
          </a:prstGeom>
          <a:noFill/>
        </p:spPr>
        <p:txBody>
          <a:bodyPr wrap="square" rtlCol="0">
            <a:spAutoFit/>
          </a:bodyPr>
          <a:lstStyle/>
          <a:p>
            <a:pPr marL="457200" indent="-457200">
              <a:buFont typeface="Wingdings" panose="05000000000000000000" pitchFamily="2" charset="2"/>
              <a:buChar char="ü"/>
            </a:pPr>
            <a:r>
              <a:rPr lang="en-US" sz="2400" dirty="0">
                <a:solidFill>
                  <a:schemeClr val="bg1"/>
                </a:solidFill>
                <a:latin typeface="Bookman Old Style" panose="02050604050505020204" pitchFamily="18" charset="0"/>
              </a:rPr>
              <a:t>Understand customer purchasing behavior and preferences to develop   marketing strategies. </a:t>
            </a:r>
          </a:p>
          <a:p>
            <a:endParaRPr lang="en-US" sz="2400" dirty="0">
              <a:solidFill>
                <a:schemeClr val="bg1"/>
              </a:solidFill>
              <a:latin typeface="Bookman Old Style" panose="02050604050505020204" pitchFamily="18" charset="0"/>
            </a:endParaRPr>
          </a:p>
          <a:p>
            <a:pPr marL="342900" indent="-342900">
              <a:buFont typeface="Wingdings" panose="05000000000000000000" pitchFamily="2" charset="2"/>
              <a:buChar char="ü"/>
            </a:pPr>
            <a:r>
              <a:rPr lang="en-US" sz="2400" dirty="0">
                <a:solidFill>
                  <a:schemeClr val="bg1"/>
                </a:solidFill>
                <a:latin typeface="Bookman Old Style" panose="02050604050505020204" pitchFamily="18" charset="0"/>
              </a:rPr>
              <a:t> To analyze sales data to identify trends, seasonal impacts, and   </a:t>
            </a:r>
          </a:p>
          <a:p>
            <a:r>
              <a:rPr lang="en-US" sz="2400" dirty="0">
                <a:solidFill>
                  <a:schemeClr val="bg1"/>
                </a:solidFill>
                <a:latin typeface="Bookman Old Style" panose="02050604050505020204" pitchFamily="18" charset="0"/>
              </a:rPr>
              <a:t>     performance across products, categories, stores, and channels,      </a:t>
            </a:r>
          </a:p>
          <a:p>
            <a:r>
              <a:rPr lang="en-US" sz="2400" dirty="0">
                <a:solidFill>
                  <a:schemeClr val="bg1"/>
                </a:solidFill>
                <a:latin typeface="Bookman Old Style" panose="02050604050505020204" pitchFamily="18" charset="0"/>
              </a:rPr>
              <a:t>     enabling the client to formulate strategies that enhance overall sales    </a:t>
            </a:r>
          </a:p>
          <a:p>
            <a:r>
              <a:rPr lang="en-US" sz="2400" dirty="0">
                <a:solidFill>
                  <a:schemeClr val="bg1"/>
                </a:solidFill>
                <a:latin typeface="Bookman Old Style" panose="02050604050505020204" pitchFamily="18" charset="0"/>
              </a:rPr>
              <a:t>     and revenue.</a:t>
            </a:r>
          </a:p>
          <a:p>
            <a:endParaRPr lang="en-US" sz="2400" dirty="0">
              <a:solidFill>
                <a:schemeClr val="bg1"/>
              </a:solidFill>
              <a:latin typeface="Bookman Old Style" panose="02050604050505020204" pitchFamily="18" charset="0"/>
            </a:endParaRPr>
          </a:p>
          <a:p>
            <a:pPr marL="457200" indent="-457200">
              <a:buFont typeface="Wingdings" panose="05000000000000000000" pitchFamily="2" charset="2"/>
              <a:buChar char="ü"/>
            </a:pPr>
            <a:r>
              <a:rPr lang="en-US" sz="2400" dirty="0">
                <a:solidFill>
                  <a:schemeClr val="bg1"/>
                </a:solidFill>
                <a:latin typeface="Bookman Old Style" panose="02050604050505020204" pitchFamily="18" charset="0"/>
              </a:rPr>
              <a:t>Assess store performance metrics to identify high and low-performing stores, understand performance drivers, and implement best practices to improve efficiency and profitability across all locations.</a:t>
            </a:r>
          </a:p>
          <a:p>
            <a:endParaRPr lang="en-IN" sz="2400"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87DF-378A-43E2-D884-B6DB7237E1FF}"/>
              </a:ext>
            </a:extLst>
          </p:cNvPr>
          <p:cNvSpPr>
            <a:spLocks noGrp="1"/>
          </p:cNvSpPr>
          <p:nvPr>
            <p:ph type="title"/>
          </p:nvPr>
        </p:nvSpPr>
        <p:spPr>
          <a:xfrm>
            <a:off x="1066800" y="558073"/>
            <a:ext cx="10058400" cy="861664"/>
          </a:xfrm>
        </p:spPr>
        <p:txBody>
          <a:bodyPr>
            <a:normAutofit/>
          </a:bodyPr>
          <a:lstStyle/>
          <a:p>
            <a:pPr algn="ctr"/>
            <a:r>
              <a:rPr lang="en-IN" sz="3600" dirty="0">
                <a:solidFill>
                  <a:schemeClr val="tx1"/>
                </a:solidFill>
                <a:effectLst>
                  <a:outerShdw blurRad="38100" dist="38100" dir="2700000" algn="tl">
                    <a:srgbClr val="000000">
                      <a:alpha val="43137"/>
                    </a:srgbClr>
                  </a:outerShdw>
                </a:effectLst>
              </a:rPr>
              <a:t>WORST 10 PERFORMING STORE ID</a:t>
            </a:r>
          </a:p>
        </p:txBody>
      </p:sp>
      <p:sp>
        <p:nvSpPr>
          <p:cNvPr id="6" name="Content Placeholder 5">
            <a:extLst>
              <a:ext uri="{FF2B5EF4-FFF2-40B4-BE49-F238E27FC236}">
                <a16:creationId xmlns:a16="http://schemas.microsoft.com/office/drawing/2014/main" id="{040ECADF-EC5D-3036-25CA-65B4BE37F36E}"/>
              </a:ext>
            </a:extLst>
          </p:cNvPr>
          <p:cNvSpPr>
            <a:spLocks noGrp="1"/>
          </p:cNvSpPr>
          <p:nvPr>
            <p:ph sz="quarter" idx="4"/>
          </p:nvPr>
        </p:nvSpPr>
        <p:spPr/>
        <p:txBody>
          <a:bodyPr/>
          <a:lstStyle/>
          <a:p>
            <a:endParaRPr lang="en-IN" sz="1800" b="0" i="0" u="none" strike="noStrike" dirty="0">
              <a:effectLst/>
              <a:highlight>
                <a:srgbClr val="9BA8B7"/>
              </a:highlight>
              <a:latin typeface="Arial" panose="020B0604020202020204" pitchFamily="34" charset="0"/>
            </a:endParaRPr>
          </a:p>
          <a:p>
            <a:endParaRPr lang="en-IN" dirty="0"/>
          </a:p>
        </p:txBody>
      </p:sp>
      <p:graphicFrame>
        <p:nvGraphicFramePr>
          <p:cNvPr id="10" name="Table 9">
            <a:extLst>
              <a:ext uri="{FF2B5EF4-FFF2-40B4-BE49-F238E27FC236}">
                <a16:creationId xmlns:a16="http://schemas.microsoft.com/office/drawing/2014/main" id="{CFACF274-8AE0-1E45-E3CE-23937EE5B8CC}"/>
              </a:ext>
            </a:extLst>
          </p:cNvPr>
          <p:cNvGraphicFramePr>
            <a:graphicFrameLocks noGrp="1"/>
          </p:cNvGraphicFramePr>
          <p:nvPr>
            <p:extLst>
              <p:ext uri="{D42A27DB-BD31-4B8C-83A1-F6EECF244321}">
                <p14:modId xmlns:p14="http://schemas.microsoft.com/office/powerpoint/2010/main" val="1479302317"/>
              </p:ext>
            </p:extLst>
          </p:nvPr>
        </p:nvGraphicFramePr>
        <p:xfrm>
          <a:off x="1209676" y="2019299"/>
          <a:ext cx="4700904" cy="4147451"/>
        </p:xfrm>
        <a:graphic>
          <a:graphicData uri="http://schemas.openxmlformats.org/drawingml/2006/table">
            <a:tbl>
              <a:tblPr firstRow="1" lastCol="1" bandRow="1" bandCol="1">
                <a:tableStyleId>{5C22544A-7EE6-4342-B048-85BDC9FD1C3A}</a:tableStyleId>
              </a:tblPr>
              <a:tblGrid>
                <a:gridCol w="2350452">
                  <a:extLst>
                    <a:ext uri="{9D8B030D-6E8A-4147-A177-3AD203B41FA5}">
                      <a16:colId xmlns:a16="http://schemas.microsoft.com/office/drawing/2014/main" val="692541150"/>
                    </a:ext>
                  </a:extLst>
                </a:gridCol>
                <a:gridCol w="2350452">
                  <a:extLst>
                    <a:ext uri="{9D8B030D-6E8A-4147-A177-3AD203B41FA5}">
                      <a16:colId xmlns:a16="http://schemas.microsoft.com/office/drawing/2014/main" val="2251138220"/>
                    </a:ext>
                  </a:extLst>
                </a:gridCol>
              </a:tblGrid>
              <a:tr h="377041">
                <a:tc>
                  <a:txBody>
                    <a:bodyPr/>
                    <a:lstStyle/>
                    <a:p>
                      <a:pPr algn="ctr"/>
                      <a:r>
                        <a:rPr lang="en-IN" sz="1800" dirty="0">
                          <a:latin typeface="+mj-lt"/>
                        </a:rPr>
                        <a:t>STORE ID</a:t>
                      </a:r>
                    </a:p>
                  </a:txBody>
                  <a:tcPr/>
                </a:tc>
                <a:tc>
                  <a:txBody>
                    <a:bodyPr/>
                    <a:lstStyle/>
                    <a:p>
                      <a:pPr algn="ctr"/>
                      <a:r>
                        <a:rPr lang="en-IN" sz="1800" dirty="0">
                          <a:latin typeface="+mj-lt"/>
                        </a:rPr>
                        <a:t>WORST 10</a:t>
                      </a:r>
                    </a:p>
                  </a:txBody>
                  <a:tcPr/>
                </a:tc>
                <a:extLst>
                  <a:ext uri="{0D108BD9-81ED-4DB2-BD59-A6C34878D82A}">
                    <a16:rowId xmlns:a16="http://schemas.microsoft.com/office/drawing/2014/main" val="1624375029"/>
                  </a:ext>
                </a:extLst>
              </a:tr>
              <a:tr h="377041">
                <a:tc>
                  <a:txBody>
                    <a:bodyPr/>
                    <a:lstStyle/>
                    <a:p>
                      <a:pPr algn="ctr" fontAlgn="b"/>
                      <a:r>
                        <a:rPr lang="en-IN" sz="1800" b="0" i="0" u="none" strike="noStrike">
                          <a:solidFill>
                            <a:srgbClr val="000000"/>
                          </a:solidFill>
                          <a:effectLst/>
                          <a:latin typeface="+mj-lt"/>
                        </a:rPr>
                        <a:t>ST354</a:t>
                      </a:r>
                    </a:p>
                  </a:txBody>
                  <a:tcPr marL="6350" marR="6350" marT="6350" marB="0" anchor="b"/>
                </a:tc>
                <a:tc>
                  <a:txBody>
                    <a:bodyPr/>
                    <a:lstStyle/>
                    <a:p>
                      <a:pPr algn="ctr" fontAlgn="b"/>
                      <a:r>
                        <a:rPr lang="en-IN" sz="1800" b="0" i="0" u="none" strike="noStrike">
                          <a:solidFill>
                            <a:schemeClr val="bg1"/>
                          </a:solidFill>
                          <a:effectLst/>
                          <a:latin typeface="+mj-lt"/>
                        </a:rPr>
                        <a:t>760</a:t>
                      </a:r>
                    </a:p>
                  </a:txBody>
                  <a:tcPr marL="6350" marR="6350" marT="6350" marB="0" anchor="b"/>
                </a:tc>
                <a:extLst>
                  <a:ext uri="{0D108BD9-81ED-4DB2-BD59-A6C34878D82A}">
                    <a16:rowId xmlns:a16="http://schemas.microsoft.com/office/drawing/2014/main" val="2393470518"/>
                  </a:ext>
                </a:extLst>
              </a:tr>
              <a:tr h="377041">
                <a:tc>
                  <a:txBody>
                    <a:bodyPr/>
                    <a:lstStyle/>
                    <a:p>
                      <a:pPr algn="ctr" fontAlgn="b"/>
                      <a:r>
                        <a:rPr lang="en-IN" sz="1800" b="0" i="0" u="none" strike="noStrike">
                          <a:solidFill>
                            <a:srgbClr val="000000"/>
                          </a:solidFill>
                          <a:effectLst/>
                          <a:latin typeface="+mj-lt"/>
                        </a:rPr>
                        <a:t>ST166</a:t>
                      </a:r>
                    </a:p>
                  </a:txBody>
                  <a:tcPr marL="6350" marR="6350" marT="6350" marB="0" anchor="b"/>
                </a:tc>
                <a:tc>
                  <a:txBody>
                    <a:bodyPr/>
                    <a:lstStyle/>
                    <a:p>
                      <a:pPr algn="ctr" fontAlgn="b"/>
                      <a:r>
                        <a:rPr lang="en-IN" sz="1800" b="0" i="0" u="none" strike="noStrike">
                          <a:solidFill>
                            <a:schemeClr val="bg1"/>
                          </a:solidFill>
                          <a:effectLst/>
                          <a:latin typeface="+mj-lt"/>
                        </a:rPr>
                        <a:t>984</a:t>
                      </a:r>
                    </a:p>
                  </a:txBody>
                  <a:tcPr marL="6350" marR="6350" marT="6350" marB="0" anchor="b"/>
                </a:tc>
                <a:extLst>
                  <a:ext uri="{0D108BD9-81ED-4DB2-BD59-A6C34878D82A}">
                    <a16:rowId xmlns:a16="http://schemas.microsoft.com/office/drawing/2014/main" val="2088300267"/>
                  </a:ext>
                </a:extLst>
              </a:tr>
              <a:tr h="377041">
                <a:tc>
                  <a:txBody>
                    <a:bodyPr/>
                    <a:lstStyle/>
                    <a:p>
                      <a:pPr algn="ctr" fontAlgn="b"/>
                      <a:r>
                        <a:rPr lang="en-IN" sz="1800" b="0" i="0" u="none" strike="noStrike" dirty="0">
                          <a:solidFill>
                            <a:srgbClr val="000000"/>
                          </a:solidFill>
                          <a:effectLst/>
                          <a:latin typeface="+mj-lt"/>
                        </a:rPr>
                        <a:t>ST414</a:t>
                      </a:r>
                    </a:p>
                  </a:txBody>
                  <a:tcPr marL="6350" marR="6350" marT="6350" marB="0" anchor="b"/>
                </a:tc>
                <a:tc>
                  <a:txBody>
                    <a:bodyPr/>
                    <a:lstStyle/>
                    <a:p>
                      <a:pPr algn="ctr" fontAlgn="b"/>
                      <a:r>
                        <a:rPr lang="en-IN" sz="1800" b="0" i="0" u="none" strike="noStrike">
                          <a:solidFill>
                            <a:schemeClr val="bg1"/>
                          </a:solidFill>
                          <a:effectLst/>
                          <a:latin typeface="+mj-lt"/>
                        </a:rPr>
                        <a:t>999</a:t>
                      </a:r>
                    </a:p>
                  </a:txBody>
                  <a:tcPr marL="6350" marR="6350" marT="6350" marB="0" anchor="b"/>
                </a:tc>
                <a:extLst>
                  <a:ext uri="{0D108BD9-81ED-4DB2-BD59-A6C34878D82A}">
                    <a16:rowId xmlns:a16="http://schemas.microsoft.com/office/drawing/2014/main" val="2455332391"/>
                  </a:ext>
                </a:extLst>
              </a:tr>
              <a:tr h="377041">
                <a:tc>
                  <a:txBody>
                    <a:bodyPr/>
                    <a:lstStyle/>
                    <a:p>
                      <a:pPr algn="ctr" fontAlgn="b"/>
                      <a:r>
                        <a:rPr lang="en-IN" sz="1800" b="0" i="0" u="none" strike="noStrike">
                          <a:solidFill>
                            <a:srgbClr val="000000"/>
                          </a:solidFill>
                          <a:effectLst/>
                          <a:latin typeface="+mj-lt"/>
                        </a:rPr>
                        <a:t>ST463</a:t>
                      </a:r>
                    </a:p>
                  </a:txBody>
                  <a:tcPr marL="6350" marR="6350" marT="6350" marB="0" anchor="b"/>
                </a:tc>
                <a:tc>
                  <a:txBody>
                    <a:bodyPr/>
                    <a:lstStyle/>
                    <a:p>
                      <a:pPr algn="ctr" fontAlgn="b"/>
                      <a:r>
                        <a:rPr lang="en-IN" sz="1800" b="0" i="0" u="none" strike="noStrike" dirty="0">
                          <a:solidFill>
                            <a:schemeClr val="bg1"/>
                          </a:solidFill>
                          <a:effectLst/>
                          <a:latin typeface="+mj-lt"/>
                        </a:rPr>
                        <a:t>1006</a:t>
                      </a:r>
                    </a:p>
                  </a:txBody>
                  <a:tcPr marL="6350" marR="6350" marT="6350" marB="0" anchor="b"/>
                </a:tc>
                <a:extLst>
                  <a:ext uri="{0D108BD9-81ED-4DB2-BD59-A6C34878D82A}">
                    <a16:rowId xmlns:a16="http://schemas.microsoft.com/office/drawing/2014/main" val="2589153"/>
                  </a:ext>
                </a:extLst>
              </a:tr>
              <a:tr h="377041">
                <a:tc>
                  <a:txBody>
                    <a:bodyPr/>
                    <a:lstStyle/>
                    <a:p>
                      <a:pPr algn="ctr" fontAlgn="b"/>
                      <a:r>
                        <a:rPr lang="en-IN" sz="1800" b="0" i="0" u="none" strike="noStrike" dirty="0">
                          <a:solidFill>
                            <a:srgbClr val="000000"/>
                          </a:solidFill>
                          <a:effectLst/>
                          <a:latin typeface="+mj-lt"/>
                        </a:rPr>
                        <a:t>ST135</a:t>
                      </a:r>
                    </a:p>
                  </a:txBody>
                  <a:tcPr marL="6350" marR="6350" marT="6350" marB="0" anchor="b"/>
                </a:tc>
                <a:tc>
                  <a:txBody>
                    <a:bodyPr/>
                    <a:lstStyle/>
                    <a:p>
                      <a:pPr algn="ctr" fontAlgn="b"/>
                      <a:r>
                        <a:rPr lang="en-IN" sz="1800" b="0" i="0" u="none" strike="noStrike">
                          <a:solidFill>
                            <a:schemeClr val="bg1"/>
                          </a:solidFill>
                          <a:effectLst/>
                          <a:latin typeface="+mj-lt"/>
                        </a:rPr>
                        <a:t>1175</a:t>
                      </a:r>
                    </a:p>
                  </a:txBody>
                  <a:tcPr marL="6350" marR="6350" marT="6350" marB="0" anchor="b"/>
                </a:tc>
                <a:extLst>
                  <a:ext uri="{0D108BD9-81ED-4DB2-BD59-A6C34878D82A}">
                    <a16:rowId xmlns:a16="http://schemas.microsoft.com/office/drawing/2014/main" val="2746289432"/>
                  </a:ext>
                </a:extLst>
              </a:tr>
              <a:tr h="377041">
                <a:tc>
                  <a:txBody>
                    <a:bodyPr/>
                    <a:lstStyle/>
                    <a:p>
                      <a:pPr algn="ctr" fontAlgn="b"/>
                      <a:r>
                        <a:rPr lang="en-IN" sz="1800" b="0" i="0" u="none" strike="noStrike">
                          <a:solidFill>
                            <a:srgbClr val="000000"/>
                          </a:solidFill>
                          <a:effectLst/>
                          <a:latin typeface="+mj-lt"/>
                        </a:rPr>
                        <a:t>ST233</a:t>
                      </a:r>
                    </a:p>
                  </a:txBody>
                  <a:tcPr marL="6350" marR="6350" marT="6350" marB="0" anchor="b"/>
                </a:tc>
                <a:tc>
                  <a:txBody>
                    <a:bodyPr/>
                    <a:lstStyle/>
                    <a:p>
                      <a:pPr algn="ctr" fontAlgn="b"/>
                      <a:r>
                        <a:rPr lang="en-IN" sz="1800" b="0" i="0" u="none" strike="noStrike">
                          <a:solidFill>
                            <a:schemeClr val="bg1"/>
                          </a:solidFill>
                          <a:effectLst/>
                          <a:latin typeface="+mj-lt"/>
                        </a:rPr>
                        <a:t>1329</a:t>
                      </a:r>
                    </a:p>
                  </a:txBody>
                  <a:tcPr marL="6350" marR="6350" marT="6350" marB="0" anchor="b"/>
                </a:tc>
                <a:extLst>
                  <a:ext uri="{0D108BD9-81ED-4DB2-BD59-A6C34878D82A}">
                    <a16:rowId xmlns:a16="http://schemas.microsoft.com/office/drawing/2014/main" val="3244771006"/>
                  </a:ext>
                </a:extLst>
              </a:tr>
              <a:tr h="377041">
                <a:tc>
                  <a:txBody>
                    <a:bodyPr/>
                    <a:lstStyle/>
                    <a:p>
                      <a:pPr algn="ctr" fontAlgn="b"/>
                      <a:r>
                        <a:rPr lang="en-IN" sz="1800" b="0" i="0" u="none" strike="noStrike">
                          <a:solidFill>
                            <a:srgbClr val="000000"/>
                          </a:solidFill>
                          <a:effectLst/>
                          <a:latin typeface="+mj-lt"/>
                        </a:rPr>
                        <a:t>ST133</a:t>
                      </a:r>
                    </a:p>
                  </a:txBody>
                  <a:tcPr marL="6350" marR="6350" marT="6350" marB="0" anchor="b"/>
                </a:tc>
                <a:tc>
                  <a:txBody>
                    <a:bodyPr/>
                    <a:lstStyle/>
                    <a:p>
                      <a:pPr algn="ctr" fontAlgn="b"/>
                      <a:r>
                        <a:rPr lang="en-IN" sz="1800" b="0" i="0" u="none" strike="noStrike">
                          <a:solidFill>
                            <a:schemeClr val="bg1"/>
                          </a:solidFill>
                          <a:effectLst/>
                          <a:latin typeface="+mj-lt"/>
                        </a:rPr>
                        <a:t>1338</a:t>
                      </a:r>
                    </a:p>
                  </a:txBody>
                  <a:tcPr marL="6350" marR="6350" marT="6350" marB="0" anchor="b"/>
                </a:tc>
                <a:extLst>
                  <a:ext uri="{0D108BD9-81ED-4DB2-BD59-A6C34878D82A}">
                    <a16:rowId xmlns:a16="http://schemas.microsoft.com/office/drawing/2014/main" val="2808019277"/>
                  </a:ext>
                </a:extLst>
              </a:tr>
              <a:tr h="377041">
                <a:tc>
                  <a:txBody>
                    <a:bodyPr/>
                    <a:lstStyle/>
                    <a:p>
                      <a:pPr algn="ctr" fontAlgn="b"/>
                      <a:r>
                        <a:rPr lang="en-IN" sz="1800" b="0" i="0" u="none" strike="noStrike">
                          <a:solidFill>
                            <a:srgbClr val="000000"/>
                          </a:solidFill>
                          <a:effectLst/>
                          <a:latin typeface="+mj-lt"/>
                        </a:rPr>
                        <a:t>ST230</a:t>
                      </a:r>
                    </a:p>
                  </a:txBody>
                  <a:tcPr marL="6350" marR="6350" marT="6350" marB="0" anchor="b"/>
                </a:tc>
                <a:tc>
                  <a:txBody>
                    <a:bodyPr/>
                    <a:lstStyle/>
                    <a:p>
                      <a:pPr algn="ctr" fontAlgn="b"/>
                      <a:r>
                        <a:rPr lang="en-IN" sz="1800" b="0" i="0" u="none" strike="noStrike">
                          <a:solidFill>
                            <a:schemeClr val="bg1"/>
                          </a:solidFill>
                          <a:effectLst/>
                          <a:latin typeface="+mj-lt"/>
                        </a:rPr>
                        <a:t>1352</a:t>
                      </a:r>
                    </a:p>
                  </a:txBody>
                  <a:tcPr marL="6350" marR="6350" marT="6350" marB="0" anchor="b"/>
                </a:tc>
                <a:extLst>
                  <a:ext uri="{0D108BD9-81ED-4DB2-BD59-A6C34878D82A}">
                    <a16:rowId xmlns:a16="http://schemas.microsoft.com/office/drawing/2014/main" val="3263796414"/>
                  </a:ext>
                </a:extLst>
              </a:tr>
              <a:tr h="377041">
                <a:tc>
                  <a:txBody>
                    <a:bodyPr/>
                    <a:lstStyle/>
                    <a:p>
                      <a:pPr algn="ctr" fontAlgn="b"/>
                      <a:r>
                        <a:rPr lang="en-IN" sz="1800" b="0" i="0" u="none" strike="noStrike">
                          <a:solidFill>
                            <a:srgbClr val="000000"/>
                          </a:solidFill>
                          <a:effectLst/>
                          <a:latin typeface="+mj-lt"/>
                        </a:rPr>
                        <a:t>ST199</a:t>
                      </a:r>
                    </a:p>
                  </a:txBody>
                  <a:tcPr marL="6350" marR="6350" marT="6350" marB="0" anchor="b"/>
                </a:tc>
                <a:tc>
                  <a:txBody>
                    <a:bodyPr/>
                    <a:lstStyle/>
                    <a:p>
                      <a:pPr algn="ctr" fontAlgn="b"/>
                      <a:r>
                        <a:rPr lang="en-IN" sz="1800" b="0" i="0" u="none" strike="noStrike">
                          <a:solidFill>
                            <a:schemeClr val="bg1"/>
                          </a:solidFill>
                          <a:effectLst/>
                          <a:latin typeface="+mj-lt"/>
                        </a:rPr>
                        <a:t>1438</a:t>
                      </a:r>
                    </a:p>
                  </a:txBody>
                  <a:tcPr marL="6350" marR="6350" marT="6350" marB="0" anchor="b"/>
                </a:tc>
                <a:extLst>
                  <a:ext uri="{0D108BD9-81ED-4DB2-BD59-A6C34878D82A}">
                    <a16:rowId xmlns:a16="http://schemas.microsoft.com/office/drawing/2014/main" val="382766100"/>
                  </a:ext>
                </a:extLst>
              </a:tr>
              <a:tr h="377041">
                <a:tc>
                  <a:txBody>
                    <a:bodyPr/>
                    <a:lstStyle/>
                    <a:p>
                      <a:pPr algn="ctr" fontAlgn="b"/>
                      <a:r>
                        <a:rPr lang="en-IN" sz="1800" b="0" i="0" u="none" strike="noStrike">
                          <a:solidFill>
                            <a:srgbClr val="000000"/>
                          </a:solidFill>
                          <a:effectLst/>
                          <a:latin typeface="+mj-lt"/>
                        </a:rPr>
                        <a:t>ST110</a:t>
                      </a:r>
                    </a:p>
                  </a:txBody>
                  <a:tcPr marL="6350" marR="6350" marT="6350" marB="0" anchor="b"/>
                </a:tc>
                <a:tc>
                  <a:txBody>
                    <a:bodyPr/>
                    <a:lstStyle/>
                    <a:p>
                      <a:pPr algn="ctr" fontAlgn="b"/>
                      <a:r>
                        <a:rPr lang="en-IN" sz="1800" b="0" i="0" u="none" strike="noStrike" dirty="0">
                          <a:solidFill>
                            <a:schemeClr val="bg1"/>
                          </a:solidFill>
                          <a:effectLst/>
                          <a:latin typeface="+mj-lt"/>
                        </a:rPr>
                        <a:t>1504</a:t>
                      </a:r>
                    </a:p>
                  </a:txBody>
                  <a:tcPr marL="6350" marR="6350" marT="6350" marB="0" anchor="b"/>
                </a:tc>
                <a:extLst>
                  <a:ext uri="{0D108BD9-81ED-4DB2-BD59-A6C34878D82A}">
                    <a16:rowId xmlns:a16="http://schemas.microsoft.com/office/drawing/2014/main" val="3954609072"/>
                  </a:ext>
                </a:extLst>
              </a:tr>
            </a:tbl>
          </a:graphicData>
        </a:graphic>
      </p:graphicFrame>
      <p:graphicFrame>
        <p:nvGraphicFramePr>
          <p:cNvPr id="3" name="Chart 2">
            <a:extLst>
              <a:ext uri="{FF2B5EF4-FFF2-40B4-BE49-F238E27FC236}">
                <a16:creationId xmlns:a16="http://schemas.microsoft.com/office/drawing/2014/main" id="{F3D9D25E-A493-BB53-C040-65754E59792B}"/>
              </a:ext>
            </a:extLst>
          </p:cNvPr>
          <p:cNvGraphicFramePr>
            <a:graphicFrameLocks/>
          </p:cNvGraphicFramePr>
          <p:nvPr>
            <p:extLst>
              <p:ext uri="{D42A27DB-BD31-4B8C-83A1-F6EECF244321}">
                <p14:modId xmlns:p14="http://schemas.microsoft.com/office/powerpoint/2010/main" val="105621929"/>
              </p:ext>
            </p:extLst>
          </p:nvPr>
        </p:nvGraphicFramePr>
        <p:xfrm>
          <a:off x="6096000" y="2019298"/>
          <a:ext cx="5059680" cy="41474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299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423510" y="5538537"/>
            <a:ext cx="10113264" cy="609600"/>
          </a:xfrm>
        </p:spPr>
        <p:txBody>
          <a:bodyPr>
            <a:normAutofit/>
          </a:bodyPr>
          <a:lstStyle/>
          <a:p>
            <a:r>
              <a:rPr lang="en-US" sz="3600" dirty="0">
                <a:solidFill>
                  <a:srgbClr val="FFFFFF"/>
                </a:solidFill>
                <a:effectLst>
                  <a:outerShdw blurRad="38100" dist="38100" dir="2700000" algn="tl">
                    <a:srgbClr val="000000">
                      <a:alpha val="43137"/>
                    </a:srgbClr>
                  </a:outerShdw>
                </a:effectLst>
                <a:latin typeface="+mj-lt"/>
              </a:rPr>
              <a:t>CUSTOMER BEHAVIOUR ANALYSIS</a:t>
            </a:r>
          </a:p>
        </p:txBody>
      </p:sp>
      <p:sp>
        <p:nvSpPr>
          <p:cNvPr id="6" name="TextBox 5">
            <a:extLst>
              <a:ext uri="{FF2B5EF4-FFF2-40B4-BE49-F238E27FC236}">
                <a16:creationId xmlns:a16="http://schemas.microsoft.com/office/drawing/2014/main" id="{84966637-2282-1902-F3EE-2725CDA224E2}"/>
              </a:ext>
            </a:extLst>
          </p:cNvPr>
          <p:cNvSpPr txBox="1"/>
          <p:nvPr/>
        </p:nvSpPr>
        <p:spPr>
          <a:xfrm>
            <a:off x="0" y="10160"/>
            <a:ext cx="12192000" cy="4801314"/>
          </a:xfrm>
          <a:prstGeom prst="rect">
            <a:avLst/>
          </a:prstGeom>
          <a:solidFill>
            <a:schemeClr val="accent1">
              <a:lumMod val="75000"/>
            </a:schemeClr>
          </a:solidFill>
        </p:spPr>
        <p:txBody>
          <a:bodyPr wrap="square" rtlCol="0">
            <a:spAutoFit/>
          </a:bodyPr>
          <a:lstStyle/>
          <a:p>
            <a:r>
              <a:rPr lang="en-IN" sz="2400" dirty="0">
                <a:effectLst>
                  <a:outerShdw blurRad="38100" dist="38100" dir="2700000" algn="tl">
                    <a:srgbClr val="000000">
                      <a:alpha val="43137"/>
                    </a:srgbClr>
                  </a:outerShdw>
                </a:effectLst>
                <a:latin typeface="+mj-lt"/>
              </a:rPr>
              <a:t>SEGMENTATION</a:t>
            </a:r>
          </a:p>
          <a:p>
            <a:endParaRPr lang="en-IN" sz="2400" dirty="0">
              <a:effectLst>
                <a:outerShdw blurRad="38100" dist="38100" dir="2700000" algn="tl">
                  <a:srgbClr val="000000">
                    <a:alpha val="43137"/>
                  </a:srgbClr>
                </a:outerShdw>
              </a:effectLst>
              <a:latin typeface="+mj-lt"/>
            </a:endParaRPr>
          </a:p>
          <a:p>
            <a:r>
              <a:rPr lang="en-IN" sz="2400" dirty="0">
                <a:solidFill>
                  <a:schemeClr val="accent3">
                    <a:lumMod val="50000"/>
                  </a:schemeClr>
                </a:solidFill>
                <a:latin typeface="+mj-lt"/>
              </a:rPr>
              <a:t>PREMIUM : </a:t>
            </a:r>
            <a:r>
              <a:rPr lang="en-IN" sz="2200" dirty="0">
                <a:solidFill>
                  <a:schemeClr val="bg1"/>
                </a:solidFill>
                <a:latin typeface="+mj-lt"/>
              </a:rPr>
              <a:t>Customer with less recency, high frequency and high monetary.</a:t>
            </a:r>
            <a:r>
              <a:rPr lang="en-US" sz="2400" dirty="0">
                <a:solidFill>
                  <a:schemeClr val="bg1"/>
                </a:solidFill>
              </a:rPr>
              <a:t>    </a:t>
            </a:r>
          </a:p>
          <a:p>
            <a:r>
              <a:rPr lang="en-US" sz="2400" dirty="0">
                <a:solidFill>
                  <a:schemeClr val="bg1"/>
                </a:solidFill>
                <a:latin typeface="+mj-lt"/>
              </a:rPr>
              <a:t>                   </a:t>
            </a:r>
            <a:r>
              <a:rPr lang="en-US" sz="2200" dirty="0">
                <a:solidFill>
                  <a:schemeClr val="bg1"/>
                </a:solidFill>
                <a:latin typeface="+mj-lt"/>
              </a:rPr>
              <a:t>showing they are highly engaged and valuable.</a:t>
            </a:r>
            <a:endParaRPr lang="en-IN" sz="2200" dirty="0">
              <a:solidFill>
                <a:schemeClr val="bg1"/>
              </a:solidFill>
              <a:latin typeface="+mj-lt"/>
            </a:endParaRPr>
          </a:p>
          <a:p>
            <a:endParaRPr lang="en-IN" sz="2400" dirty="0">
              <a:solidFill>
                <a:schemeClr val="bg1"/>
              </a:solidFill>
              <a:latin typeface="+mj-lt"/>
            </a:endParaRPr>
          </a:p>
          <a:p>
            <a:r>
              <a:rPr lang="en-IN" sz="2400" dirty="0">
                <a:solidFill>
                  <a:schemeClr val="accent2">
                    <a:lumMod val="60000"/>
                    <a:lumOff val="40000"/>
                  </a:schemeClr>
                </a:solidFill>
                <a:latin typeface="+mj-lt"/>
              </a:rPr>
              <a:t>GOLD : </a:t>
            </a:r>
            <a:r>
              <a:rPr lang="en-US" sz="2200" dirty="0">
                <a:solidFill>
                  <a:schemeClr val="bg1"/>
                </a:solidFill>
                <a:latin typeface="+mj-lt"/>
              </a:rPr>
              <a:t>Customers who are also highly valuable but not quite as engaged </a:t>
            </a:r>
          </a:p>
          <a:p>
            <a:r>
              <a:rPr lang="en-US" sz="2200" dirty="0">
                <a:solidFill>
                  <a:schemeClr val="bg1"/>
                </a:solidFill>
                <a:latin typeface="+mj-lt"/>
              </a:rPr>
              <a:t>             as Premium.</a:t>
            </a:r>
          </a:p>
          <a:p>
            <a:endParaRPr lang="en-US" sz="2400" dirty="0">
              <a:solidFill>
                <a:schemeClr val="bg1"/>
              </a:solidFill>
              <a:latin typeface="+mj-lt"/>
            </a:endParaRPr>
          </a:p>
          <a:p>
            <a:r>
              <a:rPr lang="en-US" sz="2400" dirty="0">
                <a:solidFill>
                  <a:srgbClr val="424E5C"/>
                </a:solidFill>
                <a:latin typeface="+mj-lt"/>
              </a:rPr>
              <a:t>SILVER</a:t>
            </a:r>
            <a:r>
              <a:rPr lang="en-US" sz="2400" dirty="0">
                <a:solidFill>
                  <a:schemeClr val="accent1">
                    <a:lumMod val="50000"/>
                  </a:schemeClr>
                </a:solidFill>
                <a:latin typeface="+mj-lt"/>
              </a:rPr>
              <a:t> : </a:t>
            </a:r>
            <a:r>
              <a:rPr lang="en-US" sz="2200" dirty="0">
                <a:solidFill>
                  <a:schemeClr val="bg1"/>
                </a:solidFill>
                <a:latin typeface="+mj-lt"/>
              </a:rPr>
              <a:t>Customers with moderate engagement and value.</a:t>
            </a:r>
          </a:p>
          <a:p>
            <a:endParaRPr lang="en-US" sz="2400" dirty="0">
              <a:solidFill>
                <a:schemeClr val="bg1"/>
              </a:solidFill>
              <a:latin typeface="+mj-lt"/>
            </a:endParaRPr>
          </a:p>
          <a:p>
            <a:r>
              <a:rPr lang="en-US" sz="2400" dirty="0">
                <a:solidFill>
                  <a:schemeClr val="bg1">
                    <a:lumMod val="85000"/>
                  </a:schemeClr>
                </a:solidFill>
                <a:latin typeface="+mj-lt"/>
              </a:rPr>
              <a:t>STANDARD </a:t>
            </a:r>
            <a:r>
              <a:rPr lang="en-US" sz="2400" dirty="0">
                <a:latin typeface="+mj-lt"/>
              </a:rPr>
              <a:t>: </a:t>
            </a:r>
            <a:r>
              <a:rPr lang="en-US" sz="2200" dirty="0">
                <a:solidFill>
                  <a:schemeClr val="bg1"/>
                </a:solidFill>
                <a:latin typeface="+mj-lt"/>
              </a:rPr>
              <a:t>Customers with the least engagement and value, representing </a:t>
            </a:r>
          </a:p>
          <a:p>
            <a:r>
              <a:rPr lang="en-US" sz="2200" dirty="0">
                <a:solidFill>
                  <a:schemeClr val="bg1"/>
                </a:solidFill>
                <a:latin typeface="+mj-lt"/>
              </a:rPr>
              <a:t>                     the majority but contributing less to overall revenue.</a:t>
            </a:r>
          </a:p>
          <a:p>
            <a:endParaRPr lang="en-IN" sz="2200" dirty="0">
              <a:latin typeface="+mj-lt"/>
            </a:endParaRPr>
          </a:p>
        </p:txBody>
      </p:sp>
    </p:spTree>
    <p:extLst>
      <p:ext uri="{BB962C8B-B14F-4D97-AF65-F5344CB8AC3E}">
        <p14:creationId xmlns:p14="http://schemas.microsoft.com/office/powerpoint/2010/main" val="44695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42D4-E6DD-A0D1-63AE-063A9EC02297}"/>
              </a:ext>
            </a:extLst>
          </p:cNvPr>
          <p:cNvSpPr>
            <a:spLocks noGrp="1"/>
          </p:cNvSpPr>
          <p:nvPr>
            <p:ph type="title"/>
          </p:nvPr>
        </p:nvSpPr>
        <p:spPr>
          <a:xfrm>
            <a:off x="1066800" y="595246"/>
            <a:ext cx="10058400" cy="901066"/>
          </a:xfrm>
        </p:spPr>
        <p:txBody>
          <a:bodyPr/>
          <a:lstStyle/>
          <a:p>
            <a:pPr algn="ctr"/>
            <a:r>
              <a:rPr lang="en-IN" dirty="0">
                <a:effectLst>
                  <a:outerShdw blurRad="38100" dist="38100" dir="2700000" algn="tl">
                    <a:srgbClr val="000000">
                      <a:alpha val="43137"/>
                    </a:srgbClr>
                  </a:outerShdw>
                </a:effectLst>
              </a:rPr>
              <a:t>RFM SEGMENTATION</a:t>
            </a:r>
          </a:p>
        </p:txBody>
      </p:sp>
      <p:graphicFrame>
        <p:nvGraphicFramePr>
          <p:cNvPr id="3" name="Chart 2">
            <a:extLst>
              <a:ext uri="{FF2B5EF4-FFF2-40B4-BE49-F238E27FC236}">
                <a16:creationId xmlns:a16="http://schemas.microsoft.com/office/drawing/2014/main" id="{4EB62E54-9ADD-D689-1586-06F1952AAFCD}"/>
              </a:ext>
            </a:extLst>
          </p:cNvPr>
          <p:cNvGraphicFramePr>
            <a:graphicFrameLocks/>
          </p:cNvGraphicFramePr>
          <p:nvPr>
            <p:extLst>
              <p:ext uri="{D42A27DB-BD31-4B8C-83A1-F6EECF244321}">
                <p14:modId xmlns:p14="http://schemas.microsoft.com/office/powerpoint/2010/main" val="1737294668"/>
              </p:ext>
            </p:extLst>
          </p:nvPr>
        </p:nvGraphicFramePr>
        <p:xfrm>
          <a:off x="5974080" y="2122554"/>
          <a:ext cx="5265420" cy="329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48835026-946B-9A87-46C3-DFA9BB3436B4}"/>
              </a:ext>
            </a:extLst>
          </p:cNvPr>
          <p:cNvGraphicFramePr>
            <a:graphicFrameLocks noGrp="1"/>
          </p:cNvGraphicFramePr>
          <p:nvPr>
            <p:extLst>
              <p:ext uri="{D42A27DB-BD31-4B8C-83A1-F6EECF244321}">
                <p14:modId xmlns:p14="http://schemas.microsoft.com/office/powerpoint/2010/main" val="676591732"/>
              </p:ext>
            </p:extLst>
          </p:nvPr>
        </p:nvGraphicFramePr>
        <p:xfrm>
          <a:off x="731520" y="2237654"/>
          <a:ext cx="5029200" cy="3177625"/>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69159122"/>
                    </a:ext>
                  </a:extLst>
                </a:gridCol>
                <a:gridCol w="2514600">
                  <a:extLst>
                    <a:ext uri="{9D8B030D-6E8A-4147-A177-3AD203B41FA5}">
                      <a16:colId xmlns:a16="http://schemas.microsoft.com/office/drawing/2014/main" val="1256767521"/>
                    </a:ext>
                  </a:extLst>
                </a:gridCol>
              </a:tblGrid>
              <a:tr h="63552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Bookman Old Style" panose="02050604050505020204" pitchFamily="18" charset="0"/>
                        </a:rPr>
                        <a:t>RFM Segment</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Bookman Old Style" panose="02050604050505020204" pitchFamily="18" charset="0"/>
                        </a:rPr>
                        <a:t>NO.OF CUTOMERS</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extLst>
                  <a:ext uri="{0D108BD9-81ED-4DB2-BD59-A6C34878D82A}">
                    <a16:rowId xmlns:a16="http://schemas.microsoft.com/office/drawing/2014/main" val="994039253"/>
                  </a:ext>
                </a:extLst>
              </a:tr>
              <a:tr h="635525">
                <a:tc>
                  <a:txBody>
                    <a:bodyPr/>
                    <a:lstStyle/>
                    <a:p>
                      <a:pPr algn="ctr" fontAlgn="b"/>
                      <a:r>
                        <a:rPr lang="en-IN" sz="1600" b="0" i="0" u="none" strike="noStrike" dirty="0">
                          <a:solidFill>
                            <a:srgbClr val="000000"/>
                          </a:solidFill>
                          <a:effectLst/>
                          <a:latin typeface="Bookman Old Style" panose="02050604050505020204" pitchFamily="18" charset="0"/>
                        </a:rPr>
                        <a:t>Premium</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tc>
                  <a:txBody>
                    <a:bodyPr/>
                    <a:lstStyle/>
                    <a:p>
                      <a:pPr algn="ctr" fontAlgn="b"/>
                      <a:r>
                        <a:rPr lang="en-IN" sz="1600" b="0" i="0" u="none" strike="noStrike" dirty="0">
                          <a:solidFill>
                            <a:srgbClr val="000000"/>
                          </a:solidFill>
                          <a:effectLst/>
                          <a:latin typeface="Bookman Old Style" panose="02050604050505020204" pitchFamily="18" charset="0"/>
                        </a:rPr>
                        <a:t>40</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extLst>
                  <a:ext uri="{0D108BD9-81ED-4DB2-BD59-A6C34878D82A}">
                    <a16:rowId xmlns:a16="http://schemas.microsoft.com/office/drawing/2014/main" val="661669654"/>
                  </a:ext>
                </a:extLst>
              </a:tr>
              <a:tr h="635525">
                <a:tc>
                  <a:txBody>
                    <a:bodyPr/>
                    <a:lstStyle/>
                    <a:p>
                      <a:pPr algn="ctr" fontAlgn="b"/>
                      <a:r>
                        <a:rPr lang="en-IN" sz="1600" b="0" i="0" u="none" strike="noStrike" dirty="0">
                          <a:solidFill>
                            <a:srgbClr val="000000"/>
                          </a:solidFill>
                          <a:effectLst/>
                          <a:latin typeface="Bookman Old Style" panose="02050604050505020204" pitchFamily="18" charset="0"/>
                        </a:rPr>
                        <a:t>Gold</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tc>
                  <a:txBody>
                    <a:bodyPr/>
                    <a:lstStyle/>
                    <a:p>
                      <a:pPr algn="ctr" fontAlgn="b"/>
                      <a:r>
                        <a:rPr lang="en-IN" sz="1600" b="0" i="0" u="none" strike="noStrike" dirty="0">
                          <a:solidFill>
                            <a:srgbClr val="000000"/>
                          </a:solidFill>
                          <a:effectLst/>
                          <a:latin typeface="Bookman Old Style" panose="02050604050505020204" pitchFamily="18" charset="0"/>
                        </a:rPr>
                        <a:t>65</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extLst>
                  <a:ext uri="{0D108BD9-81ED-4DB2-BD59-A6C34878D82A}">
                    <a16:rowId xmlns:a16="http://schemas.microsoft.com/office/drawing/2014/main" val="3481812421"/>
                  </a:ext>
                </a:extLst>
              </a:tr>
              <a:tr h="635525">
                <a:tc>
                  <a:txBody>
                    <a:bodyPr/>
                    <a:lstStyle/>
                    <a:p>
                      <a:pPr algn="ctr" fontAlgn="b"/>
                      <a:r>
                        <a:rPr lang="en-IN" sz="1600" b="0" i="0" u="none" strike="noStrike" dirty="0">
                          <a:solidFill>
                            <a:srgbClr val="000000"/>
                          </a:solidFill>
                          <a:effectLst/>
                          <a:latin typeface="Bookman Old Style" panose="02050604050505020204" pitchFamily="18" charset="0"/>
                        </a:rPr>
                        <a:t>Standard</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tc>
                  <a:txBody>
                    <a:bodyPr/>
                    <a:lstStyle/>
                    <a:p>
                      <a:pPr algn="ctr" fontAlgn="b"/>
                      <a:r>
                        <a:rPr lang="en-IN" sz="1600" b="0" i="0" u="none" strike="noStrike" dirty="0">
                          <a:solidFill>
                            <a:srgbClr val="000000"/>
                          </a:solidFill>
                          <a:effectLst/>
                          <a:latin typeface="Bookman Old Style" panose="02050604050505020204" pitchFamily="18" charset="0"/>
                        </a:rPr>
                        <a:t>98,105</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extLst>
                  <a:ext uri="{0D108BD9-81ED-4DB2-BD59-A6C34878D82A}">
                    <a16:rowId xmlns:a16="http://schemas.microsoft.com/office/drawing/2014/main" val="181868899"/>
                  </a:ext>
                </a:extLst>
              </a:tr>
              <a:tr h="635525">
                <a:tc>
                  <a:txBody>
                    <a:bodyPr/>
                    <a:lstStyle/>
                    <a:p>
                      <a:pPr algn="ctr" fontAlgn="b"/>
                      <a:r>
                        <a:rPr lang="en-IN" sz="1600" b="0" i="0" u="none" strike="noStrike" dirty="0">
                          <a:solidFill>
                            <a:srgbClr val="000000"/>
                          </a:solidFill>
                          <a:effectLst/>
                          <a:latin typeface="Bookman Old Style" panose="02050604050505020204" pitchFamily="18" charset="0"/>
                        </a:rPr>
                        <a:t>Silver</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tc>
                  <a:txBody>
                    <a:bodyPr/>
                    <a:lstStyle/>
                    <a:p>
                      <a:pPr algn="ctr" fontAlgn="b"/>
                      <a:r>
                        <a:rPr lang="en-IN" sz="1600" b="0" i="0" u="none" strike="noStrike" dirty="0">
                          <a:solidFill>
                            <a:srgbClr val="000000"/>
                          </a:solidFill>
                          <a:effectLst/>
                          <a:latin typeface="Bookman Old Style" panose="02050604050505020204" pitchFamily="18" charset="0"/>
                        </a:rPr>
                        <a:t>365</a:t>
                      </a:r>
                    </a:p>
                    <a:p>
                      <a:pPr algn="ctr" fontAlgn="b"/>
                      <a:endParaRPr lang="en-IN" sz="1600" b="0" i="0" u="none" strike="noStrike" dirty="0">
                        <a:solidFill>
                          <a:srgbClr val="000000"/>
                        </a:solidFill>
                        <a:effectLst/>
                        <a:latin typeface="Bookman Old Style" panose="02050604050505020204" pitchFamily="18" charset="0"/>
                      </a:endParaRPr>
                    </a:p>
                  </a:txBody>
                  <a:tcPr marL="6350" marR="6350" marT="6350" marB="0" anchor="b"/>
                </a:tc>
                <a:extLst>
                  <a:ext uri="{0D108BD9-81ED-4DB2-BD59-A6C34878D82A}">
                    <a16:rowId xmlns:a16="http://schemas.microsoft.com/office/drawing/2014/main" val="3732512126"/>
                  </a:ext>
                </a:extLst>
              </a:tr>
            </a:tbl>
          </a:graphicData>
        </a:graphic>
      </p:graphicFrame>
      <p:sp>
        <p:nvSpPr>
          <p:cNvPr id="6" name="TextBox 5">
            <a:extLst>
              <a:ext uri="{FF2B5EF4-FFF2-40B4-BE49-F238E27FC236}">
                <a16:creationId xmlns:a16="http://schemas.microsoft.com/office/drawing/2014/main" id="{1C81F315-BCA5-2B50-BBC1-36190F6225EE}"/>
              </a:ext>
            </a:extLst>
          </p:cNvPr>
          <p:cNvSpPr txBox="1"/>
          <p:nvPr/>
        </p:nvSpPr>
        <p:spPr>
          <a:xfrm>
            <a:off x="952500" y="5687579"/>
            <a:ext cx="10287000" cy="707886"/>
          </a:xfrm>
          <a:prstGeom prst="rect">
            <a:avLst/>
          </a:prstGeom>
          <a:noFill/>
        </p:spPr>
        <p:txBody>
          <a:bodyPr wrap="square" rtlCol="0">
            <a:spAutoFit/>
          </a:bodyPr>
          <a:lstStyle/>
          <a:p>
            <a:r>
              <a:rPr lang="en-US" sz="2000" dirty="0">
                <a:latin typeface="+mj-lt"/>
              </a:rPr>
              <a:t>Standard customers are the most common, followed by silver customers, while premium customers are the least common.</a:t>
            </a:r>
            <a:endParaRPr lang="en-IN" sz="2000" dirty="0">
              <a:latin typeface="+mj-lt"/>
            </a:endParaRPr>
          </a:p>
        </p:txBody>
      </p:sp>
    </p:spTree>
    <p:extLst>
      <p:ext uri="{BB962C8B-B14F-4D97-AF65-F5344CB8AC3E}">
        <p14:creationId xmlns:p14="http://schemas.microsoft.com/office/powerpoint/2010/main" val="708014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A017-D298-E9EE-A937-DAC4BEF8BE70}"/>
              </a:ext>
            </a:extLst>
          </p:cNvPr>
          <p:cNvSpPr>
            <a:spLocks noGrp="1"/>
          </p:cNvSpPr>
          <p:nvPr>
            <p:ph type="title"/>
          </p:nvPr>
        </p:nvSpPr>
        <p:spPr>
          <a:xfrm>
            <a:off x="1066800" y="648913"/>
            <a:ext cx="10058400" cy="872547"/>
          </a:xfrm>
        </p:spPr>
        <p:txBody>
          <a:bodyPr>
            <a:normAutofit/>
          </a:bodyPr>
          <a:lstStyle/>
          <a:p>
            <a:r>
              <a:rPr lang="en-IN" sz="4400" dirty="0">
                <a:solidFill>
                  <a:schemeClr val="tx1"/>
                </a:solidFill>
                <a:effectLst>
                  <a:outerShdw blurRad="38100" dist="38100" dir="2700000" algn="tl">
                    <a:srgbClr val="000000">
                      <a:alpha val="43137"/>
                    </a:srgbClr>
                  </a:outerShdw>
                </a:effectLst>
              </a:rPr>
              <a:t>Customers purchased in all channel</a:t>
            </a:r>
          </a:p>
        </p:txBody>
      </p:sp>
      <p:sp>
        <p:nvSpPr>
          <p:cNvPr id="4" name="TextBox 3">
            <a:extLst>
              <a:ext uri="{FF2B5EF4-FFF2-40B4-BE49-F238E27FC236}">
                <a16:creationId xmlns:a16="http://schemas.microsoft.com/office/drawing/2014/main" id="{CE7437F8-B663-41A6-330F-41D8CEE0E78A}"/>
              </a:ext>
            </a:extLst>
          </p:cNvPr>
          <p:cNvSpPr txBox="1"/>
          <p:nvPr/>
        </p:nvSpPr>
        <p:spPr>
          <a:xfrm>
            <a:off x="838200" y="2311400"/>
            <a:ext cx="10287000" cy="353943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mj-lt"/>
              </a:rPr>
              <a:t>Only one customer have purchased in all the channels</a:t>
            </a:r>
          </a:p>
          <a:p>
            <a:pPr marL="1828800" lvl="3" indent="-457200">
              <a:buFont typeface="Arial" panose="020B0604020202020204" pitchFamily="34" charset="0"/>
              <a:buChar char="•"/>
            </a:pPr>
            <a:r>
              <a:rPr lang="en-IN" sz="2800" dirty="0">
                <a:latin typeface="+mj-lt"/>
              </a:rPr>
              <a:t>Customer id  - </a:t>
            </a:r>
            <a:r>
              <a:rPr lang="en-US" sz="2800" dirty="0">
                <a:latin typeface="+mj-lt"/>
              </a:rPr>
              <a:t>7139662515</a:t>
            </a:r>
          </a:p>
          <a:p>
            <a:pPr marL="1828800" lvl="3" indent="-457200">
              <a:buFont typeface="Arial" panose="020B0604020202020204" pitchFamily="34" charset="0"/>
              <a:buChar char="•"/>
            </a:pPr>
            <a:r>
              <a:rPr lang="en-US" sz="2800" dirty="0">
                <a:latin typeface="+mj-lt"/>
              </a:rPr>
              <a:t>Total orders - 9</a:t>
            </a:r>
          </a:p>
          <a:p>
            <a:pPr marL="1828800" lvl="3" indent="-457200">
              <a:buFont typeface="Arial" panose="020B0604020202020204" pitchFamily="34" charset="0"/>
              <a:buChar char="•"/>
            </a:pPr>
            <a:r>
              <a:rPr lang="en-US" sz="2800" dirty="0">
                <a:latin typeface="+mj-lt"/>
              </a:rPr>
              <a:t>Total revenue - </a:t>
            </a:r>
            <a:r>
              <a:rPr lang="en-IN" sz="2800" dirty="0">
                <a:latin typeface="Bookman Old Style" panose="02050604050505020204" pitchFamily="18" charset="0"/>
              </a:rPr>
              <a:t>₹ </a:t>
            </a:r>
            <a:r>
              <a:rPr lang="en-US" sz="2800" dirty="0">
                <a:latin typeface="+mj-lt"/>
              </a:rPr>
              <a:t>881.39</a:t>
            </a:r>
          </a:p>
          <a:p>
            <a:pPr marL="1828800" lvl="3" indent="-457200">
              <a:buFont typeface="Arial" panose="020B0604020202020204" pitchFamily="34" charset="0"/>
              <a:buChar char="•"/>
            </a:pPr>
            <a:r>
              <a:rPr lang="en-US" sz="2800" dirty="0">
                <a:latin typeface="+mj-lt"/>
              </a:rPr>
              <a:t>Average order value – </a:t>
            </a:r>
            <a:r>
              <a:rPr lang="en-IN" sz="2800" dirty="0">
                <a:latin typeface="Bookman Old Style" panose="02050604050505020204" pitchFamily="18" charset="0"/>
              </a:rPr>
              <a:t>₹ </a:t>
            </a:r>
            <a:r>
              <a:rPr lang="en-US" sz="2800" dirty="0">
                <a:latin typeface="+mj-lt"/>
              </a:rPr>
              <a:t>88.14</a:t>
            </a:r>
          </a:p>
          <a:p>
            <a:pPr marL="1828800" lvl="3" indent="-457200">
              <a:buFont typeface="Arial" panose="020B0604020202020204" pitchFamily="34" charset="0"/>
              <a:buChar char="•"/>
            </a:pPr>
            <a:r>
              <a:rPr lang="en-US" sz="2800" dirty="0">
                <a:latin typeface="+mj-lt"/>
              </a:rPr>
              <a:t>Total quantity purchased -11</a:t>
            </a:r>
          </a:p>
          <a:p>
            <a:pPr marL="1828800" lvl="3" indent="-457200">
              <a:buFont typeface="Arial" panose="020B0604020202020204" pitchFamily="34" charset="0"/>
              <a:buChar char="•"/>
            </a:pPr>
            <a:r>
              <a:rPr lang="en-US" sz="2800" dirty="0">
                <a:latin typeface="+mj-lt"/>
              </a:rPr>
              <a:t>Avg discount - </a:t>
            </a:r>
            <a:r>
              <a:rPr lang="en-IN" sz="2800" dirty="0">
                <a:latin typeface="Bookman Old Style" panose="02050604050505020204" pitchFamily="18" charset="0"/>
              </a:rPr>
              <a:t>₹</a:t>
            </a:r>
            <a:r>
              <a:rPr lang="en-US" sz="2800" dirty="0">
                <a:latin typeface="+mj-lt"/>
              </a:rPr>
              <a:t> 6</a:t>
            </a:r>
          </a:p>
          <a:p>
            <a:endParaRPr lang="en-IN" sz="2800" dirty="0">
              <a:latin typeface="+mj-lt"/>
            </a:endParaRPr>
          </a:p>
        </p:txBody>
      </p:sp>
    </p:spTree>
    <p:extLst>
      <p:ext uri="{BB962C8B-B14F-4D97-AF65-F5344CB8AC3E}">
        <p14:creationId xmlns:p14="http://schemas.microsoft.com/office/powerpoint/2010/main" val="355692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C3C9D7-16F7-49C0-12AD-3E93C967C7E8}"/>
              </a:ext>
            </a:extLst>
          </p:cNvPr>
          <p:cNvSpPr txBox="1"/>
          <p:nvPr/>
        </p:nvSpPr>
        <p:spPr>
          <a:xfrm>
            <a:off x="1695449" y="564406"/>
            <a:ext cx="9131299" cy="615553"/>
          </a:xfrm>
          <a:prstGeom prst="rect">
            <a:avLst/>
          </a:prstGeom>
          <a:noFill/>
        </p:spPr>
        <p:txBody>
          <a:bodyPr wrap="square" rtlCol="0">
            <a:spAutoFit/>
          </a:bodyPr>
          <a:lstStyle/>
          <a:p>
            <a:pPr algn="ctr"/>
            <a:r>
              <a:rPr lang="en-IN" sz="3400" dirty="0">
                <a:effectLst>
                  <a:outerShdw blurRad="38100" dist="38100" dir="2700000" algn="tl">
                    <a:srgbClr val="000000">
                      <a:alpha val="43137"/>
                    </a:srgbClr>
                  </a:outerShdw>
                </a:effectLst>
                <a:latin typeface="+mj-lt"/>
              </a:rPr>
              <a:t>One time buyers &amp; repeat buyers</a:t>
            </a:r>
          </a:p>
        </p:txBody>
      </p:sp>
      <p:graphicFrame>
        <p:nvGraphicFramePr>
          <p:cNvPr id="7" name="Table 6">
            <a:extLst>
              <a:ext uri="{FF2B5EF4-FFF2-40B4-BE49-F238E27FC236}">
                <a16:creationId xmlns:a16="http://schemas.microsoft.com/office/drawing/2014/main" id="{324328C7-417B-9590-7E54-3D53DE9295E7}"/>
              </a:ext>
            </a:extLst>
          </p:cNvPr>
          <p:cNvGraphicFramePr>
            <a:graphicFrameLocks noGrp="1"/>
          </p:cNvGraphicFramePr>
          <p:nvPr>
            <p:extLst>
              <p:ext uri="{D42A27DB-BD31-4B8C-83A1-F6EECF244321}">
                <p14:modId xmlns:p14="http://schemas.microsoft.com/office/powerpoint/2010/main" val="3428541443"/>
              </p:ext>
            </p:extLst>
          </p:nvPr>
        </p:nvGraphicFramePr>
        <p:xfrm>
          <a:off x="1130300" y="1676400"/>
          <a:ext cx="9931399" cy="4228921"/>
        </p:xfrm>
        <a:graphic>
          <a:graphicData uri="http://schemas.openxmlformats.org/drawingml/2006/table">
            <a:tbl>
              <a:tblPr firstRow="1" bandRow="1">
                <a:tableStyleId>{3B4B98B0-60AC-42C2-AFA5-B58CD77FA1E5}</a:tableStyleId>
              </a:tblPr>
              <a:tblGrid>
                <a:gridCol w="4140200">
                  <a:extLst>
                    <a:ext uri="{9D8B030D-6E8A-4147-A177-3AD203B41FA5}">
                      <a16:colId xmlns:a16="http://schemas.microsoft.com/office/drawing/2014/main" val="3262101231"/>
                    </a:ext>
                  </a:extLst>
                </a:gridCol>
                <a:gridCol w="3378200">
                  <a:extLst>
                    <a:ext uri="{9D8B030D-6E8A-4147-A177-3AD203B41FA5}">
                      <a16:colId xmlns:a16="http://schemas.microsoft.com/office/drawing/2014/main" val="3283289997"/>
                    </a:ext>
                  </a:extLst>
                </a:gridCol>
                <a:gridCol w="2412999">
                  <a:extLst>
                    <a:ext uri="{9D8B030D-6E8A-4147-A177-3AD203B41FA5}">
                      <a16:colId xmlns:a16="http://schemas.microsoft.com/office/drawing/2014/main" val="1813961866"/>
                    </a:ext>
                  </a:extLst>
                </a:gridCol>
              </a:tblGrid>
              <a:tr h="586740">
                <a:tc>
                  <a:txBody>
                    <a:bodyPr/>
                    <a:lstStyle/>
                    <a:p>
                      <a:pPr algn="ctr"/>
                      <a:r>
                        <a:rPr lang="en-IN" sz="2000" dirty="0">
                          <a:solidFill>
                            <a:schemeClr val="tx1"/>
                          </a:solidFill>
                          <a:latin typeface="+mj-lt"/>
                        </a:rPr>
                        <a:t>Buyer Type</a:t>
                      </a:r>
                    </a:p>
                  </a:txBody>
                  <a:tcPr>
                    <a:solidFill>
                      <a:schemeClr val="bg1">
                        <a:lumMod val="85000"/>
                      </a:schemeClr>
                    </a:solidFill>
                  </a:tcPr>
                </a:tc>
                <a:tc>
                  <a:txBody>
                    <a:bodyPr/>
                    <a:lstStyle/>
                    <a:p>
                      <a:pPr algn="ctr"/>
                      <a:r>
                        <a:rPr lang="en-IN" sz="2000" dirty="0">
                          <a:solidFill>
                            <a:schemeClr val="tx1"/>
                          </a:solidFill>
                          <a:latin typeface="+mj-lt"/>
                        </a:rPr>
                        <a:t>One time buyers</a:t>
                      </a:r>
                    </a:p>
                  </a:txBody>
                  <a:tcPr>
                    <a:solidFill>
                      <a:schemeClr val="bg1">
                        <a:lumMod val="85000"/>
                      </a:schemeClr>
                    </a:solidFill>
                  </a:tcPr>
                </a:tc>
                <a:tc>
                  <a:txBody>
                    <a:bodyPr/>
                    <a:lstStyle/>
                    <a:p>
                      <a:pPr algn="ctr"/>
                      <a:r>
                        <a:rPr lang="en-IN" sz="2000" dirty="0">
                          <a:solidFill>
                            <a:schemeClr val="tx1"/>
                          </a:solidFill>
                          <a:latin typeface="+mj-lt"/>
                        </a:rPr>
                        <a:t>Repeat Buyers</a:t>
                      </a:r>
                    </a:p>
                  </a:txBody>
                  <a:tcPr>
                    <a:solidFill>
                      <a:schemeClr val="bg1">
                        <a:lumMod val="85000"/>
                      </a:schemeClr>
                    </a:solidFill>
                  </a:tcPr>
                </a:tc>
                <a:extLst>
                  <a:ext uri="{0D108BD9-81ED-4DB2-BD59-A6C34878D82A}">
                    <a16:rowId xmlns:a16="http://schemas.microsoft.com/office/drawing/2014/main" val="2222931515"/>
                  </a:ext>
                </a:extLst>
              </a:tr>
              <a:tr h="407745">
                <a:tc>
                  <a:txBody>
                    <a:bodyPr/>
                    <a:lstStyle/>
                    <a:p>
                      <a:pPr algn="ctr"/>
                      <a:r>
                        <a:rPr lang="en-IN" sz="2000" dirty="0">
                          <a:solidFill>
                            <a:schemeClr val="tx1"/>
                          </a:solidFill>
                          <a:latin typeface="+mj-lt"/>
                        </a:rPr>
                        <a:t>Customer count</a:t>
                      </a:r>
                      <a:endParaRPr lang="en-IN" sz="2000" i="1" dirty="0">
                        <a:solidFill>
                          <a:schemeClr val="tx1"/>
                        </a:solidFill>
                        <a:latin typeface="+mj-lt"/>
                      </a:endParaRPr>
                    </a:p>
                  </a:txBody>
                  <a:tcPr>
                    <a:solidFill>
                      <a:schemeClr val="bg1">
                        <a:lumMod val="75000"/>
                        <a:alpha val="20000"/>
                      </a:schemeClr>
                    </a:solidFill>
                  </a:tcPr>
                </a:tc>
                <a:tc>
                  <a:txBody>
                    <a:bodyPr/>
                    <a:lstStyle/>
                    <a:p>
                      <a:pPr algn="ctr"/>
                      <a:r>
                        <a:rPr lang="en-IN" dirty="0">
                          <a:solidFill>
                            <a:schemeClr val="tx1"/>
                          </a:solidFill>
                          <a:latin typeface="+mj-lt"/>
                        </a:rPr>
                        <a:t>88,747</a:t>
                      </a:r>
                    </a:p>
                  </a:txBody>
                  <a:tcPr>
                    <a:solidFill>
                      <a:schemeClr val="bg1">
                        <a:lumMod val="85000"/>
                        <a:alpha val="20000"/>
                      </a:schemeClr>
                    </a:solidFill>
                  </a:tcPr>
                </a:tc>
                <a:tc>
                  <a:txBody>
                    <a:bodyPr/>
                    <a:lstStyle/>
                    <a:p>
                      <a:pPr algn="ctr"/>
                      <a:r>
                        <a:rPr lang="en-IN" dirty="0">
                          <a:solidFill>
                            <a:schemeClr val="tx1"/>
                          </a:solidFill>
                          <a:latin typeface="+mj-lt"/>
                        </a:rPr>
                        <a:t>9,828</a:t>
                      </a:r>
                    </a:p>
                  </a:txBody>
                  <a:tcPr>
                    <a:solidFill>
                      <a:schemeClr val="bg1">
                        <a:lumMod val="85000"/>
                        <a:alpha val="20000"/>
                      </a:schemeClr>
                    </a:solidFill>
                  </a:tcPr>
                </a:tc>
                <a:extLst>
                  <a:ext uri="{0D108BD9-81ED-4DB2-BD59-A6C34878D82A}">
                    <a16:rowId xmlns:a16="http://schemas.microsoft.com/office/drawing/2014/main" val="1625930213"/>
                  </a:ext>
                </a:extLst>
              </a:tr>
              <a:tr h="407745">
                <a:tc>
                  <a:txBody>
                    <a:bodyPr/>
                    <a:lstStyle/>
                    <a:p>
                      <a:pPr algn="ctr"/>
                      <a:r>
                        <a:rPr lang="en-IN" sz="2000" dirty="0">
                          <a:solidFill>
                            <a:schemeClr val="tx1"/>
                          </a:solidFill>
                          <a:latin typeface="+mj-lt"/>
                        </a:rPr>
                        <a:t>Total Revenue</a:t>
                      </a:r>
                      <a:endParaRPr lang="en-IN" sz="2000" i="1" dirty="0">
                        <a:solidFill>
                          <a:schemeClr val="tx1"/>
                        </a:solidFill>
                        <a:latin typeface="+mj-lt"/>
                      </a:endParaRPr>
                    </a:p>
                  </a:txBody>
                  <a:tcPr>
                    <a:solidFill>
                      <a:schemeClr val="bg1">
                        <a:lumMod val="75000"/>
                      </a:schemeClr>
                    </a:solidFill>
                  </a:tcPr>
                </a:tc>
                <a:tc>
                  <a:txBody>
                    <a:bodyPr/>
                    <a:lstStyle/>
                    <a:p>
                      <a:pPr algn="ctr"/>
                      <a:r>
                        <a:rPr lang="en-IN" dirty="0">
                          <a:solidFill>
                            <a:schemeClr val="tx1"/>
                          </a:solidFill>
                          <a:latin typeface="+mj-lt"/>
                        </a:rPr>
                        <a:t>13381397</a:t>
                      </a:r>
                    </a:p>
                  </a:txBody>
                  <a:tcPr>
                    <a:solidFill>
                      <a:schemeClr val="bg1">
                        <a:lumMod val="85000"/>
                      </a:schemeClr>
                    </a:solidFill>
                  </a:tcPr>
                </a:tc>
                <a:tc>
                  <a:txBody>
                    <a:bodyPr/>
                    <a:lstStyle/>
                    <a:p>
                      <a:pPr algn="ctr"/>
                      <a:r>
                        <a:rPr lang="en-IN" dirty="0">
                          <a:solidFill>
                            <a:schemeClr val="tx1"/>
                          </a:solidFill>
                          <a:latin typeface="+mj-lt"/>
                        </a:rPr>
                        <a:t>4632497</a:t>
                      </a:r>
                    </a:p>
                  </a:txBody>
                  <a:tcPr>
                    <a:solidFill>
                      <a:schemeClr val="bg1">
                        <a:lumMod val="85000"/>
                      </a:schemeClr>
                    </a:solidFill>
                  </a:tcPr>
                </a:tc>
                <a:extLst>
                  <a:ext uri="{0D108BD9-81ED-4DB2-BD59-A6C34878D82A}">
                    <a16:rowId xmlns:a16="http://schemas.microsoft.com/office/drawing/2014/main" val="3812121950"/>
                  </a:ext>
                </a:extLst>
              </a:tr>
              <a:tr h="475616">
                <a:tc>
                  <a:txBody>
                    <a:bodyPr/>
                    <a:lstStyle/>
                    <a:p>
                      <a:pPr algn="ctr"/>
                      <a:r>
                        <a:rPr lang="en-IN" sz="2000" dirty="0">
                          <a:solidFill>
                            <a:schemeClr val="tx1"/>
                          </a:solidFill>
                          <a:latin typeface="+mj-lt"/>
                        </a:rPr>
                        <a:t>Average Revenue per Customer</a:t>
                      </a:r>
                      <a:endParaRPr lang="en-IN" sz="2000" i="1" dirty="0">
                        <a:solidFill>
                          <a:schemeClr val="tx1"/>
                        </a:solidFill>
                        <a:latin typeface="+mj-lt"/>
                      </a:endParaRPr>
                    </a:p>
                  </a:txBody>
                  <a:tcPr>
                    <a:solidFill>
                      <a:schemeClr val="bg1">
                        <a:lumMod val="75000"/>
                        <a:alpha val="20000"/>
                      </a:schemeClr>
                    </a:solidFill>
                  </a:tcPr>
                </a:tc>
                <a:tc>
                  <a:txBody>
                    <a:bodyPr/>
                    <a:lstStyle/>
                    <a:p>
                      <a:pPr algn="ctr"/>
                      <a:r>
                        <a:rPr lang="en-IN" dirty="0">
                          <a:solidFill>
                            <a:schemeClr val="tx1"/>
                          </a:solidFill>
                          <a:latin typeface="+mj-lt"/>
                        </a:rPr>
                        <a:t>150.78</a:t>
                      </a:r>
                    </a:p>
                  </a:txBody>
                  <a:tcPr>
                    <a:solidFill>
                      <a:schemeClr val="bg1">
                        <a:lumMod val="85000"/>
                        <a:alpha val="20000"/>
                      </a:schemeClr>
                    </a:solidFill>
                  </a:tcPr>
                </a:tc>
                <a:tc>
                  <a:txBody>
                    <a:bodyPr/>
                    <a:lstStyle/>
                    <a:p>
                      <a:pPr algn="ctr"/>
                      <a:r>
                        <a:rPr lang="en-IN" dirty="0">
                          <a:solidFill>
                            <a:schemeClr val="tx1"/>
                          </a:solidFill>
                          <a:latin typeface="+mj-lt"/>
                        </a:rPr>
                        <a:t>471.35</a:t>
                      </a:r>
                    </a:p>
                  </a:txBody>
                  <a:tcPr>
                    <a:solidFill>
                      <a:schemeClr val="bg1">
                        <a:lumMod val="85000"/>
                        <a:alpha val="20000"/>
                      </a:schemeClr>
                    </a:solidFill>
                  </a:tcPr>
                </a:tc>
                <a:extLst>
                  <a:ext uri="{0D108BD9-81ED-4DB2-BD59-A6C34878D82A}">
                    <a16:rowId xmlns:a16="http://schemas.microsoft.com/office/drawing/2014/main" val="1749886225"/>
                  </a:ext>
                </a:extLst>
              </a:tr>
              <a:tr h="407745">
                <a:tc>
                  <a:txBody>
                    <a:bodyPr/>
                    <a:lstStyle/>
                    <a:p>
                      <a:pPr algn="ctr"/>
                      <a:r>
                        <a:rPr lang="en-IN" sz="2000" dirty="0">
                          <a:solidFill>
                            <a:schemeClr val="tx1"/>
                          </a:solidFill>
                          <a:latin typeface="+mj-lt"/>
                        </a:rPr>
                        <a:t>Total Orders</a:t>
                      </a:r>
                      <a:endParaRPr lang="en-IN" sz="2000" i="1" dirty="0">
                        <a:solidFill>
                          <a:schemeClr val="tx1"/>
                        </a:solidFill>
                        <a:latin typeface="+mj-lt"/>
                      </a:endParaRPr>
                    </a:p>
                  </a:txBody>
                  <a:tcPr>
                    <a:solidFill>
                      <a:schemeClr val="bg1">
                        <a:lumMod val="75000"/>
                      </a:schemeClr>
                    </a:solidFill>
                  </a:tcPr>
                </a:tc>
                <a:tc>
                  <a:txBody>
                    <a:bodyPr/>
                    <a:lstStyle/>
                    <a:p>
                      <a:pPr algn="ctr"/>
                      <a:r>
                        <a:rPr lang="en-IN" dirty="0">
                          <a:solidFill>
                            <a:schemeClr val="tx1"/>
                          </a:solidFill>
                          <a:latin typeface="+mj-lt"/>
                        </a:rPr>
                        <a:t>88,747</a:t>
                      </a:r>
                    </a:p>
                  </a:txBody>
                  <a:tcPr>
                    <a:solidFill>
                      <a:schemeClr val="bg1">
                        <a:lumMod val="85000"/>
                      </a:schemeClr>
                    </a:solidFill>
                  </a:tcPr>
                </a:tc>
                <a:tc>
                  <a:txBody>
                    <a:bodyPr/>
                    <a:lstStyle/>
                    <a:p>
                      <a:pPr algn="ctr"/>
                      <a:r>
                        <a:rPr lang="en-IN" dirty="0">
                          <a:solidFill>
                            <a:schemeClr val="tx1"/>
                          </a:solidFill>
                          <a:latin typeface="+mj-lt"/>
                        </a:rPr>
                        <a:t>23,903</a:t>
                      </a:r>
                    </a:p>
                  </a:txBody>
                  <a:tcPr>
                    <a:solidFill>
                      <a:schemeClr val="bg1">
                        <a:lumMod val="85000"/>
                      </a:schemeClr>
                    </a:solidFill>
                  </a:tcPr>
                </a:tc>
                <a:extLst>
                  <a:ext uri="{0D108BD9-81ED-4DB2-BD59-A6C34878D82A}">
                    <a16:rowId xmlns:a16="http://schemas.microsoft.com/office/drawing/2014/main" val="1026648066"/>
                  </a:ext>
                </a:extLst>
              </a:tr>
              <a:tr h="407745">
                <a:tc>
                  <a:txBody>
                    <a:bodyPr/>
                    <a:lstStyle/>
                    <a:p>
                      <a:pPr algn="ctr"/>
                      <a:r>
                        <a:rPr lang="en-IN" sz="2000" dirty="0">
                          <a:solidFill>
                            <a:schemeClr val="tx1"/>
                          </a:solidFill>
                          <a:latin typeface="+mj-lt"/>
                        </a:rPr>
                        <a:t>Average Orders</a:t>
                      </a:r>
                      <a:endParaRPr lang="en-IN" sz="2000" i="1" dirty="0">
                        <a:solidFill>
                          <a:schemeClr val="tx1"/>
                        </a:solidFill>
                        <a:latin typeface="+mj-lt"/>
                      </a:endParaRPr>
                    </a:p>
                  </a:txBody>
                  <a:tcPr>
                    <a:solidFill>
                      <a:schemeClr val="bg1">
                        <a:lumMod val="75000"/>
                        <a:alpha val="20000"/>
                      </a:schemeClr>
                    </a:solidFill>
                  </a:tcPr>
                </a:tc>
                <a:tc>
                  <a:txBody>
                    <a:bodyPr/>
                    <a:lstStyle/>
                    <a:p>
                      <a:pPr algn="ctr"/>
                      <a:r>
                        <a:rPr lang="en-IN" dirty="0">
                          <a:solidFill>
                            <a:schemeClr val="tx1"/>
                          </a:solidFill>
                          <a:latin typeface="+mj-lt"/>
                        </a:rPr>
                        <a:t>1</a:t>
                      </a:r>
                    </a:p>
                  </a:txBody>
                  <a:tcPr>
                    <a:solidFill>
                      <a:schemeClr val="bg1">
                        <a:lumMod val="85000"/>
                        <a:alpha val="20000"/>
                      </a:schemeClr>
                    </a:solidFill>
                  </a:tcPr>
                </a:tc>
                <a:tc>
                  <a:txBody>
                    <a:bodyPr/>
                    <a:lstStyle/>
                    <a:p>
                      <a:pPr algn="ctr"/>
                      <a:r>
                        <a:rPr lang="en-IN" dirty="0">
                          <a:solidFill>
                            <a:schemeClr val="tx1"/>
                          </a:solidFill>
                          <a:latin typeface="+mj-lt"/>
                        </a:rPr>
                        <a:t>2</a:t>
                      </a:r>
                    </a:p>
                  </a:txBody>
                  <a:tcPr>
                    <a:solidFill>
                      <a:schemeClr val="bg1">
                        <a:lumMod val="85000"/>
                        <a:alpha val="20000"/>
                      </a:schemeClr>
                    </a:solidFill>
                  </a:tcPr>
                </a:tc>
                <a:extLst>
                  <a:ext uri="{0D108BD9-81ED-4DB2-BD59-A6C34878D82A}">
                    <a16:rowId xmlns:a16="http://schemas.microsoft.com/office/drawing/2014/main" val="1955269322"/>
                  </a:ext>
                </a:extLst>
              </a:tr>
              <a:tr h="407745">
                <a:tc>
                  <a:txBody>
                    <a:bodyPr/>
                    <a:lstStyle/>
                    <a:p>
                      <a:pPr algn="ctr"/>
                      <a:r>
                        <a:rPr lang="en-IN" sz="2000" dirty="0">
                          <a:solidFill>
                            <a:schemeClr val="tx1"/>
                          </a:solidFill>
                          <a:latin typeface="+mj-lt"/>
                        </a:rPr>
                        <a:t>Total Quantity</a:t>
                      </a:r>
                      <a:endParaRPr lang="en-IN" sz="2000" i="1" dirty="0">
                        <a:solidFill>
                          <a:schemeClr val="tx1"/>
                        </a:solidFill>
                        <a:latin typeface="+mj-lt"/>
                      </a:endParaRPr>
                    </a:p>
                  </a:txBody>
                  <a:tcPr>
                    <a:solidFill>
                      <a:schemeClr val="bg1">
                        <a:lumMod val="75000"/>
                      </a:schemeClr>
                    </a:solidFill>
                  </a:tcPr>
                </a:tc>
                <a:tc>
                  <a:txBody>
                    <a:bodyPr/>
                    <a:lstStyle/>
                    <a:p>
                      <a:pPr algn="ctr"/>
                      <a:r>
                        <a:rPr lang="en-IN" dirty="0">
                          <a:solidFill>
                            <a:schemeClr val="tx1"/>
                          </a:solidFill>
                          <a:latin typeface="+mj-lt"/>
                        </a:rPr>
                        <a:t>88751</a:t>
                      </a:r>
                    </a:p>
                  </a:txBody>
                  <a:tcPr>
                    <a:solidFill>
                      <a:schemeClr val="bg1">
                        <a:lumMod val="85000"/>
                      </a:schemeClr>
                    </a:solidFill>
                  </a:tcPr>
                </a:tc>
                <a:tc>
                  <a:txBody>
                    <a:bodyPr/>
                    <a:lstStyle/>
                    <a:p>
                      <a:pPr algn="ctr"/>
                      <a:r>
                        <a:rPr lang="en-IN" dirty="0">
                          <a:solidFill>
                            <a:schemeClr val="tx1"/>
                          </a:solidFill>
                          <a:latin typeface="+mj-lt"/>
                        </a:rPr>
                        <a:t>45595</a:t>
                      </a:r>
                    </a:p>
                  </a:txBody>
                  <a:tcPr>
                    <a:solidFill>
                      <a:schemeClr val="bg1">
                        <a:lumMod val="85000"/>
                      </a:schemeClr>
                    </a:solidFill>
                  </a:tcPr>
                </a:tc>
                <a:extLst>
                  <a:ext uri="{0D108BD9-81ED-4DB2-BD59-A6C34878D82A}">
                    <a16:rowId xmlns:a16="http://schemas.microsoft.com/office/drawing/2014/main" val="3195940071"/>
                  </a:ext>
                </a:extLst>
              </a:tr>
              <a:tr h="501162">
                <a:tc>
                  <a:txBody>
                    <a:bodyPr/>
                    <a:lstStyle/>
                    <a:p>
                      <a:pPr algn="ctr"/>
                      <a:r>
                        <a:rPr lang="en-IN" sz="2000" dirty="0">
                          <a:solidFill>
                            <a:schemeClr val="tx1"/>
                          </a:solidFill>
                          <a:latin typeface="+mj-lt"/>
                        </a:rPr>
                        <a:t>Average Quantity per customer</a:t>
                      </a:r>
                      <a:endParaRPr lang="en-IN" sz="2000" i="1" dirty="0">
                        <a:solidFill>
                          <a:schemeClr val="tx1"/>
                        </a:solidFill>
                        <a:latin typeface="+mj-lt"/>
                      </a:endParaRPr>
                    </a:p>
                  </a:txBody>
                  <a:tcPr>
                    <a:solidFill>
                      <a:schemeClr val="bg1">
                        <a:lumMod val="75000"/>
                        <a:alpha val="20000"/>
                      </a:schemeClr>
                    </a:solidFill>
                  </a:tcPr>
                </a:tc>
                <a:tc>
                  <a:txBody>
                    <a:bodyPr/>
                    <a:lstStyle/>
                    <a:p>
                      <a:pPr algn="ctr"/>
                      <a:r>
                        <a:rPr lang="en-IN" dirty="0">
                          <a:solidFill>
                            <a:schemeClr val="tx1"/>
                          </a:solidFill>
                          <a:latin typeface="+mj-lt"/>
                        </a:rPr>
                        <a:t>1</a:t>
                      </a:r>
                    </a:p>
                  </a:txBody>
                  <a:tcPr>
                    <a:solidFill>
                      <a:schemeClr val="bg1">
                        <a:lumMod val="85000"/>
                        <a:alpha val="20000"/>
                      </a:schemeClr>
                    </a:solidFill>
                  </a:tcPr>
                </a:tc>
                <a:tc>
                  <a:txBody>
                    <a:bodyPr/>
                    <a:lstStyle/>
                    <a:p>
                      <a:pPr algn="ctr"/>
                      <a:r>
                        <a:rPr lang="en-IN" dirty="0">
                          <a:solidFill>
                            <a:schemeClr val="tx1"/>
                          </a:solidFill>
                          <a:latin typeface="+mj-lt"/>
                        </a:rPr>
                        <a:t>5</a:t>
                      </a:r>
                    </a:p>
                  </a:txBody>
                  <a:tcPr>
                    <a:solidFill>
                      <a:schemeClr val="bg1">
                        <a:lumMod val="85000"/>
                        <a:alpha val="20000"/>
                      </a:schemeClr>
                    </a:solidFill>
                  </a:tcPr>
                </a:tc>
                <a:extLst>
                  <a:ext uri="{0D108BD9-81ED-4DB2-BD59-A6C34878D82A}">
                    <a16:rowId xmlns:a16="http://schemas.microsoft.com/office/drawing/2014/main" val="2390586179"/>
                  </a:ext>
                </a:extLst>
              </a:tr>
              <a:tr h="626678">
                <a:tc>
                  <a:txBody>
                    <a:bodyPr/>
                    <a:lstStyle/>
                    <a:p>
                      <a:pPr algn="ctr"/>
                      <a:r>
                        <a:rPr lang="en-IN" sz="2000" dirty="0">
                          <a:solidFill>
                            <a:schemeClr val="tx1"/>
                          </a:solidFill>
                          <a:latin typeface="+mj-lt"/>
                        </a:rPr>
                        <a:t>Average Discount per customer</a:t>
                      </a:r>
                      <a:endParaRPr lang="en-IN" sz="2000" i="1" dirty="0">
                        <a:solidFill>
                          <a:schemeClr val="tx1"/>
                        </a:solidFill>
                        <a:latin typeface="+mj-lt"/>
                      </a:endParaRPr>
                    </a:p>
                  </a:txBody>
                  <a:tcPr>
                    <a:solidFill>
                      <a:schemeClr val="bg1">
                        <a:lumMod val="75000"/>
                      </a:schemeClr>
                    </a:solidFill>
                  </a:tcPr>
                </a:tc>
                <a:tc>
                  <a:txBody>
                    <a:bodyPr/>
                    <a:lstStyle/>
                    <a:p>
                      <a:pPr algn="ctr"/>
                      <a:r>
                        <a:rPr lang="en-IN" dirty="0">
                          <a:solidFill>
                            <a:schemeClr val="tx1"/>
                          </a:solidFill>
                          <a:latin typeface="+mj-lt"/>
                        </a:rPr>
                        <a:t>₹ 5</a:t>
                      </a:r>
                    </a:p>
                  </a:txBody>
                  <a:tcPr>
                    <a:solidFill>
                      <a:schemeClr val="bg1">
                        <a:lumMod val="85000"/>
                      </a:schemeClr>
                    </a:solidFill>
                  </a:tcPr>
                </a:tc>
                <a:tc>
                  <a:txBody>
                    <a:bodyPr/>
                    <a:lstStyle/>
                    <a:p>
                      <a:pPr algn="ctr"/>
                      <a:r>
                        <a:rPr lang="en-IN" dirty="0">
                          <a:solidFill>
                            <a:schemeClr val="tx1"/>
                          </a:solidFill>
                          <a:latin typeface="+mj-lt"/>
                        </a:rPr>
                        <a:t>₹ 5</a:t>
                      </a:r>
                    </a:p>
                  </a:txBody>
                  <a:tcPr>
                    <a:solidFill>
                      <a:schemeClr val="bg1">
                        <a:lumMod val="85000"/>
                      </a:schemeClr>
                    </a:solidFill>
                  </a:tcPr>
                </a:tc>
                <a:extLst>
                  <a:ext uri="{0D108BD9-81ED-4DB2-BD59-A6C34878D82A}">
                    <a16:rowId xmlns:a16="http://schemas.microsoft.com/office/drawing/2014/main" val="1202445122"/>
                  </a:ext>
                </a:extLst>
              </a:tr>
            </a:tbl>
          </a:graphicData>
        </a:graphic>
      </p:graphicFrame>
    </p:spTree>
    <p:extLst>
      <p:ext uri="{BB962C8B-B14F-4D97-AF65-F5344CB8AC3E}">
        <p14:creationId xmlns:p14="http://schemas.microsoft.com/office/powerpoint/2010/main" val="403048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92600EF-B768-473F-2298-A95DF6749A61}"/>
              </a:ext>
            </a:extLst>
          </p:cNvPr>
          <p:cNvSpPr txBox="1"/>
          <p:nvPr/>
        </p:nvSpPr>
        <p:spPr>
          <a:xfrm>
            <a:off x="270641" y="5236780"/>
            <a:ext cx="11700642" cy="1015663"/>
          </a:xfrm>
          <a:prstGeom prst="rect">
            <a:avLst/>
          </a:prstGeom>
          <a:noFill/>
        </p:spPr>
        <p:txBody>
          <a:bodyPr wrap="square" rtlCol="0">
            <a:spAutoFit/>
          </a:bodyPr>
          <a:lstStyle/>
          <a:p>
            <a:r>
              <a:rPr lang="en-US" sz="2000" dirty="0">
                <a:latin typeface="+mj-lt"/>
              </a:rPr>
              <a:t>There are </a:t>
            </a:r>
            <a:r>
              <a:rPr lang="en-US" sz="2000" dirty="0">
                <a:solidFill>
                  <a:srgbClr val="C00000"/>
                </a:solidFill>
                <a:latin typeface="+mj-lt"/>
              </a:rPr>
              <a:t>42,043</a:t>
            </a:r>
            <a:r>
              <a:rPr lang="en-US" sz="2000" dirty="0">
                <a:latin typeface="+mj-lt"/>
              </a:rPr>
              <a:t> individuals actively seeking discounts, while</a:t>
            </a:r>
            <a:r>
              <a:rPr lang="en-US" sz="2000" dirty="0">
                <a:solidFill>
                  <a:srgbClr val="C00000"/>
                </a:solidFill>
                <a:latin typeface="+mj-lt"/>
              </a:rPr>
              <a:t> 61,496 </a:t>
            </a:r>
            <a:r>
              <a:rPr lang="en-US" sz="2000" dirty="0">
                <a:latin typeface="+mj-lt"/>
              </a:rPr>
              <a:t>are not. Among discount seekers, total sales amount to </a:t>
            </a:r>
            <a:r>
              <a:rPr lang="en-US" sz="2000" dirty="0">
                <a:solidFill>
                  <a:srgbClr val="C00000"/>
                </a:solidFill>
                <a:latin typeface="+mj-lt"/>
              </a:rPr>
              <a:t>₹71,20,737</a:t>
            </a:r>
            <a:r>
              <a:rPr lang="en-US" sz="2000" dirty="0">
                <a:latin typeface="+mj-lt"/>
              </a:rPr>
              <a:t>, while non-discount seekers collectively contribute sales totaling </a:t>
            </a:r>
            <a:r>
              <a:rPr lang="en-US" sz="2000" dirty="0">
                <a:solidFill>
                  <a:srgbClr val="C00000"/>
                </a:solidFill>
                <a:latin typeface="+mj-lt"/>
              </a:rPr>
              <a:t>₹</a:t>
            </a:r>
            <a:r>
              <a:rPr lang="en-IN" sz="2000" b="0" i="0" u="none" strike="noStrike" dirty="0">
                <a:solidFill>
                  <a:srgbClr val="C00000"/>
                </a:solidFill>
                <a:effectLst/>
                <a:latin typeface="Bookman Old Style" panose="02050604050505020204" pitchFamily="18" charset="0"/>
              </a:rPr>
              <a:t>1,08,93,158</a:t>
            </a:r>
            <a:r>
              <a:rPr lang="en-US" sz="2000" dirty="0">
                <a:solidFill>
                  <a:srgbClr val="C00000"/>
                </a:solidFill>
                <a:latin typeface="+mj-lt"/>
              </a:rPr>
              <a:t>.</a:t>
            </a:r>
            <a:endParaRPr lang="en-IN" sz="2000" dirty="0">
              <a:latin typeface="+mj-lt"/>
            </a:endParaRPr>
          </a:p>
        </p:txBody>
      </p:sp>
      <p:sp>
        <p:nvSpPr>
          <p:cNvPr id="7" name="TextBox 6">
            <a:extLst>
              <a:ext uri="{FF2B5EF4-FFF2-40B4-BE49-F238E27FC236}">
                <a16:creationId xmlns:a16="http://schemas.microsoft.com/office/drawing/2014/main" id="{0B97D4A4-D3AF-A21C-C135-99BDB761529C}"/>
              </a:ext>
            </a:extLst>
          </p:cNvPr>
          <p:cNvSpPr txBox="1"/>
          <p:nvPr/>
        </p:nvSpPr>
        <p:spPr>
          <a:xfrm>
            <a:off x="1366345" y="336331"/>
            <a:ext cx="9711558" cy="584775"/>
          </a:xfrm>
          <a:prstGeom prst="rect">
            <a:avLst/>
          </a:prstGeom>
          <a:noFill/>
        </p:spPr>
        <p:txBody>
          <a:bodyPr wrap="square" rtlCol="0">
            <a:spAutoFit/>
          </a:bodyPr>
          <a:lstStyle/>
          <a:p>
            <a:pPr algn="ctr"/>
            <a:r>
              <a:rPr lang="en-IN" sz="3200" dirty="0">
                <a:effectLst>
                  <a:outerShdw blurRad="38100" dist="38100" dir="2700000" algn="tl">
                    <a:srgbClr val="000000">
                      <a:alpha val="43137"/>
                    </a:srgbClr>
                  </a:outerShdw>
                </a:effectLst>
                <a:latin typeface="+mj-lt"/>
              </a:rPr>
              <a:t>Discount and Non-Discount Seekers</a:t>
            </a:r>
          </a:p>
        </p:txBody>
      </p:sp>
      <p:graphicFrame>
        <p:nvGraphicFramePr>
          <p:cNvPr id="2" name="Chart 1">
            <a:extLst>
              <a:ext uri="{FF2B5EF4-FFF2-40B4-BE49-F238E27FC236}">
                <a16:creationId xmlns:a16="http://schemas.microsoft.com/office/drawing/2014/main" id="{F11B9ED2-FF1C-3820-427F-CA76807CE43A}"/>
              </a:ext>
            </a:extLst>
          </p:cNvPr>
          <p:cNvGraphicFramePr>
            <a:graphicFrameLocks/>
          </p:cNvGraphicFramePr>
          <p:nvPr>
            <p:extLst>
              <p:ext uri="{D42A27DB-BD31-4B8C-83A1-F6EECF244321}">
                <p14:modId xmlns:p14="http://schemas.microsoft.com/office/powerpoint/2010/main" val="1143405733"/>
              </p:ext>
            </p:extLst>
          </p:nvPr>
        </p:nvGraphicFramePr>
        <p:xfrm>
          <a:off x="745957" y="1284888"/>
          <a:ext cx="6440905" cy="37127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ECDD283-0C43-25D5-9A06-4A993C11EE96}"/>
              </a:ext>
            </a:extLst>
          </p:cNvPr>
          <p:cNvGraphicFramePr>
            <a:graphicFrameLocks/>
          </p:cNvGraphicFramePr>
          <p:nvPr>
            <p:extLst>
              <p:ext uri="{D42A27DB-BD31-4B8C-83A1-F6EECF244321}">
                <p14:modId xmlns:p14="http://schemas.microsoft.com/office/powerpoint/2010/main" val="3050403872"/>
              </p:ext>
            </p:extLst>
          </p:nvPr>
        </p:nvGraphicFramePr>
        <p:xfrm>
          <a:off x="7366000" y="1284887"/>
          <a:ext cx="4368800" cy="37127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275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BC9C6-9C9D-BC72-59E0-75BC458339DD}"/>
              </a:ext>
            </a:extLst>
          </p:cNvPr>
          <p:cNvSpPr>
            <a:spLocks noGrp="1"/>
          </p:cNvSpPr>
          <p:nvPr>
            <p:ph type="title"/>
          </p:nvPr>
        </p:nvSpPr>
        <p:spPr>
          <a:xfrm>
            <a:off x="672736" y="5345115"/>
            <a:ext cx="10113645" cy="743682"/>
          </a:xfrm>
        </p:spPr>
        <p:txBody>
          <a:bodyPr/>
          <a:lstStyle/>
          <a:p>
            <a:r>
              <a:rPr lang="en-IN" sz="3800" dirty="0"/>
              <a:t>CUSTOMER BAHAVIOUR ANALYSIS</a:t>
            </a:r>
          </a:p>
        </p:txBody>
      </p:sp>
      <p:sp>
        <p:nvSpPr>
          <p:cNvPr id="7" name="TextBox 6">
            <a:extLst>
              <a:ext uri="{FF2B5EF4-FFF2-40B4-BE49-F238E27FC236}">
                <a16:creationId xmlns:a16="http://schemas.microsoft.com/office/drawing/2014/main" id="{DC127F38-187F-6287-97CB-ECEA6A56414E}"/>
              </a:ext>
            </a:extLst>
          </p:cNvPr>
          <p:cNvSpPr txBox="1"/>
          <p:nvPr/>
        </p:nvSpPr>
        <p:spPr>
          <a:xfrm>
            <a:off x="283029" y="326571"/>
            <a:ext cx="11462657" cy="954107"/>
          </a:xfrm>
          <a:prstGeom prst="rect">
            <a:avLst/>
          </a:prstGeom>
          <a:noFill/>
        </p:spPr>
        <p:txBody>
          <a:bodyPr wrap="square" rtlCol="0">
            <a:spAutoFit/>
          </a:bodyPr>
          <a:lstStyle/>
          <a:p>
            <a:r>
              <a:rPr lang="en-IN" sz="2800" dirty="0">
                <a:latin typeface="+mj-lt"/>
              </a:rPr>
              <a:t>   Female customers make more sales comparatively to  Men’s.</a:t>
            </a:r>
          </a:p>
          <a:p>
            <a:endParaRPr lang="en-IN" sz="2800" dirty="0"/>
          </a:p>
        </p:txBody>
      </p:sp>
      <p:graphicFrame>
        <p:nvGraphicFramePr>
          <p:cNvPr id="13" name="Chart 12">
            <a:extLst>
              <a:ext uri="{FF2B5EF4-FFF2-40B4-BE49-F238E27FC236}">
                <a16:creationId xmlns:a16="http://schemas.microsoft.com/office/drawing/2014/main" id="{5CCA8657-1644-3D8D-C20D-488AC6C23454}"/>
              </a:ext>
            </a:extLst>
          </p:cNvPr>
          <p:cNvGraphicFramePr>
            <a:graphicFrameLocks/>
          </p:cNvGraphicFramePr>
          <p:nvPr>
            <p:extLst>
              <p:ext uri="{D42A27DB-BD31-4B8C-83A1-F6EECF244321}">
                <p14:modId xmlns:p14="http://schemas.microsoft.com/office/powerpoint/2010/main" val="1168096585"/>
              </p:ext>
            </p:extLst>
          </p:nvPr>
        </p:nvGraphicFramePr>
        <p:xfrm>
          <a:off x="3119627" y="1055914"/>
          <a:ext cx="5295030" cy="3289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0500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940B63-DA88-2A17-01EA-795AD14714D4}"/>
              </a:ext>
            </a:extLst>
          </p:cNvPr>
          <p:cNvSpPr>
            <a:spLocks noGrp="1"/>
          </p:cNvSpPr>
          <p:nvPr>
            <p:ph type="title"/>
          </p:nvPr>
        </p:nvSpPr>
        <p:spPr>
          <a:xfrm>
            <a:off x="540231" y="5343159"/>
            <a:ext cx="10113645" cy="743682"/>
          </a:xfrm>
        </p:spPr>
        <p:txBody>
          <a:bodyPr/>
          <a:lstStyle/>
          <a:p>
            <a:r>
              <a:rPr lang="en-IN" dirty="0"/>
              <a:t>CUSTOMER BEHAVIOUR ANALYSIS</a:t>
            </a:r>
          </a:p>
        </p:txBody>
      </p:sp>
      <p:sp>
        <p:nvSpPr>
          <p:cNvPr id="3" name="Content Placeholder 2">
            <a:extLst>
              <a:ext uri="{FF2B5EF4-FFF2-40B4-BE49-F238E27FC236}">
                <a16:creationId xmlns:a16="http://schemas.microsoft.com/office/drawing/2014/main" id="{A0433E80-AA67-1A6C-B08E-F81AA1C2E269}"/>
              </a:ext>
            </a:extLst>
          </p:cNvPr>
          <p:cNvSpPr>
            <a:spLocks noGrp="1"/>
          </p:cNvSpPr>
          <p:nvPr>
            <p:ph type="body" sz="half" idx="2"/>
          </p:nvPr>
        </p:nvSpPr>
        <p:spPr/>
        <p:txBody>
          <a:bodyPr/>
          <a:lstStyle/>
          <a:p>
            <a:pPr lvl="1">
              <a:lnSpc>
                <a:spcPct val="150000"/>
              </a:lnSpc>
              <a:buFont typeface="Courier New" panose="02070309020205020404" pitchFamily="49" charset="0"/>
              <a:buChar char="o"/>
            </a:pPr>
            <a:endParaRPr lang="en-IN" dirty="0">
              <a:solidFill>
                <a:schemeClr val="bg1">
                  <a:lumMod val="95000"/>
                </a:schemeClr>
              </a:solidFill>
              <a:latin typeface="+mj-lt"/>
            </a:endParaRPr>
          </a:p>
          <a:p>
            <a:endParaRPr lang="en-IN" dirty="0"/>
          </a:p>
        </p:txBody>
      </p:sp>
      <p:sp>
        <p:nvSpPr>
          <p:cNvPr id="12" name="TextBox 11">
            <a:extLst>
              <a:ext uri="{FF2B5EF4-FFF2-40B4-BE49-F238E27FC236}">
                <a16:creationId xmlns:a16="http://schemas.microsoft.com/office/drawing/2014/main" id="{A506F229-0355-6111-BA9B-AF19D3FD1407}"/>
              </a:ext>
            </a:extLst>
          </p:cNvPr>
          <p:cNvSpPr txBox="1"/>
          <p:nvPr/>
        </p:nvSpPr>
        <p:spPr>
          <a:xfrm>
            <a:off x="341523" y="306151"/>
            <a:ext cx="6364077" cy="4117474"/>
          </a:xfrm>
          <a:prstGeom prst="rect">
            <a:avLst/>
          </a:prstGeom>
          <a:noFill/>
        </p:spPr>
        <p:txBody>
          <a:bodyPr wrap="square" rtlCol="0">
            <a:spAutoFit/>
          </a:bodyPr>
          <a:lstStyle/>
          <a:p>
            <a:r>
              <a:rPr lang="en-IN" sz="2800" i="1" dirty="0">
                <a:solidFill>
                  <a:schemeClr val="tx1">
                    <a:lumMod val="95000"/>
                    <a:lumOff val="5000"/>
                  </a:schemeClr>
                </a:solidFill>
                <a:effectLst>
                  <a:outerShdw blurRad="38100" dist="38100" dir="2700000" algn="tl">
                    <a:srgbClr val="000000">
                      <a:alpha val="43137"/>
                    </a:srgbClr>
                  </a:outerShdw>
                </a:effectLst>
                <a:latin typeface="+mj-lt"/>
              </a:rPr>
              <a:t>CUSTOMER PREFERNECE:</a:t>
            </a:r>
          </a:p>
          <a:p>
            <a:pPr marL="285750" indent="-285750">
              <a:lnSpc>
                <a:spcPct val="150000"/>
              </a:lnSpc>
              <a:buFont typeface="Arial" panose="020B0604020202020204" pitchFamily="34" charset="0"/>
              <a:buChar char="•"/>
            </a:pPr>
            <a:endParaRPr lang="en-IN" dirty="0"/>
          </a:p>
          <a:p>
            <a:pPr marL="342900" indent="-342900">
              <a:lnSpc>
                <a:spcPct val="150000"/>
              </a:lnSpc>
              <a:buFont typeface="Arial" panose="020B0604020202020204" pitchFamily="34" charset="0"/>
              <a:buChar char="•"/>
            </a:pPr>
            <a:r>
              <a:rPr lang="en-IN" sz="2000" dirty="0">
                <a:latin typeface="+mj-lt"/>
              </a:rPr>
              <a:t>Preferred channel: </a:t>
            </a:r>
            <a:r>
              <a:rPr lang="en-IN" sz="2000" b="1" i="1" dirty="0">
                <a:latin typeface="Sitka Subheading Semibold" pitchFamily="2" charset="0"/>
              </a:rPr>
              <a:t>INSTORE</a:t>
            </a:r>
            <a:r>
              <a:rPr lang="en-IN" sz="2000" dirty="0">
                <a:latin typeface="Sitka Subheading Semibold" pitchFamily="2" charset="0"/>
              </a:rPr>
              <a:t> </a:t>
            </a:r>
          </a:p>
          <a:p>
            <a:pPr>
              <a:lnSpc>
                <a:spcPct val="150000"/>
              </a:lnSpc>
            </a:pPr>
            <a:endParaRPr lang="en-IN" sz="2000" dirty="0">
              <a:latin typeface="+mj-lt"/>
            </a:endParaRPr>
          </a:p>
          <a:p>
            <a:pPr marL="342900" indent="-342900">
              <a:lnSpc>
                <a:spcPct val="150000"/>
              </a:lnSpc>
              <a:buFont typeface="Arial" panose="020B0604020202020204" pitchFamily="34" charset="0"/>
              <a:buChar char="•"/>
            </a:pPr>
            <a:r>
              <a:rPr lang="en-IN" sz="2000" dirty="0">
                <a:latin typeface="+mj-lt"/>
              </a:rPr>
              <a:t>Preferred payment type : </a:t>
            </a:r>
            <a:r>
              <a:rPr lang="en-IN" sz="2000" b="1" i="1" dirty="0">
                <a:latin typeface="Sitka Subheading Semibold" pitchFamily="2" charset="0"/>
              </a:rPr>
              <a:t>Credit</a:t>
            </a:r>
            <a:r>
              <a:rPr lang="en-IN" sz="2000" b="1" dirty="0">
                <a:latin typeface="Copperplate Gothic Bold" panose="020E0705020206020404" pitchFamily="34" charset="0"/>
              </a:rPr>
              <a:t> </a:t>
            </a:r>
            <a:r>
              <a:rPr lang="en-IN" sz="2000" b="1" i="1" dirty="0">
                <a:latin typeface="Sitka Subheading Semibold" pitchFamily="2" charset="0"/>
              </a:rPr>
              <a:t>card</a:t>
            </a:r>
          </a:p>
          <a:p>
            <a:pPr marL="342900" indent="-342900">
              <a:lnSpc>
                <a:spcPct val="150000"/>
              </a:lnSpc>
              <a:buFont typeface="Arial" panose="020B0604020202020204" pitchFamily="34" charset="0"/>
              <a:buChar char="•"/>
            </a:pPr>
            <a:endParaRPr lang="en-IN" sz="2000" dirty="0">
              <a:latin typeface="+mj-lt"/>
            </a:endParaRPr>
          </a:p>
          <a:p>
            <a:pPr marL="342900" indent="-342900">
              <a:lnSpc>
                <a:spcPct val="150000"/>
              </a:lnSpc>
              <a:buFont typeface="Arial" panose="020B0604020202020204" pitchFamily="34" charset="0"/>
              <a:buChar char="•"/>
            </a:pPr>
            <a:r>
              <a:rPr lang="en-IN" sz="2000" dirty="0">
                <a:latin typeface="+mj-lt"/>
              </a:rPr>
              <a:t>Preferred store : </a:t>
            </a:r>
            <a:r>
              <a:rPr lang="en-IN" sz="2000" b="1" i="1" dirty="0">
                <a:latin typeface="Sitka Subheading Semibold" pitchFamily="2" charset="0"/>
              </a:rPr>
              <a:t>ST103</a:t>
            </a:r>
          </a:p>
          <a:p>
            <a:pPr marL="342900" indent="-342900">
              <a:lnSpc>
                <a:spcPct val="150000"/>
              </a:lnSpc>
              <a:buFont typeface="Arial" panose="020B0604020202020204" pitchFamily="34" charset="0"/>
              <a:buChar char="•"/>
            </a:pPr>
            <a:endParaRPr lang="en-IN" sz="2000" dirty="0">
              <a:latin typeface="+mj-lt"/>
            </a:endParaRPr>
          </a:p>
          <a:p>
            <a:pPr marL="342900" indent="-342900">
              <a:lnSpc>
                <a:spcPct val="150000"/>
              </a:lnSpc>
              <a:buFont typeface="Arial" panose="020B0604020202020204" pitchFamily="34" charset="0"/>
              <a:buChar char="•"/>
            </a:pPr>
            <a:r>
              <a:rPr lang="en-IN" sz="2000" dirty="0">
                <a:latin typeface="+mj-lt"/>
              </a:rPr>
              <a:t>Preferred category :  </a:t>
            </a:r>
            <a:r>
              <a:rPr lang="en-IN" sz="2000" b="1" i="1" dirty="0">
                <a:latin typeface="Sitka Subheading Semibold" pitchFamily="2" charset="0"/>
              </a:rPr>
              <a:t>Toys &amp; Gifts</a:t>
            </a:r>
            <a:r>
              <a:rPr lang="en-IN" sz="2000" dirty="0">
                <a:latin typeface="Copperplate Gothic Bold" panose="020E0705020206020404" pitchFamily="34" charset="0"/>
              </a:rPr>
              <a:t> </a:t>
            </a:r>
            <a:r>
              <a:rPr lang="en-IN" sz="2000" dirty="0">
                <a:latin typeface="+mj-lt"/>
              </a:rPr>
              <a:t>  </a:t>
            </a:r>
          </a:p>
        </p:txBody>
      </p:sp>
      <p:graphicFrame>
        <p:nvGraphicFramePr>
          <p:cNvPr id="2" name="Chart 1">
            <a:extLst>
              <a:ext uri="{FF2B5EF4-FFF2-40B4-BE49-F238E27FC236}">
                <a16:creationId xmlns:a16="http://schemas.microsoft.com/office/drawing/2014/main" id="{C1C7CF57-E330-707B-988B-DEAFAB973C52}"/>
              </a:ext>
            </a:extLst>
          </p:cNvPr>
          <p:cNvGraphicFramePr>
            <a:graphicFrameLocks/>
          </p:cNvGraphicFramePr>
          <p:nvPr/>
        </p:nvGraphicFramePr>
        <p:xfrm>
          <a:off x="7199586" y="316661"/>
          <a:ext cx="3783724" cy="19325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96F561D-C40F-92F9-97D9-970F1E152791}"/>
              </a:ext>
            </a:extLst>
          </p:cNvPr>
          <p:cNvGraphicFramePr>
            <a:graphicFrameLocks/>
          </p:cNvGraphicFramePr>
          <p:nvPr/>
        </p:nvGraphicFramePr>
        <p:xfrm>
          <a:off x="7199586" y="2536972"/>
          <a:ext cx="3783724" cy="19325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714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46A5C-1D4D-EA7F-B9A6-35F571AC182E}"/>
              </a:ext>
            </a:extLst>
          </p:cNvPr>
          <p:cNvSpPr txBox="1"/>
          <p:nvPr/>
        </p:nvSpPr>
        <p:spPr>
          <a:xfrm>
            <a:off x="157655" y="492545"/>
            <a:ext cx="11424745" cy="461665"/>
          </a:xfrm>
          <a:prstGeom prst="rect">
            <a:avLst/>
          </a:prstGeom>
          <a:noFill/>
        </p:spPr>
        <p:txBody>
          <a:bodyPr wrap="square" rtlCol="0">
            <a:spAutoFit/>
          </a:bodyPr>
          <a:lstStyle/>
          <a:p>
            <a:pPr algn="ctr"/>
            <a:r>
              <a:rPr lang="en-IN" sz="2400" dirty="0">
                <a:effectLst>
                  <a:outerShdw blurRad="38100" dist="38100" dir="2700000" algn="tl">
                    <a:srgbClr val="000000">
                      <a:alpha val="43137"/>
                    </a:srgbClr>
                  </a:outerShdw>
                </a:effectLst>
                <a:latin typeface="+mj-lt"/>
              </a:rPr>
              <a:t>Multiple category purchase        vs        Single category purchase</a:t>
            </a:r>
          </a:p>
        </p:txBody>
      </p:sp>
      <p:sp>
        <p:nvSpPr>
          <p:cNvPr id="3" name="TextBox 2">
            <a:extLst>
              <a:ext uri="{FF2B5EF4-FFF2-40B4-BE49-F238E27FC236}">
                <a16:creationId xmlns:a16="http://schemas.microsoft.com/office/drawing/2014/main" id="{DD792633-2240-1E01-BD9B-2054F52F1F5E}"/>
              </a:ext>
            </a:extLst>
          </p:cNvPr>
          <p:cNvSpPr txBox="1"/>
          <p:nvPr/>
        </p:nvSpPr>
        <p:spPr>
          <a:xfrm>
            <a:off x="515007" y="5236236"/>
            <a:ext cx="11161986" cy="646331"/>
          </a:xfrm>
          <a:prstGeom prst="rect">
            <a:avLst/>
          </a:prstGeom>
          <a:noFill/>
          <a:ln w="12700">
            <a:solidFill>
              <a:schemeClr val="tx1"/>
            </a:solidFill>
          </a:ln>
        </p:spPr>
        <p:txBody>
          <a:bodyPr wrap="square" rtlCol="0">
            <a:spAutoFit/>
          </a:bodyPr>
          <a:lstStyle/>
          <a:p>
            <a:r>
              <a:rPr lang="en-US" dirty="0">
                <a:latin typeface="+mj-lt"/>
              </a:rPr>
              <a:t>Customers who buy from multiple categories spend more, so encouraging single-category buyers to try other products through promotions and loyalty programs can boost sales.</a:t>
            </a:r>
            <a:endParaRPr lang="en-IN" dirty="0">
              <a:latin typeface="+mj-lt"/>
            </a:endParaRPr>
          </a:p>
        </p:txBody>
      </p:sp>
      <p:graphicFrame>
        <p:nvGraphicFramePr>
          <p:cNvPr id="4" name="Chart 3">
            <a:extLst>
              <a:ext uri="{FF2B5EF4-FFF2-40B4-BE49-F238E27FC236}">
                <a16:creationId xmlns:a16="http://schemas.microsoft.com/office/drawing/2014/main" id="{EA8770F8-EBCC-E8B3-3737-9F514EAC3ECD}"/>
              </a:ext>
            </a:extLst>
          </p:cNvPr>
          <p:cNvGraphicFramePr>
            <a:graphicFrameLocks/>
          </p:cNvGraphicFramePr>
          <p:nvPr>
            <p:extLst>
              <p:ext uri="{D42A27DB-BD31-4B8C-83A1-F6EECF244321}">
                <p14:modId xmlns:p14="http://schemas.microsoft.com/office/powerpoint/2010/main" val="1238909981"/>
              </p:ext>
            </p:extLst>
          </p:nvPr>
        </p:nvGraphicFramePr>
        <p:xfrm>
          <a:off x="515007" y="1248643"/>
          <a:ext cx="11161986" cy="368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7573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1FDE-F772-8268-C0E3-EE35EDD7AF57}"/>
              </a:ext>
            </a:extLst>
          </p:cNvPr>
          <p:cNvSpPr>
            <a:spLocks noGrp="1"/>
          </p:cNvSpPr>
          <p:nvPr>
            <p:ph type="title"/>
          </p:nvPr>
        </p:nvSpPr>
        <p:spPr>
          <a:xfrm>
            <a:off x="1096960" y="402217"/>
            <a:ext cx="10058400" cy="943107"/>
          </a:xfrm>
        </p:spPr>
        <p:txBody>
          <a:bodyPr>
            <a:normAutofit/>
          </a:bodyPr>
          <a:lstStyle/>
          <a:p>
            <a:pPr algn="ctr"/>
            <a:r>
              <a:rPr lang="en-IN" sz="4800" dirty="0">
                <a:solidFill>
                  <a:schemeClr val="tx1"/>
                </a:solidFill>
                <a:effectLst>
                  <a:outerShdw blurRad="38100" dist="38100" dir="2700000" algn="tl">
                    <a:srgbClr val="000000">
                      <a:alpha val="43137"/>
                    </a:srgbClr>
                  </a:outerShdw>
                </a:effectLst>
              </a:rPr>
              <a:t>Cross selling products</a:t>
            </a:r>
          </a:p>
        </p:txBody>
      </p:sp>
      <p:graphicFrame>
        <p:nvGraphicFramePr>
          <p:cNvPr id="4" name="Content Placeholder 3">
            <a:extLst>
              <a:ext uri="{FF2B5EF4-FFF2-40B4-BE49-F238E27FC236}">
                <a16:creationId xmlns:a16="http://schemas.microsoft.com/office/drawing/2014/main" id="{99290988-8645-739D-0CB4-6788EF79D86B}"/>
              </a:ext>
            </a:extLst>
          </p:cNvPr>
          <p:cNvGraphicFramePr>
            <a:graphicFrameLocks noGrp="1"/>
          </p:cNvGraphicFramePr>
          <p:nvPr>
            <p:ph idx="1"/>
            <p:extLst>
              <p:ext uri="{D42A27DB-BD31-4B8C-83A1-F6EECF244321}">
                <p14:modId xmlns:p14="http://schemas.microsoft.com/office/powerpoint/2010/main" val="1731981054"/>
              </p:ext>
            </p:extLst>
          </p:nvPr>
        </p:nvGraphicFramePr>
        <p:xfrm>
          <a:off x="1096963" y="2108200"/>
          <a:ext cx="10058397" cy="4079240"/>
        </p:xfrm>
        <a:graphic>
          <a:graphicData uri="http://schemas.openxmlformats.org/drawingml/2006/table">
            <a:tbl>
              <a:tblPr firstRow="1" bandRow="1">
                <a:tableStyleId>{5C22544A-7EE6-4342-B048-85BDC9FD1C3A}</a:tableStyleId>
              </a:tblPr>
              <a:tblGrid>
                <a:gridCol w="4032085">
                  <a:extLst>
                    <a:ext uri="{9D8B030D-6E8A-4147-A177-3AD203B41FA5}">
                      <a16:colId xmlns:a16="http://schemas.microsoft.com/office/drawing/2014/main" val="771391104"/>
                    </a:ext>
                  </a:extLst>
                </a:gridCol>
                <a:gridCol w="4141076">
                  <a:extLst>
                    <a:ext uri="{9D8B030D-6E8A-4147-A177-3AD203B41FA5}">
                      <a16:colId xmlns:a16="http://schemas.microsoft.com/office/drawing/2014/main" val="2078109131"/>
                    </a:ext>
                  </a:extLst>
                </a:gridCol>
                <a:gridCol w="1885236">
                  <a:extLst>
                    <a:ext uri="{9D8B030D-6E8A-4147-A177-3AD203B41FA5}">
                      <a16:colId xmlns:a16="http://schemas.microsoft.com/office/drawing/2014/main" val="2184012102"/>
                    </a:ext>
                  </a:extLst>
                </a:gridCol>
              </a:tblGrid>
              <a:tr h="370840">
                <a:tc>
                  <a:txBody>
                    <a:bodyPr/>
                    <a:lstStyle/>
                    <a:p>
                      <a:pPr algn="ctr" fontAlgn="b"/>
                      <a:r>
                        <a:rPr lang="en-IN" sz="1800" b="1" i="0" u="none" strike="noStrike" dirty="0">
                          <a:solidFill>
                            <a:schemeClr val="bg1"/>
                          </a:solidFill>
                          <a:effectLst>
                            <a:outerShdw blurRad="38100" dist="38100" dir="2700000" algn="tl">
                              <a:srgbClr val="000000">
                                <a:alpha val="43137"/>
                              </a:srgbClr>
                            </a:outerShdw>
                          </a:effectLst>
                          <a:latin typeface="+mj-lt"/>
                        </a:rPr>
                        <a:t>Product 1</a:t>
                      </a:r>
                    </a:p>
                  </a:txBody>
                  <a:tcPr marL="6350" marR="6350" marT="6350" marB="0" anchor="b"/>
                </a:tc>
                <a:tc>
                  <a:txBody>
                    <a:bodyPr/>
                    <a:lstStyle/>
                    <a:p>
                      <a:pPr algn="ctr" fontAlgn="b"/>
                      <a:r>
                        <a:rPr lang="en-IN" sz="1800" b="1" i="0" u="none" strike="noStrike" kern="1200" dirty="0">
                          <a:solidFill>
                            <a:schemeClr val="bg1"/>
                          </a:solidFill>
                          <a:effectLst>
                            <a:outerShdw blurRad="38100" dist="38100" dir="2700000" algn="tl">
                              <a:srgbClr val="000000">
                                <a:alpha val="43137"/>
                              </a:srgbClr>
                            </a:outerShdw>
                          </a:effectLst>
                          <a:latin typeface="+mj-lt"/>
                          <a:ea typeface="+mn-ea"/>
                          <a:cs typeface="+mn-cs"/>
                        </a:rPr>
                        <a:t>Product</a:t>
                      </a:r>
                      <a:r>
                        <a:rPr lang="en-IN" sz="1800" b="1" i="0" u="none" strike="noStrike" dirty="0">
                          <a:solidFill>
                            <a:schemeClr val="bg1"/>
                          </a:solidFill>
                          <a:effectLst>
                            <a:outerShdw blurRad="38100" dist="38100" dir="2700000" algn="tl">
                              <a:srgbClr val="000000">
                                <a:alpha val="43137"/>
                              </a:srgbClr>
                            </a:outerShdw>
                          </a:effectLst>
                          <a:latin typeface="Bookman Old Style" panose="02050604050505020204" pitchFamily="18" charset="0"/>
                        </a:rPr>
                        <a:t> 2</a:t>
                      </a:r>
                    </a:p>
                  </a:txBody>
                  <a:tcPr marL="6350" marR="6350" marT="6350" marB="0" anchor="b"/>
                </a:tc>
                <a:tc>
                  <a:txBody>
                    <a:bodyPr/>
                    <a:lstStyle/>
                    <a:p>
                      <a:pPr algn="ctr" fontAlgn="b"/>
                      <a:r>
                        <a:rPr lang="en-IN" sz="1800" b="1" i="0" u="none" strike="noStrike" kern="1200" dirty="0">
                          <a:solidFill>
                            <a:schemeClr val="bg1"/>
                          </a:solidFill>
                          <a:effectLst>
                            <a:outerShdw blurRad="38100" dist="38100" dir="2700000" algn="tl">
                              <a:srgbClr val="000000">
                                <a:alpha val="43137"/>
                              </a:srgbClr>
                            </a:outerShdw>
                          </a:effectLst>
                          <a:latin typeface="+mj-lt"/>
                          <a:ea typeface="+mn-ea"/>
                          <a:cs typeface="+mn-cs"/>
                        </a:rPr>
                        <a:t>Frequency</a:t>
                      </a:r>
                    </a:p>
                  </a:txBody>
                  <a:tcPr marL="6350" marR="6350" marT="6350" marB="0" anchor="b"/>
                </a:tc>
                <a:extLst>
                  <a:ext uri="{0D108BD9-81ED-4DB2-BD59-A6C34878D82A}">
                    <a16:rowId xmlns:a16="http://schemas.microsoft.com/office/drawing/2014/main" val="1826335659"/>
                  </a:ext>
                </a:extLst>
              </a:tr>
              <a:tr h="370840">
                <a:tc>
                  <a:txBody>
                    <a:bodyPr/>
                    <a:lstStyle/>
                    <a:p>
                      <a:pPr algn="ctr" fontAlgn="b"/>
                      <a:r>
                        <a:rPr lang="en-IN" sz="1400" b="0" i="0" u="none" strike="noStrike" dirty="0">
                          <a:solidFill>
                            <a:srgbClr val="000000"/>
                          </a:solidFill>
                          <a:effectLst/>
                          <a:latin typeface="+mj-lt"/>
                        </a:rPr>
                        <a:t>05b515fdc76e888aada3c6d66c201dff</a:t>
                      </a:r>
                    </a:p>
                  </a:txBody>
                  <a:tcPr marL="6350" marR="6350" marT="6350" marB="0" anchor="b"/>
                </a:tc>
                <a:tc>
                  <a:txBody>
                    <a:bodyPr/>
                    <a:lstStyle/>
                    <a:p>
                      <a:pPr algn="ctr" fontAlgn="b"/>
                      <a:r>
                        <a:rPr lang="en-IN" sz="1400" b="0" i="0" u="none" strike="noStrike">
                          <a:solidFill>
                            <a:srgbClr val="000000"/>
                          </a:solidFill>
                          <a:effectLst/>
                          <a:latin typeface="+mj-lt"/>
                        </a:rPr>
                        <a:t>270516a3f41dc035aa87d220228f844c</a:t>
                      </a:r>
                    </a:p>
                  </a:txBody>
                  <a:tcPr marL="6350" marR="6350" marT="6350" marB="0" anchor="b"/>
                </a:tc>
                <a:tc>
                  <a:txBody>
                    <a:bodyPr/>
                    <a:lstStyle/>
                    <a:p>
                      <a:pPr algn="ctr" fontAlgn="b"/>
                      <a:r>
                        <a:rPr lang="en-IN" sz="1400" b="0" i="0" u="none" strike="noStrike">
                          <a:solidFill>
                            <a:srgbClr val="000000"/>
                          </a:solidFill>
                          <a:effectLst/>
                          <a:latin typeface="+mj-lt"/>
                        </a:rPr>
                        <a:t>200</a:t>
                      </a:r>
                    </a:p>
                  </a:txBody>
                  <a:tcPr marL="6350" marR="6350" marT="6350" marB="0" anchor="b"/>
                </a:tc>
                <a:extLst>
                  <a:ext uri="{0D108BD9-81ED-4DB2-BD59-A6C34878D82A}">
                    <a16:rowId xmlns:a16="http://schemas.microsoft.com/office/drawing/2014/main" val="2323605923"/>
                  </a:ext>
                </a:extLst>
              </a:tr>
              <a:tr h="370840">
                <a:tc>
                  <a:txBody>
                    <a:bodyPr/>
                    <a:lstStyle/>
                    <a:p>
                      <a:pPr algn="ctr" fontAlgn="b"/>
                      <a:r>
                        <a:rPr lang="en-IN" sz="1400" b="0" i="0" u="none" strike="noStrike">
                          <a:solidFill>
                            <a:srgbClr val="000000"/>
                          </a:solidFill>
                          <a:effectLst/>
                          <a:latin typeface="+mj-lt"/>
                        </a:rPr>
                        <a:t>1ba4e3fe92f16fd5a8942f7b7d804b52</a:t>
                      </a:r>
                    </a:p>
                  </a:txBody>
                  <a:tcPr marL="6350" marR="6350" marT="6350" marB="0" anchor="b"/>
                </a:tc>
                <a:tc>
                  <a:txBody>
                    <a:bodyPr/>
                    <a:lstStyle/>
                    <a:p>
                      <a:pPr algn="ctr" fontAlgn="b"/>
                      <a:r>
                        <a:rPr lang="en-IN" sz="1400" b="0" i="0" u="none" strike="noStrike">
                          <a:solidFill>
                            <a:srgbClr val="000000"/>
                          </a:solidFill>
                          <a:effectLst/>
                          <a:latin typeface="+mj-lt"/>
                        </a:rPr>
                        <a:t>b6ada73818651fe7e64be10653062ea2</a:t>
                      </a:r>
                    </a:p>
                  </a:txBody>
                  <a:tcPr marL="6350" marR="6350" marT="6350" marB="0" anchor="b"/>
                </a:tc>
                <a:tc>
                  <a:txBody>
                    <a:bodyPr/>
                    <a:lstStyle/>
                    <a:p>
                      <a:pPr algn="ctr" fontAlgn="b"/>
                      <a:r>
                        <a:rPr lang="en-IN" sz="1400" b="0" i="0" u="none" strike="noStrike">
                          <a:solidFill>
                            <a:srgbClr val="000000"/>
                          </a:solidFill>
                          <a:effectLst/>
                          <a:latin typeface="+mj-lt"/>
                        </a:rPr>
                        <a:t>63</a:t>
                      </a:r>
                    </a:p>
                  </a:txBody>
                  <a:tcPr marL="6350" marR="6350" marT="6350" marB="0" anchor="b"/>
                </a:tc>
                <a:extLst>
                  <a:ext uri="{0D108BD9-81ED-4DB2-BD59-A6C34878D82A}">
                    <a16:rowId xmlns:a16="http://schemas.microsoft.com/office/drawing/2014/main" val="2949655335"/>
                  </a:ext>
                </a:extLst>
              </a:tr>
              <a:tr h="370840">
                <a:tc>
                  <a:txBody>
                    <a:bodyPr/>
                    <a:lstStyle/>
                    <a:p>
                      <a:pPr algn="ctr" fontAlgn="b"/>
                      <a:r>
                        <a:rPr lang="en-IN" sz="1400" b="0" i="0" u="none" strike="noStrike">
                          <a:solidFill>
                            <a:srgbClr val="000000"/>
                          </a:solidFill>
                          <a:effectLst/>
                          <a:latin typeface="+mj-lt"/>
                        </a:rPr>
                        <a:t>36f60d45225e60c7da4558b070ce4b60</a:t>
                      </a:r>
                    </a:p>
                  </a:txBody>
                  <a:tcPr marL="6350" marR="6350" marT="6350" marB="0" anchor="b"/>
                </a:tc>
                <a:tc>
                  <a:txBody>
                    <a:bodyPr/>
                    <a:lstStyle/>
                    <a:p>
                      <a:pPr algn="ctr" fontAlgn="b"/>
                      <a:r>
                        <a:rPr lang="en-IN" sz="1400" b="0" i="0" u="none" strike="noStrike">
                          <a:solidFill>
                            <a:srgbClr val="000000"/>
                          </a:solidFill>
                          <a:effectLst/>
                          <a:latin typeface="+mj-lt"/>
                        </a:rPr>
                        <a:t>e53e557d5a159f5aa2c5e995dfdf244b</a:t>
                      </a:r>
                    </a:p>
                  </a:txBody>
                  <a:tcPr marL="6350" marR="6350" marT="6350" marB="0" anchor="b"/>
                </a:tc>
                <a:tc>
                  <a:txBody>
                    <a:bodyPr/>
                    <a:lstStyle/>
                    <a:p>
                      <a:pPr algn="ctr" fontAlgn="b"/>
                      <a:r>
                        <a:rPr lang="en-IN" sz="1400" b="0" i="0" u="none" strike="noStrike">
                          <a:solidFill>
                            <a:srgbClr val="000000"/>
                          </a:solidFill>
                          <a:effectLst/>
                          <a:latin typeface="+mj-lt"/>
                        </a:rPr>
                        <a:t>48</a:t>
                      </a:r>
                    </a:p>
                  </a:txBody>
                  <a:tcPr marL="6350" marR="6350" marT="6350" marB="0" anchor="b"/>
                </a:tc>
                <a:extLst>
                  <a:ext uri="{0D108BD9-81ED-4DB2-BD59-A6C34878D82A}">
                    <a16:rowId xmlns:a16="http://schemas.microsoft.com/office/drawing/2014/main" val="421527492"/>
                  </a:ext>
                </a:extLst>
              </a:tr>
              <a:tr h="370840">
                <a:tc>
                  <a:txBody>
                    <a:bodyPr/>
                    <a:lstStyle/>
                    <a:p>
                      <a:pPr algn="ctr" fontAlgn="b"/>
                      <a:r>
                        <a:rPr lang="en-IN" sz="1400" b="0" i="0" u="none" strike="noStrike">
                          <a:solidFill>
                            <a:srgbClr val="000000"/>
                          </a:solidFill>
                          <a:effectLst/>
                          <a:latin typeface="+mj-lt"/>
                        </a:rPr>
                        <a:t>710b7c26b7a742f497bba45fab91a25f</a:t>
                      </a:r>
                    </a:p>
                  </a:txBody>
                  <a:tcPr marL="6350" marR="6350" marT="6350" marB="0" anchor="b"/>
                </a:tc>
                <a:tc>
                  <a:txBody>
                    <a:bodyPr/>
                    <a:lstStyle/>
                    <a:p>
                      <a:pPr algn="ctr" fontAlgn="b"/>
                      <a:r>
                        <a:rPr lang="en-IN" sz="1400" b="0" i="0" u="none" strike="noStrike">
                          <a:solidFill>
                            <a:srgbClr val="000000"/>
                          </a:solidFill>
                          <a:effectLst/>
                          <a:latin typeface="+mj-lt"/>
                        </a:rPr>
                        <a:t>a9d9db064d4afd4458eb3e139fe29167</a:t>
                      </a:r>
                    </a:p>
                  </a:txBody>
                  <a:tcPr marL="6350" marR="6350" marT="6350" marB="0" anchor="b"/>
                </a:tc>
                <a:tc>
                  <a:txBody>
                    <a:bodyPr/>
                    <a:lstStyle/>
                    <a:p>
                      <a:pPr algn="ctr" fontAlgn="b"/>
                      <a:r>
                        <a:rPr lang="en-IN" sz="1400" b="0" i="0" u="none" strike="noStrike">
                          <a:solidFill>
                            <a:srgbClr val="000000"/>
                          </a:solidFill>
                          <a:effectLst/>
                          <a:latin typeface="+mj-lt"/>
                        </a:rPr>
                        <a:t>36</a:t>
                      </a:r>
                    </a:p>
                  </a:txBody>
                  <a:tcPr marL="6350" marR="6350" marT="6350" marB="0" anchor="b"/>
                </a:tc>
                <a:extLst>
                  <a:ext uri="{0D108BD9-81ED-4DB2-BD59-A6C34878D82A}">
                    <a16:rowId xmlns:a16="http://schemas.microsoft.com/office/drawing/2014/main" val="1673970536"/>
                  </a:ext>
                </a:extLst>
              </a:tr>
              <a:tr h="370840">
                <a:tc>
                  <a:txBody>
                    <a:bodyPr/>
                    <a:lstStyle/>
                    <a:p>
                      <a:pPr algn="ctr" fontAlgn="b"/>
                      <a:r>
                        <a:rPr lang="en-IN" sz="1400" b="0" i="0" u="none" strike="noStrike">
                          <a:solidFill>
                            <a:srgbClr val="000000"/>
                          </a:solidFill>
                          <a:effectLst/>
                          <a:latin typeface="+mj-lt"/>
                        </a:rPr>
                        <a:t>62995b7e571f5760017991632bbfd311</a:t>
                      </a:r>
                    </a:p>
                  </a:txBody>
                  <a:tcPr marL="6350" marR="6350" marT="6350" marB="0" anchor="b"/>
                </a:tc>
                <a:tc>
                  <a:txBody>
                    <a:bodyPr/>
                    <a:lstStyle/>
                    <a:p>
                      <a:pPr algn="ctr" fontAlgn="b"/>
                      <a:r>
                        <a:rPr lang="en-IN" sz="1400" b="0" i="0" u="none" strike="noStrike">
                          <a:solidFill>
                            <a:srgbClr val="000000"/>
                          </a:solidFill>
                          <a:effectLst/>
                          <a:latin typeface="+mj-lt"/>
                        </a:rPr>
                        <a:t>ac1ad58efc1ebf66bfadc09f29bdedc0</a:t>
                      </a:r>
                    </a:p>
                  </a:txBody>
                  <a:tcPr marL="6350" marR="6350" marT="6350" marB="0" anchor="b"/>
                </a:tc>
                <a:tc>
                  <a:txBody>
                    <a:bodyPr/>
                    <a:lstStyle/>
                    <a:p>
                      <a:pPr algn="ctr" fontAlgn="b"/>
                      <a:r>
                        <a:rPr lang="en-IN" sz="1400" b="0" i="0" u="none" strike="noStrike">
                          <a:solidFill>
                            <a:srgbClr val="000000"/>
                          </a:solidFill>
                          <a:effectLst/>
                          <a:latin typeface="+mj-lt"/>
                        </a:rPr>
                        <a:t>36</a:t>
                      </a:r>
                    </a:p>
                  </a:txBody>
                  <a:tcPr marL="6350" marR="6350" marT="6350" marB="0" anchor="b"/>
                </a:tc>
                <a:extLst>
                  <a:ext uri="{0D108BD9-81ED-4DB2-BD59-A6C34878D82A}">
                    <a16:rowId xmlns:a16="http://schemas.microsoft.com/office/drawing/2014/main" val="1341378298"/>
                  </a:ext>
                </a:extLst>
              </a:tr>
              <a:tr h="370840">
                <a:tc>
                  <a:txBody>
                    <a:bodyPr/>
                    <a:lstStyle/>
                    <a:p>
                      <a:pPr algn="ctr" fontAlgn="b"/>
                      <a:r>
                        <a:rPr lang="en-IN" sz="1400" b="0" i="0" u="none" strike="noStrike">
                          <a:solidFill>
                            <a:srgbClr val="000000"/>
                          </a:solidFill>
                          <a:effectLst/>
                          <a:latin typeface="+mj-lt"/>
                        </a:rPr>
                        <a:t>1ba4e3fe92f16fd5a8942f7b7d804b52</a:t>
                      </a:r>
                    </a:p>
                  </a:txBody>
                  <a:tcPr marL="6350" marR="6350" marT="6350" marB="0" anchor="b"/>
                </a:tc>
                <a:tc>
                  <a:txBody>
                    <a:bodyPr/>
                    <a:lstStyle/>
                    <a:p>
                      <a:pPr algn="ctr" fontAlgn="b"/>
                      <a:r>
                        <a:rPr lang="en-IN" sz="1400" b="0" i="0" u="none" strike="noStrike">
                          <a:solidFill>
                            <a:srgbClr val="000000"/>
                          </a:solidFill>
                          <a:effectLst/>
                          <a:latin typeface="+mj-lt"/>
                        </a:rPr>
                        <a:t>bf44071ef18f5c9ded039681c68b1996</a:t>
                      </a:r>
                    </a:p>
                  </a:txBody>
                  <a:tcPr marL="6350" marR="6350" marT="6350" marB="0" anchor="b"/>
                </a:tc>
                <a:tc>
                  <a:txBody>
                    <a:bodyPr/>
                    <a:lstStyle/>
                    <a:p>
                      <a:pPr algn="ctr" fontAlgn="b"/>
                      <a:r>
                        <a:rPr lang="en-IN" sz="1400" b="0" i="0" u="none" strike="noStrike">
                          <a:solidFill>
                            <a:srgbClr val="000000"/>
                          </a:solidFill>
                          <a:effectLst/>
                          <a:latin typeface="+mj-lt"/>
                        </a:rPr>
                        <a:t>36</a:t>
                      </a:r>
                    </a:p>
                  </a:txBody>
                  <a:tcPr marL="6350" marR="6350" marT="6350" marB="0" anchor="b"/>
                </a:tc>
                <a:extLst>
                  <a:ext uri="{0D108BD9-81ED-4DB2-BD59-A6C34878D82A}">
                    <a16:rowId xmlns:a16="http://schemas.microsoft.com/office/drawing/2014/main" val="2782723592"/>
                  </a:ext>
                </a:extLst>
              </a:tr>
              <a:tr h="370840">
                <a:tc>
                  <a:txBody>
                    <a:bodyPr/>
                    <a:lstStyle/>
                    <a:p>
                      <a:pPr algn="ctr" fontAlgn="b"/>
                      <a:r>
                        <a:rPr lang="en-IN" sz="1400" b="0" i="0" u="none" strike="noStrike">
                          <a:solidFill>
                            <a:srgbClr val="000000"/>
                          </a:solidFill>
                          <a:effectLst/>
                          <a:latin typeface="+mj-lt"/>
                        </a:rPr>
                        <a:t>b6ada73818651fe7e64be10653062ea2</a:t>
                      </a:r>
                    </a:p>
                  </a:txBody>
                  <a:tcPr marL="6350" marR="6350" marT="6350" marB="0" anchor="b"/>
                </a:tc>
                <a:tc>
                  <a:txBody>
                    <a:bodyPr/>
                    <a:lstStyle/>
                    <a:p>
                      <a:pPr algn="ctr" fontAlgn="b"/>
                      <a:r>
                        <a:rPr lang="en-IN" sz="1400" b="0" i="0" u="none" strike="noStrike">
                          <a:solidFill>
                            <a:srgbClr val="000000"/>
                          </a:solidFill>
                          <a:effectLst/>
                          <a:latin typeface="+mj-lt"/>
                        </a:rPr>
                        <a:t>bf44071ef18f5c9ded039681c68b1996</a:t>
                      </a:r>
                    </a:p>
                  </a:txBody>
                  <a:tcPr marL="6350" marR="6350" marT="6350" marB="0" anchor="b"/>
                </a:tc>
                <a:tc>
                  <a:txBody>
                    <a:bodyPr/>
                    <a:lstStyle/>
                    <a:p>
                      <a:pPr algn="ctr" fontAlgn="b"/>
                      <a:r>
                        <a:rPr lang="en-IN" sz="1400" b="0" i="0" u="none" strike="noStrike">
                          <a:solidFill>
                            <a:srgbClr val="000000"/>
                          </a:solidFill>
                          <a:effectLst/>
                          <a:latin typeface="+mj-lt"/>
                        </a:rPr>
                        <a:t>36</a:t>
                      </a:r>
                    </a:p>
                  </a:txBody>
                  <a:tcPr marL="6350" marR="6350" marT="6350" marB="0" anchor="b"/>
                </a:tc>
                <a:extLst>
                  <a:ext uri="{0D108BD9-81ED-4DB2-BD59-A6C34878D82A}">
                    <a16:rowId xmlns:a16="http://schemas.microsoft.com/office/drawing/2014/main" val="2041810500"/>
                  </a:ext>
                </a:extLst>
              </a:tr>
              <a:tr h="370840">
                <a:tc>
                  <a:txBody>
                    <a:bodyPr/>
                    <a:lstStyle/>
                    <a:p>
                      <a:pPr algn="ctr" fontAlgn="b"/>
                      <a:r>
                        <a:rPr lang="en-IN" sz="1400" b="0" i="0" u="none" strike="noStrike">
                          <a:solidFill>
                            <a:srgbClr val="000000"/>
                          </a:solidFill>
                          <a:effectLst/>
                          <a:latin typeface="+mj-lt"/>
                        </a:rPr>
                        <a:t>18486698933fbb64af6c0a255f7dd64c</a:t>
                      </a:r>
                    </a:p>
                  </a:txBody>
                  <a:tcPr marL="6350" marR="6350" marT="6350" marB="0" anchor="b"/>
                </a:tc>
                <a:tc>
                  <a:txBody>
                    <a:bodyPr/>
                    <a:lstStyle/>
                    <a:p>
                      <a:pPr algn="ctr" fontAlgn="b"/>
                      <a:r>
                        <a:rPr lang="en-IN" sz="1400" b="0" i="0" u="none" strike="noStrike">
                          <a:solidFill>
                            <a:srgbClr val="000000"/>
                          </a:solidFill>
                          <a:effectLst/>
                          <a:latin typeface="+mj-lt"/>
                        </a:rPr>
                        <a:t>d2085f7e0f9533605386960fc7e987ec</a:t>
                      </a:r>
                    </a:p>
                  </a:txBody>
                  <a:tcPr marL="6350" marR="6350" marT="6350" marB="0" anchor="b"/>
                </a:tc>
                <a:tc>
                  <a:txBody>
                    <a:bodyPr/>
                    <a:lstStyle/>
                    <a:p>
                      <a:pPr algn="ctr" fontAlgn="b"/>
                      <a:r>
                        <a:rPr lang="en-IN" sz="1400" b="0" i="0" u="none" strike="noStrike">
                          <a:solidFill>
                            <a:srgbClr val="000000"/>
                          </a:solidFill>
                          <a:effectLst/>
                          <a:latin typeface="+mj-lt"/>
                        </a:rPr>
                        <a:t>36</a:t>
                      </a:r>
                    </a:p>
                  </a:txBody>
                  <a:tcPr marL="6350" marR="6350" marT="6350" marB="0" anchor="b"/>
                </a:tc>
                <a:extLst>
                  <a:ext uri="{0D108BD9-81ED-4DB2-BD59-A6C34878D82A}">
                    <a16:rowId xmlns:a16="http://schemas.microsoft.com/office/drawing/2014/main" val="1622646491"/>
                  </a:ext>
                </a:extLst>
              </a:tr>
              <a:tr h="370840">
                <a:tc>
                  <a:txBody>
                    <a:bodyPr/>
                    <a:lstStyle/>
                    <a:p>
                      <a:pPr algn="ctr" fontAlgn="b"/>
                      <a:r>
                        <a:rPr lang="en-IN" sz="1400" b="0" i="0" u="none" strike="noStrike">
                          <a:solidFill>
                            <a:srgbClr val="000000"/>
                          </a:solidFill>
                          <a:effectLst/>
                          <a:latin typeface="+mj-lt"/>
                        </a:rPr>
                        <a:t>35afc973633aaeb6b877ff57b2793310</a:t>
                      </a:r>
                    </a:p>
                  </a:txBody>
                  <a:tcPr marL="6350" marR="6350" marT="6350" marB="0" anchor="b"/>
                </a:tc>
                <a:tc>
                  <a:txBody>
                    <a:bodyPr/>
                    <a:lstStyle/>
                    <a:p>
                      <a:pPr algn="ctr" fontAlgn="b"/>
                      <a:r>
                        <a:rPr lang="en-IN" sz="1400" b="0" i="0" u="none" strike="noStrike">
                          <a:solidFill>
                            <a:srgbClr val="000000"/>
                          </a:solidFill>
                          <a:effectLst/>
                          <a:latin typeface="+mj-lt"/>
                        </a:rPr>
                        <a:t>99a4788cb24856965c36a24e339b6058</a:t>
                      </a:r>
                    </a:p>
                  </a:txBody>
                  <a:tcPr marL="6350" marR="6350" marT="6350" marB="0" anchor="b"/>
                </a:tc>
                <a:tc>
                  <a:txBody>
                    <a:bodyPr/>
                    <a:lstStyle/>
                    <a:p>
                      <a:pPr algn="ctr" fontAlgn="b"/>
                      <a:r>
                        <a:rPr lang="en-IN" sz="1400" b="0" i="0" u="none" strike="noStrike">
                          <a:solidFill>
                            <a:srgbClr val="000000"/>
                          </a:solidFill>
                          <a:effectLst/>
                          <a:latin typeface="+mj-lt"/>
                        </a:rPr>
                        <a:t>33</a:t>
                      </a:r>
                    </a:p>
                  </a:txBody>
                  <a:tcPr marL="6350" marR="6350" marT="6350" marB="0" anchor="b"/>
                </a:tc>
                <a:extLst>
                  <a:ext uri="{0D108BD9-81ED-4DB2-BD59-A6C34878D82A}">
                    <a16:rowId xmlns:a16="http://schemas.microsoft.com/office/drawing/2014/main" val="2346384107"/>
                  </a:ext>
                </a:extLst>
              </a:tr>
              <a:tr h="370840">
                <a:tc>
                  <a:txBody>
                    <a:bodyPr/>
                    <a:lstStyle/>
                    <a:p>
                      <a:pPr algn="ctr" fontAlgn="b"/>
                      <a:r>
                        <a:rPr lang="en-IN" sz="1400" b="0" i="0" u="none" strike="noStrike">
                          <a:solidFill>
                            <a:srgbClr val="000000"/>
                          </a:solidFill>
                          <a:effectLst/>
                          <a:latin typeface="+mj-lt"/>
                        </a:rPr>
                        <a:t>0bcc3eeca39e1064258aa1e932269894</a:t>
                      </a:r>
                    </a:p>
                  </a:txBody>
                  <a:tcPr marL="6350" marR="6350" marT="6350" marB="0" anchor="b"/>
                </a:tc>
                <a:tc>
                  <a:txBody>
                    <a:bodyPr/>
                    <a:lstStyle/>
                    <a:p>
                      <a:pPr algn="ctr" fontAlgn="b"/>
                      <a:r>
                        <a:rPr lang="en-IN" sz="1400" b="0" i="0" u="none" strike="noStrike">
                          <a:solidFill>
                            <a:srgbClr val="000000"/>
                          </a:solidFill>
                          <a:effectLst/>
                          <a:latin typeface="+mj-lt"/>
                        </a:rPr>
                        <a:t>422879e10f46682990de24d770e7f83d</a:t>
                      </a:r>
                    </a:p>
                  </a:txBody>
                  <a:tcPr marL="6350" marR="6350" marT="6350" marB="0" anchor="b"/>
                </a:tc>
                <a:tc>
                  <a:txBody>
                    <a:bodyPr/>
                    <a:lstStyle/>
                    <a:p>
                      <a:pPr algn="ctr" fontAlgn="b"/>
                      <a:r>
                        <a:rPr lang="en-IN" sz="1400" b="0" i="0" u="none" strike="noStrike" dirty="0">
                          <a:solidFill>
                            <a:srgbClr val="000000"/>
                          </a:solidFill>
                          <a:effectLst/>
                          <a:latin typeface="+mj-lt"/>
                        </a:rPr>
                        <a:t>31</a:t>
                      </a:r>
                    </a:p>
                  </a:txBody>
                  <a:tcPr marL="6350" marR="6350" marT="6350" marB="0" anchor="b"/>
                </a:tc>
                <a:extLst>
                  <a:ext uri="{0D108BD9-81ED-4DB2-BD59-A6C34878D82A}">
                    <a16:rowId xmlns:a16="http://schemas.microsoft.com/office/drawing/2014/main" val="3454852392"/>
                  </a:ext>
                </a:extLst>
              </a:tr>
            </a:tbl>
          </a:graphicData>
        </a:graphic>
      </p:graphicFrame>
    </p:spTree>
    <p:extLst>
      <p:ext uri="{BB962C8B-B14F-4D97-AF65-F5344CB8AC3E}">
        <p14:creationId xmlns:p14="http://schemas.microsoft.com/office/powerpoint/2010/main" val="42544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4400" dirty="0">
                <a:solidFill>
                  <a:srgbClr val="FFFFFF"/>
                </a:solidFill>
                <a:latin typeface="Algerian" panose="04020705040A02060702" pitchFamily="82" charset="0"/>
              </a:rPr>
              <a:t>-OVER VIEW</a:t>
            </a:r>
          </a:p>
          <a:p>
            <a:endParaRPr lang="en-US" sz="4400" dirty="0">
              <a:solidFill>
                <a:srgbClr val="FFFFFF"/>
              </a:solidFill>
              <a:latin typeface="Algerian" panose="04020705040A02060702" pitchFamily="82" charset="0"/>
            </a:endParaRPr>
          </a:p>
          <a:p>
            <a:endParaRPr lang="en-US" sz="4400" dirty="0">
              <a:solidFill>
                <a:srgbClr val="FFFFFF"/>
              </a:solidFill>
            </a:endParaRPr>
          </a:p>
        </p:txBody>
      </p:sp>
      <p:sp>
        <p:nvSpPr>
          <p:cNvPr id="6" name="TextBox 5">
            <a:extLst>
              <a:ext uri="{FF2B5EF4-FFF2-40B4-BE49-F238E27FC236}">
                <a16:creationId xmlns:a16="http://schemas.microsoft.com/office/drawing/2014/main" id="{AF3DF054-86B5-EF7F-1E62-38E2A7455DB8}"/>
              </a:ext>
            </a:extLst>
          </p:cNvPr>
          <p:cNvSpPr txBox="1"/>
          <p:nvPr/>
        </p:nvSpPr>
        <p:spPr>
          <a:xfrm>
            <a:off x="481246" y="551795"/>
            <a:ext cx="11229474" cy="3970318"/>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solidFill>
                  <a:schemeClr val="bg1"/>
                </a:solidFill>
                <a:latin typeface="Bookman Old Style" panose="02050604050505020204" pitchFamily="18" charset="0"/>
              </a:rPr>
              <a:t>Purpose is to leverage data-driven insights to enhance the   </a:t>
            </a:r>
          </a:p>
          <a:p>
            <a:r>
              <a:rPr lang="en-US" sz="2800" dirty="0">
                <a:solidFill>
                  <a:schemeClr val="bg1"/>
                </a:solidFill>
                <a:latin typeface="Bookman Old Style" panose="02050604050505020204" pitchFamily="18" charset="0"/>
              </a:rPr>
              <a:t>    client's business performance in several key areas.</a:t>
            </a:r>
          </a:p>
          <a:p>
            <a:pPr marL="457200" indent="-457200">
              <a:buFont typeface="Wingdings" panose="05000000000000000000" pitchFamily="2" charset="2"/>
              <a:buChar char="ü"/>
            </a:pPr>
            <a:endParaRPr lang="en-US" sz="2800" dirty="0">
              <a:solidFill>
                <a:schemeClr val="bg1"/>
              </a:solidFill>
              <a:latin typeface="Bookman Old Style" panose="02050604050505020204" pitchFamily="18" charset="0"/>
            </a:endParaRPr>
          </a:p>
          <a:p>
            <a:pPr marL="457200" indent="-457200">
              <a:buFont typeface="Wingdings" panose="05000000000000000000" pitchFamily="2" charset="2"/>
              <a:buChar char="ü"/>
            </a:pPr>
            <a:r>
              <a:rPr lang="en-US" sz="2800" dirty="0">
                <a:solidFill>
                  <a:schemeClr val="bg1"/>
                </a:solidFill>
                <a:latin typeface="Bookman Old Style" panose="02050604050505020204" pitchFamily="18" charset="0"/>
              </a:rPr>
              <a:t>Identifying sales trends, growth opportunities, and areas for improvement.</a:t>
            </a:r>
          </a:p>
          <a:p>
            <a:pPr marL="457200" indent="-457200">
              <a:buFont typeface="Wingdings" panose="05000000000000000000" pitchFamily="2" charset="2"/>
              <a:buChar char="ü"/>
            </a:pPr>
            <a:endParaRPr lang="en-US" sz="2800" dirty="0">
              <a:solidFill>
                <a:schemeClr val="bg1"/>
              </a:solidFill>
              <a:latin typeface="Bookman Old Style" panose="02050604050505020204" pitchFamily="18" charset="0"/>
            </a:endParaRPr>
          </a:p>
          <a:p>
            <a:pPr marL="457200" indent="-457200">
              <a:buFont typeface="Wingdings" panose="05000000000000000000" pitchFamily="2" charset="2"/>
              <a:buChar char="ü"/>
            </a:pPr>
            <a:r>
              <a:rPr lang="en-US" sz="2800" dirty="0">
                <a:solidFill>
                  <a:schemeClr val="bg1"/>
                </a:solidFill>
                <a:latin typeface="Bookman Old Style" panose="02050604050505020204" pitchFamily="18" charset="0"/>
              </a:rPr>
              <a:t>Overall purpose is to inform strategic decisions, improve operational efficiency, and drive business growth for the retail chain.</a:t>
            </a:r>
            <a:endParaRPr lang="en-IN" sz="28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767612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B11C5D9-B4F5-D0C3-CA0B-1E771A3FBDC5}"/>
              </a:ext>
            </a:extLst>
          </p:cNvPr>
          <p:cNvGraphicFramePr>
            <a:graphicFrameLocks/>
          </p:cNvGraphicFramePr>
          <p:nvPr>
            <p:extLst>
              <p:ext uri="{D42A27DB-BD31-4B8C-83A1-F6EECF244321}">
                <p14:modId xmlns:p14="http://schemas.microsoft.com/office/powerpoint/2010/main" val="3732158389"/>
              </p:ext>
            </p:extLst>
          </p:nvPr>
        </p:nvGraphicFramePr>
        <p:xfrm>
          <a:off x="4571999" y="2113280"/>
          <a:ext cx="6794939" cy="41449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2E87A59-1D49-B722-332F-A760791ADDA7}"/>
              </a:ext>
            </a:extLst>
          </p:cNvPr>
          <p:cNvSpPr txBox="1"/>
          <p:nvPr/>
        </p:nvSpPr>
        <p:spPr>
          <a:xfrm>
            <a:off x="1135117" y="759751"/>
            <a:ext cx="10600033" cy="646331"/>
          </a:xfrm>
          <a:prstGeom prst="rect">
            <a:avLst/>
          </a:prstGeom>
          <a:noFill/>
        </p:spPr>
        <p:txBody>
          <a:bodyPr wrap="square">
            <a:spAutoFit/>
          </a:bodyPr>
          <a:lstStyle/>
          <a:p>
            <a:r>
              <a:rPr lang="en-IN" sz="3600" dirty="0">
                <a:effectLst>
                  <a:outerShdw blurRad="38100" dist="38100" dir="2700000" algn="tl">
                    <a:srgbClr val="000000">
                      <a:alpha val="43137"/>
                    </a:srgbClr>
                  </a:outerShdw>
                </a:effectLst>
                <a:latin typeface="+mj-lt"/>
              </a:rPr>
              <a:t>Total Sales &amp; Percentage Of Sales By Category </a:t>
            </a:r>
          </a:p>
        </p:txBody>
      </p:sp>
      <p:sp>
        <p:nvSpPr>
          <p:cNvPr id="5" name="TextBox 4">
            <a:extLst>
              <a:ext uri="{FF2B5EF4-FFF2-40B4-BE49-F238E27FC236}">
                <a16:creationId xmlns:a16="http://schemas.microsoft.com/office/drawing/2014/main" id="{649FD944-F2B3-DF78-3671-F74CAECA5475}"/>
              </a:ext>
            </a:extLst>
          </p:cNvPr>
          <p:cNvSpPr txBox="1"/>
          <p:nvPr/>
        </p:nvSpPr>
        <p:spPr>
          <a:xfrm>
            <a:off x="1135117" y="3153425"/>
            <a:ext cx="3436882" cy="1200329"/>
          </a:xfrm>
          <a:prstGeom prst="rect">
            <a:avLst/>
          </a:prstGeom>
          <a:noFill/>
        </p:spPr>
        <p:txBody>
          <a:bodyPr wrap="square" rtlCol="0">
            <a:spAutoFit/>
          </a:bodyPr>
          <a:lstStyle/>
          <a:p>
            <a:r>
              <a:rPr lang="en-IN" sz="2400" dirty="0">
                <a:latin typeface="+mj-lt"/>
              </a:rPr>
              <a:t>Top 7 categories are taking the lead of sales </a:t>
            </a:r>
          </a:p>
        </p:txBody>
      </p:sp>
    </p:spTree>
    <p:extLst>
      <p:ext uri="{BB962C8B-B14F-4D97-AF65-F5344CB8AC3E}">
        <p14:creationId xmlns:p14="http://schemas.microsoft.com/office/powerpoint/2010/main" val="2869145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98F3-F89E-005A-37B5-C8BAE36F5642}"/>
              </a:ext>
            </a:extLst>
          </p:cNvPr>
          <p:cNvSpPr>
            <a:spLocks noGrp="1"/>
          </p:cNvSpPr>
          <p:nvPr>
            <p:ph type="title"/>
          </p:nvPr>
        </p:nvSpPr>
        <p:spPr>
          <a:xfrm>
            <a:off x="1097280" y="557048"/>
            <a:ext cx="10058400" cy="875512"/>
          </a:xfrm>
        </p:spPr>
        <p:txBody>
          <a:bodyPr/>
          <a:lstStyle/>
          <a:p>
            <a:pPr algn="ctr"/>
            <a:r>
              <a:rPr lang="en-IN" dirty="0">
                <a:solidFill>
                  <a:schemeClr val="tx1"/>
                </a:solidFill>
                <a:effectLst>
                  <a:outerShdw blurRad="38100" dist="38100" dir="2700000" algn="tl">
                    <a:srgbClr val="000000">
                      <a:alpha val="43137"/>
                    </a:srgbClr>
                  </a:outerShdw>
                </a:effectLst>
              </a:rPr>
              <a:t>Category Penetration Analysis</a:t>
            </a:r>
          </a:p>
        </p:txBody>
      </p:sp>
      <p:sp>
        <p:nvSpPr>
          <p:cNvPr id="4" name="TextBox 3">
            <a:extLst>
              <a:ext uri="{FF2B5EF4-FFF2-40B4-BE49-F238E27FC236}">
                <a16:creationId xmlns:a16="http://schemas.microsoft.com/office/drawing/2014/main" id="{5F3FF817-8A27-D39B-7135-A19AA2CD4BDD}"/>
              </a:ext>
            </a:extLst>
          </p:cNvPr>
          <p:cNvSpPr txBox="1"/>
          <p:nvPr/>
        </p:nvSpPr>
        <p:spPr>
          <a:xfrm>
            <a:off x="1036319" y="3211243"/>
            <a:ext cx="4115851" cy="2246769"/>
          </a:xfrm>
          <a:prstGeom prst="rect">
            <a:avLst/>
          </a:prstGeom>
          <a:noFill/>
        </p:spPr>
        <p:txBody>
          <a:bodyPr wrap="square" rtlCol="0">
            <a:spAutoFit/>
          </a:bodyPr>
          <a:lstStyle/>
          <a:p>
            <a:pPr algn="just"/>
            <a:r>
              <a:rPr lang="en-US" sz="2000" dirty="0">
                <a:latin typeface="+mj-lt"/>
              </a:rPr>
              <a:t>Category penetration measures how many people out of a potential market are buying products from a specific category, showing how popular or widespread the category is among consumers.</a:t>
            </a:r>
          </a:p>
        </p:txBody>
      </p:sp>
      <p:graphicFrame>
        <p:nvGraphicFramePr>
          <p:cNvPr id="5" name="Chart 4">
            <a:extLst>
              <a:ext uri="{FF2B5EF4-FFF2-40B4-BE49-F238E27FC236}">
                <a16:creationId xmlns:a16="http://schemas.microsoft.com/office/drawing/2014/main" id="{2FC6D778-054E-3A15-C19F-7EFE0254549C}"/>
              </a:ext>
            </a:extLst>
          </p:cNvPr>
          <p:cNvGraphicFramePr>
            <a:graphicFrameLocks/>
          </p:cNvGraphicFramePr>
          <p:nvPr/>
        </p:nvGraphicFramePr>
        <p:xfrm>
          <a:off x="5657959" y="2185087"/>
          <a:ext cx="5497722" cy="39949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2326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06BD-14EF-853F-B288-B94958D771F2}"/>
              </a:ext>
            </a:extLst>
          </p:cNvPr>
          <p:cNvSpPr>
            <a:spLocks noGrp="1"/>
          </p:cNvSpPr>
          <p:nvPr>
            <p:ph type="title"/>
          </p:nvPr>
        </p:nvSpPr>
        <p:spPr>
          <a:xfrm>
            <a:off x="1066800" y="536027"/>
            <a:ext cx="10058400" cy="843981"/>
          </a:xfrm>
        </p:spPr>
        <p:txBody>
          <a:bodyPr/>
          <a:lstStyle/>
          <a:p>
            <a:pPr algn="ctr"/>
            <a:r>
              <a:rPr lang="en-IN" dirty="0">
                <a:solidFill>
                  <a:schemeClr val="tx1"/>
                </a:solidFill>
                <a:effectLst>
                  <a:outerShdw blurRad="38100" dist="38100" dir="2700000" algn="tl">
                    <a:srgbClr val="000000">
                      <a:alpha val="43137"/>
                    </a:srgbClr>
                  </a:outerShdw>
                </a:effectLst>
              </a:rPr>
              <a:t>Cross Category Analysis</a:t>
            </a:r>
          </a:p>
        </p:txBody>
      </p:sp>
      <p:sp>
        <p:nvSpPr>
          <p:cNvPr id="4" name="TextBox 3">
            <a:extLst>
              <a:ext uri="{FF2B5EF4-FFF2-40B4-BE49-F238E27FC236}">
                <a16:creationId xmlns:a16="http://schemas.microsoft.com/office/drawing/2014/main" id="{324D52F0-E259-4AF4-99C1-77407D934E34}"/>
              </a:ext>
            </a:extLst>
          </p:cNvPr>
          <p:cNvSpPr txBox="1"/>
          <p:nvPr/>
        </p:nvSpPr>
        <p:spPr>
          <a:xfrm>
            <a:off x="1066800" y="3255147"/>
            <a:ext cx="3468415" cy="1323439"/>
          </a:xfrm>
          <a:prstGeom prst="rect">
            <a:avLst/>
          </a:prstGeom>
          <a:noFill/>
        </p:spPr>
        <p:txBody>
          <a:bodyPr wrap="square" rtlCol="0">
            <a:spAutoFit/>
          </a:bodyPr>
          <a:lstStyle/>
          <a:p>
            <a:r>
              <a:rPr lang="en-IN" sz="2000" dirty="0">
                <a:latin typeface="+mj-lt"/>
              </a:rPr>
              <a:t>Cross Category Analysis is </a:t>
            </a:r>
            <a:r>
              <a:rPr lang="en-US" sz="2000" dirty="0">
                <a:latin typeface="+mj-lt"/>
              </a:rPr>
              <a:t>calculating average number of categories shopped in each bill </a:t>
            </a:r>
          </a:p>
        </p:txBody>
      </p:sp>
      <p:graphicFrame>
        <p:nvGraphicFramePr>
          <p:cNvPr id="5" name="Chart 4">
            <a:extLst>
              <a:ext uri="{FF2B5EF4-FFF2-40B4-BE49-F238E27FC236}">
                <a16:creationId xmlns:a16="http://schemas.microsoft.com/office/drawing/2014/main" id="{C97DEF19-DD28-AD2F-F176-BADFC793527E}"/>
              </a:ext>
            </a:extLst>
          </p:cNvPr>
          <p:cNvGraphicFramePr>
            <a:graphicFrameLocks/>
          </p:cNvGraphicFramePr>
          <p:nvPr/>
        </p:nvGraphicFramePr>
        <p:xfrm>
          <a:off x="4628146" y="2153653"/>
          <a:ext cx="6497053" cy="40450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6917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445AA90-A08A-1CA6-9AD7-CC5E99A484B6}"/>
              </a:ext>
            </a:extLst>
          </p:cNvPr>
          <p:cNvGraphicFramePr>
            <a:graphicFrameLocks noGrp="1"/>
          </p:cNvGraphicFramePr>
          <p:nvPr>
            <p:extLst>
              <p:ext uri="{D42A27DB-BD31-4B8C-83A1-F6EECF244321}">
                <p14:modId xmlns:p14="http://schemas.microsoft.com/office/powerpoint/2010/main" val="2640117823"/>
              </p:ext>
            </p:extLst>
          </p:nvPr>
        </p:nvGraphicFramePr>
        <p:xfrm>
          <a:off x="371366" y="668977"/>
          <a:ext cx="5556468" cy="5544057"/>
        </p:xfrm>
        <a:graphic>
          <a:graphicData uri="http://schemas.openxmlformats.org/drawingml/2006/table">
            <a:tbl>
              <a:tblPr firstRow="1" bandRow="1">
                <a:tableStyleId>{5C22544A-7EE6-4342-B048-85BDC9FD1C3A}</a:tableStyleId>
              </a:tblPr>
              <a:tblGrid>
                <a:gridCol w="3074478">
                  <a:extLst>
                    <a:ext uri="{9D8B030D-6E8A-4147-A177-3AD203B41FA5}">
                      <a16:colId xmlns:a16="http://schemas.microsoft.com/office/drawing/2014/main" val="3957011809"/>
                    </a:ext>
                  </a:extLst>
                </a:gridCol>
                <a:gridCol w="1174282">
                  <a:extLst>
                    <a:ext uri="{9D8B030D-6E8A-4147-A177-3AD203B41FA5}">
                      <a16:colId xmlns:a16="http://schemas.microsoft.com/office/drawing/2014/main" val="2617873890"/>
                    </a:ext>
                  </a:extLst>
                </a:gridCol>
                <a:gridCol w="1307708">
                  <a:extLst>
                    <a:ext uri="{9D8B030D-6E8A-4147-A177-3AD203B41FA5}">
                      <a16:colId xmlns:a16="http://schemas.microsoft.com/office/drawing/2014/main" val="3100828546"/>
                    </a:ext>
                  </a:extLst>
                </a:gridCol>
              </a:tblGrid>
              <a:tr h="564397">
                <a:tc>
                  <a:txBody>
                    <a:bodyPr/>
                    <a:lstStyle/>
                    <a:p>
                      <a:pPr algn="ctr"/>
                      <a:r>
                        <a:rPr lang="en-IN" sz="1600" dirty="0">
                          <a:effectLst>
                            <a:outerShdw blurRad="38100" dist="38100" dir="2700000" algn="tl">
                              <a:srgbClr val="000000">
                                <a:alpha val="43137"/>
                              </a:srgbClr>
                            </a:outerShdw>
                          </a:effectLst>
                          <a:latin typeface="+mj-lt"/>
                        </a:rPr>
                        <a:t>Product id</a:t>
                      </a:r>
                    </a:p>
                  </a:txBody>
                  <a:tcPr/>
                </a:tc>
                <a:tc>
                  <a:txBody>
                    <a:bodyPr/>
                    <a:lstStyle/>
                    <a:p>
                      <a:pPr algn="ctr"/>
                      <a:r>
                        <a:rPr lang="en-IN" sz="1600" dirty="0">
                          <a:effectLst>
                            <a:outerShdw blurRad="38100" dist="38100" dir="2700000" algn="tl">
                              <a:srgbClr val="000000">
                                <a:alpha val="43137"/>
                              </a:srgbClr>
                            </a:outerShdw>
                          </a:effectLst>
                          <a:latin typeface="+mj-lt"/>
                        </a:rPr>
                        <a:t>Category</a:t>
                      </a:r>
                    </a:p>
                  </a:txBody>
                  <a:tcPr/>
                </a:tc>
                <a:tc>
                  <a:txBody>
                    <a:bodyPr/>
                    <a:lstStyle/>
                    <a:p>
                      <a:pPr algn="ctr"/>
                      <a:r>
                        <a:rPr lang="en-IN" sz="1600" dirty="0">
                          <a:effectLst>
                            <a:outerShdw blurRad="38100" dist="38100" dir="2700000" algn="tl">
                              <a:srgbClr val="000000">
                                <a:alpha val="43137"/>
                              </a:srgbClr>
                            </a:outerShdw>
                          </a:effectLst>
                          <a:latin typeface="+mj-lt"/>
                        </a:rPr>
                        <a:t>Max Rated</a:t>
                      </a:r>
                    </a:p>
                    <a:p>
                      <a:pPr algn="ctr"/>
                      <a:endParaRPr lang="en-IN" sz="1200" dirty="0">
                        <a:effectLst>
                          <a:outerShdw blurRad="38100" dist="38100" dir="2700000" algn="tl">
                            <a:srgbClr val="000000">
                              <a:alpha val="43137"/>
                            </a:srgbClr>
                          </a:outerShdw>
                        </a:effectLst>
                        <a:latin typeface="+mj-lt"/>
                      </a:endParaRPr>
                    </a:p>
                  </a:txBody>
                  <a:tcPr/>
                </a:tc>
                <a:extLst>
                  <a:ext uri="{0D108BD9-81ED-4DB2-BD59-A6C34878D82A}">
                    <a16:rowId xmlns:a16="http://schemas.microsoft.com/office/drawing/2014/main" val="1017136499"/>
                  </a:ext>
                </a:extLst>
              </a:tr>
              <a:tr h="481470">
                <a:tc>
                  <a:txBody>
                    <a:bodyPr/>
                    <a:lstStyle/>
                    <a:p>
                      <a:pPr algn="ctr" fontAlgn="b"/>
                      <a:r>
                        <a:rPr lang="en-IN" sz="1200" b="0" i="0" u="none" strike="noStrike" dirty="0">
                          <a:solidFill>
                            <a:schemeClr val="tx1"/>
                          </a:solidFill>
                          <a:effectLst/>
                          <a:latin typeface="+mj-lt"/>
                        </a:rPr>
                        <a:t>00b264091d1c8df03976c3f3b176b35c</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666668518"/>
                  </a:ext>
                </a:extLst>
              </a:tr>
              <a:tr h="481470">
                <a:tc>
                  <a:txBody>
                    <a:bodyPr/>
                    <a:lstStyle/>
                    <a:p>
                      <a:pPr algn="ctr" fontAlgn="b"/>
                      <a:r>
                        <a:rPr lang="en-IN" sz="1200" b="0" i="0" u="none" strike="noStrike" dirty="0">
                          <a:solidFill>
                            <a:schemeClr val="tx1"/>
                          </a:solidFill>
                          <a:effectLst/>
                          <a:latin typeface="+mj-lt"/>
                        </a:rPr>
                        <a:t>009df2b0bc078648fc4f5898de8cabff</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endParaRPr lang="en-IN" sz="1400" b="0" i="0" u="none" strike="noStrike" dirty="0">
                        <a:solidFill>
                          <a:schemeClr val="tx1"/>
                        </a:solidFill>
                        <a:effectLst/>
                        <a:latin typeface="+mj-lt"/>
                      </a:endParaRPr>
                    </a:p>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706670332"/>
                  </a:ext>
                </a:extLst>
              </a:tr>
              <a:tr h="481470">
                <a:tc>
                  <a:txBody>
                    <a:bodyPr/>
                    <a:lstStyle/>
                    <a:p>
                      <a:pPr algn="ctr" fontAlgn="b"/>
                      <a:r>
                        <a:rPr lang="en-IN" sz="1200" b="0" i="0" u="none" strike="noStrike" dirty="0">
                          <a:solidFill>
                            <a:schemeClr val="tx1"/>
                          </a:solidFill>
                          <a:effectLst/>
                          <a:latin typeface="+mj-lt"/>
                        </a:rPr>
                        <a:t>006c67546bfe73c33b83f6bd1ad58c36</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674005667"/>
                  </a:ext>
                </a:extLst>
              </a:tr>
              <a:tr h="481470">
                <a:tc>
                  <a:txBody>
                    <a:bodyPr/>
                    <a:lstStyle/>
                    <a:p>
                      <a:pPr algn="ctr" fontAlgn="b"/>
                      <a:r>
                        <a:rPr lang="en-IN" sz="1200" b="0" i="0" u="none" strike="noStrike" dirty="0">
                          <a:solidFill>
                            <a:schemeClr val="tx1"/>
                          </a:solidFill>
                          <a:effectLst/>
                          <a:latin typeface="+mj-lt"/>
                        </a:rPr>
                        <a:t>00de606a5dda99c2499f94ef18282977</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591319055"/>
                  </a:ext>
                </a:extLst>
              </a:tr>
              <a:tr h="481470">
                <a:tc>
                  <a:txBody>
                    <a:bodyPr/>
                    <a:lstStyle/>
                    <a:p>
                      <a:pPr algn="ctr" fontAlgn="b"/>
                      <a:r>
                        <a:rPr lang="en-IN" sz="1200" b="0" i="0" u="none" strike="noStrike" dirty="0">
                          <a:solidFill>
                            <a:schemeClr val="tx1"/>
                          </a:solidFill>
                          <a:effectLst/>
                          <a:latin typeface="+mj-lt"/>
                        </a:rPr>
                        <a:t>0168e1b28d8e55a515928cf656eff0a4</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108511951"/>
                  </a:ext>
                </a:extLst>
              </a:tr>
              <a:tr h="481470">
                <a:tc>
                  <a:txBody>
                    <a:bodyPr/>
                    <a:lstStyle/>
                    <a:p>
                      <a:pPr algn="ctr" fontAlgn="b"/>
                      <a:r>
                        <a:rPr lang="en-IN" sz="1200" b="0" i="0" u="none" strike="noStrike" dirty="0">
                          <a:solidFill>
                            <a:schemeClr val="tx1"/>
                          </a:solidFill>
                          <a:effectLst/>
                          <a:latin typeface="+mj-lt"/>
                        </a:rPr>
                        <a:t>017e8dcb2e1a468d46e6e80fd694c5ec</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578987456"/>
                  </a:ext>
                </a:extLst>
              </a:tr>
              <a:tr h="481470">
                <a:tc>
                  <a:txBody>
                    <a:bodyPr/>
                    <a:lstStyle/>
                    <a:p>
                      <a:pPr algn="ctr" fontAlgn="b"/>
                      <a:r>
                        <a:rPr lang="en-IN" sz="1200" b="0" i="0" u="none" strike="noStrike" dirty="0">
                          <a:solidFill>
                            <a:schemeClr val="tx1"/>
                          </a:solidFill>
                          <a:effectLst/>
                          <a:latin typeface="+mj-lt"/>
                        </a:rPr>
                        <a:t>01880e9ca075037ac0520fb94c07a79a</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971613522"/>
                  </a:ext>
                </a:extLst>
              </a:tr>
              <a:tr h="481470">
                <a:tc>
                  <a:txBody>
                    <a:bodyPr/>
                    <a:lstStyle/>
                    <a:p>
                      <a:pPr algn="ctr" fontAlgn="b"/>
                      <a:r>
                        <a:rPr lang="en-IN" sz="1200" b="0" i="0" u="none" strike="noStrike" dirty="0">
                          <a:solidFill>
                            <a:schemeClr val="tx1"/>
                          </a:solidFill>
                          <a:effectLst/>
                          <a:latin typeface="+mj-lt"/>
                        </a:rPr>
                        <a:t>01a88bd2633c52bcc66348307cb3ae15</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922487180"/>
                  </a:ext>
                </a:extLst>
              </a:tr>
              <a:tr h="481470">
                <a:tc>
                  <a:txBody>
                    <a:bodyPr/>
                    <a:lstStyle/>
                    <a:p>
                      <a:pPr algn="ctr" fontAlgn="b"/>
                      <a:r>
                        <a:rPr lang="en-IN" sz="1200" b="0" i="0" u="none" strike="noStrike" dirty="0">
                          <a:solidFill>
                            <a:schemeClr val="tx1"/>
                          </a:solidFill>
                          <a:effectLst/>
                          <a:latin typeface="+mj-lt"/>
                        </a:rPr>
                        <a:t>01ea47d0dff23faa8d07ba3f353d2af0</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730905662"/>
                  </a:ext>
                </a:extLst>
              </a:tr>
              <a:tr h="481470">
                <a:tc>
                  <a:txBody>
                    <a:bodyPr/>
                    <a:lstStyle/>
                    <a:p>
                      <a:pPr algn="ctr" fontAlgn="b"/>
                      <a:r>
                        <a:rPr lang="en-IN" sz="1200" b="0" i="0" u="none" strike="noStrike" dirty="0">
                          <a:solidFill>
                            <a:schemeClr val="tx1"/>
                          </a:solidFill>
                          <a:effectLst/>
                          <a:latin typeface="+mj-lt"/>
                        </a:rPr>
                        <a:t>01f2d77d8a63937c77c7128ce4bd2ada</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5</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019145918"/>
                  </a:ext>
                </a:extLst>
              </a:tr>
            </a:tbl>
          </a:graphicData>
        </a:graphic>
      </p:graphicFrame>
      <p:graphicFrame>
        <p:nvGraphicFramePr>
          <p:cNvPr id="6" name="Table 5">
            <a:extLst>
              <a:ext uri="{FF2B5EF4-FFF2-40B4-BE49-F238E27FC236}">
                <a16:creationId xmlns:a16="http://schemas.microsoft.com/office/drawing/2014/main" id="{02D9217B-73D8-ACEB-BE71-CAA2A0AB871A}"/>
              </a:ext>
            </a:extLst>
          </p:cNvPr>
          <p:cNvGraphicFramePr>
            <a:graphicFrameLocks noGrp="1"/>
          </p:cNvGraphicFramePr>
          <p:nvPr>
            <p:extLst>
              <p:ext uri="{D42A27DB-BD31-4B8C-83A1-F6EECF244321}">
                <p14:modId xmlns:p14="http://schemas.microsoft.com/office/powerpoint/2010/main" val="1169555504"/>
              </p:ext>
            </p:extLst>
          </p:nvPr>
        </p:nvGraphicFramePr>
        <p:xfrm>
          <a:off x="6264168" y="669943"/>
          <a:ext cx="5653512" cy="5540655"/>
        </p:xfrm>
        <a:graphic>
          <a:graphicData uri="http://schemas.openxmlformats.org/drawingml/2006/table">
            <a:tbl>
              <a:tblPr firstRow="1" bandRow="1">
                <a:tableStyleId>{5C22544A-7EE6-4342-B048-85BDC9FD1C3A}</a:tableStyleId>
              </a:tblPr>
              <a:tblGrid>
                <a:gridCol w="3186073">
                  <a:extLst>
                    <a:ext uri="{9D8B030D-6E8A-4147-A177-3AD203B41FA5}">
                      <a16:colId xmlns:a16="http://schemas.microsoft.com/office/drawing/2014/main" val="3957011809"/>
                    </a:ext>
                  </a:extLst>
                </a:gridCol>
                <a:gridCol w="1176421">
                  <a:extLst>
                    <a:ext uri="{9D8B030D-6E8A-4147-A177-3AD203B41FA5}">
                      <a16:colId xmlns:a16="http://schemas.microsoft.com/office/drawing/2014/main" val="2617873890"/>
                    </a:ext>
                  </a:extLst>
                </a:gridCol>
                <a:gridCol w="1291018">
                  <a:extLst>
                    <a:ext uri="{9D8B030D-6E8A-4147-A177-3AD203B41FA5}">
                      <a16:colId xmlns:a16="http://schemas.microsoft.com/office/drawing/2014/main" val="3100828546"/>
                    </a:ext>
                  </a:extLst>
                </a:gridCol>
              </a:tblGrid>
              <a:tr h="548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effectLst>
                            <a:outerShdw blurRad="38100" dist="38100" dir="2700000" algn="tl">
                              <a:srgbClr val="000000">
                                <a:alpha val="43137"/>
                              </a:srgbClr>
                            </a:outerShdw>
                          </a:effectLst>
                          <a:latin typeface="+mj-lt"/>
                        </a:rPr>
                        <a:t>Product id</a:t>
                      </a:r>
                    </a:p>
                  </a:txBody>
                  <a:tcPr/>
                </a:tc>
                <a:tc>
                  <a:txBody>
                    <a:bodyPr/>
                    <a:lstStyle/>
                    <a:p>
                      <a:pPr algn="ctr"/>
                      <a:r>
                        <a:rPr lang="en-IN" sz="1600" dirty="0">
                          <a:effectLst>
                            <a:outerShdw blurRad="38100" dist="38100" dir="2700000" algn="tl">
                              <a:srgbClr val="000000">
                                <a:alpha val="43137"/>
                              </a:srgbClr>
                            </a:outerShdw>
                          </a:effectLst>
                          <a:latin typeface="+mj-lt"/>
                        </a:rPr>
                        <a:t>Category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effectLst>
                            <a:outerShdw blurRad="38100" dist="38100" dir="2700000" algn="tl">
                              <a:srgbClr val="000000">
                                <a:alpha val="43137"/>
                              </a:srgbClr>
                            </a:outerShdw>
                          </a:effectLst>
                          <a:latin typeface="+mj-lt"/>
                        </a:rPr>
                        <a:t>Min Rated</a:t>
                      </a:r>
                    </a:p>
                  </a:txBody>
                  <a:tcPr/>
                </a:tc>
                <a:extLst>
                  <a:ext uri="{0D108BD9-81ED-4DB2-BD59-A6C34878D82A}">
                    <a16:rowId xmlns:a16="http://schemas.microsoft.com/office/drawing/2014/main" val="1017136499"/>
                  </a:ext>
                </a:extLst>
              </a:tr>
              <a:tr h="569803">
                <a:tc>
                  <a:txBody>
                    <a:bodyPr/>
                    <a:lstStyle/>
                    <a:p>
                      <a:pPr algn="ctr" fontAlgn="b"/>
                      <a:r>
                        <a:rPr lang="en-IN" sz="1200" b="0" i="0" u="none" strike="noStrike" dirty="0">
                          <a:solidFill>
                            <a:schemeClr val="tx1"/>
                          </a:solidFill>
                          <a:effectLst/>
                          <a:latin typeface="+mj-lt"/>
                        </a:rPr>
                        <a:t>0168e1b28d8e55a515928cf656eff0a4</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666668518"/>
                  </a:ext>
                </a:extLst>
              </a:tr>
              <a:tr h="388569">
                <a:tc>
                  <a:txBody>
                    <a:bodyPr/>
                    <a:lstStyle/>
                    <a:p>
                      <a:pPr algn="ctr" fontAlgn="b"/>
                      <a:r>
                        <a:rPr lang="en-IN" sz="1200" b="0" i="0" u="none" strike="noStrike" dirty="0">
                          <a:solidFill>
                            <a:schemeClr val="tx1"/>
                          </a:solidFill>
                          <a:effectLst/>
                          <a:latin typeface="+mj-lt"/>
                        </a:rPr>
                        <a:t>0011c512eb256aa0dbbb544d8dffcf6e</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706670332"/>
                  </a:ext>
                </a:extLst>
              </a:tr>
              <a:tr h="507985">
                <a:tc>
                  <a:txBody>
                    <a:bodyPr/>
                    <a:lstStyle/>
                    <a:p>
                      <a:pPr algn="ctr" fontAlgn="b"/>
                      <a:r>
                        <a:rPr lang="en-IN" sz="1200" b="0" i="0" u="none" strike="noStrike" dirty="0">
                          <a:solidFill>
                            <a:schemeClr val="tx1"/>
                          </a:solidFill>
                          <a:effectLst/>
                          <a:latin typeface="+mj-lt"/>
                        </a:rPr>
                        <a:t>020a80cb704bf65f38761fcedf2af192</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674005667"/>
                  </a:ext>
                </a:extLst>
              </a:tr>
              <a:tr h="507985">
                <a:tc>
                  <a:txBody>
                    <a:bodyPr/>
                    <a:lstStyle/>
                    <a:p>
                      <a:pPr algn="ctr" fontAlgn="b"/>
                      <a:r>
                        <a:rPr lang="en-IN" sz="1200" b="0" i="0" u="none" strike="noStrike" dirty="0">
                          <a:solidFill>
                            <a:schemeClr val="tx1"/>
                          </a:solidFill>
                          <a:effectLst/>
                          <a:latin typeface="+mj-lt"/>
                        </a:rPr>
                        <a:t>038967227fb1bc9b30d6e1c81fa2d2be</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591319055"/>
                  </a:ext>
                </a:extLst>
              </a:tr>
              <a:tr h="507985">
                <a:tc>
                  <a:txBody>
                    <a:bodyPr/>
                    <a:lstStyle/>
                    <a:p>
                      <a:pPr algn="ctr" fontAlgn="b"/>
                      <a:r>
                        <a:rPr lang="en-IN" sz="1200" b="0" i="0" u="none" strike="noStrike" dirty="0">
                          <a:solidFill>
                            <a:schemeClr val="tx1"/>
                          </a:solidFill>
                          <a:effectLst/>
                          <a:latin typeface="+mj-lt"/>
                        </a:rPr>
                        <a:t>03ed331c2c9bb4cd5c3d986928bc8d9c</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108511951"/>
                  </a:ext>
                </a:extLst>
              </a:tr>
              <a:tr h="507985">
                <a:tc>
                  <a:txBody>
                    <a:bodyPr/>
                    <a:lstStyle/>
                    <a:p>
                      <a:pPr algn="ctr" fontAlgn="b"/>
                      <a:r>
                        <a:rPr lang="en-IN" sz="1200" b="0" i="0" u="none" strike="noStrike" dirty="0">
                          <a:solidFill>
                            <a:schemeClr val="tx1"/>
                          </a:solidFill>
                          <a:effectLst/>
                          <a:latin typeface="+mj-lt"/>
                        </a:rPr>
                        <a:t>05c11568c221bcac5790a8720019d141</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578987456"/>
                  </a:ext>
                </a:extLst>
              </a:tr>
              <a:tr h="507985">
                <a:tc>
                  <a:txBody>
                    <a:bodyPr/>
                    <a:lstStyle/>
                    <a:p>
                      <a:pPr algn="ctr" fontAlgn="b"/>
                      <a:r>
                        <a:rPr lang="en-IN" sz="1200" b="0" i="0" u="none" strike="noStrike" dirty="0">
                          <a:solidFill>
                            <a:schemeClr val="tx1"/>
                          </a:solidFill>
                          <a:effectLst/>
                          <a:latin typeface="+mj-lt"/>
                        </a:rPr>
                        <a:t>060890b1af8cc031e9dde49cf544f884</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1971613522"/>
                  </a:ext>
                </a:extLst>
              </a:tr>
              <a:tr h="388569">
                <a:tc>
                  <a:txBody>
                    <a:bodyPr/>
                    <a:lstStyle/>
                    <a:p>
                      <a:pPr algn="ctr" fontAlgn="b"/>
                      <a:r>
                        <a:rPr lang="en-IN" sz="1200" b="0" i="0" u="none" strike="noStrike" dirty="0">
                          <a:solidFill>
                            <a:schemeClr val="tx1"/>
                          </a:solidFill>
                          <a:effectLst/>
                          <a:latin typeface="+mj-lt"/>
                        </a:rPr>
                        <a:t>060cb19345d90064d1015407193c233d</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922487180"/>
                  </a:ext>
                </a:extLst>
              </a:tr>
              <a:tr h="507985">
                <a:tc>
                  <a:txBody>
                    <a:bodyPr/>
                    <a:lstStyle/>
                    <a:p>
                      <a:pPr algn="ctr" fontAlgn="b"/>
                      <a:r>
                        <a:rPr lang="en-IN" sz="1200" b="0" i="0" u="none" strike="noStrike" dirty="0">
                          <a:solidFill>
                            <a:schemeClr val="tx1"/>
                          </a:solidFill>
                          <a:effectLst/>
                          <a:latin typeface="+mj-lt"/>
                        </a:rPr>
                        <a:t>073af5ae737ac55290eb733f67317242</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730905662"/>
                  </a:ext>
                </a:extLst>
              </a:tr>
              <a:tr h="507985">
                <a:tc>
                  <a:txBody>
                    <a:bodyPr/>
                    <a:lstStyle/>
                    <a:p>
                      <a:pPr algn="ctr" fontAlgn="b"/>
                      <a:r>
                        <a:rPr lang="en-IN" sz="1200" b="0" i="0" u="none" strike="noStrike" dirty="0">
                          <a:solidFill>
                            <a:schemeClr val="tx1"/>
                          </a:solidFill>
                          <a:effectLst/>
                          <a:latin typeface="+mj-lt"/>
                        </a:rPr>
                        <a:t>07aa6a21d16be9ac95fbff7ab3ed81e9</a:t>
                      </a:r>
                    </a:p>
                    <a:p>
                      <a:pPr algn="ctr" fontAlgn="b"/>
                      <a:endParaRPr lang="en-IN" sz="12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Auto</a:t>
                      </a:r>
                    </a:p>
                    <a:p>
                      <a:pPr algn="ctr" fontAlgn="b"/>
                      <a:endParaRPr lang="en-IN" sz="1400" b="0" i="0" u="none" strike="noStrike" dirty="0">
                        <a:solidFill>
                          <a:schemeClr val="tx1"/>
                        </a:solidFill>
                        <a:effectLst/>
                        <a:latin typeface="+mj-lt"/>
                      </a:endParaRPr>
                    </a:p>
                  </a:txBody>
                  <a:tcPr marL="6350" marR="6350" marT="6350" marB="0" anchor="b"/>
                </a:tc>
                <a:tc>
                  <a:txBody>
                    <a:bodyPr/>
                    <a:lstStyle/>
                    <a:p>
                      <a:pPr algn="ctr" fontAlgn="b"/>
                      <a:r>
                        <a:rPr lang="en-IN" sz="1400" b="0" i="0" u="none" strike="noStrike" dirty="0">
                          <a:solidFill>
                            <a:schemeClr val="tx1"/>
                          </a:solidFill>
                          <a:effectLst/>
                          <a:latin typeface="+mj-lt"/>
                        </a:rPr>
                        <a:t>1</a:t>
                      </a:r>
                    </a:p>
                    <a:p>
                      <a:pPr algn="ctr" fontAlgn="b"/>
                      <a:endParaRPr lang="en-IN" sz="1400" b="0" i="0" u="none" strike="noStrike" dirty="0">
                        <a:solidFill>
                          <a:schemeClr val="tx1"/>
                        </a:solidFill>
                        <a:effectLst/>
                        <a:latin typeface="+mj-lt"/>
                      </a:endParaRPr>
                    </a:p>
                  </a:txBody>
                  <a:tcPr marL="6350" marR="6350" marT="6350" marB="0" anchor="b"/>
                </a:tc>
                <a:extLst>
                  <a:ext uri="{0D108BD9-81ED-4DB2-BD59-A6C34878D82A}">
                    <a16:rowId xmlns:a16="http://schemas.microsoft.com/office/drawing/2014/main" val="2019145918"/>
                  </a:ext>
                </a:extLst>
              </a:tr>
            </a:tbl>
          </a:graphicData>
        </a:graphic>
      </p:graphicFrame>
      <p:sp>
        <p:nvSpPr>
          <p:cNvPr id="7" name="TextBox 6">
            <a:extLst>
              <a:ext uri="{FF2B5EF4-FFF2-40B4-BE49-F238E27FC236}">
                <a16:creationId xmlns:a16="http://schemas.microsoft.com/office/drawing/2014/main" id="{2C691A76-FA6A-4442-CD4E-93F7D9910818}"/>
              </a:ext>
            </a:extLst>
          </p:cNvPr>
          <p:cNvSpPr txBox="1"/>
          <p:nvPr/>
        </p:nvSpPr>
        <p:spPr>
          <a:xfrm>
            <a:off x="451945" y="160367"/>
            <a:ext cx="11347668" cy="400110"/>
          </a:xfrm>
          <a:prstGeom prst="rect">
            <a:avLst/>
          </a:prstGeom>
          <a:noFill/>
        </p:spPr>
        <p:txBody>
          <a:bodyPr wrap="square" rtlCol="0">
            <a:spAutoFit/>
          </a:bodyPr>
          <a:lstStyle/>
          <a:p>
            <a:pPr algn="ctr"/>
            <a:r>
              <a:rPr lang="en-IN" sz="2000" dirty="0">
                <a:effectLst>
                  <a:outerShdw blurRad="38100" dist="38100" dir="2700000" algn="tl">
                    <a:srgbClr val="000000">
                      <a:alpha val="43137"/>
                    </a:srgbClr>
                  </a:outerShdw>
                </a:effectLst>
                <a:latin typeface="+mj-lt"/>
              </a:rPr>
              <a:t>Minimum and Maximum Rated Products and Category</a:t>
            </a:r>
          </a:p>
        </p:txBody>
      </p:sp>
    </p:spTree>
    <p:extLst>
      <p:ext uri="{BB962C8B-B14F-4D97-AF65-F5344CB8AC3E}">
        <p14:creationId xmlns:p14="http://schemas.microsoft.com/office/powerpoint/2010/main" val="1074133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50D682-7F96-F02A-9068-296C687DDD60}"/>
              </a:ext>
            </a:extLst>
          </p:cNvPr>
          <p:cNvSpPr txBox="1"/>
          <p:nvPr/>
        </p:nvSpPr>
        <p:spPr>
          <a:xfrm>
            <a:off x="2146434" y="356135"/>
            <a:ext cx="7642459" cy="584775"/>
          </a:xfrm>
          <a:prstGeom prst="rect">
            <a:avLst/>
          </a:prstGeom>
          <a:noFill/>
        </p:spPr>
        <p:txBody>
          <a:bodyPr wrap="square" rtlCol="0">
            <a:spAutoFit/>
          </a:bodyPr>
          <a:lstStyle/>
          <a:p>
            <a:pPr algn="ctr"/>
            <a:r>
              <a:rPr lang="en-IN" sz="3200" dirty="0">
                <a:effectLst>
                  <a:outerShdw blurRad="38100" dist="38100" dir="2700000" algn="tl">
                    <a:srgbClr val="000000">
                      <a:alpha val="43137"/>
                    </a:srgbClr>
                  </a:outerShdw>
                </a:effectLst>
                <a:latin typeface="+mj-lt"/>
              </a:rPr>
              <a:t>Cohort Analysis</a:t>
            </a:r>
          </a:p>
        </p:txBody>
      </p:sp>
      <p:graphicFrame>
        <p:nvGraphicFramePr>
          <p:cNvPr id="3" name="Chart 2">
            <a:extLst>
              <a:ext uri="{FF2B5EF4-FFF2-40B4-BE49-F238E27FC236}">
                <a16:creationId xmlns:a16="http://schemas.microsoft.com/office/drawing/2014/main" id="{FAE31537-E49D-649F-A2BE-E4F60846FFFF}"/>
              </a:ext>
            </a:extLst>
          </p:cNvPr>
          <p:cNvGraphicFramePr>
            <a:graphicFrameLocks/>
          </p:cNvGraphicFramePr>
          <p:nvPr>
            <p:extLst>
              <p:ext uri="{D42A27DB-BD31-4B8C-83A1-F6EECF244321}">
                <p14:modId xmlns:p14="http://schemas.microsoft.com/office/powerpoint/2010/main" val="1070404364"/>
              </p:ext>
            </p:extLst>
          </p:nvPr>
        </p:nvGraphicFramePr>
        <p:xfrm>
          <a:off x="413886" y="1253076"/>
          <a:ext cx="10895798" cy="342480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0E13E74-E17A-5A23-09EC-6F1B3F8A1A31}"/>
              </a:ext>
            </a:extLst>
          </p:cNvPr>
          <p:cNvSpPr txBox="1"/>
          <p:nvPr/>
        </p:nvSpPr>
        <p:spPr>
          <a:xfrm>
            <a:off x="413886" y="5082674"/>
            <a:ext cx="11328935" cy="1015663"/>
          </a:xfrm>
          <a:prstGeom prst="rect">
            <a:avLst/>
          </a:prstGeom>
          <a:noFill/>
        </p:spPr>
        <p:txBody>
          <a:bodyPr wrap="square" rtlCol="0">
            <a:spAutoFit/>
          </a:bodyPr>
          <a:lstStyle/>
          <a:p>
            <a:pPr algn="just"/>
            <a:r>
              <a:rPr lang="en-US" sz="2000" dirty="0">
                <a:latin typeface="+mj-lt"/>
              </a:rPr>
              <a:t>In July 2023, the South region had the most new customers and highest sales compared to other times and areas. Throughout 2023, the South region consistently had more new customers and higher sales.</a:t>
            </a:r>
            <a:endParaRPr lang="en-IN" sz="2000" dirty="0">
              <a:latin typeface="+mj-lt"/>
            </a:endParaRPr>
          </a:p>
        </p:txBody>
      </p:sp>
    </p:spTree>
    <p:extLst>
      <p:ext uri="{BB962C8B-B14F-4D97-AF65-F5344CB8AC3E}">
        <p14:creationId xmlns:p14="http://schemas.microsoft.com/office/powerpoint/2010/main" val="1467193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15AC351-7BDB-E81A-9517-528E4551CB88}"/>
              </a:ext>
            </a:extLst>
          </p:cNvPr>
          <p:cNvGraphicFramePr>
            <a:graphicFrameLocks/>
          </p:cNvGraphicFramePr>
          <p:nvPr>
            <p:extLst>
              <p:ext uri="{D42A27DB-BD31-4B8C-83A1-F6EECF244321}">
                <p14:modId xmlns:p14="http://schemas.microsoft.com/office/powerpoint/2010/main" val="87516978"/>
              </p:ext>
            </p:extLst>
          </p:nvPr>
        </p:nvGraphicFramePr>
        <p:xfrm>
          <a:off x="1036320" y="1061720"/>
          <a:ext cx="10281920" cy="355092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1335D4F-0906-38F6-3499-016771D06A50}"/>
              </a:ext>
            </a:extLst>
          </p:cNvPr>
          <p:cNvSpPr txBox="1"/>
          <p:nvPr/>
        </p:nvSpPr>
        <p:spPr>
          <a:xfrm>
            <a:off x="2214880" y="355600"/>
            <a:ext cx="7406640" cy="523220"/>
          </a:xfrm>
          <a:prstGeom prst="rect">
            <a:avLst/>
          </a:prstGeom>
          <a:noFill/>
        </p:spPr>
        <p:txBody>
          <a:bodyPr wrap="square" rtlCol="0">
            <a:spAutoFit/>
          </a:bodyPr>
          <a:lstStyle/>
          <a:p>
            <a:pPr algn="ctr"/>
            <a:r>
              <a:rPr lang="en-US" sz="2800" dirty="0">
                <a:effectLst>
                  <a:outerShdw blurRad="38100" dist="38100" dir="2700000" algn="tl">
                    <a:srgbClr val="000000">
                      <a:alpha val="43137"/>
                    </a:srgbClr>
                  </a:outerShdw>
                </a:effectLst>
                <a:latin typeface="+mj-lt"/>
              </a:rPr>
              <a:t>Month With The Highest Retention Rate</a:t>
            </a:r>
            <a:endParaRPr lang="en-IN" sz="2800" dirty="0">
              <a:effectLst>
                <a:outerShdw blurRad="38100" dist="38100" dir="2700000" algn="tl">
                  <a:srgbClr val="000000">
                    <a:alpha val="43137"/>
                  </a:srgbClr>
                </a:outerShdw>
              </a:effectLst>
              <a:latin typeface="+mj-lt"/>
            </a:endParaRPr>
          </a:p>
        </p:txBody>
      </p:sp>
      <p:sp>
        <p:nvSpPr>
          <p:cNvPr id="4" name="TextBox 3">
            <a:extLst>
              <a:ext uri="{FF2B5EF4-FFF2-40B4-BE49-F238E27FC236}">
                <a16:creationId xmlns:a16="http://schemas.microsoft.com/office/drawing/2014/main" id="{92CBDD78-B799-1BE6-BADF-8F0143B052D3}"/>
              </a:ext>
            </a:extLst>
          </p:cNvPr>
          <p:cNvSpPr txBox="1"/>
          <p:nvPr/>
        </p:nvSpPr>
        <p:spPr>
          <a:xfrm>
            <a:off x="1046480" y="5130800"/>
            <a:ext cx="10342880" cy="1015663"/>
          </a:xfrm>
          <a:prstGeom prst="rect">
            <a:avLst/>
          </a:prstGeom>
          <a:noFill/>
        </p:spPr>
        <p:txBody>
          <a:bodyPr wrap="square" rtlCol="0">
            <a:spAutoFit/>
          </a:bodyPr>
          <a:lstStyle/>
          <a:p>
            <a:r>
              <a:rPr lang="en-US" sz="2000" dirty="0">
                <a:latin typeface="+mj-lt"/>
              </a:rPr>
              <a:t>July and August 2023 had the highest retention rates, and there has been a consistent improvement in retention throughout 2023 compared to the previous year</a:t>
            </a:r>
            <a:endParaRPr lang="en-IN" sz="2000" dirty="0">
              <a:latin typeface="+mj-lt"/>
            </a:endParaRPr>
          </a:p>
        </p:txBody>
      </p:sp>
    </p:spTree>
    <p:extLst>
      <p:ext uri="{BB962C8B-B14F-4D97-AF65-F5344CB8AC3E}">
        <p14:creationId xmlns:p14="http://schemas.microsoft.com/office/powerpoint/2010/main" val="312612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FE6A-20FC-D2CF-00F5-4CD54614258C}"/>
              </a:ext>
            </a:extLst>
          </p:cNvPr>
          <p:cNvSpPr>
            <a:spLocks noGrp="1"/>
          </p:cNvSpPr>
          <p:nvPr>
            <p:ph type="title"/>
          </p:nvPr>
        </p:nvSpPr>
        <p:spPr>
          <a:xfrm>
            <a:off x="950135" y="325821"/>
            <a:ext cx="10058400" cy="1211843"/>
          </a:xfrm>
        </p:spPr>
        <p:txBody>
          <a:bodyPr>
            <a:normAutofit/>
          </a:bodyPr>
          <a:lstStyle/>
          <a:p>
            <a:pPr algn="ctr"/>
            <a:r>
              <a:rPr lang="en-IN" sz="3600" dirty="0">
                <a:solidFill>
                  <a:schemeClr val="tx1"/>
                </a:solidFill>
                <a:effectLst>
                  <a:outerShdw blurRad="38100" dist="38100" dir="2700000" algn="tl">
                    <a:srgbClr val="000000">
                      <a:alpha val="43137"/>
                    </a:srgbClr>
                  </a:outerShdw>
                </a:effectLst>
              </a:rPr>
              <a:t>Highest &amp; Least sales by Month and their contribution in % of sales</a:t>
            </a:r>
          </a:p>
        </p:txBody>
      </p:sp>
      <p:graphicFrame>
        <p:nvGraphicFramePr>
          <p:cNvPr id="3" name="Chart 2">
            <a:extLst>
              <a:ext uri="{FF2B5EF4-FFF2-40B4-BE49-F238E27FC236}">
                <a16:creationId xmlns:a16="http://schemas.microsoft.com/office/drawing/2014/main" id="{8069F593-720B-FED0-4B61-740539DF11AD}"/>
              </a:ext>
            </a:extLst>
          </p:cNvPr>
          <p:cNvGraphicFramePr>
            <a:graphicFrameLocks/>
          </p:cNvGraphicFramePr>
          <p:nvPr/>
        </p:nvGraphicFramePr>
        <p:xfrm>
          <a:off x="783019" y="2141483"/>
          <a:ext cx="6921063" cy="3975537"/>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Rounded Corners 4">
            <a:extLst>
              <a:ext uri="{FF2B5EF4-FFF2-40B4-BE49-F238E27FC236}">
                <a16:creationId xmlns:a16="http://schemas.microsoft.com/office/drawing/2014/main" id="{F7C0FB3F-DA01-C166-87AC-738A26693833}"/>
              </a:ext>
            </a:extLst>
          </p:cNvPr>
          <p:cNvSpPr/>
          <p:nvPr/>
        </p:nvSpPr>
        <p:spPr>
          <a:xfrm>
            <a:off x="8156027" y="2362199"/>
            <a:ext cx="3499945" cy="3544615"/>
          </a:xfrm>
          <a:prstGeom prst="round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2000" dirty="0">
                <a:latin typeface="+mj-lt"/>
              </a:rPr>
              <a:t>Eighth month have the Highest sale and it contributes 12% of the total sales</a:t>
            </a:r>
          </a:p>
          <a:p>
            <a:pPr marL="285750" indent="-285750">
              <a:buFont typeface="Arial" panose="020B0604020202020204" pitchFamily="34" charset="0"/>
              <a:buChar char="•"/>
            </a:pPr>
            <a:endParaRPr lang="en-IN" sz="2000" dirty="0">
              <a:latin typeface="+mj-lt"/>
            </a:endParaRPr>
          </a:p>
          <a:p>
            <a:pPr marL="285750" indent="-285750">
              <a:buFont typeface="Arial" panose="020B0604020202020204" pitchFamily="34" charset="0"/>
              <a:buChar char="•"/>
            </a:pPr>
            <a:r>
              <a:rPr lang="en-US" sz="2000" dirty="0">
                <a:latin typeface="+mj-lt"/>
              </a:rPr>
              <a:t>Ninth month has the least sales, contributing 5% to the total sales.</a:t>
            </a:r>
            <a:endParaRPr lang="en-IN" sz="2000" dirty="0">
              <a:latin typeface="+mj-lt"/>
            </a:endParaRPr>
          </a:p>
        </p:txBody>
      </p:sp>
    </p:spTree>
    <p:extLst>
      <p:ext uri="{BB962C8B-B14F-4D97-AF65-F5344CB8AC3E}">
        <p14:creationId xmlns:p14="http://schemas.microsoft.com/office/powerpoint/2010/main" val="1681117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A807821-A40B-61ED-DCA7-861D28145159}"/>
              </a:ext>
            </a:extLst>
          </p:cNvPr>
          <p:cNvGraphicFramePr>
            <a:graphicFrameLocks/>
          </p:cNvGraphicFramePr>
          <p:nvPr>
            <p:extLst>
              <p:ext uri="{D42A27DB-BD31-4B8C-83A1-F6EECF244321}">
                <p14:modId xmlns:p14="http://schemas.microsoft.com/office/powerpoint/2010/main" val="2172296956"/>
              </p:ext>
            </p:extLst>
          </p:nvPr>
        </p:nvGraphicFramePr>
        <p:xfrm>
          <a:off x="2748455" y="368562"/>
          <a:ext cx="6695090" cy="4288221"/>
        </p:xfrm>
        <a:graphic>
          <a:graphicData uri="http://schemas.openxmlformats.org/drawingml/2006/chart">
            <c:chart xmlns:c="http://schemas.openxmlformats.org/drawingml/2006/chart" xmlns:r="http://schemas.openxmlformats.org/officeDocument/2006/relationships" r:id="rId2"/>
          </a:graphicData>
        </a:graphic>
      </p:graphicFrame>
      <p:sp>
        <p:nvSpPr>
          <p:cNvPr id="2" name="Flowchart: Alternate Process 1">
            <a:extLst>
              <a:ext uri="{FF2B5EF4-FFF2-40B4-BE49-F238E27FC236}">
                <a16:creationId xmlns:a16="http://schemas.microsoft.com/office/drawing/2014/main" id="{27E49BFC-6059-86B6-75D2-E76E7301F553}"/>
              </a:ext>
            </a:extLst>
          </p:cNvPr>
          <p:cNvSpPr/>
          <p:nvPr/>
        </p:nvSpPr>
        <p:spPr>
          <a:xfrm>
            <a:off x="1240220" y="5139559"/>
            <a:ext cx="9375227" cy="1103586"/>
          </a:xfrm>
          <a:prstGeom prst="flowChartAlternateProcess">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0">
            <a:schemeClr val="accent1"/>
          </a:lnRef>
          <a:fillRef idx="3">
            <a:schemeClr val="accent1"/>
          </a:fillRef>
          <a:effectRef idx="3">
            <a:schemeClr val="accent1"/>
          </a:effectRef>
          <a:fontRef idx="minor">
            <a:schemeClr val="lt1"/>
          </a:fontRef>
        </p:style>
        <p:txBody>
          <a:bodyPr rtlCol="0" anchor="ctr"/>
          <a:lstStyle/>
          <a:p>
            <a:pPr algn="just"/>
            <a:r>
              <a:rPr lang="en-US" sz="2000" dirty="0">
                <a:latin typeface="+mj-lt"/>
              </a:rPr>
              <a:t>Weekdays have the maximum sales compared to weekends, with the top 2 maximum sales days occurring on weekdays.</a:t>
            </a:r>
            <a:endParaRPr lang="en-IN" sz="2000" dirty="0">
              <a:latin typeface="+mj-lt"/>
            </a:endParaRPr>
          </a:p>
        </p:txBody>
      </p:sp>
    </p:spTree>
    <p:extLst>
      <p:ext uri="{BB962C8B-B14F-4D97-AF65-F5344CB8AC3E}">
        <p14:creationId xmlns:p14="http://schemas.microsoft.com/office/powerpoint/2010/main" val="2278953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FB9491E1-63DE-D5EE-B4F0-3E6A4A0CF3D5}"/>
              </a:ext>
            </a:extLst>
          </p:cNvPr>
          <p:cNvSpPr/>
          <p:nvPr/>
        </p:nvSpPr>
        <p:spPr>
          <a:xfrm>
            <a:off x="1324303" y="5290743"/>
            <a:ext cx="8692056" cy="1008993"/>
          </a:xfrm>
          <a:prstGeom prst="flowChartAlternateProcess">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IN" sz="2400" dirty="0">
                <a:solidFill>
                  <a:schemeClr val="tx1"/>
                </a:solidFill>
                <a:latin typeface="+mj-lt"/>
              </a:rPr>
              <a:t>AUGUST 2023 HAVE THE HIGHEST SALES RATE</a:t>
            </a:r>
          </a:p>
        </p:txBody>
      </p:sp>
      <p:graphicFrame>
        <p:nvGraphicFramePr>
          <p:cNvPr id="4" name="Chart 3">
            <a:extLst>
              <a:ext uri="{FF2B5EF4-FFF2-40B4-BE49-F238E27FC236}">
                <a16:creationId xmlns:a16="http://schemas.microsoft.com/office/drawing/2014/main" id="{1814E8FB-B2EC-7806-573C-66C0D130BA90}"/>
              </a:ext>
            </a:extLst>
          </p:cNvPr>
          <p:cNvGraphicFramePr>
            <a:graphicFrameLocks/>
          </p:cNvGraphicFramePr>
          <p:nvPr>
            <p:extLst>
              <p:ext uri="{D42A27DB-BD31-4B8C-83A1-F6EECF244321}">
                <p14:modId xmlns:p14="http://schemas.microsoft.com/office/powerpoint/2010/main" val="1801303108"/>
              </p:ext>
            </p:extLst>
          </p:nvPr>
        </p:nvGraphicFramePr>
        <p:xfrm>
          <a:off x="558264" y="558264"/>
          <a:ext cx="11064775" cy="45522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6060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89464-B68B-E6D8-6CA8-2EFDD6AEF433}"/>
              </a:ext>
            </a:extLst>
          </p:cNvPr>
          <p:cNvSpPr txBox="1"/>
          <p:nvPr/>
        </p:nvSpPr>
        <p:spPr>
          <a:xfrm>
            <a:off x="420413" y="1245327"/>
            <a:ext cx="11351173" cy="489364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mj-lt"/>
              </a:rPr>
              <a:t>       </a:t>
            </a:r>
            <a:endParaRPr lang="en-US" altLang="en-US"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Since the customer repetition rate is very low, we need to address this by improving the quality of our products and providing discounts.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Additionally, the sales from lower-rated customers are high, so we need to find out why these customers spend more and implement those strategies with higher-rated customers to increase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rPr>
              <a:t>The instore purchase rate is high compared to other channels. So we can provide some more offers in other channel to improve the sales in those platforms also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j-lt"/>
              </a:rPr>
              <a:t>We should the customers buy products from various categories instead of purchasing from just one particular category.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latin typeface="+mj-lt"/>
              </a:rPr>
              <a:t>Sales are higher on weekdays, so we should provide offers on weekdays to encourage purchases on other days as well. For example By providing a discount code or coupon that is only valid on weekends (Saturday and Sunday).</a:t>
            </a:r>
            <a:endParaRPr lang="en-IN" dirty="0">
              <a:latin typeface="+mj-lt"/>
            </a:endParaRPr>
          </a:p>
        </p:txBody>
      </p:sp>
      <p:sp>
        <p:nvSpPr>
          <p:cNvPr id="2" name="TextBox 1">
            <a:extLst>
              <a:ext uri="{FF2B5EF4-FFF2-40B4-BE49-F238E27FC236}">
                <a16:creationId xmlns:a16="http://schemas.microsoft.com/office/drawing/2014/main" id="{33E69BF8-C6DB-80E1-DDFF-5D02939618CD}"/>
              </a:ext>
            </a:extLst>
          </p:cNvPr>
          <p:cNvSpPr txBox="1"/>
          <p:nvPr/>
        </p:nvSpPr>
        <p:spPr>
          <a:xfrm>
            <a:off x="2655264" y="426638"/>
            <a:ext cx="6102417" cy="584775"/>
          </a:xfrm>
          <a:prstGeom prst="rect">
            <a:avLst/>
          </a:prstGeom>
          <a:noFill/>
        </p:spPr>
        <p:txBody>
          <a:bodyPr wrap="square" rtlCol="0">
            <a:spAutoFit/>
          </a:bodyPr>
          <a:lstStyle/>
          <a:p>
            <a:pPr algn="ctr"/>
            <a:r>
              <a:rPr lang="en-US" sz="3200" dirty="0">
                <a:effectLst>
                  <a:outerShdw blurRad="38100" dist="38100" dir="2700000" algn="tl">
                    <a:srgbClr val="000000">
                      <a:alpha val="43137"/>
                    </a:srgbClr>
                  </a:outerShdw>
                </a:effectLst>
                <a:latin typeface="+mj-lt"/>
              </a:rPr>
              <a:t>RECOMMENDATIONS</a:t>
            </a:r>
          </a:p>
        </p:txBody>
      </p:sp>
    </p:spTree>
    <p:extLst>
      <p:ext uri="{BB962C8B-B14F-4D97-AF65-F5344CB8AC3E}">
        <p14:creationId xmlns:p14="http://schemas.microsoft.com/office/powerpoint/2010/main" val="29028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5335-2000-1A9A-6E65-3CDCEFFF727C}"/>
              </a:ext>
            </a:extLst>
          </p:cNvPr>
          <p:cNvSpPr>
            <a:spLocks noGrp="1"/>
          </p:cNvSpPr>
          <p:nvPr>
            <p:ph type="title"/>
          </p:nvPr>
        </p:nvSpPr>
        <p:spPr>
          <a:xfrm>
            <a:off x="1097280" y="551903"/>
            <a:ext cx="10058400" cy="917553"/>
          </a:xfrm>
        </p:spPr>
        <p:txBody>
          <a:bodyPr/>
          <a:lstStyle/>
          <a:p>
            <a:pPr algn="ctr"/>
            <a:r>
              <a:rPr lang="en-IN" dirty="0">
                <a:solidFill>
                  <a:schemeClr val="tx1"/>
                </a:solidFill>
                <a:effectLst>
                  <a:outerShdw blurRad="38100" dist="38100" dir="2700000" algn="tl">
                    <a:srgbClr val="000000">
                      <a:alpha val="43137"/>
                    </a:srgbClr>
                  </a:outerShdw>
                </a:effectLst>
              </a:rPr>
              <a:t>Data Availability</a:t>
            </a:r>
          </a:p>
        </p:txBody>
      </p:sp>
      <p:sp>
        <p:nvSpPr>
          <p:cNvPr id="3" name="Content Placeholder 2">
            <a:extLst>
              <a:ext uri="{FF2B5EF4-FFF2-40B4-BE49-F238E27FC236}">
                <a16:creationId xmlns:a16="http://schemas.microsoft.com/office/drawing/2014/main" id="{4B5657A0-32EF-54C5-F87F-F17E8B2223EF}"/>
              </a:ext>
            </a:extLst>
          </p:cNvPr>
          <p:cNvSpPr>
            <a:spLocks noGrp="1"/>
          </p:cNvSpPr>
          <p:nvPr>
            <p:ph idx="1"/>
          </p:nvPr>
        </p:nvSpPr>
        <p:spPr>
          <a:xfrm>
            <a:off x="642257" y="2108201"/>
            <a:ext cx="10863943" cy="4129313"/>
          </a:xfrm>
          <a:custGeom>
            <a:avLst/>
            <a:gdLst>
              <a:gd name="connsiteX0" fmla="*/ 0 w 10863943"/>
              <a:gd name="connsiteY0" fmla="*/ 0 h 4129313"/>
              <a:gd name="connsiteX1" fmla="*/ 10863943 w 10863943"/>
              <a:gd name="connsiteY1" fmla="*/ 0 h 4129313"/>
              <a:gd name="connsiteX2" fmla="*/ 10863943 w 10863943"/>
              <a:gd name="connsiteY2" fmla="*/ 4129313 h 4129313"/>
              <a:gd name="connsiteX3" fmla="*/ 0 w 10863943"/>
              <a:gd name="connsiteY3" fmla="*/ 4129313 h 4129313"/>
              <a:gd name="connsiteX4" fmla="*/ 0 w 10863943"/>
              <a:gd name="connsiteY4" fmla="*/ 0 h 4129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3943" h="4129313" fill="none" extrusionOk="0">
                <a:moveTo>
                  <a:pt x="0" y="0"/>
                </a:moveTo>
                <a:cubicBezTo>
                  <a:pt x="2278778" y="79389"/>
                  <a:pt x="5847598" y="130467"/>
                  <a:pt x="10863943" y="0"/>
                </a:cubicBezTo>
                <a:cubicBezTo>
                  <a:pt x="10735165" y="1966960"/>
                  <a:pt x="11018575" y="2794876"/>
                  <a:pt x="10863943" y="4129313"/>
                </a:cubicBezTo>
                <a:cubicBezTo>
                  <a:pt x="9455317" y="4062339"/>
                  <a:pt x="2329516" y="4083512"/>
                  <a:pt x="0" y="4129313"/>
                </a:cubicBezTo>
                <a:cubicBezTo>
                  <a:pt x="133550" y="2457530"/>
                  <a:pt x="-129647" y="784474"/>
                  <a:pt x="0" y="0"/>
                </a:cubicBezTo>
                <a:close/>
              </a:path>
              <a:path w="10863943" h="4129313" stroke="0" extrusionOk="0">
                <a:moveTo>
                  <a:pt x="0" y="0"/>
                </a:moveTo>
                <a:cubicBezTo>
                  <a:pt x="1982365" y="-17208"/>
                  <a:pt x="5568987" y="14062"/>
                  <a:pt x="10863943" y="0"/>
                </a:cubicBezTo>
                <a:cubicBezTo>
                  <a:pt x="10896826" y="511243"/>
                  <a:pt x="10825011" y="2782648"/>
                  <a:pt x="10863943" y="4129313"/>
                </a:cubicBezTo>
                <a:cubicBezTo>
                  <a:pt x="8261903" y="4015558"/>
                  <a:pt x="4642435" y="4023217"/>
                  <a:pt x="0" y="4129313"/>
                </a:cubicBezTo>
                <a:cubicBezTo>
                  <a:pt x="-105089" y="2981045"/>
                  <a:pt x="-23442" y="868670"/>
                  <a:pt x="0" y="0"/>
                </a:cubicBezTo>
                <a:close/>
              </a:path>
            </a:pathLst>
          </a:custGeom>
          <a:ln w="12700">
            <a:solidFill>
              <a:srgbClr val="FFFFFF"/>
            </a:solidFill>
            <a:extLst>
              <a:ext uri="{C807C97D-BFC1-408E-A445-0C87EB9F89A2}">
                <ask:lineSketchStyleProps xmlns:ask="http://schemas.microsoft.com/office/drawing/2018/sketchyshapes" sd="3681815990">
                  <ask:type>
                    <ask:lineSketchCurved/>
                  </ask:type>
                </ask:lineSketchStyleProps>
              </a:ext>
            </a:extLst>
          </a:ln>
          <a:effectLst/>
        </p:spPr>
        <p:txBody>
          <a:bodyPr/>
          <a:lstStyle/>
          <a:p>
            <a:r>
              <a:rPr lang="en-IN" sz="2000" dirty="0">
                <a:solidFill>
                  <a:schemeClr val="tx1"/>
                </a:solidFill>
                <a:effectLst>
                  <a:outerShdw blurRad="38100" dist="38100" dir="2700000" algn="tl">
                    <a:srgbClr val="000000">
                      <a:alpha val="43137"/>
                    </a:srgbClr>
                  </a:outerShdw>
                </a:effectLst>
                <a:latin typeface="+mj-lt"/>
              </a:rPr>
              <a:t>Customer table </a:t>
            </a:r>
            <a:r>
              <a:rPr lang="en-IN" dirty="0">
                <a:solidFill>
                  <a:schemeClr val="tx1"/>
                </a:solidFill>
                <a:latin typeface="+mj-lt"/>
              </a:rPr>
              <a:t>: - This gives an information about the Customer and their state, city and                                       gender. </a:t>
            </a:r>
          </a:p>
          <a:p>
            <a:r>
              <a:rPr lang="en-IN" sz="2000" dirty="0">
                <a:solidFill>
                  <a:schemeClr val="tx1"/>
                </a:solidFill>
                <a:effectLst>
                  <a:outerShdw blurRad="38100" dist="38100" dir="2700000" algn="tl">
                    <a:srgbClr val="000000">
                      <a:alpha val="43137"/>
                    </a:srgbClr>
                  </a:outerShdw>
                </a:effectLst>
                <a:latin typeface="+mj-lt"/>
              </a:rPr>
              <a:t>Orders table </a:t>
            </a:r>
            <a:r>
              <a:rPr lang="en-IN" dirty="0">
                <a:solidFill>
                  <a:schemeClr val="tx1"/>
                </a:solidFill>
                <a:latin typeface="+mj-lt"/>
              </a:rPr>
              <a:t>:- Orders table provide the details information about the orders like order id, product id, date and time of purchase , MRP , Total Amount etc..</a:t>
            </a:r>
          </a:p>
          <a:p>
            <a:r>
              <a:rPr lang="en-IN" sz="2000" dirty="0">
                <a:solidFill>
                  <a:schemeClr val="tx1"/>
                </a:solidFill>
                <a:effectLst>
                  <a:outerShdw blurRad="38100" dist="38100" dir="2700000" algn="tl">
                    <a:srgbClr val="000000">
                      <a:alpha val="43137"/>
                    </a:srgbClr>
                  </a:outerShdw>
                </a:effectLst>
                <a:latin typeface="+mj-lt"/>
              </a:rPr>
              <a:t>Order payment table </a:t>
            </a:r>
            <a:r>
              <a:rPr lang="en-IN" dirty="0">
                <a:solidFill>
                  <a:schemeClr val="tx1"/>
                </a:solidFill>
                <a:effectLst>
                  <a:outerShdw blurRad="38100" dist="38100" dir="2700000" algn="tl">
                    <a:srgbClr val="000000">
                      <a:alpha val="43137"/>
                    </a:srgbClr>
                  </a:outerShdw>
                </a:effectLst>
                <a:latin typeface="+mj-lt"/>
              </a:rPr>
              <a:t>:- </a:t>
            </a:r>
            <a:r>
              <a:rPr lang="en-IN" dirty="0">
                <a:solidFill>
                  <a:schemeClr val="tx1"/>
                </a:solidFill>
                <a:latin typeface="+mj-lt"/>
              </a:rPr>
              <a:t>This table provides the info of payment type and value of the order.</a:t>
            </a:r>
            <a:endParaRPr lang="en-IN" sz="2000" b="1" i="1" dirty="0">
              <a:solidFill>
                <a:schemeClr val="tx1"/>
              </a:solidFill>
              <a:effectLst>
                <a:outerShdw blurRad="38100" dist="38100" dir="2700000" algn="tl">
                  <a:srgbClr val="000000">
                    <a:alpha val="43137"/>
                  </a:srgbClr>
                </a:outerShdw>
              </a:effectLst>
              <a:latin typeface="+mj-lt"/>
            </a:endParaRPr>
          </a:p>
          <a:p>
            <a:r>
              <a:rPr lang="en-IN" sz="2000" dirty="0">
                <a:solidFill>
                  <a:schemeClr val="tx1"/>
                </a:solidFill>
                <a:effectLst>
                  <a:outerShdw blurRad="38100" dist="38100" dir="2700000" algn="tl">
                    <a:srgbClr val="000000">
                      <a:alpha val="43137"/>
                    </a:srgbClr>
                  </a:outerShdw>
                </a:effectLst>
                <a:latin typeface="+mj-lt"/>
              </a:rPr>
              <a:t>Customer ratings table </a:t>
            </a:r>
            <a:r>
              <a:rPr lang="en-IN" dirty="0">
                <a:solidFill>
                  <a:schemeClr val="tx1"/>
                </a:solidFill>
                <a:effectLst>
                  <a:outerShdw blurRad="38100" dist="38100" dir="2700000" algn="tl">
                    <a:srgbClr val="000000">
                      <a:alpha val="43137"/>
                    </a:srgbClr>
                  </a:outerShdw>
                </a:effectLst>
                <a:latin typeface="+mj-lt"/>
              </a:rPr>
              <a:t>:- </a:t>
            </a:r>
            <a:r>
              <a:rPr lang="en-IN" dirty="0">
                <a:solidFill>
                  <a:schemeClr val="tx1"/>
                </a:solidFill>
                <a:latin typeface="+mj-lt"/>
              </a:rPr>
              <a:t>Customer ratings for the orders are listed.</a:t>
            </a:r>
            <a:endParaRPr lang="en-IN" b="1" i="1" dirty="0">
              <a:solidFill>
                <a:schemeClr val="tx1"/>
              </a:solidFill>
              <a:effectLst>
                <a:outerShdw blurRad="38100" dist="38100" dir="2700000" algn="tl">
                  <a:srgbClr val="000000">
                    <a:alpha val="43137"/>
                  </a:srgbClr>
                </a:outerShdw>
              </a:effectLst>
              <a:latin typeface="+mj-lt"/>
            </a:endParaRPr>
          </a:p>
          <a:p>
            <a:r>
              <a:rPr lang="en-IN" sz="2000" dirty="0">
                <a:solidFill>
                  <a:schemeClr val="tx1"/>
                </a:solidFill>
                <a:effectLst>
                  <a:outerShdw blurRad="38100" dist="38100" dir="2700000" algn="tl">
                    <a:srgbClr val="000000">
                      <a:alpha val="43137"/>
                    </a:srgbClr>
                  </a:outerShdw>
                </a:effectLst>
                <a:latin typeface="+mj-lt"/>
              </a:rPr>
              <a:t>Product table </a:t>
            </a:r>
            <a:r>
              <a:rPr lang="en-IN" dirty="0">
                <a:solidFill>
                  <a:schemeClr val="tx1"/>
                </a:solidFill>
                <a:effectLst>
                  <a:outerShdw blurRad="38100" dist="38100" dir="2700000" algn="tl">
                    <a:srgbClr val="000000">
                      <a:alpha val="43137"/>
                    </a:srgbClr>
                  </a:outerShdw>
                </a:effectLst>
                <a:latin typeface="+mj-lt"/>
              </a:rPr>
              <a:t>:- </a:t>
            </a:r>
            <a:r>
              <a:rPr lang="en-IN" dirty="0">
                <a:solidFill>
                  <a:schemeClr val="tx1"/>
                </a:solidFill>
                <a:latin typeface="+mj-lt"/>
              </a:rPr>
              <a:t>Product information like product id, categories are listed.</a:t>
            </a:r>
            <a:endParaRPr lang="en-IN" b="1" i="1" dirty="0">
              <a:solidFill>
                <a:schemeClr val="tx1"/>
              </a:solidFill>
              <a:effectLst>
                <a:outerShdw blurRad="38100" dist="38100" dir="2700000" algn="tl">
                  <a:srgbClr val="000000">
                    <a:alpha val="43137"/>
                  </a:srgbClr>
                </a:outerShdw>
              </a:effectLst>
              <a:latin typeface="+mj-lt"/>
            </a:endParaRPr>
          </a:p>
          <a:p>
            <a:r>
              <a:rPr lang="en-IN" sz="2000" dirty="0">
                <a:solidFill>
                  <a:schemeClr val="tx1"/>
                </a:solidFill>
                <a:effectLst>
                  <a:outerShdw blurRad="38100" dist="38100" dir="2700000" algn="tl">
                    <a:srgbClr val="000000">
                      <a:alpha val="43137"/>
                    </a:srgbClr>
                  </a:outerShdw>
                </a:effectLst>
                <a:latin typeface="+mj-lt"/>
              </a:rPr>
              <a:t>Store info </a:t>
            </a:r>
            <a:r>
              <a:rPr lang="en-IN" dirty="0">
                <a:solidFill>
                  <a:schemeClr val="tx1"/>
                </a:solidFill>
                <a:effectLst>
                  <a:outerShdw blurRad="38100" dist="38100" dir="2700000" algn="tl">
                    <a:srgbClr val="000000">
                      <a:alpha val="43137"/>
                    </a:srgbClr>
                  </a:outerShdw>
                </a:effectLst>
                <a:latin typeface="+mj-lt"/>
              </a:rPr>
              <a:t>:- </a:t>
            </a:r>
            <a:r>
              <a:rPr lang="en-IN" dirty="0">
                <a:solidFill>
                  <a:schemeClr val="tx1"/>
                </a:solidFill>
                <a:latin typeface="+mj-lt"/>
              </a:rPr>
              <a:t>Store id, State, City and Region of the store is mentioned </a:t>
            </a:r>
            <a:endParaRPr lang="en-IN" b="1" i="1" dirty="0">
              <a:solidFill>
                <a:schemeClr val="tx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508143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9C2ADD-BAD1-0EA4-F68F-645B9C839E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1863" y="931668"/>
            <a:ext cx="4821238" cy="4994664"/>
          </a:xfrm>
          <a:prstGeom prst="rect">
            <a:avLst/>
          </a:prstGeom>
        </p:spPr>
      </p:pic>
    </p:spTree>
    <p:extLst>
      <p:ext uri="{BB962C8B-B14F-4D97-AF65-F5344CB8AC3E}">
        <p14:creationId xmlns:p14="http://schemas.microsoft.com/office/powerpoint/2010/main" val="158674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D66D-B0B9-4279-E745-5C6448990F38}"/>
              </a:ext>
            </a:extLst>
          </p:cNvPr>
          <p:cNvSpPr>
            <a:spLocks noGrp="1"/>
          </p:cNvSpPr>
          <p:nvPr>
            <p:ph type="title"/>
          </p:nvPr>
        </p:nvSpPr>
        <p:spPr>
          <a:xfrm>
            <a:off x="1097280" y="451304"/>
            <a:ext cx="10058400" cy="1075208"/>
          </a:xfrm>
        </p:spPr>
        <p:txBody>
          <a:bodyPr/>
          <a:lstStyle/>
          <a:p>
            <a:pPr algn="ctr"/>
            <a:r>
              <a:rPr lang="en-IN" dirty="0">
                <a:solidFill>
                  <a:schemeClr val="tx1"/>
                </a:solidFill>
                <a:effectLst>
                  <a:outerShdw blurRad="38100" dist="38100" dir="2700000" algn="tl">
                    <a:srgbClr val="000000">
                      <a:alpha val="43137"/>
                    </a:srgbClr>
                  </a:outerShdw>
                </a:effectLst>
              </a:rPr>
              <a:t>DATA CLEANING </a:t>
            </a:r>
          </a:p>
        </p:txBody>
      </p:sp>
      <p:sp>
        <p:nvSpPr>
          <p:cNvPr id="3" name="Content Placeholder 2">
            <a:extLst>
              <a:ext uri="{FF2B5EF4-FFF2-40B4-BE49-F238E27FC236}">
                <a16:creationId xmlns:a16="http://schemas.microsoft.com/office/drawing/2014/main" id="{E8CFE91B-D795-D3A9-3248-94967CF32E77}"/>
              </a:ext>
            </a:extLst>
          </p:cNvPr>
          <p:cNvSpPr>
            <a:spLocks noGrp="1"/>
          </p:cNvSpPr>
          <p:nvPr>
            <p:ph idx="1"/>
          </p:nvPr>
        </p:nvSpPr>
        <p:spPr>
          <a:xfrm>
            <a:off x="850287" y="2186152"/>
            <a:ext cx="11035862" cy="3682940"/>
          </a:xfrm>
        </p:spPr>
        <p:txBody>
          <a:bodyPr>
            <a:noAutofit/>
          </a:bodyPr>
          <a:lstStyle/>
          <a:p>
            <a:pPr>
              <a:lnSpc>
                <a:spcPct val="150000"/>
              </a:lnSpc>
              <a:buFont typeface="Wingdings" panose="05000000000000000000" pitchFamily="2" charset="2"/>
              <a:buChar char="q"/>
            </a:pPr>
            <a:r>
              <a:rPr lang="en-IN" sz="2000" dirty="0">
                <a:solidFill>
                  <a:schemeClr val="tx1"/>
                </a:solidFill>
                <a:latin typeface="+mj-lt"/>
              </a:rPr>
              <a:t> </a:t>
            </a:r>
            <a:r>
              <a:rPr lang="en-US" sz="2000" dirty="0">
                <a:solidFill>
                  <a:schemeClr val="tx1"/>
                </a:solidFill>
                <a:latin typeface="+mj-lt"/>
              </a:rPr>
              <a:t>Imported all files as CSV to avoid loss of data.</a:t>
            </a:r>
            <a:endParaRPr lang="en-IN" sz="2000" dirty="0">
              <a:solidFill>
                <a:schemeClr val="tx1"/>
              </a:solidFill>
              <a:latin typeface="+mj-lt"/>
            </a:endParaRPr>
          </a:p>
          <a:p>
            <a:pPr>
              <a:lnSpc>
                <a:spcPct val="150000"/>
              </a:lnSpc>
              <a:buFont typeface="Wingdings" panose="05000000000000000000" pitchFamily="2" charset="2"/>
              <a:buChar char="q"/>
            </a:pPr>
            <a:r>
              <a:rPr lang="en-IN" sz="2000" dirty="0">
                <a:solidFill>
                  <a:schemeClr val="tx1"/>
                </a:solidFill>
                <a:latin typeface="+mj-lt"/>
              </a:rPr>
              <a:t> </a:t>
            </a:r>
            <a:r>
              <a:rPr lang="en-US" sz="2000" dirty="0">
                <a:solidFill>
                  <a:schemeClr val="tx1"/>
                </a:solidFill>
                <a:latin typeface="+mj-lt"/>
              </a:rPr>
              <a:t>Removed the customers who did not place any orders.</a:t>
            </a:r>
          </a:p>
          <a:p>
            <a:pPr>
              <a:lnSpc>
                <a:spcPct val="150000"/>
              </a:lnSpc>
              <a:buFont typeface="Wingdings" panose="05000000000000000000" pitchFamily="2" charset="2"/>
              <a:buChar char="q"/>
            </a:pPr>
            <a:r>
              <a:rPr lang="en-IN" sz="2000" dirty="0">
                <a:solidFill>
                  <a:schemeClr val="tx1"/>
                </a:solidFill>
                <a:latin typeface="+mj-lt"/>
              </a:rPr>
              <a:t> </a:t>
            </a:r>
            <a:r>
              <a:rPr lang="en-US" sz="2000" dirty="0">
                <a:solidFill>
                  <a:schemeClr val="tx1"/>
                </a:solidFill>
                <a:latin typeface="+mj-lt"/>
              </a:rPr>
              <a:t>Removed the order IDs from the order payment table that are not in the orders table.</a:t>
            </a:r>
            <a:endParaRPr lang="en-IN" sz="2000" dirty="0">
              <a:solidFill>
                <a:schemeClr val="tx1"/>
              </a:solidFill>
              <a:latin typeface="+mj-lt"/>
            </a:endParaRPr>
          </a:p>
          <a:p>
            <a:pPr>
              <a:lnSpc>
                <a:spcPct val="150000"/>
              </a:lnSpc>
              <a:buFont typeface="Wingdings" panose="05000000000000000000" pitchFamily="2" charset="2"/>
              <a:buChar char="q"/>
            </a:pPr>
            <a:r>
              <a:rPr lang="en-IN" sz="2000" dirty="0">
                <a:solidFill>
                  <a:schemeClr val="tx1"/>
                </a:solidFill>
                <a:latin typeface="+mj-lt"/>
              </a:rPr>
              <a:t> </a:t>
            </a:r>
            <a:r>
              <a:rPr lang="en-US" sz="2000" dirty="0">
                <a:solidFill>
                  <a:schemeClr val="tx1"/>
                </a:solidFill>
                <a:latin typeface="+mj-lt"/>
              </a:rPr>
              <a:t>Removed the order IDs from the order review table that are not in the orders table.</a:t>
            </a:r>
            <a:endParaRPr lang="en-IN" sz="2000" dirty="0">
              <a:solidFill>
                <a:schemeClr val="tx1"/>
              </a:solidFill>
              <a:latin typeface="+mj-lt"/>
            </a:endParaRPr>
          </a:p>
          <a:p>
            <a:pPr>
              <a:lnSpc>
                <a:spcPct val="150000"/>
              </a:lnSpc>
              <a:buFont typeface="Wingdings" panose="05000000000000000000" pitchFamily="2" charset="2"/>
              <a:buChar char="q"/>
            </a:pPr>
            <a:r>
              <a:rPr lang="en-IN" sz="2000" dirty="0">
                <a:solidFill>
                  <a:schemeClr val="tx1"/>
                </a:solidFill>
                <a:latin typeface="+mj-lt"/>
              </a:rPr>
              <a:t> </a:t>
            </a:r>
            <a:r>
              <a:rPr lang="en-US" sz="2000" dirty="0">
                <a:solidFill>
                  <a:schemeClr val="tx1"/>
                </a:solidFill>
                <a:latin typeface="+mj-lt"/>
              </a:rPr>
              <a:t>Removed the store IDs from which no orders have been processed.</a:t>
            </a:r>
          </a:p>
          <a:p>
            <a:pPr>
              <a:lnSpc>
                <a:spcPct val="150000"/>
              </a:lnSpc>
              <a:buFont typeface="Wingdings" panose="05000000000000000000" pitchFamily="2" charset="2"/>
              <a:buChar char="q"/>
            </a:pPr>
            <a:r>
              <a:rPr lang="en-IN" sz="2000" dirty="0">
                <a:solidFill>
                  <a:schemeClr val="tx1"/>
                </a:solidFill>
                <a:latin typeface="+mj-lt"/>
              </a:rPr>
              <a:t> </a:t>
            </a:r>
            <a:r>
              <a:rPr lang="en-US" sz="2000" dirty="0">
                <a:solidFill>
                  <a:schemeClr val="tx1"/>
                </a:solidFill>
                <a:latin typeface="+mj-lt"/>
              </a:rPr>
              <a:t>Wrong quantity entries in the orders table have been rectified.</a:t>
            </a:r>
            <a:endParaRPr lang="en-IN" sz="2000" dirty="0">
              <a:solidFill>
                <a:schemeClr val="tx1"/>
              </a:solidFill>
              <a:latin typeface="+mj-lt"/>
            </a:endParaRPr>
          </a:p>
        </p:txBody>
      </p:sp>
    </p:spTree>
    <p:extLst>
      <p:ext uri="{BB962C8B-B14F-4D97-AF65-F5344CB8AC3E}">
        <p14:creationId xmlns:p14="http://schemas.microsoft.com/office/powerpoint/2010/main" val="4061960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BC9C6-9C9D-BC72-59E0-75BC458339DD}"/>
              </a:ext>
            </a:extLst>
          </p:cNvPr>
          <p:cNvSpPr>
            <a:spLocks noGrp="1"/>
          </p:cNvSpPr>
          <p:nvPr>
            <p:ph type="title"/>
          </p:nvPr>
        </p:nvSpPr>
        <p:spPr>
          <a:xfrm>
            <a:off x="424617" y="4841403"/>
            <a:ext cx="10113645" cy="743682"/>
          </a:xfrm>
        </p:spPr>
        <p:txBody>
          <a:bodyPr/>
          <a:lstStyle/>
          <a:p>
            <a:r>
              <a:rPr lang="en-IN" dirty="0">
                <a:effectLst>
                  <a:outerShdw blurRad="38100" dist="38100" dir="2700000" algn="tl">
                    <a:srgbClr val="000000">
                      <a:alpha val="43137"/>
                    </a:srgbClr>
                  </a:outerShdw>
                </a:effectLst>
              </a:rPr>
              <a:t>Exploratory Analysis</a:t>
            </a:r>
          </a:p>
        </p:txBody>
      </p:sp>
      <p:sp>
        <p:nvSpPr>
          <p:cNvPr id="4" name="Text Placeholder 3">
            <a:extLst>
              <a:ext uri="{FF2B5EF4-FFF2-40B4-BE49-F238E27FC236}">
                <a16:creationId xmlns:a16="http://schemas.microsoft.com/office/drawing/2014/main" id="{4B7A2450-643E-350F-8F17-A6439657F9C4}"/>
              </a:ext>
            </a:extLst>
          </p:cNvPr>
          <p:cNvSpPr>
            <a:spLocks noGrp="1"/>
          </p:cNvSpPr>
          <p:nvPr>
            <p:ph type="body" sz="half" idx="2"/>
          </p:nvPr>
        </p:nvSpPr>
        <p:spPr/>
        <p:txBody>
          <a:bodyPr>
            <a:normAutofit/>
          </a:bodyPr>
          <a:lstStyle/>
          <a:p>
            <a:r>
              <a:rPr lang="en-IN" sz="2400" dirty="0">
                <a:effectLst>
                  <a:outerShdw blurRad="38100" dist="38100" dir="2700000" algn="tl">
                    <a:srgbClr val="000000">
                      <a:alpha val="43137"/>
                    </a:srgbClr>
                  </a:outerShdw>
                </a:effectLst>
                <a:latin typeface="Constantia" panose="02030602050306030303" pitchFamily="18" charset="0"/>
              </a:rPr>
              <a:t>                     HIGH LEVEL METRICS</a:t>
            </a:r>
          </a:p>
        </p:txBody>
      </p:sp>
      <p:sp>
        <p:nvSpPr>
          <p:cNvPr id="5" name="TextBox 4">
            <a:extLst>
              <a:ext uri="{FF2B5EF4-FFF2-40B4-BE49-F238E27FC236}">
                <a16:creationId xmlns:a16="http://schemas.microsoft.com/office/drawing/2014/main" id="{EC56969B-F3B5-A1CF-DCEC-8DF8F9261AD8}"/>
              </a:ext>
            </a:extLst>
          </p:cNvPr>
          <p:cNvSpPr txBox="1"/>
          <p:nvPr/>
        </p:nvSpPr>
        <p:spPr>
          <a:xfrm>
            <a:off x="189186" y="304800"/>
            <a:ext cx="11603421" cy="42002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nSpc>
                <a:spcPct val="150000"/>
              </a:lnSpc>
              <a:buFont typeface="+mj-lt"/>
              <a:buAutoNum type="arabicPeriod"/>
            </a:pPr>
            <a:r>
              <a:rPr lang="en-IN" dirty="0">
                <a:latin typeface="Bookman Old Style" panose="02050604050505020204" pitchFamily="18" charset="0"/>
              </a:rPr>
              <a:t>TOTAL CUSTOMERS - 98,575 </a:t>
            </a:r>
          </a:p>
          <a:p>
            <a:pPr marL="342900" indent="-342900">
              <a:lnSpc>
                <a:spcPct val="150000"/>
              </a:lnSpc>
              <a:buFont typeface="+mj-lt"/>
              <a:buAutoNum type="arabicPeriod"/>
            </a:pPr>
            <a:r>
              <a:rPr lang="en-IN" dirty="0">
                <a:latin typeface="Bookman Old Style" panose="02050604050505020204" pitchFamily="18" charset="0"/>
              </a:rPr>
              <a:t>TOTAL MALE CUSTOMRES - 29,703 </a:t>
            </a:r>
          </a:p>
          <a:p>
            <a:pPr marL="342900" indent="-342900">
              <a:lnSpc>
                <a:spcPct val="150000"/>
              </a:lnSpc>
              <a:buFont typeface="+mj-lt"/>
              <a:buAutoNum type="arabicPeriod"/>
            </a:pPr>
            <a:r>
              <a:rPr lang="en-IN" dirty="0">
                <a:latin typeface="Bookman Old Style" panose="02050604050505020204" pitchFamily="18" charset="0"/>
              </a:rPr>
              <a:t>TOTAL FEMALE CUSTOMERS - 68,872 </a:t>
            </a:r>
          </a:p>
          <a:p>
            <a:pPr marL="342900" indent="-342900">
              <a:lnSpc>
                <a:spcPct val="150000"/>
              </a:lnSpc>
              <a:buFont typeface="+mj-lt"/>
              <a:buAutoNum type="arabicPeriod"/>
            </a:pPr>
            <a:r>
              <a:rPr lang="en-IN" dirty="0">
                <a:latin typeface="Bookman Old Style" panose="02050604050505020204" pitchFamily="18" charset="0"/>
              </a:rPr>
              <a:t>NO.OF ORDERS - 98,666</a:t>
            </a:r>
          </a:p>
          <a:p>
            <a:pPr marL="342900" indent="-342900">
              <a:lnSpc>
                <a:spcPct val="150000"/>
              </a:lnSpc>
              <a:buFont typeface="+mj-lt"/>
              <a:buAutoNum type="arabicPeriod"/>
            </a:pPr>
            <a:r>
              <a:rPr lang="en-IN" dirty="0">
                <a:latin typeface="Bookman Old Style" panose="02050604050505020204" pitchFamily="18" charset="0"/>
              </a:rPr>
              <a:t>AVG DISCOUNT PER CUSTOMER  - ₹ 5.60</a:t>
            </a:r>
          </a:p>
          <a:p>
            <a:pPr marL="342900" indent="-342900">
              <a:lnSpc>
                <a:spcPct val="150000"/>
              </a:lnSpc>
              <a:buFont typeface="+mj-lt"/>
              <a:buAutoNum type="arabicPeriod"/>
            </a:pPr>
            <a:r>
              <a:rPr lang="en-IN" dirty="0">
                <a:latin typeface="Bookman Old Style" panose="02050604050505020204" pitchFamily="18" charset="0"/>
              </a:rPr>
              <a:t>REVENUE - ₹ 1,80,13,895</a:t>
            </a:r>
          </a:p>
          <a:p>
            <a:pPr marL="342900" indent="-342900">
              <a:lnSpc>
                <a:spcPct val="150000"/>
              </a:lnSpc>
              <a:buFont typeface="+mj-lt"/>
              <a:buAutoNum type="arabicPeriod"/>
            </a:pPr>
            <a:r>
              <a:rPr lang="en-IN" dirty="0">
                <a:latin typeface="Bookman Old Style" panose="02050604050505020204" pitchFamily="18" charset="0"/>
              </a:rPr>
              <a:t>PROFIT - ₹ </a:t>
            </a:r>
            <a:r>
              <a:rPr lang="en-IN" sz="1800" dirty="0">
                <a:solidFill>
                  <a:schemeClr val="tx1"/>
                </a:solidFill>
                <a:latin typeface="+mj-lt"/>
              </a:rPr>
              <a:t>26,54,293</a:t>
            </a:r>
            <a:r>
              <a:rPr lang="en-IN" sz="1800" dirty="0">
                <a:solidFill>
                  <a:schemeClr val="tx1"/>
                </a:solidFill>
                <a:latin typeface="Consolas" panose="020B0609020204030204" pitchFamily="49" charset="0"/>
              </a:rPr>
              <a:t> </a:t>
            </a:r>
          </a:p>
          <a:p>
            <a:pPr marL="342900" indent="-342900">
              <a:lnSpc>
                <a:spcPct val="150000"/>
              </a:lnSpc>
              <a:buFont typeface="+mj-lt"/>
              <a:buAutoNum type="arabicPeriod"/>
            </a:pPr>
            <a:r>
              <a:rPr lang="en-IN" dirty="0">
                <a:latin typeface="Bookman Old Style" panose="02050604050505020204" pitchFamily="18" charset="0"/>
              </a:rPr>
              <a:t>TOTAL COST - ₹ 1,53,59,601</a:t>
            </a:r>
          </a:p>
          <a:p>
            <a:pPr marL="342900" indent="-342900">
              <a:lnSpc>
                <a:spcPct val="150000"/>
              </a:lnSpc>
              <a:buFont typeface="+mj-lt"/>
              <a:buAutoNum type="arabicPeriod"/>
            </a:pPr>
            <a:r>
              <a:rPr lang="en-IN" dirty="0">
                <a:latin typeface="Bookman Old Style" panose="02050604050505020204" pitchFamily="18" charset="0"/>
              </a:rPr>
              <a:t>TOTAL QUANTITY SOLD – 1,34,346</a:t>
            </a:r>
          </a:p>
          <a:p>
            <a:pPr marL="342900" indent="-342900">
              <a:lnSpc>
                <a:spcPct val="150000"/>
              </a:lnSpc>
              <a:buFont typeface="+mj-lt"/>
              <a:buAutoNum type="arabicPeriod"/>
            </a:pPr>
            <a:r>
              <a:rPr lang="en-IN" dirty="0">
                <a:latin typeface="Bookman Old Style" panose="02050604050505020204" pitchFamily="18" charset="0"/>
              </a:rPr>
              <a:t>NO OF CHANNEL – 3 (Online, Phone Delivery, Instore)</a:t>
            </a:r>
          </a:p>
        </p:txBody>
      </p:sp>
    </p:spTree>
    <p:extLst>
      <p:ext uri="{BB962C8B-B14F-4D97-AF65-F5344CB8AC3E}">
        <p14:creationId xmlns:p14="http://schemas.microsoft.com/office/powerpoint/2010/main" val="238273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F9A77-B452-3864-5534-7BFC9C703A48}"/>
              </a:ext>
            </a:extLst>
          </p:cNvPr>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fontScale="92500"/>
          </a:bodyPr>
          <a:lstStyle/>
          <a:p>
            <a:r>
              <a:rPr lang="en-IN" sz="2800" dirty="0">
                <a:solidFill>
                  <a:schemeClr val="tx1"/>
                </a:solidFill>
                <a:effectLst>
                  <a:outerShdw blurRad="38100" dist="38100" dir="2700000" algn="tl">
                    <a:srgbClr val="000000">
                      <a:alpha val="43137"/>
                    </a:srgbClr>
                  </a:outerShdw>
                </a:effectLst>
                <a:latin typeface="Bodoni MT" panose="02070603080606020203" pitchFamily="18" charset="0"/>
              </a:rPr>
              <a:t>CUSTOMER LEVEL</a:t>
            </a:r>
          </a:p>
          <a:p>
            <a:pPr lvl="1">
              <a:lnSpc>
                <a:spcPct val="150000"/>
              </a:lnSpc>
              <a:buFont typeface="Courier New" panose="02070309020205020404" pitchFamily="49" charset="0"/>
              <a:buChar char="o"/>
            </a:pPr>
            <a:r>
              <a:rPr lang="en-US" sz="2000" dirty="0">
                <a:latin typeface="Bookman Old Style" panose="02050604050505020204" pitchFamily="18" charset="0"/>
              </a:rPr>
              <a:t> </a:t>
            </a:r>
            <a:r>
              <a:rPr lang="en-US" sz="2000" dirty="0">
                <a:solidFill>
                  <a:schemeClr val="bg1"/>
                </a:solidFill>
                <a:latin typeface="+mj-lt"/>
              </a:rPr>
              <a:t>Each customer brings in an average profit of </a:t>
            </a:r>
            <a:r>
              <a:rPr lang="en-IN" sz="2000" dirty="0">
                <a:latin typeface="+mj-lt"/>
              </a:rPr>
              <a:t>₹ </a:t>
            </a:r>
            <a:r>
              <a:rPr lang="en-US" sz="2000" dirty="0">
                <a:solidFill>
                  <a:schemeClr val="bg1"/>
                </a:solidFill>
                <a:latin typeface="+mj-lt"/>
              </a:rPr>
              <a:t>26.93 adding up to a total  </a:t>
            </a:r>
          </a:p>
          <a:p>
            <a:pPr marL="201168" lvl="1" indent="0">
              <a:lnSpc>
                <a:spcPct val="150000"/>
              </a:lnSpc>
              <a:buNone/>
            </a:pPr>
            <a:r>
              <a:rPr lang="en-US" sz="2000" dirty="0">
                <a:solidFill>
                  <a:schemeClr val="bg1"/>
                </a:solidFill>
                <a:latin typeface="+mj-lt"/>
              </a:rPr>
              <a:t>   profit of </a:t>
            </a:r>
            <a:r>
              <a:rPr lang="en-IN" sz="2000" dirty="0">
                <a:latin typeface="Bookman Old Style" panose="02050604050505020204" pitchFamily="18" charset="0"/>
              </a:rPr>
              <a:t>₹ </a:t>
            </a:r>
            <a:r>
              <a:rPr lang="en-IN" sz="2000" dirty="0">
                <a:solidFill>
                  <a:schemeClr val="bg1"/>
                </a:solidFill>
                <a:latin typeface="+mj-lt"/>
              </a:rPr>
              <a:t>26,54,293</a:t>
            </a:r>
            <a:r>
              <a:rPr lang="en-IN" sz="2000" dirty="0">
                <a:solidFill>
                  <a:schemeClr val="tx1"/>
                </a:solidFill>
                <a:latin typeface="Consolas" panose="020B0609020204030204" pitchFamily="49" charset="0"/>
              </a:rPr>
              <a:t> </a:t>
            </a:r>
            <a:r>
              <a:rPr lang="en-US" sz="2000" dirty="0">
                <a:solidFill>
                  <a:schemeClr val="bg1"/>
                </a:solidFill>
                <a:latin typeface="+mj-lt"/>
              </a:rPr>
              <a:t>. Even though the average sales per customer is relatively </a:t>
            </a:r>
          </a:p>
          <a:p>
            <a:pPr marL="201168" lvl="1" indent="0">
              <a:lnSpc>
                <a:spcPct val="150000"/>
              </a:lnSpc>
              <a:buNone/>
            </a:pPr>
            <a:r>
              <a:rPr lang="en-US" sz="2000" dirty="0">
                <a:solidFill>
                  <a:schemeClr val="bg1"/>
                </a:solidFill>
                <a:latin typeface="+mj-lt"/>
              </a:rPr>
              <a:t>   high at </a:t>
            </a:r>
            <a:r>
              <a:rPr lang="en-IN" sz="2000" dirty="0">
                <a:latin typeface="Bookman Old Style" panose="02050604050505020204" pitchFamily="18" charset="0"/>
              </a:rPr>
              <a:t>₹ </a:t>
            </a:r>
            <a:r>
              <a:rPr lang="en-US" sz="2000" dirty="0">
                <a:solidFill>
                  <a:schemeClr val="bg1"/>
                </a:solidFill>
                <a:latin typeface="+mj-lt"/>
              </a:rPr>
              <a:t>182.74, the profit per customer remains significant.</a:t>
            </a:r>
          </a:p>
          <a:p>
            <a:pPr lvl="1">
              <a:lnSpc>
                <a:spcPct val="150000"/>
              </a:lnSpc>
              <a:buFont typeface="Courier New" panose="02070309020205020404" pitchFamily="49" charset="0"/>
              <a:buChar char="o"/>
            </a:pPr>
            <a:r>
              <a:rPr lang="en-US" sz="2000" dirty="0">
                <a:solidFill>
                  <a:schemeClr val="bg1"/>
                </a:solidFill>
                <a:latin typeface="+mj-lt"/>
              </a:rPr>
              <a:t>The average transaction per customer being 1 indicates a low customer   </a:t>
            </a:r>
          </a:p>
          <a:p>
            <a:pPr marL="201168" lvl="1" indent="0">
              <a:lnSpc>
                <a:spcPct val="150000"/>
              </a:lnSpc>
              <a:buNone/>
            </a:pPr>
            <a:r>
              <a:rPr lang="en-US" sz="2000" dirty="0">
                <a:solidFill>
                  <a:schemeClr val="bg1"/>
                </a:solidFill>
                <a:latin typeface="+mj-lt"/>
              </a:rPr>
              <a:t>   retention rate, signifying that there is limited repeat purchasing behavior </a:t>
            </a:r>
          </a:p>
          <a:p>
            <a:pPr marL="201168" lvl="1" indent="0">
              <a:lnSpc>
                <a:spcPct val="150000"/>
              </a:lnSpc>
              <a:buNone/>
            </a:pPr>
            <a:r>
              <a:rPr lang="en-US" sz="2000" dirty="0">
                <a:solidFill>
                  <a:schemeClr val="bg1"/>
                </a:solidFill>
                <a:latin typeface="+mj-lt"/>
              </a:rPr>
              <a:t>   among customers.</a:t>
            </a:r>
          </a:p>
          <a:p>
            <a:pPr lvl="1">
              <a:buFont typeface="Courier New" panose="02070309020205020404" pitchFamily="49" charset="0"/>
              <a:buChar char="o"/>
            </a:pPr>
            <a:endParaRPr lang="en-US" sz="2000" dirty="0">
              <a:latin typeface="+mj-lt"/>
            </a:endParaRPr>
          </a:p>
          <a:p>
            <a:pPr marL="201168" lvl="1" indent="0">
              <a:buNone/>
            </a:pPr>
            <a:endParaRPr lang="en-IN" dirty="0">
              <a:latin typeface="Bookman Old Style" panose="02050604050505020204" pitchFamily="18" charset="0"/>
            </a:endParaRPr>
          </a:p>
        </p:txBody>
      </p:sp>
      <p:sp>
        <p:nvSpPr>
          <p:cNvPr id="2" name="Title 1">
            <a:extLst>
              <a:ext uri="{FF2B5EF4-FFF2-40B4-BE49-F238E27FC236}">
                <a16:creationId xmlns:a16="http://schemas.microsoft.com/office/drawing/2014/main" id="{C1E5A71F-805E-C2EE-1EEC-B72F099E2B68}"/>
              </a:ext>
            </a:extLst>
          </p:cNvPr>
          <p:cNvSpPr>
            <a:spLocks noGrp="1"/>
          </p:cNvSpPr>
          <p:nvPr>
            <p:ph type="title"/>
          </p:nvPr>
        </p:nvSpPr>
        <p:spPr>
          <a:xfrm>
            <a:off x="1097280" y="286604"/>
            <a:ext cx="10058400" cy="1531686"/>
          </a:xfrm>
        </p:spPr>
        <p:txBody>
          <a:bodyPr>
            <a:normAutofit/>
          </a:bodyPr>
          <a:lstStyle/>
          <a:p>
            <a:pPr algn="ctr"/>
            <a:r>
              <a:rPr lang="en-IN" sz="4400" dirty="0">
                <a:solidFill>
                  <a:schemeClr val="tx1"/>
                </a:solidFill>
                <a:effectLst>
                  <a:outerShdw blurRad="38100" dist="38100" dir="2700000" algn="tl">
                    <a:srgbClr val="000000">
                      <a:alpha val="43137"/>
                    </a:srgbClr>
                  </a:outerShdw>
                </a:effectLst>
              </a:rPr>
              <a:t>Key Findings From High Level Metrics </a:t>
            </a:r>
          </a:p>
        </p:txBody>
      </p:sp>
    </p:spTree>
    <p:extLst>
      <p:ext uri="{BB962C8B-B14F-4D97-AF65-F5344CB8AC3E}">
        <p14:creationId xmlns:p14="http://schemas.microsoft.com/office/powerpoint/2010/main" val="140796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F9A77-B452-3864-5534-7BFC9C703A48}"/>
              </a:ext>
            </a:extLst>
          </p:cNvPr>
          <p:cNvSpPr>
            <a:spLocks noGrp="1"/>
          </p:cNvSpPr>
          <p:nvPr>
            <p:ph idx="1"/>
          </p:nvPr>
        </p:nvSpPr>
        <p:spPr>
          <a:xfrm>
            <a:off x="546537" y="2123090"/>
            <a:ext cx="11235559" cy="4088524"/>
          </a:xfrm>
        </p:spPr>
        <p:style>
          <a:lnRef idx="1">
            <a:schemeClr val="accent1"/>
          </a:lnRef>
          <a:fillRef idx="3">
            <a:schemeClr val="accent1"/>
          </a:fillRef>
          <a:effectRef idx="2">
            <a:schemeClr val="accent1"/>
          </a:effectRef>
          <a:fontRef idx="minor">
            <a:schemeClr val="lt1"/>
          </a:fontRef>
        </p:style>
        <p:txBody>
          <a:bodyPr>
            <a:normAutofit fontScale="92500"/>
          </a:bodyPr>
          <a:lstStyle/>
          <a:p>
            <a:r>
              <a:rPr lang="en-IN" sz="2800" dirty="0">
                <a:solidFill>
                  <a:schemeClr val="tx1"/>
                </a:solidFill>
                <a:effectLst>
                  <a:outerShdw blurRad="38100" dist="38100" dir="2700000" algn="tl">
                    <a:srgbClr val="000000">
                      <a:alpha val="43137"/>
                    </a:srgbClr>
                  </a:outerShdw>
                </a:effectLst>
                <a:latin typeface="Bodoni MT" panose="02070603080606020203" pitchFamily="18" charset="0"/>
              </a:rPr>
              <a:t>ORDER LEVEL</a:t>
            </a:r>
          </a:p>
          <a:p>
            <a:pPr marL="201168" lvl="1" indent="0">
              <a:buNone/>
            </a:pPr>
            <a:r>
              <a:rPr lang="en-US" sz="2300" dirty="0">
                <a:solidFill>
                  <a:schemeClr val="tx1"/>
                </a:solidFill>
                <a:latin typeface="+mj-lt"/>
              </a:rPr>
              <a:t>Diverse Product Range </a:t>
            </a:r>
            <a:r>
              <a:rPr lang="en-US" sz="2300" dirty="0">
                <a:solidFill>
                  <a:schemeClr val="accent1">
                    <a:lumMod val="50000"/>
                  </a:schemeClr>
                </a:solidFill>
                <a:latin typeface="+mj-lt"/>
              </a:rPr>
              <a:t>: </a:t>
            </a:r>
            <a:r>
              <a:rPr lang="en-US" sz="2300" dirty="0">
                <a:latin typeface="+mj-lt"/>
              </a:rPr>
              <a:t>With 14 distinct categories for 32,951 products, the </a:t>
            </a:r>
          </a:p>
          <a:p>
            <a:pPr marL="201168" lvl="1" indent="0">
              <a:buNone/>
            </a:pPr>
            <a:r>
              <a:rPr lang="en-US" sz="2300" dirty="0">
                <a:latin typeface="+mj-lt"/>
              </a:rPr>
              <a:t>                                      company offers a broad range of items, catering to various    </a:t>
            </a:r>
          </a:p>
          <a:p>
            <a:pPr marL="201168" lvl="1" indent="0">
              <a:buNone/>
            </a:pPr>
            <a:r>
              <a:rPr lang="en-US" sz="2300" dirty="0">
                <a:latin typeface="+mj-lt"/>
              </a:rPr>
              <a:t>                                      customer preferences and needs.</a:t>
            </a:r>
          </a:p>
          <a:p>
            <a:pPr marL="201168" lvl="1" indent="0">
              <a:lnSpc>
                <a:spcPct val="150000"/>
              </a:lnSpc>
              <a:buNone/>
            </a:pPr>
            <a:r>
              <a:rPr lang="en-US" sz="2300" dirty="0">
                <a:solidFill>
                  <a:schemeClr val="tx1"/>
                </a:solidFill>
                <a:latin typeface="+mj-lt"/>
              </a:rPr>
              <a:t>Payment Methods: </a:t>
            </a:r>
            <a:r>
              <a:rPr lang="en-US" sz="2300" dirty="0">
                <a:latin typeface="+mj-lt"/>
              </a:rPr>
              <a:t>There are totally 4 payment methods available to customers, </a:t>
            </a:r>
          </a:p>
          <a:p>
            <a:pPr marL="201168" lvl="1" indent="0">
              <a:buNone/>
            </a:pPr>
            <a:r>
              <a:rPr lang="en-US" sz="2300" dirty="0">
                <a:latin typeface="+mj-lt"/>
              </a:rPr>
              <a:t>                              providing flexibility in how they can complete transactions.</a:t>
            </a:r>
          </a:p>
          <a:p>
            <a:pPr marL="0" indent="0">
              <a:lnSpc>
                <a:spcPct val="120000"/>
              </a:lnSpc>
              <a:buNone/>
            </a:pPr>
            <a:r>
              <a:rPr kumimoji="0" lang="en-US" altLang="en-US" sz="2400" b="1" i="0" u="none" strike="noStrike" cap="none" normalizeH="0" baseline="0" dirty="0">
                <a:ln>
                  <a:noFill/>
                </a:ln>
                <a:solidFill>
                  <a:schemeClr val="accent1">
                    <a:lumMod val="50000"/>
                  </a:schemeClr>
                </a:solidFill>
                <a:effectLst/>
                <a:latin typeface="+mj-lt"/>
              </a:rPr>
              <a:t>   </a:t>
            </a:r>
            <a:r>
              <a:rPr kumimoji="0" lang="en-US" altLang="en-US" sz="2400" i="0" u="none" strike="noStrike" cap="none" normalizeH="0" baseline="0" dirty="0">
                <a:ln>
                  <a:noFill/>
                </a:ln>
                <a:solidFill>
                  <a:schemeClr val="tx1"/>
                </a:solidFill>
                <a:effectLst/>
                <a:latin typeface="+mj-lt"/>
              </a:rPr>
              <a:t>Discount Rate: </a:t>
            </a:r>
            <a:r>
              <a:rPr kumimoji="0" lang="en-US" altLang="en-US" sz="2400" b="0" i="0" u="none" strike="noStrike" cap="none" normalizeH="0" baseline="0" dirty="0">
                <a:ln>
                  <a:noFill/>
                </a:ln>
                <a:solidFill>
                  <a:schemeClr val="bg1"/>
                </a:solidFill>
                <a:effectLst/>
                <a:latin typeface="+mj-lt"/>
              </a:rPr>
              <a:t>A discount rate of 3% is applied, likely to incentivize purchases    </a:t>
            </a:r>
          </a:p>
          <a:p>
            <a:pPr>
              <a:lnSpc>
                <a:spcPct val="120000"/>
              </a:lnSpc>
            </a:pPr>
            <a:r>
              <a:rPr kumimoji="0" lang="en-US" altLang="en-US" sz="2400" b="0" i="0" u="none" strike="noStrike" cap="none" normalizeH="0" baseline="0" dirty="0">
                <a:ln>
                  <a:noFill/>
                </a:ln>
                <a:solidFill>
                  <a:schemeClr val="bg1"/>
                </a:solidFill>
                <a:effectLst/>
                <a:latin typeface="+mj-lt"/>
              </a:rPr>
              <a:t>                          and attract customers while still maintaining profitability. </a:t>
            </a:r>
          </a:p>
          <a:p>
            <a:pPr marL="0" marR="0" lvl="0" indent="0" algn="l" defTabSz="914400" rtl="0" eaLnBrk="0" fontAlgn="base" latinLnBrk="0" hangingPunct="0">
              <a:lnSpc>
                <a:spcPct val="120000"/>
              </a:lnSpc>
              <a:spcBef>
                <a:spcPct val="0"/>
              </a:spcBef>
              <a:spcAft>
                <a:spcPct val="0"/>
              </a:spcAft>
              <a:buClrTx/>
              <a:buSzTx/>
              <a:buNone/>
              <a:tabLst/>
            </a:pPr>
            <a:endParaRPr lang="en-US" altLang="en-US" sz="2400" b="1" dirty="0">
              <a:solidFill>
                <a:schemeClr val="tx1"/>
              </a:solidFill>
              <a:latin typeface="+mj-lt"/>
            </a:endParaRPr>
          </a:p>
          <a:p>
            <a:pPr lvl="1">
              <a:lnSpc>
                <a:spcPct val="150000"/>
              </a:lnSpc>
              <a:buFont typeface="Courier New" panose="02070309020205020404" pitchFamily="49" charset="0"/>
              <a:buChar char="o"/>
            </a:pPr>
            <a:endParaRPr lang="en-US" sz="2300" dirty="0"/>
          </a:p>
          <a:p>
            <a:pPr lvl="1">
              <a:lnSpc>
                <a:spcPct val="150000"/>
              </a:lnSpc>
              <a:buFont typeface="Courier New" panose="02070309020205020404" pitchFamily="49" charset="0"/>
              <a:buChar char="o"/>
            </a:pPr>
            <a:endParaRPr lang="en-US" sz="2000" dirty="0">
              <a:latin typeface="+mj-lt"/>
            </a:endParaRPr>
          </a:p>
          <a:p>
            <a:pPr marL="201168" lvl="1" indent="0">
              <a:buNone/>
            </a:pPr>
            <a:endParaRPr lang="en-IN" dirty="0">
              <a:latin typeface="Bookman Old Style" panose="02050604050505020204" pitchFamily="18" charset="0"/>
            </a:endParaRPr>
          </a:p>
        </p:txBody>
      </p:sp>
      <p:sp>
        <p:nvSpPr>
          <p:cNvPr id="2" name="Title 1">
            <a:extLst>
              <a:ext uri="{FF2B5EF4-FFF2-40B4-BE49-F238E27FC236}">
                <a16:creationId xmlns:a16="http://schemas.microsoft.com/office/drawing/2014/main" id="{C1E5A71F-805E-C2EE-1EEC-B72F099E2B68}"/>
              </a:ext>
            </a:extLst>
          </p:cNvPr>
          <p:cNvSpPr>
            <a:spLocks noGrp="1"/>
          </p:cNvSpPr>
          <p:nvPr>
            <p:ph type="title"/>
          </p:nvPr>
        </p:nvSpPr>
        <p:spPr>
          <a:xfrm>
            <a:off x="1097280" y="286604"/>
            <a:ext cx="10058400" cy="1531686"/>
          </a:xfrm>
        </p:spPr>
        <p:txBody>
          <a:bodyPr>
            <a:normAutofit/>
          </a:bodyPr>
          <a:lstStyle/>
          <a:p>
            <a:pPr algn="ctr"/>
            <a:r>
              <a:rPr lang="en-IN" sz="4400" dirty="0">
                <a:solidFill>
                  <a:schemeClr val="tx1"/>
                </a:solidFill>
                <a:effectLst>
                  <a:outerShdw blurRad="38100" dist="38100" dir="2700000" algn="tl">
                    <a:srgbClr val="000000">
                      <a:alpha val="43137"/>
                    </a:srgbClr>
                  </a:outerShdw>
                </a:effectLst>
              </a:rPr>
              <a:t>Key Findings From High Level Metrics </a:t>
            </a:r>
          </a:p>
        </p:txBody>
      </p:sp>
    </p:spTree>
    <p:extLst>
      <p:ext uri="{BB962C8B-B14F-4D97-AF65-F5344CB8AC3E}">
        <p14:creationId xmlns:p14="http://schemas.microsoft.com/office/powerpoint/2010/main" val="1751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A71F-805E-C2EE-1EEC-B72F099E2B68}"/>
              </a:ext>
            </a:extLst>
          </p:cNvPr>
          <p:cNvSpPr>
            <a:spLocks noGrp="1"/>
          </p:cNvSpPr>
          <p:nvPr>
            <p:ph type="title"/>
          </p:nvPr>
        </p:nvSpPr>
        <p:spPr>
          <a:xfrm>
            <a:off x="1097280" y="286604"/>
            <a:ext cx="10058400" cy="1531686"/>
          </a:xfrm>
        </p:spPr>
        <p:txBody>
          <a:bodyPr>
            <a:normAutofit/>
          </a:bodyPr>
          <a:lstStyle/>
          <a:p>
            <a:pPr algn="ctr"/>
            <a:r>
              <a:rPr lang="en-IN" sz="4400" dirty="0">
                <a:solidFill>
                  <a:schemeClr val="tx1"/>
                </a:solidFill>
                <a:effectLst>
                  <a:outerShdw blurRad="38100" dist="38100" dir="2700000" algn="tl">
                    <a:srgbClr val="000000">
                      <a:alpha val="43137"/>
                    </a:srgbClr>
                  </a:outerShdw>
                </a:effectLst>
              </a:rPr>
              <a:t>Key Findings From High Level Metrics </a:t>
            </a:r>
          </a:p>
        </p:txBody>
      </p:sp>
      <p:sp>
        <p:nvSpPr>
          <p:cNvPr id="7" name="Content Placeholder 2">
            <a:extLst>
              <a:ext uri="{FF2B5EF4-FFF2-40B4-BE49-F238E27FC236}">
                <a16:creationId xmlns:a16="http://schemas.microsoft.com/office/drawing/2014/main" id="{2FDF9A77-B452-3864-5534-7BFC9C703A48}"/>
              </a:ext>
            </a:extLst>
          </p:cNvPr>
          <p:cNvSpPr txBox="1">
            <a:spLocks/>
          </p:cNvSpPr>
          <p:nvPr/>
        </p:nvSpPr>
        <p:spPr>
          <a:xfrm>
            <a:off x="1097281" y="2228192"/>
            <a:ext cx="10058400" cy="4071007"/>
          </a:xfrm>
          <a:prstGeom prst="rect">
            <a:avLst/>
          </a:prstGeom>
        </p:spPr>
        <p:style>
          <a:lnRef idx="1">
            <a:schemeClr val="accent1"/>
          </a:lnRef>
          <a:fillRef idx="3">
            <a:schemeClr val="accent1"/>
          </a:fillRef>
          <a:effectRef idx="2">
            <a:schemeClr val="accent1"/>
          </a:effectRef>
          <a:fontRef idx="minor">
            <a:schemeClr val="lt1"/>
          </a:fontRef>
        </p:style>
        <p:txBody>
          <a:bodyPr vert="horz" lIns="0" tIns="45720" rIns="0" bIns="45720" rtlCol="0">
            <a:normAutofit fontScale="2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lt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lt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lt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lt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r>
              <a:rPr lang="en-IN" sz="10400" dirty="0">
                <a:solidFill>
                  <a:schemeClr val="tx1"/>
                </a:solidFill>
                <a:effectLst>
                  <a:outerShdw blurRad="38100" dist="38100" dir="2700000" algn="tl">
                    <a:srgbClr val="000000">
                      <a:alpha val="43137"/>
                    </a:srgbClr>
                  </a:outerShdw>
                </a:effectLst>
                <a:latin typeface="Bodoni MT" panose="02070603080606020203" pitchFamily="18" charset="0"/>
              </a:rPr>
              <a:t>ORDER LEVEL</a:t>
            </a:r>
          </a:p>
          <a:p>
            <a:pPr>
              <a:lnSpc>
                <a:spcPct val="120000"/>
              </a:lnSpc>
            </a:pPr>
            <a:r>
              <a:rPr lang="en-US" altLang="en-US" sz="8000" dirty="0">
                <a:solidFill>
                  <a:schemeClr val="tx1"/>
                </a:solidFill>
                <a:latin typeface="+mj-lt"/>
              </a:rPr>
              <a:t>Categories Per Order </a:t>
            </a:r>
            <a:r>
              <a:rPr kumimoji="0" lang="en-US" altLang="en-US" sz="11200" i="0" u="none" strike="noStrike" cap="none" normalizeH="0" baseline="0" dirty="0">
                <a:ln>
                  <a:noFill/>
                </a:ln>
                <a:solidFill>
                  <a:schemeClr val="tx1"/>
                </a:solidFill>
                <a:effectLst/>
                <a:latin typeface="+mj-lt"/>
              </a:rPr>
              <a:t>: </a:t>
            </a:r>
            <a:r>
              <a:rPr lang="en-US" sz="8800" dirty="0">
                <a:latin typeface="+mj-lt"/>
              </a:rPr>
              <a:t>On average, customers purchase items from only</a:t>
            </a:r>
            <a:endParaRPr lang="en-US" sz="8000" dirty="0">
              <a:latin typeface="+mj-lt"/>
            </a:endParaRPr>
          </a:p>
          <a:p>
            <a:pPr>
              <a:lnSpc>
                <a:spcPct val="120000"/>
              </a:lnSpc>
            </a:pPr>
            <a:r>
              <a:rPr lang="en-US" sz="8000" dirty="0">
                <a:latin typeface="+mj-lt"/>
              </a:rPr>
              <a:t>                                    one category per order</a:t>
            </a:r>
            <a:r>
              <a:rPr lang="en-US" altLang="en-US" sz="8000" b="1" dirty="0">
                <a:solidFill>
                  <a:schemeClr val="tx1"/>
                </a:solidFill>
                <a:latin typeface="+mj-lt"/>
              </a:rPr>
              <a:t> </a:t>
            </a:r>
            <a:endParaRPr lang="en-US" sz="8800" dirty="0">
              <a:latin typeface="+mj-lt"/>
            </a:endParaRPr>
          </a:p>
          <a:p>
            <a:pPr marL="0" indent="0">
              <a:lnSpc>
                <a:spcPct val="120000"/>
              </a:lnSpc>
              <a:buNone/>
            </a:pPr>
            <a:r>
              <a:rPr kumimoji="0" lang="en-US" altLang="en-US" sz="8000" i="0" u="none" strike="noStrike" cap="none" normalizeH="0" baseline="0" dirty="0">
                <a:ln>
                  <a:noFill/>
                </a:ln>
                <a:solidFill>
                  <a:schemeClr val="tx1"/>
                </a:solidFill>
                <a:effectLst/>
                <a:latin typeface="+mj-lt"/>
              </a:rPr>
              <a:t>Purchase Behavior </a:t>
            </a:r>
            <a:r>
              <a:rPr kumimoji="0" lang="en-US" altLang="en-US" sz="8800" i="0" u="none" strike="noStrike" cap="none" normalizeH="0" baseline="0" dirty="0">
                <a:ln>
                  <a:noFill/>
                </a:ln>
                <a:solidFill>
                  <a:schemeClr val="tx1"/>
                </a:solidFill>
                <a:effectLst/>
                <a:latin typeface="+mj-lt"/>
              </a:rPr>
              <a:t>: </a:t>
            </a:r>
            <a:r>
              <a:rPr kumimoji="0" lang="en-US" altLang="en-US" sz="8800" b="0" i="0" u="none" strike="noStrike" cap="none" normalizeH="0" baseline="0" dirty="0">
                <a:ln>
                  <a:noFill/>
                </a:ln>
                <a:solidFill>
                  <a:schemeClr val="bg1"/>
                </a:solidFill>
                <a:effectLst/>
                <a:latin typeface="+mj-lt"/>
              </a:rPr>
              <a:t>The data shows that 90.02% of purchases are one-</a:t>
            </a:r>
            <a:r>
              <a:rPr lang="en-US" altLang="en-US" sz="8800" dirty="0">
                <a:solidFill>
                  <a:schemeClr val="bg1"/>
                </a:solidFill>
                <a:latin typeface="+mj-lt"/>
              </a:rPr>
              <a:t>          		         </a:t>
            </a:r>
            <a:r>
              <a:rPr kumimoji="0" lang="en-US" altLang="en-US" sz="8800" b="0" i="0" u="none" strike="noStrike" cap="none" normalizeH="0" baseline="0" dirty="0">
                <a:ln>
                  <a:noFill/>
                </a:ln>
                <a:solidFill>
                  <a:schemeClr val="bg1"/>
                </a:solidFill>
                <a:effectLst/>
                <a:latin typeface="+mj-lt"/>
              </a:rPr>
              <a:t>time, while only 9.97% are repeat purchases. This</a:t>
            </a:r>
            <a:r>
              <a:rPr lang="en-US" altLang="en-US" sz="8800" dirty="0">
                <a:solidFill>
                  <a:schemeClr val="bg1"/>
                </a:solidFill>
                <a:latin typeface="+mj-lt"/>
              </a:rPr>
              <a:t>                                                                      </a:t>
            </a:r>
          </a:p>
          <a:p>
            <a:pPr marL="0" indent="0">
              <a:lnSpc>
                <a:spcPct val="120000"/>
              </a:lnSpc>
              <a:buNone/>
            </a:pPr>
            <a:r>
              <a:rPr kumimoji="0" lang="en-US" altLang="en-US" sz="8800" b="0" i="0" u="none" strike="noStrike" cap="none" normalizeH="0" baseline="0" dirty="0">
                <a:ln>
                  <a:noFill/>
                </a:ln>
                <a:solidFill>
                  <a:schemeClr val="bg1"/>
                </a:solidFill>
                <a:effectLst/>
                <a:latin typeface="+mj-lt"/>
              </a:rPr>
              <a:t>                              highlights the need to focus on strategies to </a:t>
            </a:r>
          </a:p>
          <a:p>
            <a:pPr marL="0" marR="0" lvl="0" indent="0" algn="l" defTabSz="914400" rtl="0" eaLnBrk="0" fontAlgn="base" latinLnBrk="0" hangingPunct="0">
              <a:lnSpc>
                <a:spcPct val="120000"/>
              </a:lnSpc>
              <a:spcBef>
                <a:spcPct val="0"/>
              </a:spcBef>
              <a:spcAft>
                <a:spcPct val="0"/>
              </a:spcAft>
              <a:buClrTx/>
              <a:buSzTx/>
              <a:buNone/>
              <a:tabLst/>
            </a:pPr>
            <a:r>
              <a:rPr lang="en-US" altLang="en-US" sz="8800" dirty="0">
                <a:solidFill>
                  <a:schemeClr val="bg1"/>
                </a:solidFill>
                <a:latin typeface="+mj-lt"/>
              </a:rPr>
              <a:t>                              </a:t>
            </a:r>
            <a:r>
              <a:rPr kumimoji="0" lang="en-US" altLang="en-US" sz="8800" b="0" i="0" u="none" strike="noStrike" cap="none" normalizeH="0" baseline="0" dirty="0">
                <a:ln>
                  <a:noFill/>
                </a:ln>
                <a:solidFill>
                  <a:schemeClr val="bg1"/>
                </a:solidFill>
                <a:effectLst/>
                <a:latin typeface="+mj-lt"/>
              </a:rPr>
              <a:t>encourage repeat business and foster customer </a:t>
            </a:r>
          </a:p>
          <a:p>
            <a:pPr marL="0" marR="0" lvl="0" indent="0" algn="l" defTabSz="914400" rtl="0" eaLnBrk="0" fontAlgn="base" latinLnBrk="0" hangingPunct="0">
              <a:lnSpc>
                <a:spcPct val="120000"/>
              </a:lnSpc>
              <a:spcBef>
                <a:spcPct val="0"/>
              </a:spcBef>
              <a:spcAft>
                <a:spcPct val="0"/>
              </a:spcAft>
              <a:buClrTx/>
              <a:buSzTx/>
              <a:buNone/>
              <a:tabLst/>
            </a:pPr>
            <a:r>
              <a:rPr lang="en-US" altLang="en-US" sz="8800" dirty="0">
                <a:solidFill>
                  <a:schemeClr val="bg1"/>
                </a:solidFill>
                <a:latin typeface="+mj-lt"/>
              </a:rPr>
              <a:t>                              </a:t>
            </a:r>
            <a:r>
              <a:rPr kumimoji="0" lang="en-US" altLang="en-US" sz="8800" b="0" i="0" u="none" strike="noStrike" cap="none" normalizeH="0" baseline="0" dirty="0">
                <a:ln>
                  <a:noFill/>
                </a:ln>
                <a:solidFill>
                  <a:schemeClr val="bg1"/>
                </a:solidFill>
                <a:effectLst/>
                <a:latin typeface="+mj-lt"/>
              </a:rPr>
              <a:t>loyalty</a:t>
            </a:r>
            <a:r>
              <a:rPr lang="en-US" altLang="en-US" sz="8800" dirty="0">
                <a:solidFill>
                  <a:schemeClr val="bg1"/>
                </a:solidFill>
                <a:latin typeface="+mj-lt"/>
              </a:rPr>
              <a:t>.</a:t>
            </a:r>
            <a:endParaRPr lang="en-US" sz="8800" dirty="0">
              <a:latin typeface="+mj-lt"/>
            </a:endParaRPr>
          </a:p>
          <a:p>
            <a:pPr marL="0" marR="0" lvl="0" indent="0" algn="l" defTabSz="914400" rtl="0" eaLnBrk="0" fontAlgn="base" latinLnBrk="0" hangingPunct="0">
              <a:lnSpc>
                <a:spcPct val="120000"/>
              </a:lnSpc>
              <a:spcBef>
                <a:spcPct val="0"/>
              </a:spcBef>
              <a:spcAft>
                <a:spcPct val="0"/>
              </a:spcAft>
              <a:buClrTx/>
              <a:buSzTx/>
              <a:buNone/>
              <a:tabLst/>
            </a:pPr>
            <a:endParaRPr kumimoji="0" lang="en-US" altLang="en-US" sz="88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20000"/>
              </a:lnSpc>
              <a:spcBef>
                <a:spcPct val="0"/>
              </a:spcBef>
              <a:spcAft>
                <a:spcPct val="0"/>
              </a:spcAft>
              <a:buClrTx/>
              <a:buSzTx/>
              <a:buNone/>
              <a:tabLst/>
            </a:pPr>
            <a:r>
              <a:rPr lang="en-US" altLang="en-US" sz="8800" dirty="0">
                <a:solidFill>
                  <a:schemeClr val="bg1"/>
                </a:solidFill>
                <a:latin typeface="+mj-lt"/>
              </a:rPr>
              <a:t>                               </a:t>
            </a:r>
            <a:endParaRPr kumimoji="0" lang="en-US" altLang="en-US" sz="8800" b="0" i="0" u="none" strike="noStrike" cap="none" normalizeH="0" baseline="0" dirty="0">
              <a:ln>
                <a:noFill/>
              </a:ln>
              <a:solidFill>
                <a:schemeClr val="bg1"/>
              </a:solidFill>
              <a:effectLst/>
              <a:latin typeface="+mj-lt"/>
            </a:endParaRPr>
          </a:p>
          <a:p>
            <a:pPr>
              <a:lnSpc>
                <a:spcPct val="120000"/>
              </a:lnSpc>
            </a:pPr>
            <a:endParaRPr kumimoji="0" lang="en-US" altLang="en-US" sz="88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20000"/>
              </a:lnSpc>
              <a:spcBef>
                <a:spcPct val="0"/>
              </a:spcBef>
              <a:spcAft>
                <a:spcPct val="0"/>
              </a:spcAft>
              <a:buClrTx/>
              <a:buSzTx/>
              <a:buNone/>
              <a:tabLst/>
            </a:pPr>
            <a:r>
              <a:rPr lang="en-US" altLang="en-US" sz="8800" dirty="0">
                <a:solidFill>
                  <a:schemeClr val="bg1"/>
                </a:solidFill>
                <a:latin typeface="+mj-lt"/>
              </a:rPr>
              <a:t>                                   </a:t>
            </a:r>
            <a:endParaRPr kumimoji="0" lang="en-US" altLang="en-US" sz="8800"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20000"/>
              </a:lnSpc>
              <a:spcBef>
                <a:spcPct val="0"/>
              </a:spcBef>
              <a:spcAft>
                <a:spcPct val="0"/>
              </a:spcAft>
              <a:buClrTx/>
              <a:buSzTx/>
              <a:buNone/>
              <a:tabLst/>
            </a:pPr>
            <a:r>
              <a:rPr lang="en-US" altLang="en-US" sz="8800" dirty="0">
                <a:solidFill>
                  <a:schemeClr val="bg1"/>
                </a:solidFill>
                <a:latin typeface="+mj-lt"/>
              </a:rPr>
              <a:t>                                   </a:t>
            </a:r>
            <a:endParaRPr lang="en-IN" dirty="0">
              <a:latin typeface="Bookman Old Style" panose="02050604050505020204" pitchFamily="18" charset="0"/>
            </a:endParaRPr>
          </a:p>
        </p:txBody>
      </p:sp>
    </p:spTree>
    <p:extLst>
      <p:ext uri="{BB962C8B-B14F-4D97-AF65-F5344CB8AC3E}">
        <p14:creationId xmlns:p14="http://schemas.microsoft.com/office/powerpoint/2010/main" val="247541797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{2B2C3DE7-E52C-4734-A899-190635CEB72C}tf56160789_win32</Template>
  <TotalTime>1776</TotalTime>
  <Words>1897</Words>
  <Application>Microsoft Office PowerPoint</Application>
  <PresentationFormat>Widescreen</PresentationFormat>
  <Paragraphs>380</Paragraphs>
  <Slides>40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Algerian</vt:lpstr>
      <vt:lpstr>Arial</vt:lpstr>
      <vt:lpstr>Bodoni MT</vt:lpstr>
      <vt:lpstr>Bookman Old Style</vt:lpstr>
      <vt:lpstr>Calibri</vt:lpstr>
      <vt:lpstr>Consolas</vt:lpstr>
      <vt:lpstr>Constantia</vt:lpstr>
      <vt:lpstr>Copperplate Gothic Bold</vt:lpstr>
      <vt:lpstr>Courier New</vt:lpstr>
      <vt:lpstr>Franklin Gothic Book</vt:lpstr>
      <vt:lpstr>Sitka Subheading Semibold</vt:lpstr>
      <vt:lpstr>Wingdings</vt:lpstr>
      <vt:lpstr>Custom</vt:lpstr>
      <vt:lpstr>RETAIL SALES ANALYSIS</vt:lpstr>
      <vt:lpstr>PowerPoint Presentation</vt:lpstr>
      <vt:lpstr>PowerPoint Presentation</vt:lpstr>
      <vt:lpstr>Data Availability</vt:lpstr>
      <vt:lpstr>DATA CLEANING </vt:lpstr>
      <vt:lpstr>Exploratory Analysis</vt:lpstr>
      <vt:lpstr>Key Findings From High Level Metrics </vt:lpstr>
      <vt:lpstr>Key Findings From High Level Metrics </vt:lpstr>
      <vt:lpstr>Key Findings From High Level Metrics </vt:lpstr>
      <vt:lpstr>Key Findings From High Level Metrics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satisfaction vs Average sales </vt:lpstr>
      <vt:lpstr>TOP 10 PERFORMING STORE ID</vt:lpstr>
      <vt:lpstr>WORST 10 PERFORMING STORE ID</vt:lpstr>
      <vt:lpstr>PowerPoint Presentation</vt:lpstr>
      <vt:lpstr>RFM SEGMENTATION</vt:lpstr>
      <vt:lpstr>Customers purchased in all channel</vt:lpstr>
      <vt:lpstr>PowerPoint Presentation</vt:lpstr>
      <vt:lpstr>PowerPoint Presentation</vt:lpstr>
      <vt:lpstr>CUSTOMER BAHAVIOUR ANALYSIS</vt:lpstr>
      <vt:lpstr>CUSTOMER BEHAVIOUR ANALYSIS</vt:lpstr>
      <vt:lpstr>PowerPoint Presentation</vt:lpstr>
      <vt:lpstr>Cross selling products</vt:lpstr>
      <vt:lpstr>PowerPoint Presentation</vt:lpstr>
      <vt:lpstr>Category Penetration Analysis</vt:lpstr>
      <vt:lpstr>Cross Category Analysis</vt:lpstr>
      <vt:lpstr>PowerPoint Presentation</vt:lpstr>
      <vt:lpstr>PowerPoint Presentation</vt:lpstr>
      <vt:lpstr>PowerPoint Presentation</vt:lpstr>
      <vt:lpstr>Highest &amp; Least sales by Month and their contribution in % of sales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ANALYSIS</dc:title>
  <dc:creator>Sakthi Janani</dc:creator>
  <cp:lastModifiedBy>Sakthi Janani</cp:lastModifiedBy>
  <cp:revision>1</cp:revision>
  <dcterms:created xsi:type="dcterms:W3CDTF">2024-06-27T04:07:59Z</dcterms:created>
  <dcterms:modified xsi:type="dcterms:W3CDTF">2024-06-28T09:44:14Z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