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ECD51-4128-41DA-B20A-F729CA13DCB7}" v="26" dt="2024-04-02T17:04:31.01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33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5FCDD2-A04B-49B5-A8B5-B3178D507657}"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B930B9A-F729-4134-8291-939C1464C3D7}" type="slidenum">
              <a:rPr lang="en-IN" smtClean="0"/>
              <a:t>‹#›</a:t>
            </a:fld>
            <a:endParaRPr lang="en-IN"/>
          </a:p>
        </p:txBody>
      </p:sp>
    </p:spTree>
    <p:extLst>
      <p:ext uri="{BB962C8B-B14F-4D97-AF65-F5344CB8AC3E}">
        <p14:creationId xmlns:p14="http://schemas.microsoft.com/office/powerpoint/2010/main" val="51750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fileId=https%3A//storage.googleapis.com/kaggle-colab-exported-notebooks/ibm-hr-analytics-employee-attrition-performance-08253305-efa8-430b-b8e1-911b684dc82f.ipynb%3FX-Goog-Algorithm%3DGOOG4-RSA-SHA256%26X-Goog-Credential%3Dgcp-kaggle-com%2540kaggle-161607.iam.gserviceaccount.com/20240402/auto/storage/goog4_request%26X-Goog-Date%3D20240402T163453Z%26X-Goog-Expires%3D259200%26X-Goog-SignedHeaders%3Dhost%26X-Goog-Signature%3De120be9c35a0d049d207a553ef4cff3c78e3e4db76eff22e981189b15d9b82489c7a24c0640165389885414f4401c93efa2ea58235fff58bdc3755623a278c4d1b66d70eac729f4cf29eff4a577d716b5238cf2abf1e05370278fb82c981e6be93e9cbffb53bd31553ecbf9a4cebe5517b316953391cb729ddb6c14d8e7693bb154659c03fb90aa1214e601a9bec97c7ee1b52bf5bd4c462613ce10a48084ae21781dab4096d80276bb1117685274b5822861f513f2086a7bcac8343d52e7cd3253de751437c12967752d49a6c6285683ea38c7e69f69c62c66b5da924f41a472826de500a146e4dc4d40c0ce81f70b4dc21eb4dccb2703e66cea33794e58245"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a:t>T Sakthivel</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226005"/>
            <a:ext cx="2437130" cy="758190"/>
          </a:xfrm>
          <a:prstGeom prst="rect">
            <a:avLst/>
          </a:prstGeom>
        </p:spPr>
        <p:txBody>
          <a:bodyPr vert="horz" wrap="square" lIns="0" tIns="13335" rIns="0" bIns="0" rtlCol="0">
            <a:spAutoFit/>
          </a:bodyPr>
          <a:lstStyle/>
          <a:p>
            <a:pPr marL="12700">
              <a:lnSpc>
                <a:spcPct val="100000"/>
              </a:lnSpc>
              <a:spcBef>
                <a:spcPts val="105"/>
              </a:spcBef>
            </a:pPr>
            <a:r>
              <a:rPr sz="4750" dirty="0"/>
              <a:t>R</a:t>
            </a:r>
            <a:r>
              <a:rPr sz="4750" spc="-40" dirty="0"/>
              <a:t>E</a:t>
            </a:r>
            <a:r>
              <a:rPr sz="4750" spc="15" dirty="0"/>
              <a:t>S</a:t>
            </a:r>
            <a:r>
              <a:rPr sz="4750" spc="-30" dirty="0"/>
              <a:t>U</a:t>
            </a:r>
            <a:r>
              <a:rPr sz="4750" spc="-405" dirty="0"/>
              <a:t>L</a:t>
            </a:r>
            <a:r>
              <a:rPr sz="475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3D6DA2C3-BCD1-5BBE-D976-E9ECB2BE1396}"/>
              </a:ext>
            </a:extLst>
          </p:cNvPr>
          <p:cNvSpPr txBox="1"/>
          <p:nvPr/>
        </p:nvSpPr>
        <p:spPr>
          <a:xfrm>
            <a:off x="735910" y="1060395"/>
            <a:ext cx="8924925" cy="2616486"/>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The results for Employee Attrition Prediction in Human Resources using Random Forest typically include model performance metrics and insights into factors influencing attrition.</a:t>
            </a:r>
          </a:p>
          <a:p>
            <a:pPr algn="just">
              <a:lnSpc>
                <a:spcPct val="150000"/>
              </a:lnSpc>
            </a:pPr>
            <a:r>
              <a:rPr lang="en-US" sz="1850" dirty="0">
                <a:latin typeface="Bell MT" panose="02020503060305020303" pitchFamily="18" charset="0"/>
              </a:rPr>
              <a:t>Assessment of the model's predictive accuracy on unseen data and its generalization to new cases is crucial. </a:t>
            </a:r>
          </a:p>
          <a:p>
            <a:pPr algn="just">
              <a:lnSpc>
                <a:spcPct val="150000"/>
              </a:lnSpc>
            </a:pPr>
            <a:r>
              <a:rPr lang="en-US" sz="1850" dirty="0">
                <a:latin typeface="Bell MT" panose="02020503060305020303" pitchFamily="18" charset="0"/>
              </a:rPr>
              <a:t>     Techniques like cross-validation can help validate the model's performance and ensure its robustness.</a:t>
            </a:r>
            <a:endParaRPr lang="en-IN" sz="1850" dirty="0">
              <a:latin typeface="Bell MT" panose="02020503060305020303" pitchFamily="18" charset="0"/>
            </a:endParaRPr>
          </a:p>
        </p:txBody>
      </p:sp>
      <p:sp>
        <p:nvSpPr>
          <p:cNvPr id="2" name="TextBox 1">
            <a:extLst>
              <a:ext uri="{FF2B5EF4-FFF2-40B4-BE49-F238E27FC236}">
                <a16:creationId xmlns:a16="http://schemas.microsoft.com/office/drawing/2014/main" id="{77CB466D-538B-C397-4335-D2124A08BC72}"/>
              </a:ext>
            </a:extLst>
          </p:cNvPr>
          <p:cNvSpPr txBox="1"/>
          <p:nvPr/>
        </p:nvSpPr>
        <p:spPr>
          <a:xfrm>
            <a:off x="736097" y="648675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hlinkClick r:id="rId3"/>
              </a:rPr>
              <a:t>Link to Collab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95400" y="599561"/>
            <a:ext cx="6846254" cy="878446"/>
          </a:xfrm>
          <a:prstGeom prst="rect">
            <a:avLst/>
          </a:prstGeom>
        </p:spPr>
        <p:txBody>
          <a:bodyPr vert="horz" wrap="square" lIns="0" tIns="16510" rIns="0" bIns="0" rtlCol="0">
            <a:spAutoFit/>
          </a:bodyPr>
          <a:lstStyle/>
          <a:p>
            <a:pPr marL="12700" algn="ctr">
              <a:lnSpc>
                <a:spcPct val="100000"/>
              </a:lnSpc>
              <a:spcBef>
                <a:spcPts val="130"/>
              </a:spcBef>
            </a:pPr>
            <a:r>
              <a:rPr lang="en-US" sz="2800" dirty="0">
                <a:latin typeface="Imprint MT Shadow" panose="04020605060303030202" pitchFamily="82" charset="0"/>
              </a:rPr>
              <a:t>Employee Attrition Prediction in Human Resources using Random Forest </a:t>
            </a:r>
            <a:endParaRPr sz="2800" dirty="0">
              <a:latin typeface="Imprint MT Shadow" panose="04020605060303030202"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Picture 25">
            <a:extLst>
              <a:ext uri="{FF2B5EF4-FFF2-40B4-BE49-F238E27FC236}">
                <a16:creationId xmlns:a16="http://schemas.microsoft.com/office/drawing/2014/main" id="{9B86EE5A-137A-E465-1F9F-CA0D510FA59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
                    </a14:imgEffect>
                    <a14:imgEffect>
                      <a14:brightnessContrast bright="10000"/>
                    </a14:imgEffect>
                  </a14:imgLayer>
                </a14:imgProps>
              </a:ext>
              <a:ext uri="{28A0092B-C50C-407E-A947-70E740481C1C}">
                <a14:useLocalDpi xmlns:a14="http://schemas.microsoft.com/office/drawing/2010/main" val="0"/>
              </a:ext>
            </a:extLst>
          </a:blip>
          <a:stretch>
            <a:fillRect/>
          </a:stretch>
        </p:blipFill>
        <p:spPr>
          <a:xfrm>
            <a:off x="409223" y="1535157"/>
            <a:ext cx="8524881" cy="43331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extLst>
              <a:ext uri="{BEBA8EAE-BF5A-486C-A8C5-ECC9F3942E4B}">
                <a14:imgProps xmlns:a14="http://schemas.microsoft.com/office/drawing/2010/main">
                  <a14:imgLayer r:embed="rId4">
                    <a14:imgEffect>
                      <a14:saturation sat="200000"/>
                    </a14:imgEffect>
                    <a14:imgEffect>
                      <a14:brightnessContrast bright="2000"/>
                    </a14:imgEffect>
                  </a14:imgLayer>
                </a14:imgProps>
              </a:ext>
            </a:extLst>
          </a:blip>
          <a:stretch>
            <a:fillRect/>
          </a:stretch>
        </p:blipFill>
        <p:spPr>
          <a:xfrm>
            <a:off x="0" y="3848102"/>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9C3A2522-5DD2-A651-9717-1D59F678153E}"/>
              </a:ext>
            </a:extLst>
          </p:cNvPr>
          <p:cNvSpPr txBox="1"/>
          <p:nvPr/>
        </p:nvSpPr>
        <p:spPr>
          <a:xfrm>
            <a:off x="623519" y="1430017"/>
            <a:ext cx="8901444" cy="1762406"/>
          </a:xfrm>
          <a:prstGeom prst="rect">
            <a:avLst/>
          </a:prstGeom>
          <a:noFill/>
        </p:spPr>
        <p:txBody>
          <a:bodyPr wrap="square" rtlCol="0">
            <a:spAutoFit/>
          </a:bodyPr>
          <a:lstStyle/>
          <a:p>
            <a:pPr algn="just">
              <a:lnSpc>
                <a:spcPct val="150000"/>
              </a:lnSpc>
            </a:pPr>
            <a:r>
              <a:rPr lang="en-US" sz="1850" b="0" i="0" dirty="0">
                <a:solidFill>
                  <a:srgbClr val="333333"/>
                </a:solidFill>
                <a:effectLst/>
                <a:latin typeface="Bell MT" panose="02020503060305020303" pitchFamily="18" charset="0"/>
              </a:rPr>
              <a:t>Employees are the most valuable resources for any organization. The cost associated with professional training, the developed loyalty over the years and the sensitivity of some organizational positions, all make it very essential to identify who might leave the organization.</a:t>
            </a:r>
            <a:endParaRPr lang="en-IN" sz="1850" dirty="0">
              <a:latin typeface="Bell MT" panose="02020503060305020303" pitchFamily="18" charset="0"/>
            </a:endParaRPr>
          </a:p>
        </p:txBody>
      </p:sp>
      <p:sp>
        <p:nvSpPr>
          <p:cNvPr id="24" name="TextBox 23">
            <a:extLst>
              <a:ext uri="{FF2B5EF4-FFF2-40B4-BE49-F238E27FC236}">
                <a16:creationId xmlns:a16="http://schemas.microsoft.com/office/drawing/2014/main" id="{BF929066-F25F-7D1D-3610-59749D619516}"/>
              </a:ext>
            </a:extLst>
          </p:cNvPr>
          <p:cNvSpPr txBox="1"/>
          <p:nvPr/>
        </p:nvSpPr>
        <p:spPr>
          <a:xfrm>
            <a:off x="1885849" y="3450537"/>
            <a:ext cx="7490804" cy="1335366"/>
          </a:xfrm>
          <a:prstGeom prst="rect">
            <a:avLst/>
          </a:prstGeom>
          <a:noFill/>
        </p:spPr>
        <p:txBody>
          <a:bodyPr wrap="square" rtlCol="0">
            <a:spAutoFit/>
          </a:bodyPr>
          <a:lstStyle/>
          <a:p>
            <a:pPr algn="just">
              <a:lnSpc>
                <a:spcPct val="150000"/>
              </a:lnSpc>
            </a:pPr>
            <a:r>
              <a:rPr lang="en-US" sz="1850" b="0" i="0" dirty="0">
                <a:solidFill>
                  <a:srgbClr val="333333"/>
                </a:solidFill>
                <a:effectLst/>
                <a:latin typeface="Bell MT" panose="02020503060305020303" pitchFamily="18" charset="0"/>
              </a:rPr>
              <a:t>IBM attrition dataset is used in this work to train and evaluate machine learning models; namely Decision Tree, Random Forest Regressor, Logistic Regressor, </a:t>
            </a:r>
            <a:r>
              <a:rPr lang="en-US" sz="1850" b="0" i="0" dirty="0" err="1">
                <a:solidFill>
                  <a:srgbClr val="333333"/>
                </a:solidFill>
                <a:effectLst/>
                <a:latin typeface="Bell MT" panose="02020503060305020303" pitchFamily="18" charset="0"/>
              </a:rPr>
              <a:t>Adaboost</a:t>
            </a:r>
            <a:r>
              <a:rPr lang="en-US" sz="1850" b="0" i="0" dirty="0">
                <a:solidFill>
                  <a:srgbClr val="333333"/>
                </a:solidFill>
                <a:effectLst/>
                <a:latin typeface="Bell MT" panose="02020503060305020303" pitchFamily="18" charset="0"/>
              </a:rPr>
              <a:t> Model, and Gradient Boosting Classifier models.</a:t>
            </a:r>
            <a:endParaRPr lang="en-IN" sz="1850" dirty="0">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82296" y="3810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4DF1A72-B7B1-4A53-055D-C122A6CE3DB2}"/>
              </a:ext>
            </a:extLst>
          </p:cNvPr>
          <p:cNvSpPr txBox="1"/>
          <p:nvPr/>
        </p:nvSpPr>
        <p:spPr>
          <a:xfrm>
            <a:off x="482296" y="1059180"/>
            <a:ext cx="8382000" cy="2616486"/>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Employee attrition poses a significant challenge for organizations, leading to increased costs, loss of productivity, and disruptions in operations. Identifying employees at risk of leaving beforehand allows HR departments to implement proactive retention strategies, thereby mitigating the negative impacts of attrition. In this project, the aim is to develop a predictive model using the Random Forest algorithm to accurately forecast employee attrition in a given organization.</a:t>
            </a:r>
            <a:endParaRPr lang="en-IN" sz="1850" dirty="0">
              <a:latin typeface="Bell MT" panose="02020503060305020303" pitchFamily="18" charset="0"/>
            </a:endParaRPr>
          </a:p>
        </p:txBody>
      </p:sp>
      <p:sp>
        <p:nvSpPr>
          <p:cNvPr id="12" name="TextBox 11">
            <a:extLst>
              <a:ext uri="{FF2B5EF4-FFF2-40B4-BE49-F238E27FC236}">
                <a16:creationId xmlns:a16="http://schemas.microsoft.com/office/drawing/2014/main" id="{EC94C5E1-3964-0AEA-FF58-B0007A1F3EC6}"/>
              </a:ext>
            </a:extLst>
          </p:cNvPr>
          <p:cNvSpPr txBox="1"/>
          <p:nvPr/>
        </p:nvSpPr>
        <p:spPr>
          <a:xfrm>
            <a:off x="482296" y="3773825"/>
            <a:ext cx="7315200" cy="2189446"/>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The primary objective of this project is to build a predictive model that can effectively forecast employee attrition within a specified timeframe using Random Forest algorithm. The model should provide insights into the factors contributing to attrition, enabling HR departments to take targeted actions to retain valuable employees.</a:t>
            </a:r>
            <a:endParaRPr lang="en-IN" sz="185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 y="304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150" spc="5" dirty="0"/>
              <a:t>PROJECT	</a:t>
            </a:r>
            <a:r>
              <a:rPr sz="4150" spc="-20" dirty="0"/>
              <a:t>OVERVIEW</a:t>
            </a:r>
            <a:endParaRPr sz="41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5AD087B-B47B-B708-F395-A23544E1E286}"/>
              </a:ext>
            </a:extLst>
          </p:cNvPr>
          <p:cNvSpPr txBox="1"/>
          <p:nvPr/>
        </p:nvSpPr>
        <p:spPr>
          <a:xfrm>
            <a:off x="381000" y="982980"/>
            <a:ext cx="8513970" cy="1762406"/>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Employee attrition poses a significant challenge for organizations, impacting productivity, morale, and overall business performance. Predicting employee attrition in advance can empower HR departments to implement proactive strategies to retain valuable talent and mitigate the negative consequences of turnover.</a:t>
            </a:r>
            <a:endParaRPr lang="en-IN" sz="1850" dirty="0">
              <a:latin typeface="Bell MT" panose="02020503060305020303" pitchFamily="18" charset="0"/>
            </a:endParaRPr>
          </a:p>
        </p:txBody>
      </p:sp>
      <p:sp>
        <p:nvSpPr>
          <p:cNvPr id="13" name="TextBox 12">
            <a:extLst>
              <a:ext uri="{FF2B5EF4-FFF2-40B4-BE49-F238E27FC236}">
                <a16:creationId xmlns:a16="http://schemas.microsoft.com/office/drawing/2014/main" id="{CE3A01E1-D759-D915-C774-0A3F9C4CEB85}"/>
              </a:ext>
            </a:extLst>
          </p:cNvPr>
          <p:cNvSpPr txBox="1"/>
          <p:nvPr/>
        </p:nvSpPr>
        <p:spPr>
          <a:xfrm>
            <a:off x="914400" y="3048000"/>
            <a:ext cx="7010400" cy="3043525"/>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1850" dirty="0">
                <a:latin typeface="Bell MT" panose="02020503060305020303" pitchFamily="18" charset="0"/>
              </a:rPr>
              <a:t>Objectives </a:t>
            </a:r>
          </a:p>
          <a:p>
            <a:pPr marL="342900" indent="-342900">
              <a:lnSpc>
                <a:spcPct val="150000"/>
              </a:lnSpc>
              <a:buFont typeface="Wingdings" panose="05000000000000000000" pitchFamily="2" charset="2"/>
              <a:buChar char="ü"/>
            </a:pPr>
            <a:r>
              <a:rPr lang="en-IN" sz="1850" dirty="0">
                <a:latin typeface="Bell MT" panose="02020503060305020303" pitchFamily="18" charset="0"/>
              </a:rPr>
              <a:t>Data Collection and Preprocessing</a:t>
            </a:r>
          </a:p>
          <a:p>
            <a:pPr marL="342900" indent="-342900">
              <a:lnSpc>
                <a:spcPct val="150000"/>
              </a:lnSpc>
              <a:buFont typeface="Wingdings" panose="05000000000000000000" pitchFamily="2" charset="2"/>
              <a:buChar char="ü"/>
            </a:pPr>
            <a:r>
              <a:rPr lang="en-IN" sz="1850" dirty="0">
                <a:latin typeface="Bell MT" panose="02020503060305020303" pitchFamily="18" charset="0"/>
              </a:rPr>
              <a:t>Exploratory Data Analysis (EDA)</a:t>
            </a:r>
          </a:p>
          <a:p>
            <a:pPr marL="342900" indent="-342900">
              <a:lnSpc>
                <a:spcPct val="150000"/>
              </a:lnSpc>
              <a:buFont typeface="Wingdings" panose="05000000000000000000" pitchFamily="2" charset="2"/>
              <a:buChar char="ü"/>
            </a:pPr>
            <a:r>
              <a:rPr lang="en-IN" sz="1850" dirty="0">
                <a:latin typeface="Bell MT" panose="02020503060305020303" pitchFamily="18" charset="0"/>
              </a:rPr>
              <a:t>Model Building</a:t>
            </a:r>
          </a:p>
          <a:p>
            <a:pPr marL="342900" indent="-342900">
              <a:lnSpc>
                <a:spcPct val="150000"/>
              </a:lnSpc>
              <a:buFont typeface="Wingdings" panose="05000000000000000000" pitchFamily="2" charset="2"/>
              <a:buChar char="ü"/>
            </a:pPr>
            <a:r>
              <a:rPr lang="en-IN" sz="1850" dirty="0">
                <a:latin typeface="Bell MT" panose="02020503060305020303" pitchFamily="18" charset="0"/>
              </a:rPr>
              <a:t>Model Evaluation</a:t>
            </a:r>
          </a:p>
          <a:p>
            <a:pPr marL="342900" indent="-342900">
              <a:lnSpc>
                <a:spcPct val="150000"/>
              </a:lnSpc>
              <a:buFont typeface="Wingdings" panose="05000000000000000000" pitchFamily="2" charset="2"/>
              <a:buChar char="ü"/>
            </a:pPr>
            <a:r>
              <a:rPr lang="en-IN" sz="1850" dirty="0">
                <a:latin typeface="Bell MT" panose="02020503060305020303" pitchFamily="18" charset="0"/>
              </a:rPr>
              <a:t> Interpretation of Results </a:t>
            </a:r>
          </a:p>
          <a:p>
            <a:pPr marL="342900" indent="-342900">
              <a:lnSpc>
                <a:spcPct val="150000"/>
              </a:lnSpc>
              <a:buFont typeface="Wingdings" panose="05000000000000000000" pitchFamily="2" charset="2"/>
              <a:buChar char="ü"/>
            </a:pPr>
            <a:r>
              <a:rPr lang="en-IN" sz="1850" dirty="0">
                <a:latin typeface="Bell MT" panose="02020503060305020303" pitchFamily="18" charset="0"/>
              </a:rPr>
              <a:t>Deployment and Integration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69ED6D1-AFE3-987F-AF0D-5CDD30BD6EE7}"/>
              </a:ext>
            </a:extLst>
          </p:cNvPr>
          <p:cNvSpPr txBox="1"/>
          <p:nvPr/>
        </p:nvSpPr>
        <p:spPr>
          <a:xfrm>
            <a:off x="555044" y="1015630"/>
            <a:ext cx="8436556" cy="4324645"/>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The end users for Employee Attrition Prediction in Human Resources using Random Forest include various stakeholders within an organization's HR department and leadership.</a:t>
            </a:r>
          </a:p>
          <a:p>
            <a:pPr marL="800100" lvl="1" indent="-342900" algn="just">
              <a:lnSpc>
                <a:spcPct val="150000"/>
              </a:lnSpc>
              <a:buFont typeface="Wingdings" panose="05000000000000000000" pitchFamily="2" charset="2"/>
              <a:buChar char="Ø"/>
            </a:pPr>
            <a:r>
              <a:rPr lang="en-US" sz="1850" dirty="0">
                <a:latin typeface="Bell MT" panose="02020503060305020303" pitchFamily="18" charset="0"/>
              </a:rPr>
              <a:t>Human Resources Managers and Analysts</a:t>
            </a:r>
          </a:p>
          <a:p>
            <a:pPr marL="800100" lvl="1" indent="-342900">
              <a:lnSpc>
                <a:spcPct val="150000"/>
              </a:lnSpc>
              <a:buFont typeface="Wingdings" panose="05000000000000000000" pitchFamily="2" charset="2"/>
              <a:buChar char="Ø"/>
            </a:pPr>
            <a:r>
              <a:rPr lang="en-IN" sz="1850" dirty="0">
                <a:latin typeface="Bell MT" panose="02020503060305020303" pitchFamily="18" charset="0"/>
              </a:rPr>
              <a:t>HR Directors and Executives</a:t>
            </a:r>
          </a:p>
          <a:p>
            <a:pPr marL="800100" lvl="1" indent="-342900">
              <a:lnSpc>
                <a:spcPct val="150000"/>
              </a:lnSpc>
              <a:buFont typeface="Wingdings" panose="05000000000000000000" pitchFamily="2" charset="2"/>
              <a:buChar char="Ø"/>
            </a:pPr>
            <a:r>
              <a:rPr lang="en-IN" sz="1850" dirty="0">
                <a:latin typeface="Bell MT" panose="02020503060305020303" pitchFamily="18" charset="0"/>
              </a:rPr>
              <a:t>Department Managers and Supervisors</a:t>
            </a:r>
          </a:p>
          <a:p>
            <a:pPr marL="800100" lvl="1" indent="-342900">
              <a:lnSpc>
                <a:spcPct val="150000"/>
              </a:lnSpc>
              <a:buFont typeface="Wingdings" panose="05000000000000000000" pitchFamily="2" charset="2"/>
              <a:buChar char="Ø"/>
            </a:pPr>
            <a:r>
              <a:rPr lang="en-IN" sz="1850" dirty="0">
                <a:latin typeface="Bell MT" panose="02020503060305020303" pitchFamily="18" charset="0"/>
              </a:rPr>
              <a:t> Recruitment Teams</a:t>
            </a:r>
          </a:p>
          <a:p>
            <a:pPr marL="800100" lvl="1" indent="-342900">
              <a:lnSpc>
                <a:spcPct val="150000"/>
              </a:lnSpc>
              <a:buFont typeface="Wingdings" panose="05000000000000000000" pitchFamily="2" charset="2"/>
              <a:buChar char="Ø"/>
            </a:pPr>
            <a:r>
              <a:rPr lang="en-IN" sz="1850" dirty="0">
                <a:latin typeface="Bell MT" panose="02020503060305020303" pitchFamily="18" charset="0"/>
              </a:rPr>
              <a:t>Employee Relations Specialists </a:t>
            </a:r>
          </a:p>
          <a:p>
            <a:pPr marL="800100" lvl="1" indent="-342900">
              <a:lnSpc>
                <a:spcPct val="150000"/>
              </a:lnSpc>
              <a:buFont typeface="Wingdings" panose="05000000000000000000" pitchFamily="2" charset="2"/>
              <a:buChar char="Ø"/>
            </a:pPr>
            <a:r>
              <a:rPr lang="en-IN" sz="1850" dirty="0">
                <a:latin typeface="Bell MT" panose="02020503060305020303" pitchFamily="18" charset="0"/>
              </a:rPr>
              <a:t>Organizational Leaders and Decision-makers </a:t>
            </a:r>
          </a:p>
          <a:p>
            <a:pPr marL="800100" lvl="1" indent="-342900">
              <a:lnSpc>
                <a:spcPct val="150000"/>
              </a:lnSpc>
              <a:buFont typeface="Wingdings" panose="05000000000000000000" pitchFamily="2" charset="2"/>
              <a:buChar char="Ø"/>
            </a:pPr>
            <a:r>
              <a:rPr lang="en-US" sz="1850" dirty="0">
                <a:latin typeface="Bell MT" panose="02020503060305020303" pitchFamily="18" charset="0"/>
              </a:rPr>
              <a:t>Data Scientists and Analytics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extLst>
              <a:ext uri="{BEBA8EAE-BF5A-486C-A8C5-ECC9F3942E4B}">
                <a14:imgProps xmlns:a14="http://schemas.microsoft.com/office/drawing/2010/main">
                  <a14:imgLayer r:embed="rId3">
                    <a14:imgEffect>
                      <a14:sharpenSoften amount="8000"/>
                    </a14:imgEffect>
                    <a14:imgEffect>
                      <a14:saturation sat="400000"/>
                    </a14:imgEffect>
                    <a14:imgEffect>
                      <a14:brightnessContrast bright="16000"/>
                    </a14:imgEffect>
                  </a14:imgLayer>
                </a14:imgProps>
              </a:ext>
            </a:extLst>
          </a:blip>
          <a:srcRect l="5654" r="12367" b="3812"/>
          <a:stretch/>
        </p:blipFill>
        <p:spPr>
          <a:xfrm>
            <a:off x="0" y="838200"/>
            <a:ext cx="2209800" cy="3124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190500"/>
            <a:ext cx="10744200" cy="544380"/>
          </a:xfrm>
          <a:prstGeom prst="rect">
            <a:avLst/>
          </a:prstGeom>
        </p:spPr>
        <p:txBody>
          <a:bodyPr vert="horz" wrap="square" lIns="0" tIns="13335" rIns="0" bIns="0" rtlCol="0">
            <a:spAutoFit/>
          </a:bodyPr>
          <a:lstStyle/>
          <a:p>
            <a:pPr marL="12700">
              <a:lnSpc>
                <a:spcPct val="100000"/>
              </a:lnSpc>
              <a:spcBef>
                <a:spcPts val="105"/>
              </a:spcBef>
            </a:pPr>
            <a:r>
              <a:rPr sz="3450" spc="-40" dirty="0"/>
              <a:t>Y</a:t>
            </a:r>
            <a:r>
              <a:rPr sz="3450" spc="10" dirty="0"/>
              <a:t>O</a:t>
            </a:r>
            <a:r>
              <a:rPr sz="3450" spc="25" dirty="0"/>
              <a:t>U</a:t>
            </a:r>
            <a:r>
              <a:rPr sz="3450" dirty="0"/>
              <a:t>R</a:t>
            </a:r>
            <a:r>
              <a:rPr sz="3450" spc="5" dirty="0"/>
              <a:t> </a:t>
            </a:r>
            <a:r>
              <a:rPr sz="3450" spc="25" dirty="0"/>
              <a:t>S</a:t>
            </a:r>
            <a:r>
              <a:rPr sz="3450" spc="10" dirty="0"/>
              <a:t>O</a:t>
            </a:r>
            <a:r>
              <a:rPr sz="3450" spc="25" dirty="0"/>
              <a:t>LU</a:t>
            </a:r>
            <a:r>
              <a:rPr sz="3450" spc="-35" dirty="0"/>
              <a:t>T</a:t>
            </a:r>
            <a:r>
              <a:rPr sz="3450" spc="-30" dirty="0"/>
              <a:t>I</a:t>
            </a:r>
            <a:r>
              <a:rPr sz="3450" spc="10" dirty="0"/>
              <a:t>O</a:t>
            </a:r>
            <a:r>
              <a:rPr sz="3450" dirty="0"/>
              <a:t>N</a:t>
            </a:r>
            <a:r>
              <a:rPr sz="3450" spc="-345" dirty="0"/>
              <a:t> </a:t>
            </a:r>
            <a:r>
              <a:rPr sz="3450" spc="-35" dirty="0"/>
              <a:t>A</a:t>
            </a:r>
            <a:r>
              <a:rPr sz="3450" spc="-5" dirty="0"/>
              <a:t>N</a:t>
            </a:r>
            <a:r>
              <a:rPr sz="3450" dirty="0"/>
              <a:t>D</a:t>
            </a:r>
            <a:r>
              <a:rPr sz="3450" spc="35" dirty="0"/>
              <a:t> </a:t>
            </a:r>
            <a:r>
              <a:rPr sz="3450" spc="-30" dirty="0"/>
              <a:t>I</a:t>
            </a:r>
            <a:r>
              <a:rPr sz="3450" spc="-35" dirty="0"/>
              <a:t>T</a:t>
            </a:r>
            <a:r>
              <a:rPr sz="3450" dirty="0"/>
              <a:t>S</a:t>
            </a:r>
            <a:r>
              <a:rPr sz="3450" spc="60" dirty="0"/>
              <a:t> </a:t>
            </a:r>
            <a:r>
              <a:rPr sz="3450" spc="-295" dirty="0"/>
              <a:t>V</a:t>
            </a:r>
            <a:r>
              <a:rPr sz="3450" spc="-35" dirty="0"/>
              <a:t>A</a:t>
            </a:r>
            <a:r>
              <a:rPr sz="3450" spc="25" dirty="0"/>
              <a:t>LU</a:t>
            </a:r>
            <a:r>
              <a:rPr sz="3450" dirty="0"/>
              <a:t>E</a:t>
            </a:r>
            <a:r>
              <a:rPr sz="3450" spc="-65" dirty="0"/>
              <a:t> </a:t>
            </a:r>
            <a:r>
              <a:rPr sz="3450" spc="-15" dirty="0"/>
              <a:t>P</a:t>
            </a:r>
            <a:r>
              <a:rPr sz="3450" spc="-30" dirty="0"/>
              <a:t>R</a:t>
            </a:r>
            <a:r>
              <a:rPr sz="3450" spc="10" dirty="0"/>
              <a:t>O</a:t>
            </a:r>
            <a:r>
              <a:rPr sz="3450" spc="-15" dirty="0"/>
              <a:t>P</a:t>
            </a:r>
            <a:r>
              <a:rPr sz="3450" spc="10" dirty="0"/>
              <a:t>O</a:t>
            </a:r>
            <a:r>
              <a:rPr sz="3450" spc="25" dirty="0"/>
              <a:t>S</a:t>
            </a:r>
            <a:r>
              <a:rPr sz="3450" spc="-30" dirty="0"/>
              <a:t>I</a:t>
            </a:r>
            <a:r>
              <a:rPr sz="3450" spc="-35" dirty="0"/>
              <a:t>T</a:t>
            </a:r>
            <a:r>
              <a:rPr sz="3450" spc="-30" dirty="0"/>
              <a:t>I</a:t>
            </a:r>
            <a:r>
              <a:rPr sz="3450" spc="10" dirty="0"/>
              <a:t>O</a:t>
            </a:r>
            <a:r>
              <a:rPr sz="345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F71C812-5204-19C0-7DF4-D53A7CF0779A}"/>
              </a:ext>
            </a:extLst>
          </p:cNvPr>
          <p:cNvSpPr txBox="1"/>
          <p:nvPr/>
        </p:nvSpPr>
        <p:spPr>
          <a:xfrm>
            <a:off x="1838739" y="1038225"/>
            <a:ext cx="7753350" cy="5178341"/>
          </a:xfrm>
          <a:prstGeom prst="rect">
            <a:avLst/>
          </a:prstGeom>
          <a:noFill/>
        </p:spPr>
        <p:txBody>
          <a:bodyPr wrap="square" rtlCol="0">
            <a:spAutoFit/>
          </a:bodyPr>
          <a:lstStyle/>
          <a:p>
            <a:pPr algn="just">
              <a:lnSpc>
                <a:spcPct val="150000"/>
              </a:lnSpc>
            </a:pPr>
            <a:r>
              <a:rPr lang="en-US" sz="1850" b="1" dirty="0">
                <a:latin typeface="Bell MT" panose="02020503060305020303" pitchFamily="18" charset="0"/>
              </a:rPr>
              <a:t>Solution :</a:t>
            </a:r>
          </a:p>
          <a:p>
            <a:pPr algn="just">
              <a:lnSpc>
                <a:spcPct val="150000"/>
              </a:lnSpc>
            </a:pPr>
            <a:r>
              <a:rPr lang="en-US" sz="1850" dirty="0">
                <a:latin typeface="Bell MT" panose="02020503060305020303" pitchFamily="18" charset="0"/>
              </a:rPr>
              <a:t>    The solution of using Random Forest for Employee Attrition Prediction in Human Resources offers a compelling value proposition by providing actionable insights, enhancing decision-making processes, and ultimately fostering a more engaged and stable workforce.</a:t>
            </a:r>
          </a:p>
          <a:p>
            <a:pPr algn="just">
              <a:lnSpc>
                <a:spcPct val="150000"/>
              </a:lnSpc>
            </a:pPr>
            <a:r>
              <a:rPr lang="en-US" sz="1850" b="1" dirty="0">
                <a:latin typeface="Bell MT" panose="02020503060305020303" pitchFamily="18" charset="0"/>
              </a:rPr>
              <a:t>Proposition :</a:t>
            </a:r>
          </a:p>
          <a:p>
            <a:pPr marL="800100" lvl="1" indent="-342900" algn="just">
              <a:lnSpc>
                <a:spcPct val="150000"/>
              </a:lnSpc>
              <a:buFont typeface="Wingdings" panose="05000000000000000000" pitchFamily="2" charset="2"/>
              <a:buChar char="q"/>
            </a:pPr>
            <a:r>
              <a:rPr lang="en-IN" sz="1850" dirty="0">
                <a:latin typeface="Bell MT" panose="02020503060305020303" pitchFamily="18" charset="0"/>
              </a:rPr>
              <a:t>Accurate Predictions</a:t>
            </a:r>
            <a:r>
              <a:rPr lang="en-US" sz="1850" dirty="0">
                <a:latin typeface="Bell MT" panose="02020503060305020303" pitchFamily="18" charset="0"/>
              </a:rPr>
              <a:t> </a:t>
            </a:r>
          </a:p>
          <a:p>
            <a:pPr marL="800100" lvl="1" indent="-342900" algn="just">
              <a:lnSpc>
                <a:spcPct val="150000"/>
              </a:lnSpc>
              <a:buFont typeface="Wingdings" panose="05000000000000000000" pitchFamily="2" charset="2"/>
              <a:buChar char="q"/>
            </a:pPr>
            <a:r>
              <a:rPr lang="en-IN" sz="1850" dirty="0">
                <a:latin typeface="Bell MT" panose="02020503060305020303" pitchFamily="18" charset="0"/>
              </a:rPr>
              <a:t>Identifying Key Factors</a:t>
            </a:r>
            <a:r>
              <a:rPr lang="en-US" sz="1850" dirty="0">
                <a:latin typeface="Bell MT" panose="02020503060305020303" pitchFamily="18" charset="0"/>
              </a:rPr>
              <a:t> </a:t>
            </a:r>
          </a:p>
          <a:p>
            <a:pPr marL="800100" lvl="1" indent="-342900" algn="just">
              <a:lnSpc>
                <a:spcPct val="150000"/>
              </a:lnSpc>
              <a:buFont typeface="Wingdings" panose="05000000000000000000" pitchFamily="2" charset="2"/>
              <a:buChar char="q"/>
            </a:pPr>
            <a:r>
              <a:rPr lang="en-IN" sz="1850" dirty="0">
                <a:latin typeface="Bell MT" panose="02020503060305020303" pitchFamily="18" charset="0"/>
              </a:rPr>
              <a:t>Proactive Retention Strategies</a:t>
            </a:r>
          </a:p>
          <a:p>
            <a:pPr marL="800100" lvl="1" indent="-342900" algn="just">
              <a:lnSpc>
                <a:spcPct val="150000"/>
              </a:lnSpc>
              <a:buFont typeface="Wingdings" panose="05000000000000000000" pitchFamily="2" charset="2"/>
              <a:buChar char="q"/>
            </a:pPr>
            <a:r>
              <a:rPr lang="en-US" sz="1850" dirty="0">
                <a:latin typeface="Bell MT" panose="02020503060305020303" pitchFamily="18" charset="0"/>
              </a:rPr>
              <a:t> </a:t>
            </a:r>
            <a:r>
              <a:rPr lang="en-IN" sz="1850" dirty="0">
                <a:latin typeface="Bell MT" panose="02020503060305020303" pitchFamily="18" charset="0"/>
              </a:rPr>
              <a:t>Cost Savings</a:t>
            </a:r>
            <a:r>
              <a:rPr lang="en-US" sz="1850" dirty="0">
                <a:latin typeface="Bell MT" panose="02020503060305020303" pitchFamily="18" charset="0"/>
              </a:rPr>
              <a:t> </a:t>
            </a:r>
          </a:p>
          <a:p>
            <a:pPr marL="800100" lvl="1" indent="-342900" algn="just">
              <a:lnSpc>
                <a:spcPct val="150000"/>
              </a:lnSpc>
              <a:buFont typeface="Wingdings" panose="05000000000000000000" pitchFamily="2" charset="2"/>
              <a:buChar char="q"/>
            </a:pPr>
            <a:r>
              <a:rPr lang="en-IN" sz="1850" dirty="0">
                <a:latin typeface="Bell MT" panose="02020503060305020303" pitchFamily="18" charset="0"/>
              </a:rPr>
              <a:t>Strategic Workforce Planning</a:t>
            </a:r>
            <a:r>
              <a:rPr lang="en-US" sz="1850" dirty="0">
                <a:latin typeface="Bell MT" panose="02020503060305020303" pitchFamily="18" charset="0"/>
              </a:rPr>
              <a:t> </a:t>
            </a:r>
          </a:p>
          <a:p>
            <a:pPr marL="800100" lvl="1" indent="-342900" algn="just">
              <a:lnSpc>
                <a:spcPct val="150000"/>
              </a:lnSpc>
              <a:buFont typeface="Wingdings" panose="05000000000000000000" pitchFamily="2" charset="2"/>
              <a:buChar char="q"/>
            </a:pPr>
            <a:r>
              <a:rPr lang="en-IN" sz="1850" dirty="0">
                <a:latin typeface="Bell MT" panose="02020503060305020303" pitchFamily="18" charset="0"/>
              </a:rPr>
              <a:t>Continuous Improvement</a:t>
            </a:r>
            <a:endParaRPr lang="en-IN" sz="1850" b="1" dirty="0">
              <a:latin typeface="Bell MT" panose="020205030603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38525"/>
            <a:ext cx="2466975" cy="3419475"/>
          </a:xfrm>
          <a:prstGeom prst="rect">
            <a:avLst/>
          </a:prstGeom>
        </p:spPr>
      </p:pic>
      <p:sp>
        <p:nvSpPr>
          <p:cNvPr id="7" name="object 7"/>
          <p:cNvSpPr txBox="1">
            <a:spLocks noGrp="1"/>
          </p:cNvSpPr>
          <p:nvPr>
            <p:ph type="title"/>
          </p:nvPr>
        </p:nvSpPr>
        <p:spPr>
          <a:xfrm>
            <a:off x="381000" y="205593"/>
            <a:ext cx="7543165" cy="678180"/>
          </a:xfrm>
          <a:prstGeom prst="rect">
            <a:avLst/>
          </a:prstGeom>
        </p:spPr>
        <p:txBody>
          <a:bodyPr vert="horz" wrap="square" lIns="0" tIns="16510" rIns="0" bIns="0" rtlCol="0">
            <a:spAutoFit/>
          </a:bodyPr>
          <a:lstStyle/>
          <a:p>
            <a:pPr marL="12700">
              <a:lnSpc>
                <a:spcPct val="100000"/>
              </a:lnSpc>
              <a:spcBef>
                <a:spcPts val="130"/>
              </a:spcBef>
            </a:pPr>
            <a:r>
              <a:rPr sz="4150" spc="15" dirty="0"/>
              <a:t>THE</a:t>
            </a:r>
            <a:r>
              <a:rPr sz="4150" spc="20" dirty="0"/>
              <a:t> </a:t>
            </a:r>
            <a:r>
              <a:rPr sz="4150" spc="10" dirty="0"/>
              <a:t>WOW</a:t>
            </a:r>
            <a:r>
              <a:rPr sz="4150" spc="85" dirty="0"/>
              <a:t> </a:t>
            </a:r>
            <a:r>
              <a:rPr sz="4150" spc="10" dirty="0"/>
              <a:t>IN</a:t>
            </a:r>
            <a:r>
              <a:rPr sz="4150" spc="-5" dirty="0"/>
              <a:t> </a:t>
            </a:r>
            <a:r>
              <a:rPr sz="4150" spc="15" dirty="0"/>
              <a:t>YOUR</a:t>
            </a:r>
            <a:r>
              <a:rPr sz="4150" spc="-10" dirty="0"/>
              <a:t> </a:t>
            </a:r>
            <a:r>
              <a:rPr sz="4150" spc="20" dirty="0"/>
              <a:t>SOLUTION</a:t>
            </a:r>
            <a:endParaRPr sz="41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93FAC3C-8622-45C1-C815-2F46199C6DF5}"/>
              </a:ext>
            </a:extLst>
          </p:cNvPr>
          <p:cNvSpPr txBox="1"/>
          <p:nvPr/>
        </p:nvSpPr>
        <p:spPr>
          <a:xfrm>
            <a:off x="533400" y="946721"/>
            <a:ext cx="8772525" cy="1335366"/>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The "wow" factor in our solution for Employee Attrition Prediction in Human Resources using Random Forest lies in its ability to transform HR practices and revolutionize talent management strategies. </a:t>
            </a:r>
            <a:endParaRPr lang="en-IN" sz="1850" dirty="0">
              <a:latin typeface="Bell MT" panose="02020503060305020303" pitchFamily="18" charset="0"/>
            </a:endParaRPr>
          </a:p>
        </p:txBody>
      </p:sp>
      <p:sp>
        <p:nvSpPr>
          <p:cNvPr id="10" name="TextBox 9">
            <a:extLst>
              <a:ext uri="{FF2B5EF4-FFF2-40B4-BE49-F238E27FC236}">
                <a16:creationId xmlns:a16="http://schemas.microsoft.com/office/drawing/2014/main" id="{4DDDA5D8-9254-A4CD-FBA5-7105104EE9E8}"/>
              </a:ext>
            </a:extLst>
          </p:cNvPr>
          <p:cNvSpPr txBox="1"/>
          <p:nvPr/>
        </p:nvSpPr>
        <p:spPr>
          <a:xfrm>
            <a:off x="2374609" y="2490974"/>
            <a:ext cx="7436141" cy="3316292"/>
          </a:xfrm>
          <a:prstGeom prst="rect">
            <a:avLst/>
          </a:prstGeom>
          <a:noFill/>
        </p:spPr>
        <p:txBody>
          <a:bodyPr wrap="square" rtlCol="0">
            <a:spAutoFit/>
          </a:bodyPr>
          <a:lstStyle/>
          <a:p>
            <a:pPr marL="457200" indent="-457200" algn="just">
              <a:buFont typeface="+mj-lt"/>
              <a:buAutoNum type="arabicPeriod"/>
            </a:pPr>
            <a:r>
              <a:rPr lang="en-IN" sz="1850" b="1" dirty="0">
                <a:latin typeface="Bell MT" panose="02020503060305020303" pitchFamily="18" charset="0"/>
              </a:rPr>
              <a:t>Precision and Accuracy </a:t>
            </a:r>
            <a:r>
              <a:rPr lang="en-IN" sz="1850" dirty="0">
                <a:latin typeface="Bell MT" panose="02020503060305020303" pitchFamily="18" charset="0"/>
              </a:rPr>
              <a:t>- </a:t>
            </a:r>
            <a:r>
              <a:rPr lang="en-US" sz="1850" dirty="0">
                <a:latin typeface="Bell MT" panose="02020503060305020303" pitchFamily="18" charset="0"/>
              </a:rPr>
              <a:t>ensures that organizations can take targeted and effective measures to retain valuable talent.</a:t>
            </a:r>
          </a:p>
          <a:p>
            <a:pPr marL="457200" indent="-457200" algn="just">
              <a:buFont typeface="+mj-lt"/>
              <a:buAutoNum type="arabicPeriod"/>
            </a:pPr>
            <a:r>
              <a:rPr lang="en-IN" sz="1850" b="1" dirty="0">
                <a:latin typeface="Bell MT" panose="02020503060305020303" pitchFamily="18" charset="0"/>
              </a:rPr>
              <a:t>Actionable Insights</a:t>
            </a:r>
            <a:r>
              <a:rPr lang="en-US" sz="1850" b="1" dirty="0">
                <a:latin typeface="Bell MT" panose="02020503060305020303" pitchFamily="18" charset="0"/>
              </a:rPr>
              <a:t> </a:t>
            </a:r>
            <a:r>
              <a:rPr lang="en-US" sz="1850" dirty="0">
                <a:latin typeface="Bell MT" panose="02020503060305020303" pitchFamily="18" charset="0"/>
              </a:rPr>
              <a:t>- provides actionable insights into the underlying factors driving employee turnover. </a:t>
            </a:r>
          </a:p>
          <a:p>
            <a:pPr marL="457200" indent="-457200" algn="just">
              <a:buFont typeface="+mj-lt"/>
              <a:buAutoNum type="arabicPeriod"/>
            </a:pPr>
            <a:r>
              <a:rPr lang="en-IN" sz="1850" b="1" dirty="0">
                <a:latin typeface="Bell MT" panose="02020503060305020303" pitchFamily="18" charset="0"/>
              </a:rPr>
              <a:t>Real-time Prediction and Intervention</a:t>
            </a:r>
            <a:r>
              <a:rPr lang="en-US" sz="1850" b="1" dirty="0">
                <a:latin typeface="Bell MT" panose="02020503060305020303" pitchFamily="18" charset="0"/>
              </a:rPr>
              <a:t> - </a:t>
            </a:r>
            <a:r>
              <a:rPr lang="en-US" sz="1850" dirty="0">
                <a:latin typeface="Bell MT" panose="02020503060305020303" pitchFamily="18" charset="0"/>
              </a:rPr>
              <a:t>capability enables organizations to stay ahead of attrition trends and take immediate action to retain key.</a:t>
            </a:r>
          </a:p>
          <a:p>
            <a:pPr marL="457200" indent="-457200" algn="just">
              <a:buFont typeface="+mj-lt"/>
              <a:buAutoNum type="arabicPeriod"/>
            </a:pPr>
            <a:r>
              <a:rPr lang="en-IN" sz="1850" b="1" dirty="0">
                <a:latin typeface="Bell MT" panose="02020503060305020303" pitchFamily="18" charset="0"/>
              </a:rPr>
              <a:t>Cost Savings and ROI - </a:t>
            </a:r>
            <a:r>
              <a:rPr lang="en-US" sz="1850" dirty="0">
                <a:latin typeface="Bell MT" panose="02020503060305020303" pitchFamily="18" charset="0"/>
              </a:rPr>
              <a:t>ability to retain top talent not only reduces recruitment and training costs but also preserves institutional knowledge and enhances productivity, resulting in a substantial return on investment.</a:t>
            </a:r>
            <a:endParaRPr lang="en-IN" sz="1850" dirty="0">
              <a:latin typeface="Bell MT" panose="020205030603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93713" y="221287"/>
            <a:ext cx="3303904" cy="758190"/>
          </a:xfrm>
          <a:prstGeom prst="rect">
            <a:avLst/>
          </a:prstGeom>
        </p:spPr>
        <p:txBody>
          <a:bodyPr vert="horz" wrap="square" lIns="0" tIns="13335" rIns="0" bIns="0" rtlCol="0">
            <a:spAutoFit/>
          </a:bodyPr>
          <a:lstStyle/>
          <a:p>
            <a:pPr marL="12700">
              <a:lnSpc>
                <a:spcPct val="100000"/>
              </a:lnSpc>
              <a:spcBef>
                <a:spcPts val="105"/>
              </a:spcBef>
            </a:pPr>
            <a:r>
              <a:rPr sz="4750" b="1" spc="15" dirty="0">
                <a:latin typeface="Trebuchet MS"/>
                <a:cs typeface="Trebuchet MS"/>
              </a:rPr>
              <a:t>M</a:t>
            </a:r>
            <a:r>
              <a:rPr sz="4750" b="1" dirty="0">
                <a:latin typeface="Trebuchet MS"/>
                <a:cs typeface="Trebuchet MS"/>
              </a:rPr>
              <a:t>O</a:t>
            </a:r>
            <a:r>
              <a:rPr sz="4750" b="1" spc="-15" dirty="0">
                <a:latin typeface="Trebuchet MS"/>
                <a:cs typeface="Trebuchet MS"/>
              </a:rPr>
              <a:t>D</a:t>
            </a:r>
            <a:r>
              <a:rPr sz="4750" b="1" spc="-35" dirty="0">
                <a:latin typeface="Trebuchet MS"/>
                <a:cs typeface="Trebuchet MS"/>
              </a:rPr>
              <a:t>E</a:t>
            </a:r>
            <a:r>
              <a:rPr sz="4750" b="1" spc="-30" dirty="0">
                <a:latin typeface="Trebuchet MS"/>
                <a:cs typeface="Trebuchet MS"/>
              </a:rPr>
              <a:t>LL</a:t>
            </a:r>
            <a:r>
              <a:rPr sz="4750" b="1" spc="-5" dirty="0">
                <a:latin typeface="Trebuchet MS"/>
                <a:cs typeface="Trebuchet MS"/>
              </a:rPr>
              <a:t>I</a:t>
            </a:r>
            <a:r>
              <a:rPr sz="4750" b="1" spc="30" dirty="0">
                <a:latin typeface="Trebuchet MS"/>
                <a:cs typeface="Trebuchet MS"/>
              </a:rPr>
              <a:t>N</a:t>
            </a:r>
            <a:r>
              <a:rPr sz="4750" b="1" spc="5" dirty="0">
                <a:latin typeface="Trebuchet MS"/>
                <a:cs typeface="Trebuchet MS"/>
              </a:rPr>
              <a:t>G</a:t>
            </a:r>
            <a:endParaRPr sz="4750" dirty="0">
              <a:latin typeface="Trebuchet MS"/>
              <a:cs typeface="Trebuchet MS"/>
            </a:endParaRPr>
          </a:p>
        </p:txBody>
      </p:sp>
      <p:sp>
        <p:nvSpPr>
          <p:cNvPr id="10" name="TextBox 9">
            <a:extLst>
              <a:ext uri="{FF2B5EF4-FFF2-40B4-BE49-F238E27FC236}">
                <a16:creationId xmlns:a16="http://schemas.microsoft.com/office/drawing/2014/main" id="{CEFCD96A-E136-4C48-4BA4-45415BA76C5B}"/>
              </a:ext>
            </a:extLst>
          </p:cNvPr>
          <p:cNvSpPr txBox="1"/>
          <p:nvPr/>
        </p:nvSpPr>
        <p:spPr>
          <a:xfrm>
            <a:off x="685799" y="1219200"/>
            <a:ext cx="8848725" cy="5066772"/>
          </a:xfrm>
          <a:prstGeom prst="rect">
            <a:avLst/>
          </a:prstGeom>
          <a:noFill/>
        </p:spPr>
        <p:txBody>
          <a:bodyPr wrap="square" rtlCol="0">
            <a:spAutoFit/>
          </a:bodyPr>
          <a:lstStyle/>
          <a:p>
            <a:pPr algn="just">
              <a:lnSpc>
                <a:spcPct val="150000"/>
              </a:lnSpc>
            </a:pPr>
            <a:r>
              <a:rPr lang="en-US" sz="1850" dirty="0">
                <a:latin typeface="Bell MT" panose="02020503060305020303" pitchFamily="18" charset="0"/>
              </a:rPr>
              <a:t>Initialize the Random Forest classifier: Define parameters such as the number of trees, maximum depth, and minimum samples per leaf.</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Fit the Random Forest classifier to the training data.</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Use techniques like grid search or random search to find the optimal combination of hyperparameters for the model.</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Use the trained model to predict employee attrition on the testing set.</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Evaluate performance metrics: Calculate evaluation metrics such as accuracy, precision, recall, F1-score, and ROC-AUC to assess the model's performance.</a:t>
            </a:r>
          </a:p>
          <a:p>
            <a:pPr marL="342900" indent="-342900" algn="just">
              <a:lnSpc>
                <a:spcPct val="150000"/>
              </a:lnSpc>
              <a:buFont typeface="Wingdings" panose="05000000000000000000" pitchFamily="2" charset="2"/>
              <a:buChar char="§"/>
            </a:pPr>
            <a:r>
              <a:rPr lang="en-US" sz="1850" dirty="0">
                <a:latin typeface="Bell MT" panose="02020503060305020303" pitchFamily="18" charset="0"/>
              </a:rPr>
              <a:t>Validate results: Utilize techniques like cross-validation to validate the model's performance and ensure robustness.</a:t>
            </a:r>
          </a:p>
          <a:p>
            <a:pPr marL="342900" indent="-342900" algn="just">
              <a:lnSpc>
                <a:spcPct val="150000"/>
              </a:lnSpc>
              <a:buFont typeface="Wingdings" panose="05000000000000000000" pitchFamily="2" charset="2"/>
              <a:buChar char="§"/>
            </a:pPr>
            <a:endParaRPr lang="en-US" sz="1850" dirty="0">
              <a:latin typeface="Bell MT" panose="02020503060305020303" pitchFamily="18" charset="0"/>
            </a:endParaRPr>
          </a:p>
          <a:p>
            <a:pPr algn="just"/>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TotalTime>
  <Words>716</Words>
  <Application>Microsoft Office PowerPoint</Application>
  <PresentationFormat>Widescreen</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 Sakthivel</vt:lpstr>
      <vt:lpstr>Employee Attrition Prediction in Human Resources using Random Forest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Sakthivel</dc:title>
  <dc:creator>Nithish R</dc:creator>
  <cp:lastModifiedBy>kingc230504@gmail.com</cp:lastModifiedBy>
  <cp:revision>8</cp:revision>
  <dcterms:created xsi:type="dcterms:W3CDTF">2024-04-02T10:34:23Z</dcterms:created>
  <dcterms:modified xsi:type="dcterms:W3CDTF">2024-04-02T17:05:07Z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