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71" r:id="rId5"/>
    <p:sldId id="268" r:id="rId6"/>
    <p:sldId id="269" r:id="rId7"/>
    <p:sldId id="260" r:id="rId8"/>
    <p:sldId id="258" r:id="rId9"/>
    <p:sldId id="274" r:id="rId10"/>
    <p:sldId id="270" r:id="rId11"/>
    <p:sldId id="261" r:id="rId12"/>
    <p:sldId id="262" r:id="rId13"/>
    <p:sldId id="263" r:id="rId14"/>
    <p:sldId id="272" r:id="rId15"/>
    <p:sldId id="273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65EF7-C0FF-4E02-8F92-0971EE5C0F5E}" v="15" dt="2024-12-03T10:47:1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4C03B-3AB0-4D2E-8263-87478C03D877}" type="datetimeFigureOut">
              <a:rPr lang="en-IN" smtClean="0"/>
              <a:t>05-12-2024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33EDA-57C5-4B64-AE10-3E6D3AFB2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1AC45-70E9-F396-EEBF-F97FA552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466-9C06-4FDD-A383-3FB7643D291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7C32D-94CF-89C8-5833-5CDBB9CF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457D7-B970-2345-E37C-3BC8C2E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5AD68-5DC9-0440-5027-EC1C081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909-A10E-469B-87AF-4F7327243A5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59C95-12CC-FC9D-407C-22D4D47E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A1DBF-AA18-A830-1578-923C02E8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D54A9-46EE-6429-1591-D4EB1F27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6A75-0CC2-4BB8-BFCA-A02B63D3E0A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1445E-AA0E-CB80-5645-FFDE045F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33B1B-0579-E23E-E776-E0DC420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170E4-0CA8-3C5F-0EDB-AFB2F7F9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031F-5E9A-436B-B2AB-FBB7353BF74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91133-19D1-FBD3-19EE-DA5BBA7A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CD370-5289-A6DC-1645-48E09FD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5B263-E5CE-E6BD-CB61-93752B74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76F-A028-428B-A0F1-AF09166A93D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FA6E9-7F92-884F-C891-52271C39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114F-4151-6C49-8502-B89A06A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EE1D80-A891-8F4A-CDC3-DCC02C08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31A1-DBBA-4CD2-B385-5F4C68285CC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52969F-0BFF-640E-8648-B97698B2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A108C-47A8-31C8-B169-F5A8BC5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5F65093-1570-9C91-F2BF-1130276A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A43-3A6A-4278-8C1A-6D4A26839D9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131E2A1-8337-6A7A-D4BE-3E30DEF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49F981-AD60-D8B1-8F77-60A5771C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5AAF00-C486-D6D8-BED7-00406D87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ED81-1BED-4571-8C95-91FA6A6AE5B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2847AC-9BFB-F54C-8450-199416EF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39FA39-4B0F-2C64-6CB5-99721F78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894E8-A713-8DD3-0D53-5094E2A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27FE-1F71-4F9A-B3DB-8ED61D43B359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6F40-929A-1FA4-0063-C915299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4D24-EF7A-3DB5-660C-8B77289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25C343-F11B-0D13-6233-7E0AFE9E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EF19-714B-4818-8D54-045D1ECCB991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F2C2F6-9C00-A903-C088-BEB7A86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E82702-F61F-B29C-A30E-1AFAA9A7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840C34-7566-73EF-D1A1-A3ECCFC0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59A-200E-408D-82E3-178E843A29F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6D0CE1-B9AA-C07C-17B8-EA8B5F7C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BAE0D-5615-C4F2-0D60-618C4C50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9A82-3AE5-4CFE-B8DF-D6AAAEBBEBC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cmisl/5G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334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KNN and QoS for Improved Resource Management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245" y="3570689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Sakthivel R</a:t>
            </a:r>
          </a:p>
          <a:p>
            <a:pPr algn="r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 325150041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Data Science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Dr.Rajesh P,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- II,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Science,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SASTRA Chennai Campus.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7CAB-A6CF-DF7A-38D3-3855B489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713-80CF-3183-D08C-0FE888CB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this 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6C00F-7EAA-6774-3D73-E158F27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75D6BB-F256-D835-2E65-2EDFD1DA7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55837" y="1647364"/>
            <a:ext cx="4479260" cy="447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7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Implementation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759974"/>
            <a:ext cx="8067368" cy="4366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Environment: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parameters: Manhattan metric, 7 neighbors, weighted distance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83%</a:t>
            </a:r>
          </a:p>
          <a:p>
            <a:pPr marL="0" indent="0" algn="just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Environment: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parameters: Manhattan metric, 16 neighbors, weighted distance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91%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ED80-B086-9CE9-99BB-C7CDCC6A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485"/>
            <a:ext cx="8229600" cy="4327071"/>
          </a:xfrm>
        </p:spPr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demand is generated randomly for each slice, then resources are allocated dynamically based on the traffic demand and network quality.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Low: Base bandwidth of 50 Mbps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Medium: Base bandwidth of 100 Mbps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High: Base bandwidth of 150 Mbps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allocation = Base bandwidth + (Traffic Demand * Network Quality)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CEC3-FFB4-C14E-537B-4A5047D1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5900"/>
          </a:xfrm>
        </p:spPr>
        <p:txBody>
          <a:bodyPr>
            <a:no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average allocated bandwidth across different network slice classes after dynamic resource allocation.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 that 'High' class slices generally receive more bandwidth.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42CA5-0943-6FB8-5169-6E0088E3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02" t="33057" r="37358" b="22446"/>
          <a:stretch/>
        </p:blipFill>
        <p:spPr>
          <a:xfrm>
            <a:off x="2483427" y="3636818"/>
            <a:ext cx="3958937" cy="3084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8078-9DAD-4182-619C-F4BDBBD4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5163-ED41-50DE-0047-77A28935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B94B-749F-A4AF-8730-AD687073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Dynamic Bandwidth Allocation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novelty lies in the use of a custom formula for real-time resource allocation, which integrates traffic demand with QoS metrics: This formula ensures that resources are allocated in proportion to real-time demand and network conditions.</a:t>
            </a:r>
          </a:p>
          <a:p>
            <a:pPr marL="457200" lvl="1" indent="0"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Bandwidth = Base Bandwidth + (Traffic Demand * Network Quality)</a:t>
            </a:r>
          </a:p>
          <a:p>
            <a:pPr marL="457200" lvl="1" indent="0" algn="just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Real-World Dataset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many studies that rely on simulated data, this work leverages a real-world dataset collected from GitHub repositories, covering both static and mobile environments. This makes the study more relevant to practical applications.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99C3-3556-93D4-4AA8-F1A2899B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1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16B-FFD9-6E8F-1F3E-CE8CB69C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6135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Dynamic Environment Consideration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is evaluated in both static and driving environments, capturing the impact of mobility on resource allocation. This dual-environment analysis ensures robustness and adaptability.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Network Slice Classification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a machine learning-driven classification system for network slicing adds a layer of automation and precision to resource allocation, improving QoS for high-priority applications.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Real-Time Implementation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bridges the gap between theoretical modeling and practical deployment by validating the model on real-time datasets, showcasing its applicability to live 5G networks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2B3C-BF96-3E7C-00DE-111380B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3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CE78-2493-101F-5038-C8F925D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D24D-AE83-7B02-AF65-EFB28916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7974"/>
            <a:ext cx="8229600" cy="4708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 include: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energy-efficient scheduling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mechanisms.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resource allocation based on user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mobility and signal quality.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more sophisticated machine learning algorithms for classification.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E5BB-5AEE-0239-A288-145B76C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990-2879-8CFA-D09D-855692FE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8CDD-6D69-4DCA-3D5C-E59618CE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3200" dirty="0"/>
              <a:t>[1] 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Yao, Z., Cheng, W., Zhang, W., &amp; Zhang, H. (2021). Resource allocation for 5G-UAV-based emergency wireless communications. </a:t>
            </a:r>
            <a:r>
              <a:rPr lang="en-US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Journal on Selected Areas in Communications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39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(11), 3395-3410.</a:t>
            </a:r>
          </a:p>
          <a:p>
            <a:r>
              <a:rPr lang="en-IN" sz="3200" dirty="0"/>
              <a:t>[2] </a:t>
            </a:r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Kamal, M. A., Raza, H. W., Alam, M. M., Su’ud, M. M., &amp; Sajak, A. B. A. B. (2021). Resource allocation schemes for 5G network: A systematic review. </a:t>
            </a:r>
            <a:r>
              <a:rPr lang="en-IN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Sensors</a:t>
            </a:r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IN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21</a:t>
            </a:r>
            <a:r>
              <a:rPr lang="en-IN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(19), 6588.</a:t>
            </a:r>
          </a:p>
          <a:p>
            <a:r>
              <a:rPr lang="en-IN" sz="3200" dirty="0"/>
              <a:t>[3]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Degambur, L. N., Mungur, A., Armoogum, S., &amp; Pudaruth, S. (2021). Resource allocation in 4G and 5G networks: A review. </a:t>
            </a:r>
            <a:r>
              <a:rPr lang="en-US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Communication Networks and Information Security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32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13</a:t>
            </a:r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(3), 401-408.</a:t>
            </a:r>
          </a:p>
          <a:p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[4]Jayaraman, R., Manickam, B., Annamalai, S., Kumar, M., Mishra, A., &amp; Shrestha, R. (2023). Effective resource allocation technique to improve QoS in 5G wireless network. </a:t>
            </a:r>
            <a:r>
              <a:rPr lang="en-IN" sz="3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3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451.</a:t>
            </a:r>
          </a:p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[5]Sarah, A., Nencioni, G., &amp; Khan, M. M. I. (2023). Resource allocation in multi-access edge computing for 5G-and-beyond networks.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Networks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227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109720.</a:t>
            </a:r>
          </a:p>
          <a:p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[6]Kumar, R., Sinwar, D., &amp; Singh, V. (2023). QoS aware resource allocation for coexistence mechanisms between eMBB and URLLC: Issues, challenges, and future directions in 5G.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Communications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[7]Raca, D. Leahy, C.J. Sreenan and J.J. Quinlan. Beyond Throughput, The Next Generation: A 5G Dataset with Channel and Context Metrics. ACM Multimedia Systems Conference (MMSys), Istanbul, Turkey. June 8-11, 2020</a:t>
            </a:r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A6BE-C8AE-DD80-5F71-B6800B5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36" y="1845129"/>
            <a:ext cx="8563896" cy="4172213"/>
          </a:xfrm>
        </p:spPr>
        <p:txBody>
          <a:bodyPr>
            <a:norm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Publication: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 QoS and energy-efficient resource allocation and scheduling in 5G Network Slicing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Journal: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Saibharath S.a,Sudeepta Mishrab ,Chittaranjan Hota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Indexing Details: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SSCI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Relevant Information: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paper focuses on using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scheduling resources in edge networks, with a focus on user satisfaction and dynamic resource management. </a:t>
            </a:r>
          </a:p>
          <a:p>
            <a:pPr algn="just"/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EC19-C48E-11F4-9147-8E15B4C5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2055947"/>
            <a:ext cx="7924800" cy="41000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focuses on improving resource allocation in 5G networks by classifying network slices using KNN based on network quality. It dynamically adjusts QoS and allocates bandwidth in real-time, based on the predicted network slice class and traffic demand, ensuring efficient and responsive resource management for high-demand applications.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18639-A540-AE8F-0EFF-DBDADC19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EB4F-1827-B420-2C6B-69493703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3396-F80F-5D0B-02EF-C436B995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work is to develop an efficient and adaptive resource allocation framework for 5G networks through the classification of network slices based on real-time Quality of Service (QoS) metrics. This framework aims to: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 by slicing a network slice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Quality of Service (QoS) by priority wise allocation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Machine Learning Techniques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Network Efficiency by balanced resource allocation between static and dynamic environment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 and Implementation by working on data collected on real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990EB-FFA4-B62B-3151-7962AE73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D168-8363-FAF8-ED53-B1BD60EB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5" y="-11859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680B-61E0-F944-CDF7-11AD382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1523" y="6484272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FE33F0-B25B-FBD3-E27B-EA8CD58A2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342427"/>
              </p:ext>
            </p:extLst>
          </p:nvPr>
        </p:nvGraphicFramePr>
        <p:xfrm>
          <a:off x="0" y="920963"/>
          <a:ext cx="9143999" cy="5587787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2401925">
                  <a:extLst>
                    <a:ext uri="{9D8B030D-6E8A-4147-A177-3AD203B41FA5}">
                      <a16:colId xmlns:a16="http://schemas.microsoft.com/office/drawing/2014/main" val="1235644087"/>
                    </a:ext>
                  </a:extLst>
                </a:gridCol>
                <a:gridCol w="2238303">
                  <a:extLst>
                    <a:ext uri="{9D8B030D-6E8A-4147-A177-3AD203B41FA5}">
                      <a16:colId xmlns:a16="http://schemas.microsoft.com/office/drawing/2014/main" val="752454343"/>
                    </a:ext>
                  </a:extLst>
                </a:gridCol>
                <a:gridCol w="4503771">
                  <a:extLst>
                    <a:ext uri="{9D8B030D-6E8A-4147-A177-3AD203B41FA5}">
                      <a16:colId xmlns:a16="http://schemas.microsoft.com/office/drawing/2014/main" val="938912314"/>
                    </a:ext>
                  </a:extLst>
                </a:gridCol>
              </a:tblGrid>
              <a:tr h="339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55811"/>
                  </a:ext>
                </a:extLst>
              </a:tr>
              <a:tr h="1645180">
                <a:tc>
                  <a:txBody>
                    <a:bodyPr/>
                    <a:lstStyle/>
                    <a:p>
                      <a:r>
                        <a:rPr lang="en-US" dirty="0"/>
                        <a:t>Harris Hawks optimization based hybrid deep learning model for efficient network slicing in 5G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 Computing</a:t>
                      </a:r>
                    </a:p>
                    <a:p>
                      <a:r>
                        <a:rPr lang="en-IN" dirty="0"/>
                        <a:t>(2024)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proposes a hybrid network slicing model combining HHO optimization with a CNN-LSTM deep learning model (HHO-CNN-LSTM) for hyperparameter tuning and classification of network slices in 5G and 6G networks.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14826"/>
                  </a:ext>
                </a:extLst>
              </a:tr>
              <a:tr h="1385415">
                <a:tc>
                  <a:txBody>
                    <a:bodyPr/>
                    <a:lstStyle/>
                    <a:p>
                      <a:r>
                        <a:rPr lang="en-US" dirty="0"/>
                        <a:t>Efficient Network Slicing for 5G Services in Cloud Fog-RAN Deployment Over WDM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Transaction On Vehicle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finds that the new 3-layer CF-RAN architecture improves network efficiency by centralizing 70% more baseband units and reducing request blocking by 50% compared to the traditional 2-layer design.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28809"/>
                  </a:ext>
                </a:extLst>
              </a:tr>
              <a:tr h="2021627">
                <a:tc>
                  <a:txBody>
                    <a:bodyPr/>
                    <a:lstStyle/>
                    <a:p>
                      <a:r>
                        <a:rPr lang="en-US" dirty="0"/>
                        <a:t>Intelligent Resource Management for eMBB and URLLC in 5G and Beyond Wireless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Object Identifier(2023)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finds that using a puncturing technique with semi-supervised learning and DRL enables efficient resource allocation in 5G networks, ensuring low latency and reliability for URLLC and throughput for eMBB services. improves resource utilization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4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98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976-E9AB-0715-5F34-2E7F9F7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9D95-1264-C8D0-C049-9037ADA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02706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FCDFAC0-70FA-12F1-A95C-C403D2990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31822"/>
              </p:ext>
            </p:extLst>
          </p:nvPr>
        </p:nvGraphicFramePr>
        <p:xfrm>
          <a:off x="0" y="262022"/>
          <a:ext cx="9143999" cy="624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779">
                  <a:extLst>
                    <a:ext uri="{9D8B030D-6E8A-4147-A177-3AD203B41FA5}">
                      <a16:colId xmlns:a16="http://schemas.microsoft.com/office/drawing/2014/main" val="1909905324"/>
                    </a:ext>
                  </a:extLst>
                </a:gridCol>
                <a:gridCol w="2544265">
                  <a:extLst>
                    <a:ext uri="{9D8B030D-6E8A-4147-A177-3AD203B41FA5}">
                      <a16:colId xmlns:a16="http://schemas.microsoft.com/office/drawing/2014/main" val="3392256391"/>
                    </a:ext>
                  </a:extLst>
                </a:gridCol>
                <a:gridCol w="3826955">
                  <a:extLst>
                    <a:ext uri="{9D8B030D-6E8A-4147-A177-3AD203B41FA5}">
                      <a16:colId xmlns:a16="http://schemas.microsoft.com/office/drawing/2014/main" val="906853903"/>
                    </a:ext>
                  </a:extLst>
                </a:gridCol>
              </a:tblGrid>
              <a:tr h="4114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Findings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03685"/>
                  </a:ext>
                </a:extLst>
              </a:tr>
              <a:tr h="2499465">
                <a:tc>
                  <a:txBody>
                    <a:bodyPr/>
                    <a:lstStyle/>
                    <a:p>
                      <a:r>
                        <a:rPr lang="en-US" dirty="0"/>
                        <a:t>Edge Computing Resource Allocation Method for Mining 5G Communication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Object Identifier(2023)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MEC with edge caching and dynamic resource allocation in 5G underground coal mine networks reduces task execution delays by 50%, improves transmission rates (1 Gbps uplink, 1.5 Gbps downlink), and enhances communication reliability and resource efficiency.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09605"/>
                  </a:ext>
                </a:extLst>
              </a:tr>
              <a:tr h="1592430">
                <a:tc>
                  <a:txBody>
                    <a:bodyPr/>
                    <a:lstStyle/>
                    <a:p>
                      <a:r>
                        <a:rPr lang="en-US" dirty="0"/>
                        <a:t>Deep Learning for Intelligent and Automated Network Slicing in 5G Open RAN (ORAN)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Object Identifier(2023)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AI-driven network slicing in the RAN, enabled by the RAN Intelligent Controller (RIC) and DL, allows for automated, intelligent management of network functions.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01460"/>
                  </a:ext>
                </a:extLst>
              </a:tr>
              <a:tr h="1592430">
                <a:tc>
                  <a:txBody>
                    <a:bodyPr/>
                    <a:lstStyle/>
                    <a:p>
                      <a:r>
                        <a:rPr lang="en-US" dirty="0"/>
                        <a:t>Blockchain-Enabled Federated Learning-Based Resource Allocation and Trading for Network Slicing in 5G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 TRANSACTIONS ON NETWORKING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proposed decentralized framework for network slicing, using blockchain and federated deep reinforcement learning, significantly improves resource trading and allocation among tenants.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7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468"/>
            <a:ext cx="8229600" cy="498316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CellID</a:t>
            </a:r>
          </a:p>
          <a:p>
            <a:pPr algn="just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RSRP  -  signal strength</a:t>
            </a:r>
          </a:p>
          <a:p>
            <a:pPr algn="just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RSRQ -  signal quality</a:t>
            </a:r>
            <a:endParaRPr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  </a:t>
            </a:r>
          </a:p>
          <a:p>
            <a:pPr algn="just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a 5G trace dataset collected from a major Irish mobile operator. </a:t>
            </a:r>
          </a:p>
          <a:p>
            <a:pPr algn="just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data from both static and car-based mobility patterns. </a:t>
            </a:r>
          </a:p>
          <a:p>
            <a:pPr algn="just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publicly available at the following GitHub repository:</a:t>
            </a:r>
          </a:p>
          <a:p>
            <a:pPr algn="just"/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1F2328"/>
                </a:solidFill>
                <a:effectLst/>
                <a:latin typeface="-apple-system"/>
              </a:rPr>
              <a:t>Reference: D. Raca, D. Leahy, C.J. Sreenan and J.J. Quinlan. Beyond Throughput, The Next Generation: A 5G Dataset with Channel and Context Metrics. ACM Multimedia Systems Conference (MMSys), Istanbul, Turkey. June 8-11, 2020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UVVMIST-REALTIME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BAB9-FC4B-96F3-816A-FD664AB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692"/>
            <a:ext cx="8229600" cy="1143000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Converted categorical data (e.g., network attributes) to numerical values.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Handled missing data by filling with column mean values for features like      'NRxRSRP' and 'NRxRSRQ'.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Network Quality as an average of 'NRxRSRP' and 'NRxRSRQ' to classify network slices.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Model: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Classified network slices into Low, Medium, and High based on network quality.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Used GridSearchCV to optimize KNN hyperparameters (e.g., neighbors, distance metric) for best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9BE30-06F8-042F-1A8B-8797A36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7ED7-72DF-23BC-D828-02BBD332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46759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 Adjustment: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Dynamically adjusted bandwidth allocation based on KNN slice classification, traffic demand, and network quality, ensuring efficient real-time resource management.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EB75-BB85-43D2-27AB-163B0C9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 ppt</Template>
  <TotalTime>274</TotalTime>
  <Words>1536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Times New Roman</vt:lpstr>
      <vt:lpstr>Office Theme</vt:lpstr>
      <vt:lpstr>Integrating KNN and QoS for Improved Resource Management in 5G Networks</vt:lpstr>
      <vt:lpstr>Base Paper Details</vt:lpstr>
      <vt:lpstr>Problem Statement</vt:lpstr>
      <vt:lpstr>Objectives</vt:lpstr>
      <vt:lpstr>Literature Review</vt:lpstr>
      <vt:lpstr>PowerPoint Presentation</vt:lpstr>
      <vt:lpstr>Data Description</vt:lpstr>
      <vt:lpstr>Methodology</vt:lpstr>
      <vt:lpstr>PowerPoint Presentation</vt:lpstr>
      <vt:lpstr>Flow diagram of this work</vt:lpstr>
      <vt:lpstr>KNN Implementation and Results</vt:lpstr>
      <vt:lpstr>Dynamic Resource Allocation</vt:lpstr>
      <vt:lpstr>Visualization of Dynamic Allocation</vt:lpstr>
      <vt:lpstr>Novelty </vt:lpstr>
      <vt:lpstr>PowerPoint Presentation</vt:lpstr>
      <vt:lpstr>Future work</vt:lpstr>
      <vt:lpstr> Reference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sakthivel ravichandran</dc:creator>
  <cp:keywords/>
  <dc:description>generated using python-pptx</dc:description>
  <cp:lastModifiedBy>sakthivel ravichandran</cp:lastModifiedBy>
  <cp:revision>12</cp:revision>
  <dcterms:created xsi:type="dcterms:W3CDTF">2024-12-03T11:04:44Z</dcterms:created>
  <dcterms:modified xsi:type="dcterms:W3CDTF">2024-12-05T07:50:34Z</dcterms:modified>
  <cp:category/>
</cp:coreProperties>
</file>