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29"/>
  </p:notesMasterIdLst>
  <p:sldIdLst>
    <p:sldId id="257" r:id="rId2"/>
    <p:sldId id="258" r:id="rId3"/>
    <p:sldId id="293" r:id="rId4"/>
    <p:sldId id="294" r:id="rId5"/>
    <p:sldId id="295" r:id="rId6"/>
    <p:sldId id="297" r:id="rId7"/>
    <p:sldId id="296" r:id="rId8"/>
    <p:sldId id="298" r:id="rId9"/>
    <p:sldId id="299" r:id="rId10"/>
    <p:sldId id="301" r:id="rId11"/>
    <p:sldId id="302" r:id="rId12"/>
    <p:sldId id="300" r:id="rId13"/>
    <p:sldId id="303" r:id="rId14"/>
    <p:sldId id="304" r:id="rId15"/>
    <p:sldId id="266" r:id="rId16"/>
    <p:sldId id="305" r:id="rId17"/>
    <p:sldId id="306" r:id="rId18"/>
    <p:sldId id="307" r:id="rId19"/>
    <p:sldId id="308" r:id="rId20"/>
    <p:sldId id="310" r:id="rId21"/>
    <p:sldId id="309" r:id="rId22"/>
    <p:sldId id="311" r:id="rId23"/>
    <p:sldId id="312" r:id="rId24"/>
    <p:sldId id="313" r:id="rId25"/>
    <p:sldId id="314" r:id="rId26"/>
    <p:sldId id="315" r:id="rId27"/>
    <p:sldId id="31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88"/>
    <a:srgbClr val="30353F"/>
    <a:srgbClr val="43CDD9"/>
    <a:srgbClr val="667181"/>
    <a:srgbClr val="BABABA"/>
    <a:srgbClr val="DBDBDB"/>
    <a:srgbClr val="85E0E7"/>
    <a:srgbClr val="515A6B"/>
    <a:srgbClr val="AFBBBD"/>
    <a:srgbClr val="8FA0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8" d="100"/>
          <a:sy n="88" d="100"/>
        </p:scale>
        <p:origin x="494" y="14"/>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09/04/2019</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9A95C9-720D-419E-8EFC-5367D1C63A8F}" type="datetime1">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933955-E2B6-410F-8119-221FD70482AE}" type="datetime1">
              <a:rPr lang="en-US" smtClean="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075D9E-FA95-4704-8AFF-1202328700EE}" type="datetime1">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616FE9-2298-4BDC-BC2C-9FD95F3F70A9}" type="datetime1">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AFAB9A-FFCA-49D7-96E4-5214AFDB6A23}" type="datetime1">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4E5EE1-17FC-4B92-A667-A2B21773D754}" type="datetime1">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C1FA34-DFC7-422F-8E95-893DA16324F4}" type="datetime1">
              <a:rPr lang="en-US" smtClean="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17F392-23E7-4637-8F39-2A254B522391}" type="datetime1">
              <a:rPr lang="en-US" smtClean="0"/>
              <a:t>4/9/2019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C9D77D-A452-41BD-90AE-CAFDB69093E1}" type="datetime1">
              <a:rPr lang="en-US" smtClean="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E5FB4F-D326-4965-9F6B-36DBC033228F}" type="datetime1">
              <a:rPr lang="en-US" smtClean="0"/>
              <a:t>4/9/2019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smtClean="0"/>
              <a:t>Click icon to add picture</a:t>
            </a:r>
            <a:endParaRPr lang="en-US" dirty="0"/>
          </a:p>
        </p:txBody>
      </p:sp>
      <p:sp>
        <p:nvSpPr>
          <p:cNvPr id="2" name="Date Placeholder 1"/>
          <p:cNvSpPr>
            <a:spLocks noGrp="1"/>
          </p:cNvSpPr>
          <p:nvPr>
            <p:ph type="dt" sz="half" idx="10"/>
          </p:nvPr>
        </p:nvSpPr>
        <p:spPr/>
        <p:txBody>
          <a:bodyPr/>
          <a:lstStyle/>
          <a:p>
            <a:fld id="{BAC71ECB-45BD-4C0E-A1A5-1E0776DF82AA}" type="datetime1">
              <a:rPr lang="en-US" smtClean="0"/>
              <a:t>4/9/2019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smtClean="0"/>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smtClean="0"/>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C7CEA0-1174-4B8E-BA06-C4933163DF05}" type="datetime1">
              <a:rPr lang="en-US" smtClean="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B05437-B67B-43F1-A27F-F10B19B2E437}" type="datetime1">
              <a:rPr lang="en-US" smtClean="0"/>
              <a:t>4/9/2019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6" Type="http://schemas.openxmlformats.org/officeDocument/2006/relationships/hyperlink" Target="https://www.w3schools.com/js/js_date_methods.asp" TargetMode="External"/><Relationship Id="rId5" Type="http://schemas.openxmlformats.org/officeDocument/2006/relationships/hyperlink" Target="https://www.w3schools.com/js/js_math.asp" TargetMode="Externa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697379" y="2841010"/>
            <a:ext cx="2797241" cy="1908215"/>
          </a:xfrm>
          <a:prstGeom prst="rect">
            <a:avLst/>
          </a:prstGeom>
          <a:noFill/>
        </p:spPr>
        <p:txBody>
          <a:bodyPr wrap="none" lIns="0" tIns="0" rIns="0" bIns="0" rtlCol="0">
            <a:spAutoFit/>
          </a:bodyPr>
          <a:lstStyle/>
          <a:p>
            <a:pPr algn="ctr">
              <a:tabLst>
                <a:tab pos="347663" algn="l"/>
              </a:tabLst>
            </a:pPr>
            <a:r>
              <a:rPr lang="en-US" sz="4400" b="1" dirty="0" err="1" smtClean="0">
                <a:solidFill>
                  <a:schemeClr val="bg1"/>
                </a:solidFill>
                <a:latin typeface="+mj-lt"/>
              </a:rPr>
              <a:t>Livescript</a:t>
            </a:r>
            <a:r>
              <a:rPr lang="en-US" sz="4400" b="1" dirty="0" smtClean="0">
                <a:solidFill>
                  <a:schemeClr val="bg1"/>
                </a:solidFill>
                <a:latin typeface="+mj-lt"/>
              </a:rPr>
              <a:t> </a:t>
            </a:r>
            <a:br>
              <a:rPr lang="en-US" sz="4400" b="1" dirty="0" smtClean="0">
                <a:solidFill>
                  <a:schemeClr val="bg1"/>
                </a:solidFill>
                <a:latin typeface="+mj-lt"/>
              </a:rPr>
            </a:br>
            <a:r>
              <a:rPr lang="en-US" sz="3600" b="1" dirty="0" smtClean="0">
                <a:solidFill>
                  <a:schemeClr val="bg1"/>
                </a:solidFill>
                <a:latin typeface="+mj-lt"/>
              </a:rPr>
              <a:t>oops…</a:t>
            </a:r>
            <a:endParaRPr lang="en-US" sz="4400" b="1" dirty="0" smtClean="0">
              <a:solidFill>
                <a:schemeClr val="bg1"/>
              </a:solidFill>
              <a:latin typeface="+mj-lt"/>
            </a:endParaRPr>
          </a:p>
          <a:p>
            <a:pPr algn="ctr">
              <a:tabLst>
                <a:tab pos="347663" algn="l"/>
              </a:tabLst>
            </a:pPr>
            <a:r>
              <a:rPr lang="en-US" sz="4400" b="1" dirty="0" err="1" smtClean="0">
                <a:solidFill>
                  <a:schemeClr val="bg1"/>
                </a:solidFill>
                <a:latin typeface="+mj-lt"/>
              </a:rPr>
              <a:t>Javascript</a:t>
            </a:r>
            <a:endParaRPr lang="en-US" sz="4400" b="1" dirty="0">
              <a:solidFill>
                <a:schemeClr val="bg1"/>
              </a:solidFill>
              <a:latin typeface="+mj-lt"/>
            </a:endParaRPr>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grpSp>
        <p:nvGrpSpPr>
          <p:cNvPr id="13" name="Group 12"/>
          <p:cNvGrpSpPr/>
          <p:nvPr/>
        </p:nvGrpSpPr>
        <p:grpSpPr>
          <a:xfrm>
            <a:off x="8365386" y="5153333"/>
            <a:ext cx="3705479" cy="1598515"/>
            <a:chOff x="8860686" y="5324783"/>
            <a:chExt cx="3705479" cy="1598515"/>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0686" y="5324783"/>
              <a:ext cx="1171829" cy="1171829"/>
            </a:xfrm>
            <a:prstGeom prst="rect">
              <a:avLst/>
            </a:prstGeom>
          </p:spPr>
        </p:pic>
        <p:sp>
          <p:nvSpPr>
            <p:cNvPr id="8" name="TextBox 7"/>
            <p:cNvSpPr txBox="1"/>
            <p:nvPr/>
          </p:nvSpPr>
          <p:spPr>
            <a:xfrm>
              <a:off x="9727715" y="5599859"/>
              <a:ext cx="2838450" cy="1323439"/>
            </a:xfrm>
            <a:prstGeom prst="rect">
              <a:avLst/>
            </a:prstGeom>
            <a:noFill/>
          </p:spPr>
          <p:txBody>
            <a:bodyPr wrap="square" rtlCol="0">
              <a:spAutoFit/>
            </a:bodyPr>
            <a:lstStyle/>
            <a:p>
              <a:r>
                <a:rPr lang="en-US" sz="8000" b="1" dirty="0" smtClean="0">
                  <a:solidFill>
                    <a:srgbClr val="005588"/>
                  </a:solidFill>
                  <a:latin typeface="Javanese Text" panose="02000000000000000000" pitchFamily="2" charset="0"/>
                </a:rPr>
                <a:t>Train</a:t>
              </a:r>
              <a:endParaRPr lang="en-US" sz="8000" b="1" dirty="0">
                <a:solidFill>
                  <a:srgbClr val="005588"/>
                </a:solidFill>
                <a:latin typeface="Javanese Text" panose="02000000000000000000" pitchFamily="2" charset="0"/>
              </a:endParaRPr>
            </a:p>
          </p:txBody>
        </p:sp>
      </p:grpSp>
      <p:sp>
        <p:nvSpPr>
          <p:cNvPr id="4" name="Slide Number Placeholder 3"/>
          <p:cNvSpPr>
            <a:spLocks noGrp="1"/>
          </p:cNvSpPr>
          <p:nvPr>
            <p:ph type="sldNum" sz="quarter" idx="12"/>
          </p:nvPr>
        </p:nvSpPr>
        <p:spPr/>
        <p:txBody>
          <a:bodyPr/>
          <a:lstStyle/>
          <a:p>
            <a:fld id="{A428E537-E56B-49CA-B596-52598082FBE8}" type="slidenum">
              <a:rPr lang="en-US" smtClean="0"/>
              <a:t>1</a:t>
            </a:fld>
            <a:endParaRPr lang="en-US" dirty="0"/>
          </a:p>
        </p:txBody>
      </p:sp>
    </p:spTree>
    <p:extLst>
      <p:ext uri="{BB962C8B-B14F-4D97-AF65-F5344CB8AC3E}">
        <p14:creationId xmlns:p14="http://schemas.microsoft.com/office/powerpoint/2010/main" val="735082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IF</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4431983"/>
          </a:xfrm>
          <a:prstGeom prst="rect">
            <a:avLst/>
          </a:prstGeom>
          <a:noFill/>
          <a:ln>
            <a:solidFill>
              <a:schemeClr val="accent1"/>
            </a:solidFill>
          </a:ln>
        </p:spPr>
        <p:txBody>
          <a:bodyPr wrap="square" lIns="0" tIns="0" rIns="0" bIns="0" rtlCol="0">
            <a:spAutoFit/>
          </a:bodyPr>
          <a:lstStyle/>
          <a:p>
            <a:pPr lvl="1"/>
            <a:r>
              <a:rPr lang="en-US" sz="2400" b="1" dirty="0" smtClean="0"/>
              <a:t>if(</a:t>
            </a:r>
            <a:r>
              <a:rPr lang="en-US" sz="2400" b="1" dirty="0" err="1" smtClean="0"/>
              <a:t>condn</a:t>
            </a:r>
            <a:r>
              <a:rPr lang="en-US" sz="2400" b="1" dirty="0" smtClean="0"/>
              <a:t>){</a:t>
            </a:r>
          </a:p>
          <a:p>
            <a:pPr lvl="2"/>
            <a:r>
              <a:rPr lang="en-US" sz="2400" b="1" dirty="0" smtClean="0"/>
              <a:t>….</a:t>
            </a:r>
          </a:p>
          <a:p>
            <a:pPr lvl="2"/>
            <a:r>
              <a:rPr lang="en-US" sz="2400" b="1" dirty="0" smtClean="0"/>
              <a:t>statements</a:t>
            </a:r>
            <a:endParaRPr lang="en-US" sz="2400" b="1" dirty="0"/>
          </a:p>
          <a:p>
            <a:pPr lvl="2"/>
            <a:r>
              <a:rPr lang="en-US" sz="2400" b="1" dirty="0" smtClean="0"/>
              <a:t>….</a:t>
            </a:r>
          </a:p>
          <a:p>
            <a:pPr lvl="1"/>
            <a:r>
              <a:rPr lang="en-US" sz="2400" b="1" dirty="0" smtClean="0"/>
              <a:t>}</a:t>
            </a:r>
          </a:p>
          <a:p>
            <a:pPr lvl="1"/>
            <a:r>
              <a:rPr lang="en-US" sz="2400" b="1" dirty="0" smtClean="0"/>
              <a:t>else if(</a:t>
            </a:r>
            <a:r>
              <a:rPr lang="en-US" sz="2400" b="1" dirty="0" err="1" smtClean="0"/>
              <a:t>condn</a:t>
            </a:r>
            <a:r>
              <a:rPr lang="en-US" sz="2400" b="1" dirty="0" smtClean="0"/>
              <a:t>){</a:t>
            </a:r>
          </a:p>
          <a:p>
            <a:pPr lvl="2"/>
            <a:r>
              <a:rPr lang="en-US" sz="2400" b="1" dirty="0"/>
              <a:t>….</a:t>
            </a:r>
          </a:p>
          <a:p>
            <a:pPr lvl="2"/>
            <a:r>
              <a:rPr lang="en-US" sz="2400" b="1" dirty="0"/>
              <a:t>statements</a:t>
            </a:r>
          </a:p>
          <a:p>
            <a:pPr lvl="2"/>
            <a:r>
              <a:rPr lang="en-US" sz="2400" b="1" dirty="0"/>
              <a:t>….</a:t>
            </a:r>
          </a:p>
          <a:p>
            <a:pPr lvl="1"/>
            <a:r>
              <a:rPr lang="en-US" sz="2400" b="1" dirty="0" smtClean="0"/>
              <a:t>}</a:t>
            </a:r>
          </a:p>
          <a:p>
            <a:pPr lvl="1"/>
            <a:r>
              <a:rPr lang="en-US" sz="2400" b="1" dirty="0" smtClean="0"/>
              <a:t>else{</a:t>
            </a:r>
          </a:p>
          <a:p>
            <a:pPr lvl="1"/>
            <a:r>
              <a:rPr lang="en-US" sz="2400" b="1" dirty="0" smtClean="0"/>
              <a:t>}</a:t>
            </a:r>
            <a:endParaRPr lang="en-US" sz="2400" dirty="0"/>
          </a:p>
        </p:txBody>
      </p:sp>
      <p:sp>
        <p:nvSpPr>
          <p:cNvPr id="5" name="Slide Number Placeholder 4"/>
          <p:cNvSpPr>
            <a:spLocks noGrp="1"/>
          </p:cNvSpPr>
          <p:nvPr>
            <p:ph type="sldNum" sz="quarter" idx="12"/>
          </p:nvPr>
        </p:nvSpPr>
        <p:spPr/>
        <p:txBody>
          <a:bodyPr/>
          <a:lstStyle/>
          <a:p>
            <a:fld id="{A428E537-E56B-49CA-B596-52598082FBE8}" type="slidenum">
              <a:rPr lang="en-US" smtClean="0"/>
              <a:t>10</a:t>
            </a:fld>
            <a:endParaRPr lang="en-US" dirty="0"/>
          </a:p>
        </p:txBody>
      </p:sp>
    </p:spTree>
    <p:extLst>
      <p:ext uri="{BB962C8B-B14F-4D97-AF65-F5344CB8AC3E}">
        <p14:creationId xmlns:p14="http://schemas.microsoft.com/office/powerpoint/2010/main" val="1507356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Ternary Operator</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4062651"/>
          </a:xfrm>
          <a:prstGeom prst="rect">
            <a:avLst/>
          </a:prstGeom>
          <a:noFill/>
          <a:ln>
            <a:solidFill>
              <a:schemeClr val="accent1"/>
            </a:solidFill>
          </a:ln>
        </p:spPr>
        <p:txBody>
          <a:bodyPr wrap="square" lIns="0" tIns="0" rIns="0" bIns="0" rtlCol="0">
            <a:spAutoFit/>
          </a:bodyPr>
          <a:lstStyle/>
          <a:p>
            <a:pPr lvl="1"/>
            <a:r>
              <a:rPr lang="en-US" sz="2400" b="1" i="1" dirty="0" err="1" smtClean="0"/>
              <a:t>condition</a:t>
            </a:r>
            <a:r>
              <a:rPr lang="en-US" sz="2400" b="1" dirty="0" err="1" smtClean="0"/>
              <a:t>?</a:t>
            </a:r>
            <a:r>
              <a:rPr lang="en-US" sz="2400" b="1" i="1" dirty="0" err="1" smtClean="0"/>
              <a:t>exec</a:t>
            </a:r>
            <a:r>
              <a:rPr lang="en-US" sz="2400" b="1" i="1" dirty="0" smtClean="0"/>
              <a:t> if </a:t>
            </a:r>
            <a:r>
              <a:rPr lang="en-US" sz="2400" b="1" i="1" dirty="0" err="1" smtClean="0"/>
              <a:t>true</a:t>
            </a:r>
            <a:r>
              <a:rPr lang="en-US" sz="2400" b="1" dirty="0" err="1" smtClean="0"/>
              <a:t>:</a:t>
            </a:r>
            <a:r>
              <a:rPr lang="en-US" sz="2400" b="1" i="1" dirty="0" err="1" smtClean="0"/>
              <a:t>exec</a:t>
            </a:r>
            <a:r>
              <a:rPr lang="en-US" sz="2400" b="1" i="1" dirty="0" smtClean="0"/>
              <a:t> if false</a:t>
            </a:r>
          </a:p>
          <a:p>
            <a:pPr lvl="1"/>
            <a:endParaRPr lang="en-US" sz="2400" b="1" i="1" dirty="0"/>
          </a:p>
          <a:p>
            <a:pPr lvl="1"/>
            <a:endParaRPr lang="en-US" sz="2400" b="1" i="1" dirty="0" smtClean="0"/>
          </a:p>
          <a:p>
            <a:pPr lvl="1"/>
            <a:r>
              <a:rPr lang="en-US" sz="2400" b="1" i="1" dirty="0" err="1" smtClean="0"/>
              <a:t>Eg</a:t>
            </a:r>
            <a:r>
              <a:rPr lang="en-US" sz="2400" b="1" i="1" dirty="0" smtClean="0"/>
              <a:t>:</a:t>
            </a:r>
          </a:p>
          <a:p>
            <a:pPr lvl="1"/>
            <a:endParaRPr lang="en-US" sz="2400" b="1" i="1" dirty="0" smtClean="0"/>
          </a:p>
          <a:p>
            <a:pPr lvl="1"/>
            <a:r>
              <a:rPr lang="en-US" sz="2400" i="1" dirty="0" smtClean="0"/>
              <a:t>1+1===2?console.log(true):console.log(false)</a:t>
            </a:r>
          </a:p>
          <a:p>
            <a:pPr lvl="1"/>
            <a:endParaRPr lang="en-US" sz="2400" b="1" i="1" dirty="0"/>
          </a:p>
          <a:p>
            <a:pPr lvl="1"/>
            <a:endParaRPr lang="en-US" sz="2400" b="1" i="1" dirty="0"/>
          </a:p>
          <a:p>
            <a:pPr lvl="1"/>
            <a:endParaRPr lang="en-US" sz="2400" b="1" i="1" dirty="0" smtClean="0"/>
          </a:p>
          <a:p>
            <a:pPr lvl="1"/>
            <a:endParaRPr lang="en-US" sz="2400" b="1" i="1" dirty="0"/>
          </a:p>
          <a:p>
            <a:pPr lvl="1"/>
            <a:endParaRPr lang="en-US" sz="2400" i="1" dirty="0"/>
          </a:p>
        </p:txBody>
      </p:sp>
      <p:sp>
        <p:nvSpPr>
          <p:cNvPr id="5" name="Slide Number Placeholder 4"/>
          <p:cNvSpPr>
            <a:spLocks noGrp="1"/>
          </p:cNvSpPr>
          <p:nvPr>
            <p:ph type="sldNum" sz="quarter" idx="12"/>
          </p:nvPr>
        </p:nvSpPr>
        <p:spPr/>
        <p:txBody>
          <a:bodyPr/>
          <a:lstStyle/>
          <a:p>
            <a:fld id="{A428E537-E56B-49CA-B596-52598082FBE8}" type="slidenum">
              <a:rPr lang="en-US" smtClean="0"/>
              <a:t>11</a:t>
            </a:fld>
            <a:endParaRPr lang="en-US" dirty="0"/>
          </a:p>
        </p:txBody>
      </p:sp>
    </p:spTree>
    <p:extLst>
      <p:ext uri="{BB962C8B-B14F-4D97-AF65-F5344CB8AC3E}">
        <p14:creationId xmlns:p14="http://schemas.microsoft.com/office/powerpoint/2010/main" val="2462650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Functions</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4431983"/>
          </a:xfrm>
          <a:prstGeom prst="rect">
            <a:avLst/>
          </a:prstGeom>
          <a:noFill/>
          <a:ln>
            <a:solidFill>
              <a:schemeClr val="accent1"/>
            </a:solidFill>
          </a:ln>
        </p:spPr>
        <p:txBody>
          <a:bodyPr wrap="square" lIns="0" tIns="0" rIns="0" bIns="0" rtlCol="0">
            <a:spAutoFit/>
          </a:bodyPr>
          <a:lstStyle/>
          <a:p>
            <a:pPr lvl="1"/>
            <a:r>
              <a:rPr lang="en-US" sz="2400" dirty="0"/>
              <a:t>function </a:t>
            </a:r>
            <a:r>
              <a:rPr lang="en-US" sz="2400" dirty="0" err="1"/>
              <a:t>myFunction</a:t>
            </a:r>
            <a:r>
              <a:rPr lang="en-US" sz="2400" dirty="0"/>
              <a:t>() {</a:t>
            </a:r>
          </a:p>
          <a:p>
            <a:pPr lvl="1"/>
            <a:r>
              <a:rPr lang="en-US" sz="2400" dirty="0"/>
              <a:t>  </a:t>
            </a:r>
            <a:r>
              <a:rPr lang="en-US" sz="2400" dirty="0" smtClean="0"/>
              <a:t>console.log("</a:t>
            </a:r>
            <a:r>
              <a:rPr lang="en-US" sz="2400" dirty="0"/>
              <a:t>Hello World!");</a:t>
            </a:r>
          </a:p>
          <a:p>
            <a:pPr lvl="1"/>
            <a:r>
              <a:rPr lang="en-US" sz="2400" dirty="0" smtClean="0"/>
              <a:t>}</a:t>
            </a:r>
          </a:p>
          <a:p>
            <a:pPr lvl="1"/>
            <a:endParaRPr lang="en-US" sz="2400" dirty="0" smtClean="0"/>
          </a:p>
          <a:p>
            <a:pPr lvl="1"/>
            <a:r>
              <a:rPr lang="en-US" sz="2400" dirty="0" smtClean="0"/>
              <a:t>Vs</a:t>
            </a:r>
          </a:p>
          <a:p>
            <a:pPr lvl="1"/>
            <a:endParaRPr lang="en-US" sz="2400" dirty="0"/>
          </a:p>
          <a:p>
            <a:pPr lvl="1"/>
            <a:r>
              <a:rPr lang="en-US" sz="2400" dirty="0" err="1"/>
              <a:t>myFunction</a:t>
            </a:r>
            <a:r>
              <a:rPr lang="en-US" sz="2400" dirty="0"/>
              <a:t> </a:t>
            </a:r>
            <a:r>
              <a:rPr lang="en-US" sz="2400" dirty="0" smtClean="0"/>
              <a:t>=()=&gt;{</a:t>
            </a:r>
          </a:p>
          <a:p>
            <a:pPr lvl="1"/>
            <a:r>
              <a:rPr lang="en-US" sz="2400" dirty="0" smtClean="0"/>
              <a:t>	console.log</a:t>
            </a:r>
            <a:r>
              <a:rPr lang="en-US" sz="2400" dirty="0"/>
              <a:t>("Hello World</a:t>
            </a:r>
            <a:r>
              <a:rPr lang="en-US" sz="2400" dirty="0" smtClean="0"/>
              <a:t>");</a:t>
            </a:r>
          </a:p>
          <a:p>
            <a:pPr lvl="1"/>
            <a:r>
              <a:rPr lang="en-US" sz="2400" dirty="0" smtClean="0"/>
              <a:t>}</a:t>
            </a:r>
          </a:p>
          <a:p>
            <a:pPr lvl="1"/>
            <a:endParaRPr lang="en-US" sz="2400" b="1" dirty="0"/>
          </a:p>
          <a:p>
            <a:pPr lvl="1"/>
            <a:endParaRPr lang="en-US" sz="2400" b="1" dirty="0" smtClean="0"/>
          </a:p>
          <a:p>
            <a:pPr lvl="1"/>
            <a:endParaRPr lang="en-US" sz="2400" b="1" dirty="0"/>
          </a:p>
        </p:txBody>
      </p:sp>
      <p:sp>
        <p:nvSpPr>
          <p:cNvPr id="5" name="Slide Number Placeholder 4"/>
          <p:cNvSpPr>
            <a:spLocks noGrp="1"/>
          </p:cNvSpPr>
          <p:nvPr>
            <p:ph type="sldNum" sz="quarter" idx="12"/>
          </p:nvPr>
        </p:nvSpPr>
        <p:spPr/>
        <p:txBody>
          <a:bodyPr/>
          <a:lstStyle/>
          <a:p>
            <a:fld id="{A428E537-E56B-49CA-B596-52598082FBE8}" type="slidenum">
              <a:rPr lang="en-US" smtClean="0"/>
              <a:t>12</a:t>
            </a:fld>
            <a:endParaRPr lang="en-US" dirty="0"/>
          </a:p>
        </p:txBody>
      </p:sp>
    </p:spTree>
    <p:extLst>
      <p:ext uri="{BB962C8B-B14F-4D97-AF65-F5344CB8AC3E}">
        <p14:creationId xmlns:p14="http://schemas.microsoft.com/office/powerpoint/2010/main" val="1232911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Loops</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4062651"/>
          </a:xfrm>
          <a:prstGeom prst="rect">
            <a:avLst/>
          </a:prstGeom>
          <a:noFill/>
          <a:ln>
            <a:solidFill>
              <a:schemeClr val="accent1"/>
            </a:solidFill>
          </a:ln>
        </p:spPr>
        <p:txBody>
          <a:bodyPr wrap="square" lIns="0" tIns="0" rIns="0" bIns="0" rtlCol="0">
            <a:spAutoFit/>
          </a:bodyPr>
          <a:lstStyle/>
          <a:p>
            <a:pPr lvl="1"/>
            <a:r>
              <a:rPr lang="en-US" sz="2400" b="1" i="1" dirty="0" smtClean="0"/>
              <a:t>for:</a:t>
            </a:r>
          </a:p>
          <a:p>
            <a:pPr lvl="1"/>
            <a:r>
              <a:rPr lang="en-US" sz="2400" i="1" dirty="0"/>
              <a:t>for(</a:t>
            </a:r>
            <a:r>
              <a:rPr lang="en-US" sz="2400" i="1" dirty="0" err="1"/>
              <a:t>var</a:t>
            </a:r>
            <a:r>
              <a:rPr lang="en-US" sz="2400" i="1" dirty="0"/>
              <a:t> </a:t>
            </a:r>
            <a:r>
              <a:rPr lang="en-US" sz="2400" i="1" dirty="0" err="1"/>
              <a:t>i</a:t>
            </a:r>
            <a:r>
              <a:rPr lang="en-US" sz="2400" i="1" dirty="0"/>
              <a:t>=0;i&lt;=10;i</a:t>
            </a:r>
            <a:r>
              <a:rPr lang="en-US" sz="2400" i="1" dirty="0" smtClean="0"/>
              <a:t>++){</a:t>
            </a:r>
          </a:p>
          <a:p>
            <a:pPr lvl="1"/>
            <a:r>
              <a:rPr lang="en-US" sz="2400" i="1" dirty="0"/>
              <a:t>	</a:t>
            </a:r>
            <a:r>
              <a:rPr lang="en-US" sz="2400" i="1" dirty="0" smtClean="0"/>
              <a:t>console.log(</a:t>
            </a:r>
            <a:r>
              <a:rPr lang="en-US" sz="2400" i="1" dirty="0" err="1" smtClean="0"/>
              <a:t>i</a:t>
            </a:r>
            <a:r>
              <a:rPr lang="en-US" sz="2400" i="1" dirty="0" smtClean="0"/>
              <a:t>)</a:t>
            </a:r>
          </a:p>
          <a:p>
            <a:pPr lvl="1"/>
            <a:r>
              <a:rPr lang="en-US" sz="2400" i="1" dirty="0" smtClean="0"/>
              <a:t>}</a:t>
            </a:r>
          </a:p>
          <a:p>
            <a:pPr lvl="1"/>
            <a:endParaRPr lang="en-US" sz="2400" b="1" i="1" dirty="0" smtClean="0"/>
          </a:p>
          <a:p>
            <a:pPr lvl="1"/>
            <a:r>
              <a:rPr lang="en-US" sz="2400" b="1" i="1" dirty="0" smtClean="0"/>
              <a:t>while</a:t>
            </a:r>
          </a:p>
          <a:p>
            <a:pPr lvl="1"/>
            <a:r>
              <a:rPr lang="nn-NO" sz="2400" i="1" dirty="0"/>
              <a:t>var i=0</a:t>
            </a:r>
            <a:r>
              <a:rPr lang="nn-NO" sz="2400" i="1" dirty="0" smtClean="0"/>
              <a:t>;</a:t>
            </a:r>
          </a:p>
          <a:p>
            <a:pPr lvl="1"/>
            <a:r>
              <a:rPr lang="nn-NO" sz="2400" i="1" dirty="0" smtClean="0"/>
              <a:t>while(i</a:t>
            </a:r>
            <a:r>
              <a:rPr lang="nn-NO" sz="2400" i="1" dirty="0"/>
              <a:t>&lt;=10</a:t>
            </a:r>
            <a:r>
              <a:rPr lang="nn-NO" sz="2400" i="1" dirty="0" smtClean="0"/>
              <a:t>){</a:t>
            </a:r>
          </a:p>
          <a:p>
            <a:pPr lvl="2"/>
            <a:r>
              <a:rPr lang="nn-NO" sz="2400" i="1" dirty="0" smtClean="0"/>
              <a:t>console.log(i);</a:t>
            </a:r>
          </a:p>
          <a:p>
            <a:pPr lvl="2"/>
            <a:r>
              <a:rPr lang="nn-NO" sz="2400" i="1" dirty="0" smtClean="0"/>
              <a:t>i++</a:t>
            </a:r>
          </a:p>
          <a:p>
            <a:pPr lvl="1"/>
            <a:r>
              <a:rPr lang="nn-NO" sz="2400" i="1" dirty="0" smtClean="0"/>
              <a:t>}</a:t>
            </a:r>
            <a:endParaRPr lang="en-US" sz="2400" i="1" dirty="0" smtClean="0"/>
          </a:p>
        </p:txBody>
      </p:sp>
      <p:sp>
        <p:nvSpPr>
          <p:cNvPr id="4" name="TextBox 3"/>
          <p:cNvSpPr txBox="1"/>
          <p:nvPr/>
        </p:nvSpPr>
        <p:spPr>
          <a:xfrm>
            <a:off x="5512526" y="1783860"/>
            <a:ext cx="4493623" cy="3785652"/>
          </a:xfrm>
          <a:prstGeom prst="rect">
            <a:avLst/>
          </a:prstGeom>
          <a:noFill/>
        </p:spPr>
        <p:txBody>
          <a:bodyPr wrap="square" rtlCol="0">
            <a:spAutoFit/>
          </a:bodyPr>
          <a:lstStyle/>
          <a:p>
            <a:r>
              <a:rPr lang="en-US" sz="2400" b="1" i="1" dirty="0"/>
              <a:t>do </a:t>
            </a:r>
            <a:r>
              <a:rPr lang="en-US" sz="2400" b="1" i="1" dirty="0" smtClean="0"/>
              <a:t>while</a:t>
            </a:r>
          </a:p>
          <a:p>
            <a:endParaRPr lang="en-US" sz="2400" i="1" dirty="0"/>
          </a:p>
          <a:p>
            <a:r>
              <a:rPr lang="nn-NO" sz="2400" dirty="0"/>
              <a:t>var i=0</a:t>
            </a:r>
            <a:r>
              <a:rPr lang="nn-NO" sz="2400" dirty="0" smtClean="0"/>
              <a:t>;</a:t>
            </a:r>
          </a:p>
          <a:p>
            <a:r>
              <a:rPr lang="nn-NO" sz="2400" dirty="0" smtClean="0"/>
              <a:t>do{</a:t>
            </a:r>
          </a:p>
          <a:p>
            <a:r>
              <a:rPr lang="nn-NO" sz="2400" dirty="0"/>
              <a:t>	</a:t>
            </a:r>
            <a:r>
              <a:rPr lang="nn-NO" sz="2400" dirty="0" smtClean="0"/>
              <a:t>console.log(i);</a:t>
            </a:r>
          </a:p>
          <a:p>
            <a:r>
              <a:rPr lang="nn-NO" sz="2400" dirty="0"/>
              <a:t>	</a:t>
            </a:r>
            <a:r>
              <a:rPr lang="nn-NO" sz="2400" dirty="0" smtClean="0"/>
              <a:t>i++</a:t>
            </a:r>
          </a:p>
          <a:p>
            <a:r>
              <a:rPr lang="nn-NO" sz="2400" dirty="0" smtClean="0"/>
              <a:t>}</a:t>
            </a:r>
          </a:p>
          <a:p>
            <a:r>
              <a:rPr lang="nn-NO" sz="2400" dirty="0" smtClean="0"/>
              <a:t>while(i</a:t>
            </a:r>
            <a:r>
              <a:rPr lang="nn-NO" sz="2400" dirty="0"/>
              <a:t>&lt;=10</a:t>
            </a:r>
            <a:r>
              <a:rPr lang="nn-NO" sz="2400" dirty="0" smtClean="0"/>
              <a:t>)</a:t>
            </a:r>
          </a:p>
          <a:p>
            <a:endParaRPr lang="nn-NO" sz="2400" dirty="0"/>
          </a:p>
          <a:p>
            <a:r>
              <a:rPr lang="nn-NO" sz="2400" b="1" u="sng" dirty="0" smtClean="0"/>
              <a:t>contine and break statments</a:t>
            </a:r>
            <a:endParaRPr lang="en-US" sz="2400" b="1" u="sng" dirty="0"/>
          </a:p>
        </p:txBody>
      </p:sp>
      <p:sp>
        <p:nvSpPr>
          <p:cNvPr id="6" name="Slide Number Placeholder 5"/>
          <p:cNvSpPr>
            <a:spLocks noGrp="1"/>
          </p:cNvSpPr>
          <p:nvPr>
            <p:ph type="sldNum" sz="quarter" idx="12"/>
          </p:nvPr>
        </p:nvSpPr>
        <p:spPr/>
        <p:txBody>
          <a:bodyPr/>
          <a:lstStyle/>
          <a:p>
            <a:fld id="{A428E537-E56B-49CA-B596-52598082FBE8}" type="slidenum">
              <a:rPr lang="en-US" smtClean="0"/>
              <a:t>13</a:t>
            </a:fld>
            <a:endParaRPr lang="en-US" dirty="0"/>
          </a:p>
        </p:txBody>
      </p:sp>
    </p:spTree>
    <p:extLst>
      <p:ext uri="{BB962C8B-B14F-4D97-AF65-F5344CB8AC3E}">
        <p14:creationId xmlns:p14="http://schemas.microsoft.com/office/powerpoint/2010/main" val="3896934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What’s coming?</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2954655"/>
          </a:xfrm>
          <a:prstGeom prst="rect">
            <a:avLst/>
          </a:prstGeom>
          <a:noFill/>
          <a:ln>
            <a:solidFill>
              <a:schemeClr val="accent1"/>
            </a:solidFill>
          </a:ln>
        </p:spPr>
        <p:txBody>
          <a:bodyPr wrap="square" lIns="0" tIns="0" rIns="0" bIns="0" rtlCol="0">
            <a:spAutoFit/>
          </a:bodyPr>
          <a:lstStyle/>
          <a:p>
            <a:pPr marL="800100" lvl="1" indent="-342900">
              <a:buFont typeface="Arial" panose="020B0604020202020204" pitchFamily="34" charset="0"/>
              <a:buChar char="•"/>
            </a:pPr>
            <a:r>
              <a:rPr lang="en-US" sz="2400" i="1" dirty="0" smtClean="0"/>
              <a:t>Strict mode</a:t>
            </a:r>
          </a:p>
          <a:p>
            <a:pPr marL="800100" lvl="1" indent="-342900">
              <a:buFont typeface="Arial" panose="020B0604020202020204" pitchFamily="34" charset="0"/>
              <a:buChar char="•"/>
            </a:pPr>
            <a:r>
              <a:rPr lang="en-US" sz="2400" i="1" dirty="0" smtClean="0"/>
              <a:t>string </a:t>
            </a:r>
            <a:r>
              <a:rPr lang="en-US" sz="2400" i="1" dirty="0"/>
              <a:t>and array functions</a:t>
            </a:r>
          </a:p>
          <a:p>
            <a:pPr marL="800100" lvl="1" indent="-342900">
              <a:buFont typeface="Arial" panose="020B0604020202020204" pitchFamily="34" charset="0"/>
              <a:buChar char="•"/>
            </a:pPr>
            <a:r>
              <a:rPr lang="en-US" sz="2400" i="1" dirty="0" smtClean="0"/>
              <a:t>map, reduce, filter</a:t>
            </a:r>
          </a:p>
          <a:p>
            <a:pPr marL="800100" lvl="1" indent="-342900">
              <a:buFont typeface="Arial" panose="020B0604020202020204" pitchFamily="34" charset="0"/>
              <a:buChar char="•"/>
            </a:pPr>
            <a:r>
              <a:rPr lang="en-US" sz="2400" i="1" dirty="0" smtClean="0"/>
              <a:t>Hoisting</a:t>
            </a:r>
          </a:p>
          <a:p>
            <a:pPr marL="800100" lvl="1" indent="-342900">
              <a:buFont typeface="Arial" panose="020B0604020202020204" pitchFamily="34" charset="0"/>
              <a:buChar char="•"/>
            </a:pPr>
            <a:r>
              <a:rPr lang="en-US" sz="2400" i="1" dirty="0" smtClean="0"/>
              <a:t>Spread operator</a:t>
            </a:r>
          </a:p>
          <a:p>
            <a:pPr marL="800100" lvl="1" indent="-342900">
              <a:buFont typeface="Arial" panose="020B0604020202020204" pitchFamily="34" charset="0"/>
              <a:buChar char="•"/>
            </a:pPr>
            <a:r>
              <a:rPr lang="en-US" sz="2400" i="1" dirty="0" smtClean="0"/>
              <a:t>Closure</a:t>
            </a:r>
          </a:p>
          <a:p>
            <a:pPr marL="800100" lvl="1" indent="-342900">
              <a:buFont typeface="Arial" panose="020B0604020202020204" pitchFamily="34" charset="0"/>
              <a:buChar char="•"/>
            </a:pPr>
            <a:r>
              <a:rPr lang="en-US" sz="2400" i="1" dirty="0" smtClean="0"/>
              <a:t>Callback</a:t>
            </a:r>
          </a:p>
          <a:p>
            <a:pPr marL="800100" lvl="1" indent="-342900">
              <a:buFont typeface="Arial" panose="020B0604020202020204" pitchFamily="34" charset="0"/>
              <a:buChar char="•"/>
            </a:pPr>
            <a:r>
              <a:rPr lang="en-US" sz="2400" i="1" dirty="0" smtClean="0"/>
              <a:t>Promise</a:t>
            </a:r>
          </a:p>
        </p:txBody>
      </p:sp>
      <p:sp>
        <p:nvSpPr>
          <p:cNvPr id="5" name="Slide Number Placeholder 4"/>
          <p:cNvSpPr>
            <a:spLocks noGrp="1"/>
          </p:cNvSpPr>
          <p:nvPr>
            <p:ph type="sldNum" sz="quarter" idx="12"/>
          </p:nvPr>
        </p:nvSpPr>
        <p:spPr/>
        <p:txBody>
          <a:bodyPr/>
          <a:lstStyle/>
          <a:p>
            <a:fld id="{A428E537-E56B-49CA-B596-52598082FBE8}" type="slidenum">
              <a:rPr lang="en-US" smtClean="0"/>
              <a:t>14</a:t>
            </a:fld>
            <a:endParaRPr lang="en-US" dirty="0"/>
          </a:p>
        </p:txBody>
      </p:sp>
    </p:spTree>
    <p:extLst>
      <p:ext uri="{BB962C8B-B14F-4D97-AF65-F5344CB8AC3E}">
        <p14:creationId xmlns:p14="http://schemas.microsoft.com/office/powerpoint/2010/main" val="3810961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3597722" y="3059668"/>
            <a:ext cx="4996561" cy="738664"/>
          </a:xfrm>
          <a:prstGeom prst="rect">
            <a:avLst/>
          </a:prstGeom>
          <a:noFill/>
        </p:spPr>
        <p:txBody>
          <a:bodyPr wrap="none" lIns="0" tIns="0" rIns="0" bIns="0" rtlCol="0">
            <a:spAutoFit/>
          </a:bodyPr>
          <a:lstStyle/>
          <a:p>
            <a:pPr algn="ctr">
              <a:tabLst>
                <a:tab pos="347663" algn="l"/>
              </a:tabLst>
            </a:pPr>
            <a:r>
              <a:rPr lang="en-US" sz="4800" b="1" dirty="0" smtClean="0">
                <a:solidFill>
                  <a:srgbClr val="FFFFFF"/>
                </a:solidFill>
                <a:latin typeface="+mj-lt"/>
              </a:rPr>
              <a:t>Assignment Time</a:t>
            </a:r>
            <a:endParaRPr lang="en-US" sz="4800" b="1" dirty="0">
              <a:solidFill>
                <a:srgbClr val="FFFFFF"/>
              </a:solidFill>
              <a:latin typeface="+mj-lt"/>
            </a:endParaRP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grpSp>
        <p:nvGrpSpPr>
          <p:cNvPr id="12" name="Group 11"/>
          <p:cNvGrpSpPr/>
          <p:nvPr/>
        </p:nvGrpSpPr>
        <p:grpSpPr>
          <a:xfrm>
            <a:off x="0" y="6026426"/>
            <a:ext cx="3393881" cy="1008396"/>
            <a:chOff x="9172284" y="5422460"/>
            <a:chExt cx="3393881" cy="1008396"/>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5" name="TextBox 14"/>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TextBox 2"/>
          <p:cNvSpPr txBox="1"/>
          <p:nvPr/>
        </p:nvSpPr>
        <p:spPr>
          <a:xfrm>
            <a:off x="8735494" y="4456996"/>
            <a:ext cx="3487124"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Give number is even or odd</a:t>
            </a: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Addition, Subtraction, Division, Multiplication, Reminder</a:t>
            </a: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Fibonacci series</a:t>
            </a: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Given number is prime or not</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A428E537-E56B-49CA-B596-52598082FBE8}" type="slidenum">
              <a:rPr lang="en-US" smtClean="0"/>
              <a:t>15</a:t>
            </a:fld>
            <a:endParaRPr lang="en-US" dirty="0"/>
          </a:p>
        </p:txBody>
      </p:sp>
    </p:spTree>
    <p:extLst>
      <p:ext uri="{BB962C8B-B14F-4D97-AF65-F5344CB8AC3E}">
        <p14:creationId xmlns:p14="http://schemas.microsoft.com/office/powerpoint/2010/main" val="3345628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String Functions</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3970318"/>
          </a:xfrm>
          <a:prstGeom prst="rect">
            <a:avLst/>
          </a:prstGeom>
          <a:noFill/>
          <a:ln>
            <a:solidFill>
              <a:schemeClr val="accent1"/>
            </a:solidFill>
          </a:ln>
        </p:spPr>
        <p:txBody>
          <a:bodyPr wrap="square" lIns="0" tIns="0" rIns="0" bIns="0" rtlCol="0">
            <a:spAutoFit/>
          </a:bodyPr>
          <a:lstStyle/>
          <a:p>
            <a:pPr lvl="1"/>
            <a:r>
              <a:rPr lang="en-US" b="1" dirty="0"/>
              <a:t>l</a:t>
            </a:r>
            <a:r>
              <a:rPr lang="en-US" b="1" dirty="0" smtClean="0"/>
              <a:t>ength</a:t>
            </a:r>
          </a:p>
          <a:p>
            <a:pPr lvl="1"/>
            <a:endParaRPr lang="en-US" b="1" dirty="0" smtClean="0"/>
          </a:p>
          <a:p>
            <a:pPr lvl="1"/>
            <a:r>
              <a:rPr lang="en-US" i="1" dirty="0" err="1" smtClean="0"/>
              <a:t>var</a:t>
            </a:r>
            <a:r>
              <a:rPr lang="en-US" i="1" dirty="0"/>
              <a:t> </a:t>
            </a:r>
            <a:r>
              <a:rPr lang="en-US" i="1" dirty="0" err="1" smtClean="0"/>
              <a:t>str</a:t>
            </a:r>
            <a:r>
              <a:rPr lang="en-US" i="1" dirty="0" smtClean="0"/>
              <a:t> </a:t>
            </a:r>
            <a:r>
              <a:rPr lang="en-US" i="1" dirty="0"/>
              <a:t>= </a:t>
            </a:r>
            <a:r>
              <a:rPr lang="en-US" i="1" dirty="0" smtClean="0"/>
              <a:t>“I train at </a:t>
            </a:r>
            <a:r>
              <a:rPr lang="en-US" i="1" dirty="0" err="1" smtClean="0"/>
              <a:t>iTrain</a:t>
            </a:r>
            <a:r>
              <a:rPr lang="en-US" i="1" dirty="0" smtClean="0"/>
              <a:t>. </a:t>
            </a:r>
            <a:r>
              <a:rPr lang="en-US" i="1" dirty="0" err="1" smtClean="0"/>
              <a:t>iTrain</a:t>
            </a:r>
            <a:r>
              <a:rPr lang="en-US" i="1" dirty="0" smtClean="0"/>
              <a:t> Technologies is at BTM";</a:t>
            </a:r>
            <a:r>
              <a:rPr lang="en-US" sz="2400" i="1" dirty="0"/>
              <a:t/>
            </a:r>
            <a:br>
              <a:rPr lang="en-US" sz="2400" i="1" dirty="0"/>
            </a:br>
            <a:r>
              <a:rPr lang="en-US" i="1" dirty="0" err="1"/>
              <a:t>var</a:t>
            </a:r>
            <a:r>
              <a:rPr lang="en-US" i="1" dirty="0"/>
              <a:t> </a:t>
            </a:r>
            <a:r>
              <a:rPr lang="en-US" i="1" dirty="0" err="1"/>
              <a:t>sln</a:t>
            </a:r>
            <a:r>
              <a:rPr lang="en-US" i="1" dirty="0"/>
              <a:t> = </a:t>
            </a:r>
            <a:r>
              <a:rPr lang="en-US" i="1" dirty="0" err="1" smtClean="0"/>
              <a:t>str.length</a:t>
            </a:r>
            <a:r>
              <a:rPr lang="en-US" i="1" dirty="0" smtClean="0"/>
              <a:t>;</a:t>
            </a:r>
          </a:p>
          <a:p>
            <a:pPr lvl="1"/>
            <a:endParaRPr lang="en-US" sz="2400" i="1" dirty="0" smtClean="0"/>
          </a:p>
          <a:p>
            <a:pPr lvl="1"/>
            <a:r>
              <a:rPr lang="en-US" b="1" dirty="0" err="1"/>
              <a:t>indexOf</a:t>
            </a:r>
            <a:r>
              <a:rPr lang="en-US" b="1" dirty="0" smtClean="0"/>
              <a:t>(), </a:t>
            </a:r>
            <a:r>
              <a:rPr lang="en-US" b="1" dirty="0" err="1" smtClean="0"/>
              <a:t>lastIndexOf</a:t>
            </a:r>
            <a:r>
              <a:rPr lang="en-US" b="1" dirty="0" smtClean="0"/>
              <a:t>, search - </a:t>
            </a:r>
            <a:r>
              <a:rPr lang="en-US" b="1" dirty="0" err="1" smtClean="0"/>
              <a:t>camelCase</a:t>
            </a:r>
            <a:endParaRPr lang="en-US" b="1" dirty="0" smtClean="0"/>
          </a:p>
          <a:p>
            <a:pPr lvl="1"/>
            <a:endParaRPr lang="en-US" i="1" dirty="0" smtClean="0"/>
          </a:p>
          <a:p>
            <a:pPr lvl="1"/>
            <a:r>
              <a:rPr lang="en-US" i="1" dirty="0" err="1" smtClean="0"/>
              <a:t>var</a:t>
            </a:r>
            <a:r>
              <a:rPr lang="en-US" i="1" dirty="0"/>
              <a:t> </a:t>
            </a:r>
            <a:r>
              <a:rPr lang="en-US" i="1" dirty="0" err="1"/>
              <a:t>pos</a:t>
            </a:r>
            <a:r>
              <a:rPr lang="en-US" i="1" dirty="0"/>
              <a:t> = </a:t>
            </a:r>
            <a:r>
              <a:rPr lang="en-US" i="1" dirty="0" err="1" smtClean="0"/>
              <a:t>str.indexOf</a:t>
            </a:r>
            <a:r>
              <a:rPr lang="en-US" i="1" dirty="0" smtClean="0"/>
              <a:t>(“Train");</a:t>
            </a:r>
          </a:p>
          <a:p>
            <a:pPr lvl="1"/>
            <a:endParaRPr lang="en-US" i="1" dirty="0"/>
          </a:p>
          <a:p>
            <a:pPr lvl="1"/>
            <a:r>
              <a:rPr lang="en-US" dirty="0" err="1"/>
              <a:t>var</a:t>
            </a:r>
            <a:r>
              <a:rPr lang="en-US" dirty="0"/>
              <a:t> </a:t>
            </a:r>
            <a:r>
              <a:rPr lang="en-US" dirty="0" err="1"/>
              <a:t>pos</a:t>
            </a:r>
            <a:r>
              <a:rPr lang="en-US" dirty="0"/>
              <a:t> = </a:t>
            </a:r>
            <a:r>
              <a:rPr lang="en-US" dirty="0" err="1"/>
              <a:t>str.search</a:t>
            </a:r>
            <a:r>
              <a:rPr lang="en-US" dirty="0" smtClean="0"/>
              <a:t>(“Train");</a:t>
            </a:r>
            <a:endParaRPr lang="en-US" i="1" dirty="0" smtClean="0"/>
          </a:p>
          <a:p>
            <a:pPr lvl="1"/>
            <a:endParaRPr lang="en-US" i="1" dirty="0" smtClean="0"/>
          </a:p>
          <a:p>
            <a:pPr lvl="1"/>
            <a:r>
              <a:rPr lang="en-US" dirty="0" smtClean="0"/>
              <a:t>2</a:t>
            </a:r>
            <a:r>
              <a:rPr lang="en-US" baseline="30000" dirty="0" smtClean="0"/>
              <a:t>nd</a:t>
            </a:r>
            <a:r>
              <a:rPr lang="en-US" dirty="0" smtClean="0"/>
              <a:t> </a:t>
            </a:r>
            <a:r>
              <a:rPr lang="en-US" dirty="0" err="1" smtClean="0"/>
              <a:t>param</a:t>
            </a:r>
            <a:r>
              <a:rPr lang="en-US" dirty="0" smtClean="0"/>
              <a:t>?</a:t>
            </a:r>
          </a:p>
          <a:p>
            <a:pPr lvl="1"/>
            <a:endParaRPr lang="en-US" dirty="0"/>
          </a:p>
          <a:p>
            <a:pPr lvl="1"/>
            <a:r>
              <a:rPr lang="en-US" dirty="0" err="1" smtClean="0"/>
              <a:t>indexOf</a:t>
            </a:r>
            <a:r>
              <a:rPr lang="en-US" dirty="0" smtClean="0"/>
              <a:t> vs search?</a:t>
            </a:r>
            <a:endParaRPr lang="en-US" sz="2400" i="1" dirty="0" smtClean="0"/>
          </a:p>
        </p:txBody>
      </p:sp>
      <p:sp>
        <p:nvSpPr>
          <p:cNvPr id="5" name="Slide Number Placeholder 4"/>
          <p:cNvSpPr>
            <a:spLocks noGrp="1"/>
          </p:cNvSpPr>
          <p:nvPr>
            <p:ph type="sldNum" sz="quarter" idx="12"/>
          </p:nvPr>
        </p:nvSpPr>
        <p:spPr/>
        <p:txBody>
          <a:bodyPr/>
          <a:lstStyle/>
          <a:p>
            <a:fld id="{A428E537-E56B-49CA-B596-52598082FBE8}" type="slidenum">
              <a:rPr lang="en-US" smtClean="0"/>
              <a:t>16</a:t>
            </a:fld>
            <a:endParaRPr lang="en-US" dirty="0"/>
          </a:p>
        </p:txBody>
      </p:sp>
    </p:spTree>
    <p:extLst>
      <p:ext uri="{BB962C8B-B14F-4D97-AF65-F5344CB8AC3E}">
        <p14:creationId xmlns:p14="http://schemas.microsoft.com/office/powerpoint/2010/main" val="245362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String Functions</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4154984"/>
          </a:xfrm>
          <a:prstGeom prst="rect">
            <a:avLst/>
          </a:prstGeom>
          <a:noFill/>
          <a:ln>
            <a:solidFill>
              <a:schemeClr val="accent1"/>
            </a:solidFill>
          </a:ln>
        </p:spPr>
        <p:txBody>
          <a:bodyPr wrap="square" lIns="0" tIns="0" rIns="0" bIns="0" rtlCol="0">
            <a:spAutoFit/>
          </a:bodyPr>
          <a:lstStyle/>
          <a:p>
            <a:pPr lvl="1"/>
            <a:r>
              <a:rPr lang="en-US" b="1" dirty="0" smtClean="0"/>
              <a:t>replace</a:t>
            </a:r>
          </a:p>
          <a:p>
            <a:pPr lvl="1"/>
            <a:r>
              <a:rPr lang="en-US" i="1" dirty="0" err="1" smtClean="0"/>
              <a:t>var</a:t>
            </a:r>
            <a:r>
              <a:rPr lang="en-US" i="1" dirty="0"/>
              <a:t> </a:t>
            </a:r>
            <a:r>
              <a:rPr lang="en-US" i="1" dirty="0" err="1" smtClean="0"/>
              <a:t>str</a:t>
            </a:r>
            <a:r>
              <a:rPr lang="en-US" i="1" dirty="0" smtClean="0"/>
              <a:t> </a:t>
            </a:r>
            <a:r>
              <a:rPr lang="en-US" i="1" dirty="0"/>
              <a:t>= </a:t>
            </a:r>
            <a:r>
              <a:rPr lang="en-US" i="1" dirty="0" smtClean="0"/>
              <a:t>“I train at </a:t>
            </a:r>
            <a:r>
              <a:rPr lang="en-US" i="1" dirty="0" err="1" smtClean="0"/>
              <a:t>iTrain</a:t>
            </a:r>
            <a:r>
              <a:rPr lang="en-US" i="1" dirty="0" smtClean="0"/>
              <a:t>. </a:t>
            </a:r>
            <a:r>
              <a:rPr lang="en-US" i="1" dirty="0" err="1" smtClean="0"/>
              <a:t>iTrain</a:t>
            </a:r>
            <a:r>
              <a:rPr lang="en-US" i="1" dirty="0" smtClean="0"/>
              <a:t> Technologies is at BTM";</a:t>
            </a:r>
            <a:r>
              <a:rPr lang="en-US" sz="2400" i="1" dirty="0"/>
              <a:t/>
            </a:r>
            <a:br>
              <a:rPr lang="en-US" sz="2400" i="1" dirty="0"/>
            </a:br>
            <a:r>
              <a:rPr lang="en-US" i="1" dirty="0" err="1"/>
              <a:t>var</a:t>
            </a:r>
            <a:r>
              <a:rPr lang="en-US" i="1" dirty="0"/>
              <a:t> </a:t>
            </a:r>
            <a:r>
              <a:rPr lang="en-US" i="1" dirty="0" smtClean="0"/>
              <a:t>rep </a:t>
            </a:r>
            <a:r>
              <a:rPr lang="en-US" i="1" dirty="0"/>
              <a:t>= </a:t>
            </a:r>
            <a:r>
              <a:rPr lang="en-US" i="1" dirty="0" err="1" smtClean="0"/>
              <a:t>str.replace</a:t>
            </a:r>
            <a:r>
              <a:rPr lang="en-US" i="1" dirty="0" smtClean="0"/>
              <a:t>(‘</a:t>
            </a:r>
            <a:r>
              <a:rPr lang="en-US" i="1" dirty="0" err="1" smtClean="0"/>
              <a:t>Train’,’Training</a:t>
            </a:r>
            <a:r>
              <a:rPr lang="en-US" i="1" dirty="0" smtClean="0"/>
              <a:t>’);</a:t>
            </a:r>
          </a:p>
          <a:p>
            <a:pPr lvl="1"/>
            <a:endParaRPr lang="en-US" i="1" dirty="0"/>
          </a:p>
          <a:p>
            <a:pPr lvl="1"/>
            <a:r>
              <a:rPr lang="en-US" i="1" dirty="0" err="1"/>
              <a:t>var</a:t>
            </a:r>
            <a:r>
              <a:rPr lang="en-US" i="1" dirty="0"/>
              <a:t> rep = </a:t>
            </a:r>
            <a:r>
              <a:rPr lang="en-US" i="1" dirty="0" err="1" smtClean="0"/>
              <a:t>str.replace</a:t>
            </a:r>
            <a:r>
              <a:rPr lang="en-US" i="1" dirty="0" smtClean="0"/>
              <a:t>(/Train/</a:t>
            </a:r>
            <a:r>
              <a:rPr lang="en-US" i="1" dirty="0" err="1" smtClean="0"/>
              <a:t>i</a:t>
            </a:r>
            <a:r>
              <a:rPr lang="en-US" i="1" dirty="0" smtClean="0"/>
              <a:t>,</a:t>
            </a:r>
            <a:r>
              <a:rPr lang="en-US" i="1" dirty="0"/>
              <a:t>’Training</a:t>
            </a:r>
            <a:r>
              <a:rPr lang="en-US" i="1" dirty="0" smtClean="0"/>
              <a:t>’);</a:t>
            </a:r>
          </a:p>
          <a:p>
            <a:pPr lvl="1"/>
            <a:endParaRPr lang="en-US" i="1" dirty="0"/>
          </a:p>
          <a:p>
            <a:pPr lvl="1"/>
            <a:r>
              <a:rPr lang="en-US" i="1" dirty="0" err="1"/>
              <a:t>var</a:t>
            </a:r>
            <a:r>
              <a:rPr lang="en-US" i="1" dirty="0"/>
              <a:t> rep = </a:t>
            </a:r>
            <a:r>
              <a:rPr lang="en-US" i="1" dirty="0" err="1"/>
              <a:t>str.replace</a:t>
            </a:r>
            <a:r>
              <a:rPr lang="en-US" i="1" dirty="0"/>
              <a:t>(/</a:t>
            </a:r>
            <a:r>
              <a:rPr lang="en-US" i="1" dirty="0" smtClean="0"/>
              <a:t>Train/</a:t>
            </a:r>
            <a:r>
              <a:rPr lang="en-US" i="1" dirty="0" err="1" smtClean="0"/>
              <a:t>gi</a:t>
            </a:r>
            <a:r>
              <a:rPr lang="en-US" i="1" dirty="0"/>
              <a:t>,’Training’);</a:t>
            </a:r>
          </a:p>
          <a:p>
            <a:pPr lvl="1"/>
            <a:endParaRPr lang="en-US" sz="2400" i="1" dirty="0" smtClean="0"/>
          </a:p>
          <a:p>
            <a:pPr lvl="1"/>
            <a:r>
              <a:rPr lang="en-US" b="1" dirty="0" err="1" smtClean="0"/>
              <a:t>toUpperCase</a:t>
            </a:r>
            <a:r>
              <a:rPr lang="en-US" b="1" dirty="0" smtClean="0"/>
              <a:t>, </a:t>
            </a:r>
            <a:r>
              <a:rPr lang="en-US" b="1" dirty="0" err="1" smtClean="0"/>
              <a:t>toLowerCase</a:t>
            </a:r>
            <a:endParaRPr lang="en-US" b="1" dirty="0" smtClean="0"/>
          </a:p>
          <a:p>
            <a:pPr lvl="1"/>
            <a:endParaRPr lang="en-US" i="1" dirty="0" smtClean="0"/>
          </a:p>
          <a:p>
            <a:pPr lvl="1"/>
            <a:r>
              <a:rPr lang="en-US" i="1" dirty="0" err="1"/>
              <a:t>var</a:t>
            </a:r>
            <a:r>
              <a:rPr lang="en-US" i="1" dirty="0"/>
              <a:t> </a:t>
            </a:r>
            <a:r>
              <a:rPr lang="en-US" i="1" dirty="0" err="1"/>
              <a:t>upp</a:t>
            </a:r>
            <a:r>
              <a:rPr lang="en-US" i="1" dirty="0"/>
              <a:t>=</a:t>
            </a:r>
            <a:r>
              <a:rPr lang="en-US" i="1" dirty="0" err="1"/>
              <a:t>str.toUpperCase</a:t>
            </a:r>
            <a:r>
              <a:rPr lang="en-US" i="1" dirty="0"/>
              <a:t>()</a:t>
            </a:r>
          </a:p>
          <a:p>
            <a:pPr lvl="1"/>
            <a:r>
              <a:rPr lang="en-US" dirty="0" err="1"/>
              <a:t>var</a:t>
            </a:r>
            <a:r>
              <a:rPr lang="en-US" dirty="0"/>
              <a:t> low=</a:t>
            </a:r>
            <a:r>
              <a:rPr lang="en-US" dirty="0" err="1"/>
              <a:t>str.toLowerCase</a:t>
            </a:r>
            <a:r>
              <a:rPr lang="en-US" dirty="0"/>
              <a:t>()</a:t>
            </a:r>
            <a:endParaRPr lang="en-US" i="1" dirty="0" smtClean="0"/>
          </a:p>
          <a:p>
            <a:pPr lvl="1"/>
            <a:endParaRPr lang="en-US" sz="2400" i="1" dirty="0" smtClean="0"/>
          </a:p>
          <a:p>
            <a:pPr lvl="1"/>
            <a:endParaRPr lang="en-US" sz="2400" i="1" dirty="0" smtClean="0"/>
          </a:p>
        </p:txBody>
      </p:sp>
      <p:sp>
        <p:nvSpPr>
          <p:cNvPr id="4" name="TextBox 3"/>
          <p:cNvSpPr txBox="1"/>
          <p:nvPr/>
        </p:nvSpPr>
        <p:spPr>
          <a:xfrm>
            <a:off x="6095999" y="3029999"/>
            <a:ext cx="5146766" cy="1477328"/>
          </a:xfrm>
          <a:prstGeom prst="rect">
            <a:avLst/>
          </a:prstGeom>
          <a:noFill/>
        </p:spPr>
        <p:txBody>
          <a:bodyPr wrap="square" rtlCol="0">
            <a:spAutoFit/>
          </a:bodyPr>
          <a:lstStyle/>
          <a:p>
            <a:pPr lvl="1"/>
            <a:r>
              <a:rPr lang="en-US" b="1" dirty="0" smtClean="0"/>
              <a:t>trim</a:t>
            </a:r>
          </a:p>
          <a:p>
            <a:pPr lvl="1"/>
            <a:endParaRPr lang="en-US" b="1" dirty="0" smtClean="0"/>
          </a:p>
          <a:p>
            <a:pPr lvl="1"/>
            <a:r>
              <a:rPr lang="en-US" i="1" dirty="0" err="1" smtClean="0"/>
              <a:t>var</a:t>
            </a:r>
            <a:r>
              <a:rPr lang="en-US" i="1" dirty="0" smtClean="0"/>
              <a:t> </a:t>
            </a:r>
            <a:r>
              <a:rPr lang="en-US" i="1" dirty="0" err="1" smtClean="0"/>
              <a:t>str</a:t>
            </a:r>
            <a:r>
              <a:rPr lang="en-US" i="1" dirty="0" smtClean="0"/>
              <a:t>=‘ 	Too much space here	’</a:t>
            </a:r>
            <a:endParaRPr lang="en-US" i="1" dirty="0"/>
          </a:p>
          <a:p>
            <a:pPr lvl="1"/>
            <a:r>
              <a:rPr lang="en-US" i="1" dirty="0" err="1" smtClean="0"/>
              <a:t>str</a:t>
            </a:r>
            <a:r>
              <a:rPr lang="en-US" i="1" dirty="0" smtClean="0"/>
              <a:t>=</a:t>
            </a:r>
            <a:r>
              <a:rPr lang="en-US" i="1" dirty="0" err="1" smtClean="0"/>
              <a:t>str.trim</a:t>
            </a:r>
            <a:r>
              <a:rPr lang="en-US" i="1" dirty="0" smtClean="0"/>
              <a:t>();</a:t>
            </a:r>
            <a:endParaRPr lang="en-US" i="1" dirty="0"/>
          </a:p>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17</a:t>
            </a:fld>
            <a:endParaRPr lang="en-US" dirty="0"/>
          </a:p>
        </p:txBody>
      </p:sp>
    </p:spTree>
    <p:extLst>
      <p:ext uri="{BB962C8B-B14F-4D97-AF65-F5344CB8AC3E}">
        <p14:creationId xmlns:p14="http://schemas.microsoft.com/office/powerpoint/2010/main" val="2655301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String Functions</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3693319"/>
          </a:xfrm>
          <a:prstGeom prst="rect">
            <a:avLst/>
          </a:prstGeom>
          <a:noFill/>
          <a:ln>
            <a:solidFill>
              <a:schemeClr val="accent1"/>
            </a:solidFill>
          </a:ln>
        </p:spPr>
        <p:txBody>
          <a:bodyPr wrap="square" lIns="0" tIns="0" rIns="0" bIns="0" rtlCol="0">
            <a:spAutoFit/>
          </a:bodyPr>
          <a:lstStyle/>
          <a:p>
            <a:pPr lvl="1"/>
            <a:r>
              <a:rPr lang="en-US" b="1" dirty="0" err="1" smtClean="0"/>
              <a:t>substr</a:t>
            </a:r>
            <a:r>
              <a:rPr lang="en-US" b="1" dirty="0" smtClean="0"/>
              <a:t>, substring, splice</a:t>
            </a:r>
          </a:p>
          <a:p>
            <a:pPr lvl="1"/>
            <a:endParaRPr lang="en-US" i="1" dirty="0" smtClean="0"/>
          </a:p>
          <a:p>
            <a:pPr lvl="1"/>
            <a:r>
              <a:rPr lang="en-US" i="1" dirty="0" err="1" smtClean="0"/>
              <a:t>var</a:t>
            </a:r>
            <a:r>
              <a:rPr lang="en-US" i="1" dirty="0"/>
              <a:t> </a:t>
            </a:r>
            <a:r>
              <a:rPr lang="en-US" i="1" dirty="0" err="1" smtClean="0"/>
              <a:t>str</a:t>
            </a:r>
            <a:r>
              <a:rPr lang="en-US" i="1" dirty="0" smtClean="0"/>
              <a:t> </a:t>
            </a:r>
            <a:r>
              <a:rPr lang="en-US" i="1" dirty="0"/>
              <a:t>= </a:t>
            </a:r>
            <a:r>
              <a:rPr lang="en-US" i="1" dirty="0" smtClean="0"/>
              <a:t>“I train at </a:t>
            </a:r>
            <a:r>
              <a:rPr lang="en-US" i="1" dirty="0" err="1" smtClean="0"/>
              <a:t>iTrain</a:t>
            </a:r>
            <a:r>
              <a:rPr lang="en-US" i="1" dirty="0" smtClean="0"/>
              <a:t>. </a:t>
            </a:r>
            <a:r>
              <a:rPr lang="en-US" i="1" dirty="0" err="1" smtClean="0"/>
              <a:t>iTrain</a:t>
            </a:r>
            <a:r>
              <a:rPr lang="en-US" i="1" dirty="0" smtClean="0"/>
              <a:t> Technologies is at BTM";</a:t>
            </a:r>
            <a:r>
              <a:rPr lang="en-US" sz="2400" i="1" dirty="0"/>
              <a:t/>
            </a:r>
            <a:br>
              <a:rPr lang="en-US" sz="2400" i="1" dirty="0"/>
            </a:br>
            <a:r>
              <a:rPr lang="en-US" dirty="0" err="1"/>
              <a:t>var</a:t>
            </a:r>
            <a:r>
              <a:rPr lang="en-US" dirty="0"/>
              <a:t> res = </a:t>
            </a:r>
            <a:r>
              <a:rPr lang="en-US" dirty="0" err="1"/>
              <a:t>str.substr</a:t>
            </a:r>
            <a:r>
              <a:rPr lang="en-US" dirty="0"/>
              <a:t>(7, 6</a:t>
            </a:r>
            <a:r>
              <a:rPr lang="en-US" dirty="0" smtClean="0"/>
              <a:t>);		//start, length</a:t>
            </a:r>
          </a:p>
          <a:p>
            <a:pPr lvl="1"/>
            <a:r>
              <a:rPr lang="en-US" dirty="0" err="1"/>
              <a:t>var</a:t>
            </a:r>
            <a:r>
              <a:rPr lang="en-US" dirty="0"/>
              <a:t> res = </a:t>
            </a:r>
            <a:r>
              <a:rPr lang="en-US" dirty="0" err="1"/>
              <a:t>str.substring</a:t>
            </a:r>
            <a:r>
              <a:rPr lang="en-US" dirty="0"/>
              <a:t>(7, 13</a:t>
            </a:r>
            <a:r>
              <a:rPr lang="en-US" dirty="0" smtClean="0"/>
              <a:t>);	//start, end</a:t>
            </a:r>
            <a:endParaRPr lang="en-US" dirty="0"/>
          </a:p>
          <a:p>
            <a:pPr lvl="1"/>
            <a:r>
              <a:rPr lang="en-US" dirty="0" err="1"/>
              <a:t>var</a:t>
            </a:r>
            <a:r>
              <a:rPr lang="en-US" dirty="0"/>
              <a:t> res = </a:t>
            </a:r>
            <a:r>
              <a:rPr lang="en-US" dirty="0" err="1"/>
              <a:t>str.slice</a:t>
            </a:r>
            <a:r>
              <a:rPr lang="en-US" dirty="0"/>
              <a:t>(-12, -6</a:t>
            </a:r>
            <a:r>
              <a:rPr lang="en-US" dirty="0" smtClean="0"/>
              <a:t>);	//start, end (can accept –</a:t>
            </a:r>
            <a:r>
              <a:rPr lang="en-US" dirty="0" err="1" smtClean="0"/>
              <a:t>ve</a:t>
            </a:r>
            <a:r>
              <a:rPr lang="en-US" dirty="0" smtClean="0"/>
              <a:t> values)</a:t>
            </a:r>
            <a:endParaRPr lang="en-US" i="1" dirty="0"/>
          </a:p>
          <a:p>
            <a:pPr lvl="1"/>
            <a:endParaRPr lang="en-US" sz="2400" i="1" dirty="0" smtClean="0"/>
          </a:p>
          <a:p>
            <a:pPr lvl="1"/>
            <a:r>
              <a:rPr lang="en-US" b="1" dirty="0" smtClean="0"/>
              <a:t>split</a:t>
            </a:r>
          </a:p>
          <a:p>
            <a:pPr lvl="1"/>
            <a:endParaRPr lang="en-US" i="1" dirty="0" smtClean="0"/>
          </a:p>
          <a:p>
            <a:pPr lvl="1"/>
            <a:r>
              <a:rPr lang="en-US" i="1" dirty="0" err="1" smtClean="0"/>
              <a:t>var</a:t>
            </a:r>
            <a:r>
              <a:rPr lang="en-US" i="1" dirty="0" smtClean="0"/>
              <a:t> fib=‘1,1,2,3,5,8,13’;</a:t>
            </a:r>
            <a:endParaRPr lang="en-US" i="1" dirty="0" smtClean="0"/>
          </a:p>
          <a:p>
            <a:pPr lvl="1"/>
            <a:r>
              <a:rPr lang="en-US" i="1" dirty="0"/>
              <a:t>fib=</a:t>
            </a:r>
            <a:r>
              <a:rPr lang="en-US" i="1" dirty="0" err="1"/>
              <a:t>fib.split</a:t>
            </a:r>
            <a:r>
              <a:rPr lang="en-US" i="1" dirty="0" smtClean="0"/>
              <a:t>(',')</a:t>
            </a:r>
          </a:p>
          <a:p>
            <a:pPr lvl="1"/>
            <a:endParaRPr lang="en-US" i="1" dirty="0"/>
          </a:p>
          <a:p>
            <a:pPr lvl="1"/>
            <a:endParaRPr lang="en-US" i="1" dirty="0" smtClean="0"/>
          </a:p>
        </p:txBody>
      </p:sp>
      <p:sp>
        <p:nvSpPr>
          <p:cNvPr id="6" name="Slide Number Placeholder 5"/>
          <p:cNvSpPr>
            <a:spLocks noGrp="1"/>
          </p:cNvSpPr>
          <p:nvPr>
            <p:ph type="sldNum" sz="quarter" idx="12"/>
          </p:nvPr>
        </p:nvSpPr>
        <p:spPr/>
        <p:txBody>
          <a:bodyPr/>
          <a:lstStyle/>
          <a:p>
            <a:fld id="{A428E537-E56B-49CA-B596-52598082FBE8}" type="slidenum">
              <a:rPr lang="en-US" smtClean="0"/>
              <a:t>18</a:t>
            </a:fld>
            <a:endParaRPr lang="en-US" dirty="0"/>
          </a:p>
        </p:txBody>
      </p:sp>
    </p:spTree>
    <p:extLst>
      <p:ext uri="{BB962C8B-B14F-4D97-AF65-F5344CB8AC3E}">
        <p14:creationId xmlns:p14="http://schemas.microsoft.com/office/powerpoint/2010/main" val="1866712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Array Functions</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3046988"/>
          </a:xfrm>
          <a:prstGeom prst="rect">
            <a:avLst/>
          </a:prstGeom>
          <a:noFill/>
          <a:ln>
            <a:solidFill>
              <a:schemeClr val="accent1"/>
            </a:solidFill>
          </a:ln>
        </p:spPr>
        <p:txBody>
          <a:bodyPr wrap="square" lIns="0" tIns="0" rIns="0" bIns="0" rtlCol="0">
            <a:spAutoFit/>
          </a:bodyPr>
          <a:lstStyle/>
          <a:p>
            <a:pPr lvl="1"/>
            <a:r>
              <a:rPr lang="en-US" b="1" dirty="0" smtClean="0"/>
              <a:t>join</a:t>
            </a:r>
          </a:p>
          <a:p>
            <a:pPr lvl="1"/>
            <a:r>
              <a:rPr lang="en-US" i="1" dirty="0" err="1" smtClean="0"/>
              <a:t>var</a:t>
            </a:r>
            <a:r>
              <a:rPr lang="en-US" i="1" dirty="0" smtClean="0"/>
              <a:t> fib=[1,1,2,3,5,8,13</a:t>
            </a:r>
            <a:r>
              <a:rPr lang="en-US" i="1" dirty="0"/>
              <a:t>]</a:t>
            </a:r>
            <a:r>
              <a:rPr lang="en-US" i="1" dirty="0" smtClean="0"/>
              <a:t>;</a:t>
            </a:r>
            <a:endParaRPr lang="en-US" i="1" dirty="0" smtClean="0"/>
          </a:p>
          <a:p>
            <a:pPr lvl="1"/>
            <a:r>
              <a:rPr lang="en-US" i="1" dirty="0" smtClean="0"/>
              <a:t>fib=</a:t>
            </a:r>
            <a:r>
              <a:rPr lang="en-US" i="1" dirty="0" err="1" smtClean="0"/>
              <a:t>fib.join</a:t>
            </a:r>
            <a:r>
              <a:rPr lang="en-US" i="1" dirty="0" smtClean="0"/>
              <a:t>(',')</a:t>
            </a:r>
          </a:p>
          <a:p>
            <a:pPr lvl="1"/>
            <a:endParaRPr lang="en-US" i="1" dirty="0" smtClean="0"/>
          </a:p>
          <a:p>
            <a:pPr lvl="1"/>
            <a:r>
              <a:rPr lang="en-US" b="1" i="1" dirty="0" smtClean="0"/>
              <a:t>push, pop	vs	shift, </a:t>
            </a:r>
            <a:r>
              <a:rPr lang="en-US" b="1" i="1" dirty="0" err="1" smtClean="0"/>
              <a:t>unshift</a:t>
            </a:r>
            <a:endParaRPr lang="en-US" b="1" i="1" dirty="0" smtClean="0"/>
          </a:p>
          <a:p>
            <a:pPr lvl="1"/>
            <a:endParaRPr lang="en-US" b="1" i="1" dirty="0" smtClean="0"/>
          </a:p>
          <a:p>
            <a:pPr lvl="1"/>
            <a:r>
              <a:rPr lang="en-US" b="1" i="1" dirty="0" smtClean="0"/>
              <a:t>???</a:t>
            </a:r>
          </a:p>
          <a:p>
            <a:pPr lvl="1"/>
            <a:endParaRPr lang="en-US" b="1" i="1" dirty="0"/>
          </a:p>
          <a:p>
            <a:pPr lvl="1"/>
            <a:r>
              <a:rPr lang="en-US" b="1" i="1" dirty="0" smtClean="0"/>
              <a:t>fib[0]=0;</a:t>
            </a:r>
          </a:p>
          <a:p>
            <a:pPr lvl="1"/>
            <a:r>
              <a:rPr lang="en-US" b="1" i="1" dirty="0" smtClean="0"/>
              <a:t>fib[</a:t>
            </a:r>
            <a:r>
              <a:rPr lang="en-US" b="1" i="1" dirty="0" err="1" smtClean="0"/>
              <a:t>fib.length</a:t>
            </a:r>
            <a:r>
              <a:rPr lang="en-US" b="1" i="1" dirty="0" smtClean="0"/>
              <a:t>]=21;</a:t>
            </a:r>
            <a:endParaRPr lang="en-US" b="1" i="1" dirty="0"/>
          </a:p>
          <a:p>
            <a:pPr lvl="1"/>
            <a:endParaRPr lang="en-US" i="1" dirty="0" smtClean="0"/>
          </a:p>
        </p:txBody>
      </p:sp>
      <p:sp>
        <p:nvSpPr>
          <p:cNvPr id="5" name="Slide Number Placeholder 4"/>
          <p:cNvSpPr>
            <a:spLocks noGrp="1"/>
          </p:cNvSpPr>
          <p:nvPr>
            <p:ph type="sldNum" sz="quarter" idx="12"/>
          </p:nvPr>
        </p:nvSpPr>
        <p:spPr/>
        <p:txBody>
          <a:bodyPr/>
          <a:lstStyle/>
          <a:p>
            <a:fld id="{A428E537-E56B-49CA-B596-52598082FBE8}" type="slidenum">
              <a:rPr lang="en-US" smtClean="0"/>
              <a:t>19</a:t>
            </a:fld>
            <a:endParaRPr lang="en-US" dirty="0"/>
          </a:p>
        </p:txBody>
      </p:sp>
    </p:spTree>
    <p:extLst>
      <p:ext uri="{BB962C8B-B14F-4D97-AF65-F5344CB8AC3E}">
        <p14:creationId xmlns:p14="http://schemas.microsoft.com/office/powerpoint/2010/main" val="77929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203660" y="165381"/>
            <a:ext cx="3784690" cy="492443"/>
          </a:xfrm>
          <a:prstGeom prst="rect">
            <a:avLst/>
          </a:prstGeom>
          <a:noFill/>
        </p:spPr>
        <p:txBody>
          <a:bodyPr wrap="none" lIns="0" tIns="0" rIns="0" bIns="0" rtlCol="0">
            <a:spAutoFit/>
          </a:bodyPr>
          <a:lstStyle/>
          <a:p>
            <a:pPr algn="ctr">
              <a:tabLst>
                <a:tab pos="347663" algn="l"/>
              </a:tabLst>
            </a:pPr>
            <a:r>
              <a:rPr lang="en-US" sz="3200" b="1" dirty="0" smtClean="0">
                <a:solidFill>
                  <a:srgbClr val="30353F"/>
                </a:solidFill>
                <a:latin typeface="+mj-lt"/>
              </a:rPr>
              <a:t>What is </a:t>
            </a:r>
            <a:r>
              <a:rPr lang="en-US" sz="3200" b="1" dirty="0" err="1" smtClean="0">
                <a:solidFill>
                  <a:srgbClr val="30353F"/>
                </a:solidFill>
                <a:latin typeface="+mj-lt"/>
              </a:rPr>
              <a:t>Javascript</a:t>
            </a:r>
            <a:r>
              <a:rPr lang="en-US" sz="3200" b="1" dirty="0" smtClean="0">
                <a:solidFill>
                  <a:srgbClr val="30353F"/>
                </a:solidFill>
                <a:latin typeface="+mj-lt"/>
              </a:rPr>
              <a:t>?</a:t>
            </a:r>
            <a:endParaRPr lang="en-US" sz="3200" b="1" dirty="0">
              <a:solidFill>
                <a:srgbClr val="30353F"/>
              </a:solidFill>
              <a:latin typeface="+mj-lt"/>
            </a:endParaRPr>
          </a:p>
        </p:txBody>
      </p:sp>
      <p:sp>
        <p:nvSpPr>
          <p:cNvPr id="155" name="Rectangle 154">
            <a:extLst>
              <a:ext uri="{C183D7F6-B498-43B3-948B-1728B52AA6E4}">
                <adec:decorative xmlns="" xmlns:adec="http://schemas.microsoft.com/office/drawing/2017/decorative" val="1"/>
              </a:ext>
            </a:extLst>
          </p:cNvPr>
          <p:cNvSpPr/>
          <p:nvPr/>
        </p:nvSpPr>
        <p:spPr>
          <a:xfrm>
            <a:off x="1052275" y="854232"/>
            <a:ext cx="10087448" cy="2289511"/>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9" name="Rectangle 1028">
            <a:extLst>
              <a:ext uri="{C183D7F6-B498-43B3-948B-1728B52AA6E4}">
                <adec:decorative xmlns="" xmlns:adec="http://schemas.microsoft.com/office/drawing/2017/decorative" val="1"/>
              </a:ext>
            </a:extLst>
          </p:cNvPr>
          <p:cNvSpPr/>
          <p:nvPr/>
        </p:nvSpPr>
        <p:spPr>
          <a:xfrm>
            <a:off x="1052276" y="3404014"/>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C183D7F6-B498-43B3-948B-1728B52AA6E4}">
                <adec:decorative xmlns="" xmlns:adec="http://schemas.microsoft.com/office/drawing/2017/decorative" val="1"/>
              </a:ext>
            </a:extLst>
          </p:cNvPr>
          <p:cNvSpPr/>
          <p:nvPr/>
        </p:nvSpPr>
        <p:spPr>
          <a:xfrm>
            <a:off x="4532029" y="3404014"/>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a:extLst>
              <a:ext uri="{C183D7F6-B498-43B3-948B-1728B52AA6E4}">
                <adec:decorative xmlns="" xmlns:adec="http://schemas.microsoft.com/office/drawing/2017/decorative" val="1"/>
              </a:ext>
            </a:extLst>
          </p:cNvPr>
          <p:cNvSpPr/>
          <p:nvPr/>
        </p:nvSpPr>
        <p:spPr>
          <a:xfrm>
            <a:off x="8011780" y="3404014"/>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2</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sp>
        <p:nvSpPr>
          <p:cNvPr id="3" name="TextBox 2"/>
          <p:cNvSpPr txBox="1"/>
          <p:nvPr/>
        </p:nvSpPr>
        <p:spPr>
          <a:xfrm>
            <a:off x="1052276" y="847725"/>
            <a:ext cx="10087448" cy="2286000"/>
          </a:xfrm>
          <a:prstGeom prst="rect">
            <a:avLst/>
          </a:prstGeom>
          <a:noFill/>
        </p:spPr>
        <p:txBody>
          <a:bodyPr wrap="square" rtlCol="0">
            <a:spAutoFit/>
          </a:bodyPr>
          <a:lstStyle/>
          <a:p>
            <a:endParaRPr lang="en-US" dirty="0"/>
          </a:p>
        </p:txBody>
      </p:sp>
      <p:sp>
        <p:nvSpPr>
          <p:cNvPr id="4" name="TextBox 3"/>
          <p:cNvSpPr txBox="1"/>
          <p:nvPr/>
        </p:nvSpPr>
        <p:spPr>
          <a:xfrm>
            <a:off x="1143000" y="854232"/>
            <a:ext cx="9858375"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JavaScript </a:t>
            </a:r>
            <a:r>
              <a:rPr lang="en-US" sz="2400" dirty="0"/>
              <a:t>is one of the core technologies of the World Wide </a:t>
            </a:r>
            <a:r>
              <a:rPr lang="en-US" sz="2400" dirty="0" smtClean="0"/>
              <a:t>Web, alongside </a:t>
            </a:r>
            <a:r>
              <a:rPr lang="en-US" sz="2400" dirty="0"/>
              <a:t>HTML and CSS</a:t>
            </a:r>
            <a:r>
              <a:rPr lang="en-US" sz="2400" dirty="0" smtClean="0"/>
              <a:t>. </a:t>
            </a:r>
          </a:p>
          <a:p>
            <a:pPr marL="342900" indent="-342900" algn="just">
              <a:buFont typeface="Arial" panose="020B0604020202020204" pitchFamily="34" charset="0"/>
              <a:buChar char="•"/>
            </a:pPr>
            <a:r>
              <a:rPr lang="en-US" sz="2400" dirty="0" smtClean="0"/>
              <a:t>JavaScript </a:t>
            </a:r>
            <a:r>
              <a:rPr lang="en-US" sz="2400" dirty="0"/>
              <a:t>enables interactive web pages and is an essential part of web applications. </a:t>
            </a:r>
            <a:endParaRPr lang="en-US" sz="2400" dirty="0" smtClean="0"/>
          </a:p>
          <a:p>
            <a:pPr marL="342900" indent="-342900" algn="just">
              <a:buFont typeface="Arial" panose="020B0604020202020204" pitchFamily="34" charset="0"/>
              <a:buChar char="•"/>
            </a:pPr>
            <a:r>
              <a:rPr lang="en-US" sz="2400" dirty="0" smtClean="0"/>
              <a:t>The </a:t>
            </a:r>
            <a:r>
              <a:rPr lang="en-US" sz="2400" dirty="0"/>
              <a:t>vast majority of websites use </a:t>
            </a:r>
            <a:r>
              <a:rPr lang="en-US" sz="2400" dirty="0" smtClean="0"/>
              <a:t>it, and </a:t>
            </a:r>
            <a:r>
              <a:rPr lang="en-US" sz="2400" dirty="0"/>
              <a:t>major web browsers have a dedicated JavaScript engine to execute it. </a:t>
            </a:r>
          </a:p>
          <a:p>
            <a:pPr algn="just"/>
            <a:endParaRPr lang="en-US" sz="2400" dirty="0"/>
          </a:p>
        </p:txBody>
      </p:sp>
      <p:sp>
        <p:nvSpPr>
          <p:cNvPr id="5" name="TextBox 4"/>
          <p:cNvSpPr txBox="1"/>
          <p:nvPr/>
        </p:nvSpPr>
        <p:spPr>
          <a:xfrm>
            <a:off x="1143000" y="3518314"/>
            <a:ext cx="2933700" cy="3416320"/>
          </a:xfrm>
          <a:prstGeom prst="rect">
            <a:avLst/>
          </a:prstGeom>
          <a:noFill/>
        </p:spPr>
        <p:txBody>
          <a:bodyPr wrap="square" rtlCol="0">
            <a:spAutoFit/>
          </a:bodyPr>
          <a:lstStyle/>
          <a:p>
            <a:pPr algn="ctr"/>
            <a:r>
              <a:rPr lang="en-US" altLang="en-US" sz="2400" b="1" dirty="0" smtClean="0"/>
              <a:t>Designer of JS?</a:t>
            </a:r>
          </a:p>
          <a:p>
            <a:pPr algn="ctr"/>
            <a:endParaRPr lang="en-US" altLang="en-US" sz="2400" dirty="0"/>
          </a:p>
          <a:p>
            <a:pPr algn="ctr"/>
            <a:r>
              <a:rPr lang="en-US" altLang="en-US" sz="2400" dirty="0" smtClean="0"/>
              <a:t>Brendan </a:t>
            </a:r>
            <a:r>
              <a:rPr lang="en-US" altLang="en-US" sz="2400" dirty="0" err="1" smtClean="0"/>
              <a:t>Eich</a:t>
            </a:r>
            <a:r>
              <a:rPr lang="en-US" altLang="en-US" sz="2400" dirty="0" smtClean="0"/>
              <a:t>,</a:t>
            </a:r>
          </a:p>
          <a:p>
            <a:pPr algn="ctr"/>
            <a:r>
              <a:rPr lang="en-US" altLang="en-US" sz="2400" dirty="0" smtClean="0"/>
              <a:t>Netscape Communication Corporation,</a:t>
            </a:r>
          </a:p>
          <a:p>
            <a:pPr algn="ctr"/>
            <a:r>
              <a:rPr lang="en-US" altLang="en-US" sz="2400" dirty="0" smtClean="0"/>
              <a:t>1995</a:t>
            </a:r>
          </a:p>
          <a:p>
            <a:pPr algn="ctr"/>
            <a:endParaRPr lang="en-US" altLang="en-US" sz="2400" dirty="0"/>
          </a:p>
          <a:p>
            <a:pPr algn="ctr"/>
            <a:endParaRPr lang="en-US" sz="2400" dirty="0"/>
          </a:p>
        </p:txBody>
      </p:sp>
      <p:sp>
        <p:nvSpPr>
          <p:cNvPr id="6" name="TextBox 5"/>
          <p:cNvSpPr txBox="1"/>
          <p:nvPr/>
        </p:nvSpPr>
        <p:spPr>
          <a:xfrm>
            <a:off x="4629150" y="3495675"/>
            <a:ext cx="2933700" cy="3046988"/>
          </a:xfrm>
          <a:prstGeom prst="rect">
            <a:avLst/>
          </a:prstGeom>
          <a:noFill/>
        </p:spPr>
        <p:txBody>
          <a:bodyPr wrap="square" rtlCol="0">
            <a:spAutoFit/>
          </a:bodyPr>
          <a:lstStyle/>
          <a:p>
            <a:pPr algn="ctr"/>
            <a:r>
              <a:rPr lang="en-US" sz="2400" b="1" dirty="0" smtClean="0"/>
              <a:t>ECMA Script</a:t>
            </a:r>
          </a:p>
          <a:p>
            <a:pPr algn="ctr"/>
            <a:endParaRPr lang="en-US" sz="2400" dirty="0"/>
          </a:p>
          <a:p>
            <a:pPr algn="ctr"/>
            <a:r>
              <a:rPr lang="en-US" sz="2400" dirty="0"/>
              <a:t>It was created to standardize JavaScript, so as to foster multiple independent implementations.</a:t>
            </a:r>
          </a:p>
        </p:txBody>
      </p:sp>
      <p:grpSp>
        <p:nvGrpSpPr>
          <p:cNvPr id="39" name="Group 38"/>
          <p:cNvGrpSpPr/>
          <p:nvPr/>
        </p:nvGrpSpPr>
        <p:grpSpPr>
          <a:xfrm>
            <a:off x="0" y="6026426"/>
            <a:ext cx="3393881" cy="1008396"/>
            <a:chOff x="9172284" y="5422460"/>
            <a:chExt cx="3393881" cy="1008396"/>
          </a:xfrm>
        </p:grpSpPr>
        <p:pic>
          <p:nvPicPr>
            <p:cNvPr id="40" name="Pictur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41" name="TextBox 40"/>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6550" y="3404014"/>
            <a:ext cx="3061946" cy="3061946"/>
          </a:xfrm>
          <a:prstGeom prst="rect">
            <a:avLst/>
          </a:prstGeom>
        </p:spPr>
      </p:pic>
      <p:sp>
        <p:nvSpPr>
          <p:cNvPr id="8" name="Slide Number Placeholder 7"/>
          <p:cNvSpPr>
            <a:spLocks noGrp="1"/>
          </p:cNvSpPr>
          <p:nvPr>
            <p:ph type="sldNum" sz="quarter" idx="12"/>
          </p:nvPr>
        </p:nvSpPr>
        <p:spPr/>
        <p:txBody>
          <a:bodyPr/>
          <a:lstStyle/>
          <a:p>
            <a:fld id="{A428E537-E56B-49CA-B596-52598082FBE8}" type="slidenum">
              <a:rPr lang="en-US" smtClean="0"/>
              <a:t>2</a:t>
            </a:fld>
            <a:endParaRPr lang="en-US" dirty="0"/>
          </a:p>
        </p:txBody>
      </p:sp>
    </p:spTree>
    <p:extLst>
      <p:ext uri="{BB962C8B-B14F-4D97-AF65-F5344CB8AC3E}">
        <p14:creationId xmlns:p14="http://schemas.microsoft.com/office/powerpoint/2010/main" val="3041316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Array Functions</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4154984"/>
          </a:xfrm>
          <a:prstGeom prst="rect">
            <a:avLst/>
          </a:prstGeom>
          <a:noFill/>
          <a:ln>
            <a:solidFill>
              <a:schemeClr val="accent1"/>
            </a:solidFill>
          </a:ln>
        </p:spPr>
        <p:txBody>
          <a:bodyPr wrap="square" lIns="0" tIns="0" rIns="0" bIns="0" rtlCol="0">
            <a:spAutoFit/>
          </a:bodyPr>
          <a:lstStyle/>
          <a:p>
            <a:pPr lvl="1"/>
            <a:r>
              <a:rPr lang="en-US" b="1" dirty="0"/>
              <a:t>delete </a:t>
            </a:r>
            <a:endParaRPr lang="en-US" b="1" dirty="0" smtClean="0"/>
          </a:p>
          <a:p>
            <a:pPr lvl="1"/>
            <a:r>
              <a:rPr lang="en-US" i="1" dirty="0"/>
              <a:t>delete </a:t>
            </a:r>
            <a:r>
              <a:rPr lang="en-US" i="1" dirty="0" smtClean="0"/>
              <a:t>fib[0]</a:t>
            </a:r>
          </a:p>
          <a:p>
            <a:pPr lvl="1"/>
            <a:endParaRPr lang="en-US" i="1" dirty="0" smtClean="0"/>
          </a:p>
          <a:p>
            <a:pPr lvl="1"/>
            <a:r>
              <a:rPr lang="en-US" b="1" i="1" dirty="0" smtClean="0"/>
              <a:t>splice	vs	slice</a:t>
            </a:r>
          </a:p>
          <a:p>
            <a:pPr lvl="1"/>
            <a:endParaRPr lang="en-US" b="1" i="1" dirty="0" smtClean="0"/>
          </a:p>
          <a:p>
            <a:pPr lvl="1"/>
            <a:r>
              <a:rPr lang="en-US" i="1" dirty="0" err="1" smtClean="0"/>
              <a:t>fib.splice</a:t>
            </a:r>
            <a:r>
              <a:rPr lang="en-US" i="1" dirty="0" smtClean="0"/>
              <a:t>(2</a:t>
            </a:r>
            <a:r>
              <a:rPr lang="en-US" i="1" dirty="0"/>
              <a:t>, 0, </a:t>
            </a:r>
            <a:r>
              <a:rPr lang="en-US" i="1" dirty="0" smtClean="0"/>
              <a:t>“x",</a:t>
            </a:r>
            <a:r>
              <a:rPr lang="en-US" i="1" dirty="0"/>
              <a:t> </a:t>
            </a:r>
            <a:r>
              <a:rPr lang="en-US" i="1" dirty="0" smtClean="0"/>
              <a:t>“y");</a:t>
            </a:r>
          </a:p>
          <a:p>
            <a:pPr lvl="1"/>
            <a:r>
              <a:rPr lang="en-US" i="1" dirty="0" err="1"/>
              <a:t>fib.splice</a:t>
            </a:r>
            <a:r>
              <a:rPr lang="en-US" i="1" dirty="0"/>
              <a:t>(2, </a:t>
            </a:r>
            <a:r>
              <a:rPr lang="en-US" i="1" dirty="0" smtClean="0"/>
              <a:t>2,</a:t>
            </a:r>
            <a:r>
              <a:rPr lang="en-US" i="1" dirty="0"/>
              <a:t> “x", “y");</a:t>
            </a:r>
            <a:endParaRPr lang="en-US" b="1" i="1" dirty="0"/>
          </a:p>
          <a:p>
            <a:pPr lvl="1"/>
            <a:endParaRPr lang="en-US" b="1" i="1" dirty="0" smtClean="0"/>
          </a:p>
          <a:p>
            <a:pPr lvl="1"/>
            <a:r>
              <a:rPr lang="en-US" i="1" dirty="0" err="1" smtClean="0"/>
              <a:t>var</a:t>
            </a:r>
            <a:r>
              <a:rPr lang="en-US" i="1" dirty="0" smtClean="0"/>
              <a:t> </a:t>
            </a:r>
            <a:r>
              <a:rPr lang="en-US" i="1" dirty="0" err="1" smtClean="0"/>
              <a:t>newFib</a:t>
            </a:r>
            <a:r>
              <a:rPr lang="en-US" i="1" dirty="0" smtClean="0"/>
              <a:t>=</a:t>
            </a:r>
            <a:r>
              <a:rPr lang="en-US" i="1" dirty="0" err="1" smtClean="0"/>
              <a:t>fib.slice</a:t>
            </a:r>
            <a:r>
              <a:rPr lang="en-US" i="1" dirty="0" smtClean="0"/>
              <a:t>(2);</a:t>
            </a:r>
            <a:endParaRPr lang="en-US" i="1" dirty="0"/>
          </a:p>
          <a:p>
            <a:pPr lvl="1"/>
            <a:endParaRPr lang="en-US" b="1" i="1" dirty="0" smtClean="0"/>
          </a:p>
          <a:p>
            <a:pPr lvl="1"/>
            <a:r>
              <a:rPr lang="en-US" b="1" dirty="0" smtClean="0"/>
              <a:t>sort</a:t>
            </a:r>
          </a:p>
          <a:p>
            <a:pPr lvl="1"/>
            <a:r>
              <a:rPr lang="en-US" i="1" dirty="0" err="1" smtClean="0"/>
              <a:t>var</a:t>
            </a:r>
            <a:r>
              <a:rPr lang="en-US" i="1" dirty="0" smtClean="0"/>
              <a:t> </a:t>
            </a:r>
            <a:r>
              <a:rPr lang="en-US" i="1" dirty="0" err="1" smtClean="0"/>
              <a:t>nums</a:t>
            </a:r>
            <a:r>
              <a:rPr lang="en-US" i="1" dirty="0" smtClean="0"/>
              <a:t>=[5,4,13,2,1,3,11];</a:t>
            </a:r>
          </a:p>
          <a:p>
            <a:pPr lvl="1"/>
            <a:r>
              <a:rPr lang="en-US" dirty="0" err="1" smtClean="0"/>
              <a:t>nums.sort</a:t>
            </a:r>
            <a:r>
              <a:rPr lang="en-US" dirty="0" smtClean="0"/>
              <a:t>();</a:t>
            </a:r>
          </a:p>
          <a:p>
            <a:pPr lvl="1"/>
            <a:r>
              <a:rPr lang="en-US" dirty="0" err="1" smtClean="0"/>
              <a:t>nums.reverse</a:t>
            </a:r>
            <a:r>
              <a:rPr lang="en-US" dirty="0" smtClean="0"/>
              <a:t>();</a:t>
            </a:r>
          </a:p>
          <a:p>
            <a:pPr lvl="1"/>
            <a:r>
              <a:rPr lang="en-US" dirty="0" err="1"/>
              <a:t>nums.sort</a:t>
            </a:r>
            <a:r>
              <a:rPr lang="en-US" dirty="0"/>
              <a:t>().reverse</a:t>
            </a:r>
            <a:r>
              <a:rPr lang="en-US" dirty="0" smtClean="0"/>
              <a:t>();</a:t>
            </a:r>
            <a:endParaRPr lang="en-US" b="1" i="1" dirty="0"/>
          </a:p>
        </p:txBody>
      </p:sp>
      <p:sp>
        <p:nvSpPr>
          <p:cNvPr id="5" name="Slide Number Placeholder 4"/>
          <p:cNvSpPr>
            <a:spLocks noGrp="1"/>
          </p:cNvSpPr>
          <p:nvPr>
            <p:ph type="sldNum" sz="quarter" idx="12"/>
          </p:nvPr>
        </p:nvSpPr>
        <p:spPr/>
        <p:txBody>
          <a:bodyPr/>
          <a:lstStyle/>
          <a:p>
            <a:fld id="{A428E537-E56B-49CA-B596-52598082FBE8}" type="slidenum">
              <a:rPr lang="en-US" smtClean="0"/>
              <a:t>20</a:t>
            </a:fld>
            <a:endParaRPr lang="en-US" dirty="0"/>
          </a:p>
        </p:txBody>
      </p:sp>
    </p:spTree>
    <p:extLst>
      <p:ext uri="{BB962C8B-B14F-4D97-AF65-F5344CB8AC3E}">
        <p14:creationId xmlns:p14="http://schemas.microsoft.com/office/powerpoint/2010/main" val="1565062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Array Numerical Sort, Nan, Math, Date</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3046988"/>
          </a:xfrm>
          <a:prstGeom prst="rect">
            <a:avLst/>
          </a:prstGeom>
          <a:noFill/>
          <a:ln>
            <a:solidFill>
              <a:schemeClr val="accent1"/>
            </a:solidFill>
          </a:ln>
        </p:spPr>
        <p:txBody>
          <a:bodyPr wrap="square" lIns="0" tIns="0" rIns="0" bIns="0" rtlCol="0">
            <a:spAutoFit/>
          </a:bodyPr>
          <a:lstStyle/>
          <a:p>
            <a:pPr lvl="1"/>
            <a:r>
              <a:rPr lang="en-US" b="1" dirty="0" smtClean="0"/>
              <a:t>sort</a:t>
            </a:r>
          </a:p>
          <a:p>
            <a:pPr lvl="1"/>
            <a:r>
              <a:rPr lang="en-US" dirty="0" err="1" smtClean="0"/>
              <a:t>nums.sort</a:t>
            </a:r>
            <a:r>
              <a:rPr lang="en-US" dirty="0" smtClean="0"/>
              <a:t>(function(a</a:t>
            </a:r>
            <a:r>
              <a:rPr lang="en-US" dirty="0"/>
              <a:t>, b){return a - b</a:t>
            </a:r>
            <a:r>
              <a:rPr lang="en-US" dirty="0" smtClean="0"/>
              <a:t>});</a:t>
            </a:r>
          </a:p>
          <a:p>
            <a:pPr lvl="1"/>
            <a:endParaRPr lang="en-US" i="1" dirty="0" smtClean="0"/>
          </a:p>
          <a:p>
            <a:pPr lvl="1"/>
            <a:r>
              <a:rPr lang="en-US" dirty="0" err="1"/>
              <a:t>nums.sort</a:t>
            </a:r>
            <a:r>
              <a:rPr lang="en-US" dirty="0"/>
              <a:t>(function(a, b){return </a:t>
            </a:r>
            <a:r>
              <a:rPr lang="en-US" dirty="0" smtClean="0"/>
              <a:t>b - a});</a:t>
            </a:r>
          </a:p>
          <a:p>
            <a:pPr lvl="1"/>
            <a:endParaRPr lang="en-US" dirty="0"/>
          </a:p>
          <a:p>
            <a:pPr lvl="1"/>
            <a:endParaRPr lang="en-US" dirty="0" smtClean="0"/>
          </a:p>
          <a:p>
            <a:pPr lvl="1"/>
            <a:r>
              <a:rPr lang="en-US" dirty="0"/>
              <a:t>N</a:t>
            </a:r>
            <a:r>
              <a:rPr lang="en-US" dirty="0" smtClean="0"/>
              <a:t>an?</a:t>
            </a:r>
          </a:p>
          <a:p>
            <a:pPr lvl="1"/>
            <a:r>
              <a:rPr lang="en-US" dirty="0" smtClean="0"/>
              <a:t>Math functions - </a:t>
            </a:r>
            <a:r>
              <a:rPr lang="en-US" dirty="0" smtClean="0">
                <a:hlinkClick r:id="rId5"/>
              </a:rPr>
              <a:t>https</a:t>
            </a:r>
            <a:r>
              <a:rPr lang="en-US" dirty="0">
                <a:hlinkClick r:id="rId5"/>
              </a:rPr>
              <a:t>://www.w3schools.com/js/js_math.asp</a:t>
            </a:r>
            <a:endParaRPr lang="en-US" dirty="0"/>
          </a:p>
          <a:p>
            <a:pPr lvl="1"/>
            <a:r>
              <a:rPr lang="en-US" dirty="0" smtClean="0"/>
              <a:t>Date </a:t>
            </a:r>
            <a:r>
              <a:rPr lang="en-US" dirty="0"/>
              <a:t>functions </a:t>
            </a:r>
            <a:r>
              <a:rPr lang="en-US" dirty="0" smtClean="0"/>
              <a:t>- </a:t>
            </a:r>
            <a:r>
              <a:rPr lang="en-US" dirty="0" smtClean="0">
                <a:hlinkClick r:id="rId6"/>
              </a:rPr>
              <a:t>https</a:t>
            </a:r>
            <a:r>
              <a:rPr lang="en-US" dirty="0">
                <a:hlinkClick r:id="rId6"/>
              </a:rPr>
              <a:t>://www.w3schools.com/js/js_date_methods.asp</a:t>
            </a:r>
            <a:endParaRPr lang="en-US" i="1" dirty="0"/>
          </a:p>
          <a:p>
            <a:pPr lvl="1"/>
            <a:endParaRPr lang="en-US" i="1" dirty="0" smtClean="0"/>
          </a:p>
          <a:p>
            <a:pPr lvl="1"/>
            <a:endParaRPr lang="en-US" i="1" dirty="0" smtClean="0"/>
          </a:p>
        </p:txBody>
      </p:sp>
      <p:sp>
        <p:nvSpPr>
          <p:cNvPr id="5" name="Slide Number Placeholder 4"/>
          <p:cNvSpPr>
            <a:spLocks noGrp="1"/>
          </p:cNvSpPr>
          <p:nvPr>
            <p:ph type="sldNum" sz="quarter" idx="12"/>
          </p:nvPr>
        </p:nvSpPr>
        <p:spPr/>
        <p:txBody>
          <a:bodyPr/>
          <a:lstStyle/>
          <a:p>
            <a:fld id="{A428E537-E56B-49CA-B596-52598082FBE8}" type="slidenum">
              <a:rPr lang="en-US" smtClean="0"/>
              <a:t>21</a:t>
            </a:fld>
            <a:endParaRPr lang="en-US" dirty="0"/>
          </a:p>
        </p:txBody>
      </p:sp>
    </p:spTree>
    <p:extLst>
      <p:ext uri="{BB962C8B-B14F-4D97-AF65-F5344CB8AC3E}">
        <p14:creationId xmlns:p14="http://schemas.microsoft.com/office/powerpoint/2010/main" val="36827932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map, filter, reduce</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3323987"/>
          </a:xfrm>
          <a:prstGeom prst="rect">
            <a:avLst/>
          </a:prstGeom>
          <a:noFill/>
          <a:ln>
            <a:solidFill>
              <a:schemeClr val="accent1"/>
            </a:solidFill>
          </a:ln>
        </p:spPr>
        <p:txBody>
          <a:bodyPr wrap="square" lIns="0" tIns="0" rIns="0" bIns="0" rtlCol="0">
            <a:spAutoFit/>
          </a:bodyPr>
          <a:lstStyle/>
          <a:p>
            <a:pPr lvl="1"/>
            <a:r>
              <a:rPr lang="en-US" b="1" i="1" dirty="0"/>
              <a:t>m</a:t>
            </a:r>
            <a:r>
              <a:rPr lang="en-US" b="1" i="1" dirty="0" smtClean="0"/>
              <a:t>ap</a:t>
            </a:r>
          </a:p>
          <a:p>
            <a:pPr lvl="1"/>
            <a:r>
              <a:rPr lang="en-US" i="1" dirty="0" err="1"/>
              <a:t>var</a:t>
            </a:r>
            <a:r>
              <a:rPr lang="en-US" i="1" dirty="0"/>
              <a:t> </a:t>
            </a:r>
            <a:r>
              <a:rPr lang="en-US" i="1" dirty="0" err="1"/>
              <a:t>nums</a:t>
            </a:r>
            <a:r>
              <a:rPr lang="en-US" i="1" dirty="0"/>
              <a:t>=[5,4,13,2,1,3,11]</a:t>
            </a:r>
            <a:endParaRPr lang="en-US" i="1" dirty="0" smtClean="0"/>
          </a:p>
          <a:p>
            <a:pPr lvl="1"/>
            <a:r>
              <a:rPr lang="en-US" i="1" dirty="0" err="1" smtClean="0"/>
              <a:t>nums.map</a:t>
            </a:r>
            <a:r>
              <a:rPr lang="en-US" i="1" dirty="0" smtClean="0"/>
              <a:t>(</a:t>
            </a:r>
            <a:r>
              <a:rPr lang="en-US" i="1" dirty="0" err="1" smtClean="0"/>
              <a:t>num</a:t>
            </a:r>
            <a:r>
              <a:rPr lang="en-US" i="1" dirty="0"/>
              <a:t>=&gt;console.log(</a:t>
            </a:r>
            <a:r>
              <a:rPr lang="en-US" i="1" dirty="0" err="1"/>
              <a:t>num</a:t>
            </a:r>
            <a:r>
              <a:rPr lang="en-US" i="1" dirty="0"/>
              <a:t>**2</a:t>
            </a:r>
            <a:r>
              <a:rPr lang="en-US" i="1" dirty="0" smtClean="0"/>
              <a:t>));</a:t>
            </a:r>
          </a:p>
          <a:p>
            <a:pPr lvl="1"/>
            <a:endParaRPr lang="en-US" i="1" dirty="0"/>
          </a:p>
          <a:p>
            <a:pPr lvl="1"/>
            <a:r>
              <a:rPr lang="en-US" b="1" dirty="0" smtClean="0"/>
              <a:t>filter</a:t>
            </a:r>
          </a:p>
          <a:p>
            <a:pPr lvl="1"/>
            <a:r>
              <a:rPr lang="en-US" i="1" dirty="0" err="1" smtClean="0"/>
              <a:t>nums.filter</a:t>
            </a:r>
            <a:r>
              <a:rPr lang="en-US" i="1" dirty="0" smtClean="0"/>
              <a:t>(</a:t>
            </a:r>
            <a:r>
              <a:rPr lang="en-US" i="1" dirty="0" err="1" smtClean="0"/>
              <a:t>num</a:t>
            </a:r>
            <a:r>
              <a:rPr lang="en-US" i="1" dirty="0"/>
              <a:t>=&gt;</a:t>
            </a:r>
            <a:r>
              <a:rPr lang="en-US" i="1" dirty="0" err="1"/>
              <a:t>num</a:t>
            </a:r>
            <a:r>
              <a:rPr lang="en-US" i="1" dirty="0"/>
              <a:t> &gt; 5</a:t>
            </a:r>
            <a:r>
              <a:rPr lang="en-US" i="1" dirty="0" smtClean="0"/>
              <a:t>)</a:t>
            </a:r>
          </a:p>
          <a:p>
            <a:pPr lvl="1"/>
            <a:endParaRPr lang="en-US" i="1" dirty="0"/>
          </a:p>
          <a:p>
            <a:pPr lvl="1"/>
            <a:r>
              <a:rPr lang="en-US" b="1" i="1" dirty="0" smtClean="0"/>
              <a:t>reduce</a:t>
            </a:r>
          </a:p>
          <a:p>
            <a:pPr lvl="1"/>
            <a:r>
              <a:rPr lang="en-US" i="1" dirty="0" err="1"/>
              <a:t>nums.reduce</a:t>
            </a:r>
            <a:r>
              <a:rPr lang="en-US" i="1" dirty="0"/>
              <a:t>((</a:t>
            </a:r>
            <a:r>
              <a:rPr lang="en-US" i="1" dirty="0" err="1"/>
              <a:t>sum,num</a:t>
            </a:r>
            <a:r>
              <a:rPr lang="en-US" i="1" dirty="0"/>
              <a:t>)=&gt; {return </a:t>
            </a:r>
            <a:r>
              <a:rPr lang="en-US" i="1" dirty="0" err="1"/>
              <a:t>sum+num</a:t>
            </a:r>
            <a:r>
              <a:rPr lang="en-US" i="1" dirty="0"/>
              <a:t>})</a:t>
            </a:r>
            <a:endParaRPr lang="en-US" i="1" dirty="0" smtClean="0"/>
          </a:p>
          <a:p>
            <a:pPr lvl="1"/>
            <a:endParaRPr lang="en-US" i="1" dirty="0" smtClean="0"/>
          </a:p>
          <a:p>
            <a:pPr lvl="1"/>
            <a:endParaRPr lang="en-US" i="1" dirty="0"/>
          </a:p>
          <a:p>
            <a:pPr lvl="1"/>
            <a:endParaRPr lang="en-US" i="1" dirty="0" smtClean="0"/>
          </a:p>
        </p:txBody>
      </p:sp>
      <p:sp>
        <p:nvSpPr>
          <p:cNvPr id="5" name="Slide Number Placeholder 4"/>
          <p:cNvSpPr>
            <a:spLocks noGrp="1"/>
          </p:cNvSpPr>
          <p:nvPr>
            <p:ph type="sldNum" sz="quarter" idx="12"/>
          </p:nvPr>
        </p:nvSpPr>
        <p:spPr/>
        <p:txBody>
          <a:bodyPr/>
          <a:lstStyle/>
          <a:p>
            <a:fld id="{A428E537-E56B-49CA-B596-52598082FBE8}" type="slidenum">
              <a:rPr lang="en-US" smtClean="0"/>
              <a:t>22</a:t>
            </a:fld>
            <a:endParaRPr lang="en-US" dirty="0"/>
          </a:p>
        </p:txBody>
      </p:sp>
    </p:spTree>
    <p:extLst>
      <p:ext uri="{BB962C8B-B14F-4D97-AF65-F5344CB8AC3E}">
        <p14:creationId xmlns:p14="http://schemas.microsoft.com/office/powerpoint/2010/main" val="7246634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Hoisting and Strict mode</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3754874"/>
          </a:xfrm>
          <a:prstGeom prst="rect">
            <a:avLst/>
          </a:prstGeom>
          <a:noFill/>
          <a:ln>
            <a:solidFill>
              <a:schemeClr val="accent1"/>
            </a:solidFill>
          </a:ln>
        </p:spPr>
        <p:txBody>
          <a:bodyPr wrap="square" lIns="0" tIns="0" rIns="0" bIns="0" rtlCol="0">
            <a:spAutoFit/>
          </a:bodyPr>
          <a:lstStyle/>
          <a:p>
            <a:pPr lvl="1"/>
            <a:endParaRPr lang="en-US" b="1" i="1" dirty="0" smtClean="0"/>
          </a:p>
          <a:p>
            <a:pPr lvl="1"/>
            <a:r>
              <a:rPr lang="en-US" b="1" i="1" dirty="0" smtClean="0"/>
              <a:t>How does JS allows variable declaration anywhere?</a:t>
            </a:r>
          </a:p>
          <a:p>
            <a:pPr lvl="1"/>
            <a:endParaRPr lang="en-US" b="1" i="1" dirty="0"/>
          </a:p>
          <a:p>
            <a:pPr lvl="1"/>
            <a:endParaRPr lang="en-US" sz="3200" b="1" i="1" dirty="0"/>
          </a:p>
          <a:p>
            <a:pPr lvl="1"/>
            <a:r>
              <a:rPr lang="en-US" sz="3200" b="1" i="1" dirty="0" smtClean="0"/>
              <a:t>Let’s see it in the console</a:t>
            </a:r>
          </a:p>
          <a:p>
            <a:pPr lvl="1"/>
            <a:endParaRPr lang="en-US" b="1" i="1" dirty="0" smtClean="0"/>
          </a:p>
          <a:p>
            <a:pPr lvl="1"/>
            <a:endParaRPr lang="en-US" b="1" i="1" dirty="0"/>
          </a:p>
          <a:p>
            <a:pPr lvl="1"/>
            <a:endParaRPr lang="en-US" b="1" i="1" dirty="0" smtClean="0"/>
          </a:p>
          <a:p>
            <a:pPr lvl="1"/>
            <a:r>
              <a:rPr lang="en-US" b="1" i="1" dirty="0" smtClean="0"/>
              <a:t>Strict mode</a:t>
            </a:r>
            <a:r>
              <a:rPr lang="en-US" b="1" i="1" dirty="0"/>
              <a:t> </a:t>
            </a:r>
            <a:r>
              <a:rPr lang="en-US" b="1" i="1" dirty="0" smtClean="0"/>
              <a:t>– declaration of variable is mandatory, using certain future-keywords as variable is restricted</a:t>
            </a:r>
            <a:endParaRPr lang="en-US" dirty="0" smtClean="0"/>
          </a:p>
          <a:p>
            <a:pPr lvl="1"/>
            <a:endParaRPr lang="en-US" dirty="0"/>
          </a:p>
          <a:p>
            <a:pPr lvl="1"/>
            <a:r>
              <a:rPr lang="en-US" dirty="0" smtClean="0"/>
              <a:t>"</a:t>
            </a:r>
            <a:r>
              <a:rPr lang="en-US" dirty="0"/>
              <a:t>use strict</a:t>
            </a:r>
            <a:r>
              <a:rPr lang="en-US" dirty="0" smtClean="0"/>
              <a:t>";</a:t>
            </a:r>
          </a:p>
          <a:p>
            <a:pPr lvl="1"/>
            <a:endParaRPr lang="en-US" i="1" dirty="0" smtClean="0"/>
          </a:p>
        </p:txBody>
      </p:sp>
      <p:sp>
        <p:nvSpPr>
          <p:cNvPr id="5" name="Slide Number Placeholder 4"/>
          <p:cNvSpPr>
            <a:spLocks noGrp="1"/>
          </p:cNvSpPr>
          <p:nvPr>
            <p:ph type="sldNum" sz="quarter" idx="12"/>
          </p:nvPr>
        </p:nvSpPr>
        <p:spPr/>
        <p:txBody>
          <a:bodyPr/>
          <a:lstStyle/>
          <a:p>
            <a:fld id="{A428E537-E56B-49CA-B596-52598082FBE8}" type="slidenum">
              <a:rPr lang="en-US" smtClean="0"/>
              <a:t>23</a:t>
            </a:fld>
            <a:endParaRPr lang="en-US" dirty="0"/>
          </a:p>
        </p:txBody>
      </p:sp>
    </p:spTree>
    <p:extLst>
      <p:ext uri="{BB962C8B-B14F-4D97-AF65-F5344CB8AC3E}">
        <p14:creationId xmlns:p14="http://schemas.microsoft.com/office/powerpoint/2010/main" val="1172242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Spread Operator</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738894" y="1403513"/>
            <a:ext cx="10579975" cy="4431983"/>
          </a:xfrm>
          <a:prstGeom prst="rect">
            <a:avLst/>
          </a:prstGeom>
          <a:noFill/>
          <a:ln>
            <a:solidFill>
              <a:schemeClr val="accent1"/>
            </a:solidFill>
          </a:ln>
        </p:spPr>
        <p:txBody>
          <a:bodyPr wrap="square" lIns="0" tIns="0" rIns="0" bIns="0" rtlCol="0">
            <a:spAutoFit/>
          </a:bodyPr>
          <a:lstStyle/>
          <a:p>
            <a:pPr lvl="1"/>
            <a:r>
              <a:rPr lang="en-US" b="1" dirty="0"/>
              <a:t>Spread syntax</a:t>
            </a:r>
            <a:r>
              <a:rPr lang="en-US" dirty="0"/>
              <a:t> allows an </a:t>
            </a:r>
            <a:r>
              <a:rPr lang="en-US" dirty="0" err="1"/>
              <a:t>iterable</a:t>
            </a:r>
            <a:r>
              <a:rPr lang="en-US" dirty="0"/>
              <a:t> such as an array expression or string to be expanded in places where zero or more arguments (for function calls) or elements (for array literals) are expected, or an object expression to be expanded in places where zero or more key-value pairs (for object literals) are expected.</a:t>
            </a:r>
            <a:endParaRPr lang="en-US" b="1" i="1" dirty="0" smtClean="0"/>
          </a:p>
          <a:p>
            <a:pPr lvl="1"/>
            <a:endParaRPr lang="en-US" b="1" i="1" dirty="0"/>
          </a:p>
          <a:p>
            <a:pPr lvl="1"/>
            <a:r>
              <a:rPr lang="en-US" i="1" dirty="0" smtClean="0"/>
              <a:t>function </a:t>
            </a:r>
            <a:r>
              <a:rPr lang="en-US" i="1" dirty="0"/>
              <a:t>sum(x, y, z) {  </a:t>
            </a:r>
            <a:endParaRPr lang="en-US" i="1" dirty="0" smtClean="0"/>
          </a:p>
          <a:p>
            <a:pPr lvl="1"/>
            <a:r>
              <a:rPr lang="en-US" i="1" dirty="0" smtClean="0"/>
              <a:t>	return </a:t>
            </a:r>
            <a:r>
              <a:rPr lang="en-US" i="1" dirty="0"/>
              <a:t>x + y + z</a:t>
            </a:r>
            <a:r>
              <a:rPr lang="en-US" i="1" dirty="0" smtClean="0"/>
              <a:t>;</a:t>
            </a:r>
          </a:p>
          <a:p>
            <a:pPr lvl="1"/>
            <a:r>
              <a:rPr lang="en-US" i="1" dirty="0" smtClean="0"/>
              <a:t>}</a:t>
            </a:r>
          </a:p>
          <a:p>
            <a:pPr lvl="1"/>
            <a:r>
              <a:rPr lang="en-US" i="1" dirty="0" err="1" smtClean="0"/>
              <a:t>const</a:t>
            </a:r>
            <a:r>
              <a:rPr lang="en-US" i="1" dirty="0" smtClean="0"/>
              <a:t> </a:t>
            </a:r>
            <a:r>
              <a:rPr lang="en-US" i="1" dirty="0"/>
              <a:t>numbers = [1, 2, 3</a:t>
            </a:r>
            <a:r>
              <a:rPr lang="en-US" i="1" dirty="0" smtClean="0"/>
              <a:t>];</a:t>
            </a:r>
          </a:p>
          <a:p>
            <a:pPr lvl="1"/>
            <a:r>
              <a:rPr lang="en-US" i="1" dirty="0" smtClean="0"/>
              <a:t>console.log(sum</a:t>
            </a:r>
            <a:r>
              <a:rPr lang="en-US" i="1" dirty="0"/>
              <a:t>(...numbers</a:t>
            </a:r>
            <a:r>
              <a:rPr lang="en-US" i="1" dirty="0" smtClean="0"/>
              <a:t>));</a:t>
            </a:r>
          </a:p>
          <a:p>
            <a:pPr lvl="1"/>
            <a:endParaRPr lang="en-US" i="1" dirty="0"/>
          </a:p>
          <a:p>
            <a:pPr lvl="1"/>
            <a:r>
              <a:rPr lang="en-US" i="1" dirty="0" err="1"/>
              <a:t>var</a:t>
            </a:r>
            <a:r>
              <a:rPr lang="en-US" i="1" dirty="0"/>
              <a:t> obj1 = { foo: 'bar', x: 42 };</a:t>
            </a:r>
          </a:p>
          <a:p>
            <a:pPr lvl="1"/>
            <a:r>
              <a:rPr lang="en-US" i="1" dirty="0" err="1"/>
              <a:t>var</a:t>
            </a:r>
            <a:r>
              <a:rPr lang="en-US" i="1" dirty="0"/>
              <a:t> obj2 = { foo: '</a:t>
            </a:r>
            <a:r>
              <a:rPr lang="en-US" i="1" dirty="0" err="1"/>
              <a:t>baz</a:t>
            </a:r>
            <a:r>
              <a:rPr lang="en-US" i="1" dirty="0"/>
              <a:t>', y: 13 };</a:t>
            </a:r>
          </a:p>
          <a:p>
            <a:pPr lvl="1"/>
            <a:r>
              <a:rPr lang="en-US" i="1" dirty="0" err="1" smtClean="0"/>
              <a:t>var</a:t>
            </a:r>
            <a:r>
              <a:rPr lang="en-US" i="1" dirty="0" smtClean="0"/>
              <a:t> </a:t>
            </a:r>
            <a:r>
              <a:rPr lang="en-US" i="1" dirty="0" err="1"/>
              <a:t>clonedObj</a:t>
            </a:r>
            <a:r>
              <a:rPr lang="en-US" i="1" dirty="0"/>
              <a:t> = { ...obj1 };</a:t>
            </a:r>
          </a:p>
          <a:p>
            <a:pPr lvl="1"/>
            <a:r>
              <a:rPr lang="en-US" i="1" dirty="0"/>
              <a:t>// Object { foo: "bar", x: 42 </a:t>
            </a:r>
            <a:r>
              <a:rPr lang="en-US" i="1" dirty="0" smtClean="0"/>
              <a:t>}</a:t>
            </a:r>
            <a:endParaRPr lang="en-US" i="1" dirty="0"/>
          </a:p>
          <a:p>
            <a:pPr lvl="1"/>
            <a:r>
              <a:rPr lang="en-US" i="1" dirty="0" err="1"/>
              <a:t>var</a:t>
            </a:r>
            <a:r>
              <a:rPr lang="en-US" i="1" dirty="0"/>
              <a:t> </a:t>
            </a:r>
            <a:r>
              <a:rPr lang="en-US" i="1" dirty="0" err="1"/>
              <a:t>mergedObj</a:t>
            </a:r>
            <a:r>
              <a:rPr lang="en-US" i="1" dirty="0"/>
              <a:t> = { ...obj1, ...obj2 </a:t>
            </a:r>
            <a:r>
              <a:rPr lang="en-US" i="1" dirty="0" smtClean="0"/>
              <a:t>};</a:t>
            </a:r>
          </a:p>
          <a:p>
            <a:pPr lvl="1"/>
            <a:endParaRPr lang="en-US" i="1" dirty="0" smtClean="0"/>
          </a:p>
        </p:txBody>
      </p:sp>
      <p:sp>
        <p:nvSpPr>
          <p:cNvPr id="6" name="TextBox 5"/>
          <p:cNvSpPr txBox="1"/>
          <p:nvPr/>
        </p:nvSpPr>
        <p:spPr>
          <a:xfrm>
            <a:off x="6772995" y="3296338"/>
            <a:ext cx="4545874" cy="646331"/>
          </a:xfrm>
          <a:prstGeom prst="rect">
            <a:avLst/>
          </a:prstGeom>
          <a:noFill/>
        </p:spPr>
        <p:txBody>
          <a:bodyPr wrap="square" rtlCol="0">
            <a:spAutoFit/>
          </a:bodyPr>
          <a:lstStyle/>
          <a:p>
            <a:r>
              <a:rPr lang="en-US" dirty="0" err="1" smtClean="0"/>
              <a:t>var</a:t>
            </a:r>
            <a:r>
              <a:rPr lang="en-US" dirty="0" smtClean="0"/>
              <a:t> </a:t>
            </a:r>
            <a:r>
              <a:rPr lang="en-US" dirty="0" err="1" smtClean="0"/>
              <a:t>arr</a:t>
            </a:r>
            <a:r>
              <a:rPr lang="en-US" dirty="0" smtClean="0"/>
              <a:t>=[1,2,3,4]</a:t>
            </a:r>
          </a:p>
          <a:p>
            <a:r>
              <a:rPr lang="en-US" dirty="0" err="1" smtClean="0"/>
              <a:t>var</a:t>
            </a:r>
            <a:r>
              <a:rPr lang="en-US" dirty="0" smtClean="0"/>
              <a:t> </a:t>
            </a:r>
            <a:r>
              <a:rPr lang="en-US" dirty="0" err="1" smtClean="0"/>
              <a:t>newArr</a:t>
            </a:r>
            <a:r>
              <a:rPr lang="en-US" dirty="0" smtClean="0"/>
              <a:t>=[…arr,5,6,7]</a:t>
            </a:r>
            <a:endParaRPr lang="en-US" dirty="0"/>
          </a:p>
        </p:txBody>
      </p:sp>
      <p:sp>
        <p:nvSpPr>
          <p:cNvPr id="8" name="Slide Number Placeholder 7"/>
          <p:cNvSpPr>
            <a:spLocks noGrp="1"/>
          </p:cNvSpPr>
          <p:nvPr>
            <p:ph type="sldNum" sz="quarter" idx="12"/>
          </p:nvPr>
        </p:nvSpPr>
        <p:spPr/>
        <p:txBody>
          <a:bodyPr/>
          <a:lstStyle/>
          <a:p>
            <a:fld id="{A428E537-E56B-49CA-B596-52598082FBE8}" type="slidenum">
              <a:rPr lang="en-US" smtClean="0"/>
              <a:t>24</a:t>
            </a:fld>
            <a:endParaRPr lang="en-US" dirty="0"/>
          </a:p>
        </p:txBody>
      </p:sp>
    </p:spTree>
    <p:extLst>
      <p:ext uri="{BB962C8B-B14F-4D97-AF65-F5344CB8AC3E}">
        <p14:creationId xmlns:p14="http://schemas.microsoft.com/office/powerpoint/2010/main" val="2594062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Closures</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738894" y="1403513"/>
            <a:ext cx="10579975" cy="4708981"/>
          </a:xfrm>
          <a:prstGeom prst="rect">
            <a:avLst/>
          </a:prstGeom>
          <a:noFill/>
          <a:ln>
            <a:solidFill>
              <a:schemeClr val="accent1"/>
            </a:solidFill>
          </a:ln>
        </p:spPr>
        <p:txBody>
          <a:bodyPr wrap="square" lIns="0" tIns="0" rIns="0" bIns="0" rtlCol="0">
            <a:spAutoFit/>
          </a:bodyPr>
          <a:lstStyle/>
          <a:p>
            <a:pPr lvl="1"/>
            <a:endParaRPr lang="en-US" dirty="0" smtClean="0"/>
          </a:p>
          <a:p>
            <a:pPr lvl="1"/>
            <a:endParaRPr lang="en-US" dirty="0" smtClean="0"/>
          </a:p>
          <a:p>
            <a:pPr lvl="1"/>
            <a:endParaRPr lang="en-US" dirty="0"/>
          </a:p>
          <a:p>
            <a:pPr lvl="1"/>
            <a:r>
              <a:rPr lang="en-US" dirty="0" err="1" smtClean="0"/>
              <a:t>var</a:t>
            </a:r>
            <a:r>
              <a:rPr lang="en-US" dirty="0"/>
              <a:t> add = (function () {</a:t>
            </a:r>
            <a:r>
              <a:rPr lang="en-US" dirty="0"/>
              <a:t/>
            </a:r>
            <a:br>
              <a:rPr lang="en-US" dirty="0"/>
            </a:br>
            <a:r>
              <a:rPr lang="en-US" dirty="0"/>
              <a:t>  </a:t>
            </a:r>
            <a:r>
              <a:rPr lang="en-US" dirty="0" err="1"/>
              <a:t>var</a:t>
            </a:r>
            <a:r>
              <a:rPr lang="en-US" dirty="0"/>
              <a:t> counter = 0;</a:t>
            </a:r>
            <a:r>
              <a:rPr lang="en-US" dirty="0"/>
              <a:t/>
            </a:r>
            <a:br>
              <a:rPr lang="en-US" dirty="0"/>
            </a:br>
            <a:r>
              <a:rPr lang="en-US" dirty="0"/>
              <a:t>  return function () {counter += 1; return counter}</a:t>
            </a:r>
            <a:r>
              <a:rPr lang="en-US" dirty="0"/>
              <a:t/>
            </a:r>
            <a:br>
              <a:rPr lang="en-US" dirty="0"/>
            </a:br>
            <a:r>
              <a:rPr lang="en-US" dirty="0"/>
              <a:t>})();</a:t>
            </a:r>
            <a:r>
              <a:rPr lang="en-US" dirty="0"/>
              <a:t/>
            </a:r>
            <a:br>
              <a:rPr lang="en-US" dirty="0"/>
            </a:br>
            <a:r>
              <a:rPr lang="en-US" dirty="0"/>
              <a:t/>
            </a:r>
            <a:br>
              <a:rPr lang="en-US" dirty="0"/>
            </a:br>
            <a:r>
              <a:rPr lang="en-US" dirty="0"/>
              <a:t>add();</a:t>
            </a:r>
            <a:r>
              <a:rPr lang="en-US" dirty="0"/>
              <a:t/>
            </a:r>
            <a:br>
              <a:rPr lang="en-US" dirty="0"/>
            </a:br>
            <a:r>
              <a:rPr lang="en-US" dirty="0"/>
              <a:t>add();</a:t>
            </a:r>
            <a:r>
              <a:rPr lang="en-US" dirty="0"/>
              <a:t/>
            </a:r>
            <a:br>
              <a:rPr lang="en-US" dirty="0"/>
            </a:br>
            <a:r>
              <a:rPr lang="en-US" dirty="0"/>
              <a:t>add();</a:t>
            </a:r>
            <a:r>
              <a:rPr lang="en-US" dirty="0"/>
              <a:t/>
            </a:r>
            <a:br>
              <a:rPr lang="en-US" dirty="0"/>
            </a:br>
            <a:endParaRPr lang="en-US" dirty="0" smtClean="0"/>
          </a:p>
          <a:p>
            <a:pPr lvl="1"/>
            <a:r>
              <a:rPr lang="en-US" dirty="0"/>
              <a:t>This is called a JavaScript </a:t>
            </a:r>
            <a:r>
              <a:rPr lang="en-US" b="1" dirty="0"/>
              <a:t>closure.</a:t>
            </a:r>
            <a:r>
              <a:rPr lang="en-US" dirty="0"/>
              <a:t> It makes it possible for a function to have "</a:t>
            </a:r>
            <a:r>
              <a:rPr lang="en-US" b="1" dirty="0"/>
              <a:t>private</a:t>
            </a:r>
            <a:r>
              <a:rPr lang="en-US" dirty="0"/>
              <a:t>" variables.</a:t>
            </a:r>
          </a:p>
          <a:p>
            <a:pPr lvl="1"/>
            <a:r>
              <a:rPr lang="en-US" dirty="0"/>
              <a:t>The counter is protected by the scope of the anonymous function, and can only be changed using the add function.</a:t>
            </a:r>
          </a:p>
          <a:p>
            <a:pPr lvl="1"/>
            <a:endParaRPr lang="en-US" i="1" dirty="0"/>
          </a:p>
          <a:p>
            <a:pPr lvl="1"/>
            <a:r>
              <a:rPr lang="en-US" i="1" dirty="0" smtClean="0"/>
              <a:t>Memory?</a:t>
            </a:r>
          </a:p>
        </p:txBody>
      </p:sp>
      <p:sp>
        <p:nvSpPr>
          <p:cNvPr id="5" name="Slide Number Placeholder 4"/>
          <p:cNvSpPr>
            <a:spLocks noGrp="1"/>
          </p:cNvSpPr>
          <p:nvPr>
            <p:ph type="sldNum" sz="quarter" idx="12"/>
          </p:nvPr>
        </p:nvSpPr>
        <p:spPr/>
        <p:txBody>
          <a:bodyPr/>
          <a:lstStyle/>
          <a:p>
            <a:fld id="{A428E537-E56B-49CA-B596-52598082FBE8}" type="slidenum">
              <a:rPr lang="en-US" smtClean="0"/>
              <a:t>25</a:t>
            </a:fld>
            <a:endParaRPr lang="en-US" dirty="0"/>
          </a:p>
        </p:txBody>
      </p:sp>
    </p:spTree>
    <p:extLst>
      <p:ext uri="{BB962C8B-B14F-4D97-AF65-F5344CB8AC3E}">
        <p14:creationId xmlns:p14="http://schemas.microsoft.com/office/powerpoint/2010/main" val="1391386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 xmlns:adec="http://schemas.microsoft.com/office/drawing/2017/decorative" val="1"/>
              </a:ext>
            </a:extLst>
          </p:cNvPr>
          <p:cNvSpPr/>
          <p:nvPr/>
        </p:nvSpPr>
        <p:spPr>
          <a:xfrm>
            <a:off x="0" y="2"/>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3597722" y="3059668"/>
            <a:ext cx="4996561" cy="738664"/>
          </a:xfrm>
          <a:prstGeom prst="rect">
            <a:avLst/>
          </a:prstGeom>
          <a:noFill/>
        </p:spPr>
        <p:txBody>
          <a:bodyPr wrap="none" lIns="0" tIns="0" rIns="0" bIns="0" rtlCol="0">
            <a:spAutoFit/>
          </a:bodyPr>
          <a:lstStyle/>
          <a:p>
            <a:pPr algn="ctr">
              <a:tabLst>
                <a:tab pos="347663" algn="l"/>
              </a:tabLst>
            </a:pPr>
            <a:r>
              <a:rPr lang="en-US" sz="4800" b="1" dirty="0" smtClean="0">
                <a:solidFill>
                  <a:srgbClr val="FFFFFF"/>
                </a:solidFill>
                <a:latin typeface="+mj-lt"/>
              </a:rPr>
              <a:t>Assignment Time</a:t>
            </a:r>
            <a:endParaRPr lang="en-US" sz="4800" b="1" dirty="0">
              <a:solidFill>
                <a:srgbClr val="FFFFFF"/>
              </a:solidFill>
              <a:latin typeface="+mj-lt"/>
            </a:endParaRP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grpSp>
        <p:nvGrpSpPr>
          <p:cNvPr id="12" name="Group 11"/>
          <p:cNvGrpSpPr/>
          <p:nvPr/>
        </p:nvGrpSpPr>
        <p:grpSpPr>
          <a:xfrm>
            <a:off x="0" y="6026426"/>
            <a:ext cx="3393881" cy="1008396"/>
            <a:chOff x="9172284" y="5422460"/>
            <a:chExt cx="3393881" cy="1008396"/>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5" name="TextBox 14"/>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7" name="Slide Number Placeholder 6"/>
          <p:cNvSpPr>
            <a:spLocks noGrp="1"/>
          </p:cNvSpPr>
          <p:nvPr>
            <p:ph type="sldNum" sz="quarter" idx="12"/>
          </p:nvPr>
        </p:nvSpPr>
        <p:spPr/>
        <p:txBody>
          <a:bodyPr/>
          <a:lstStyle/>
          <a:p>
            <a:fld id="{A428E537-E56B-49CA-B596-52598082FBE8}" type="slidenum">
              <a:rPr lang="en-US" smtClean="0"/>
              <a:t>26</a:t>
            </a:fld>
            <a:endParaRPr lang="en-US" dirty="0"/>
          </a:p>
        </p:txBody>
      </p:sp>
    </p:spTree>
    <p:extLst>
      <p:ext uri="{BB962C8B-B14F-4D97-AF65-F5344CB8AC3E}">
        <p14:creationId xmlns:p14="http://schemas.microsoft.com/office/powerpoint/2010/main" val="1054221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855281" y="165381"/>
            <a:ext cx="2481450" cy="492443"/>
          </a:xfrm>
          <a:prstGeom prst="rect">
            <a:avLst/>
          </a:prstGeom>
          <a:noFill/>
        </p:spPr>
        <p:txBody>
          <a:bodyPr wrap="none" lIns="0" tIns="0" rIns="0" bIns="0" rtlCol="0">
            <a:spAutoFit/>
          </a:bodyPr>
          <a:lstStyle/>
          <a:p>
            <a:pPr algn="ctr">
              <a:tabLst>
                <a:tab pos="347663" algn="l"/>
              </a:tabLst>
            </a:pPr>
            <a:r>
              <a:rPr lang="en-US" sz="3200" b="1" dirty="0" smtClean="0">
                <a:solidFill>
                  <a:srgbClr val="30353F"/>
                </a:solidFill>
                <a:latin typeface="+mj-lt"/>
              </a:rPr>
              <a:t>Assignments</a:t>
            </a:r>
            <a:endParaRPr lang="en-US" sz="3200" b="1" dirty="0">
              <a:solidFill>
                <a:srgbClr val="30353F"/>
              </a:solidFill>
              <a:latin typeface="+mj-lt"/>
            </a:endParaRPr>
          </a:p>
        </p:txBody>
      </p:sp>
      <p:sp>
        <p:nvSpPr>
          <p:cNvPr id="155" name="Rectangle 154">
            <a:extLst>
              <a:ext uri="{C183D7F6-B498-43B3-948B-1728B52AA6E4}">
                <adec:decorative xmlns="" xmlns:adec="http://schemas.microsoft.com/office/drawing/2017/decorative" val="1"/>
              </a:ext>
            </a:extLst>
          </p:cNvPr>
          <p:cNvSpPr/>
          <p:nvPr/>
        </p:nvSpPr>
        <p:spPr>
          <a:xfrm>
            <a:off x="1052275" y="854232"/>
            <a:ext cx="10087448" cy="2289511"/>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9" name="Rectangle 1028">
            <a:extLst>
              <a:ext uri="{C183D7F6-B498-43B3-948B-1728B52AA6E4}">
                <adec:decorative xmlns="" xmlns:adec="http://schemas.microsoft.com/office/drawing/2017/decorative" val="1"/>
              </a:ext>
            </a:extLst>
          </p:cNvPr>
          <p:cNvSpPr/>
          <p:nvPr/>
        </p:nvSpPr>
        <p:spPr>
          <a:xfrm>
            <a:off x="1052276" y="3404014"/>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C183D7F6-B498-43B3-948B-1728B52AA6E4}">
                <adec:decorative xmlns="" xmlns:adec="http://schemas.microsoft.com/office/drawing/2017/decorative" val="1"/>
              </a:ext>
            </a:extLst>
          </p:cNvPr>
          <p:cNvSpPr/>
          <p:nvPr/>
        </p:nvSpPr>
        <p:spPr>
          <a:xfrm>
            <a:off x="4532029" y="3404014"/>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a:extLst>
              <a:ext uri="{C183D7F6-B498-43B3-948B-1728B52AA6E4}">
                <adec:decorative xmlns="" xmlns:adec="http://schemas.microsoft.com/office/drawing/2017/decorative" val="1"/>
              </a:ext>
            </a:extLst>
          </p:cNvPr>
          <p:cNvSpPr/>
          <p:nvPr/>
        </p:nvSpPr>
        <p:spPr>
          <a:xfrm>
            <a:off x="8011780" y="3404014"/>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2</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sp>
        <p:nvSpPr>
          <p:cNvPr id="3" name="TextBox 2"/>
          <p:cNvSpPr txBox="1"/>
          <p:nvPr/>
        </p:nvSpPr>
        <p:spPr>
          <a:xfrm>
            <a:off x="1052276" y="847725"/>
            <a:ext cx="10087448" cy="2286000"/>
          </a:xfrm>
          <a:prstGeom prst="rect">
            <a:avLst/>
          </a:prstGeom>
          <a:noFill/>
        </p:spPr>
        <p:txBody>
          <a:bodyPr wrap="square" rtlCol="0">
            <a:spAutoFit/>
          </a:bodyPr>
          <a:lstStyle/>
          <a:p>
            <a:endParaRPr lang="en-US" dirty="0"/>
          </a:p>
        </p:txBody>
      </p:sp>
      <p:sp>
        <p:nvSpPr>
          <p:cNvPr id="4" name="TextBox 3"/>
          <p:cNvSpPr txBox="1"/>
          <p:nvPr/>
        </p:nvSpPr>
        <p:spPr>
          <a:xfrm>
            <a:off x="1143000" y="854232"/>
            <a:ext cx="9858375"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Find the cube of all even numbers in the array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Find the standard deviation of a numerical array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Write a function that accepts any number of </a:t>
            </a:r>
            <a:r>
              <a:rPr lang="en-US" sz="2400" dirty="0" err="1"/>
              <a:t>params</a:t>
            </a:r>
            <a:r>
              <a:rPr lang="en-US" sz="2400" dirty="0"/>
              <a:t> and return the sum of the </a:t>
            </a:r>
            <a:r>
              <a:rPr lang="en-US" sz="2400" dirty="0" err="1"/>
              <a:t>params</a:t>
            </a:r>
            <a:endParaRPr lang="en-US" sz="2400" dirty="0"/>
          </a:p>
        </p:txBody>
      </p:sp>
      <p:sp>
        <p:nvSpPr>
          <p:cNvPr id="5" name="TextBox 4"/>
          <p:cNvSpPr txBox="1"/>
          <p:nvPr/>
        </p:nvSpPr>
        <p:spPr>
          <a:xfrm>
            <a:off x="1143000" y="3518314"/>
            <a:ext cx="2933700" cy="2677656"/>
          </a:xfrm>
          <a:prstGeom prst="rect">
            <a:avLst/>
          </a:prstGeom>
          <a:noFill/>
        </p:spPr>
        <p:txBody>
          <a:bodyPr wrap="square" rtlCol="0">
            <a:spAutoFit/>
          </a:bodyPr>
          <a:lstStyle/>
          <a:p>
            <a:pPr algn="ctr"/>
            <a:r>
              <a:rPr lang="en-US" sz="2400" b="1" dirty="0"/>
              <a:t>Coin Toss</a:t>
            </a:r>
          </a:p>
          <a:p>
            <a:pPr algn="ctr"/>
            <a:endParaRPr lang="en-US" sz="2400" dirty="0"/>
          </a:p>
          <a:p>
            <a:pPr algn="ctr"/>
            <a:r>
              <a:rPr lang="en-US" sz="2400" dirty="0"/>
              <a:t>Write a function for coin toss. On calling the function, it should return head or tails randomly</a:t>
            </a:r>
            <a:endParaRPr lang="en-US" sz="2400" dirty="0"/>
          </a:p>
        </p:txBody>
      </p:sp>
      <p:sp>
        <p:nvSpPr>
          <p:cNvPr id="6" name="TextBox 5"/>
          <p:cNvSpPr txBox="1"/>
          <p:nvPr/>
        </p:nvSpPr>
        <p:spPr>
          <a:xfrm>
            <a:off x="4629150" y="3495675"/>
            <a:ext cx="2933700" cy="3046988"/>
          </a:xfrm>
          <a:prstGeom prst="rect">
            <a:avLst/>
          </a:prstGeom>
          <a:noFill/>
        </p:spPr>
        <p:txBody>
          <a:bodyPr wrap="square" rtlCol="0">
            <a:spAutoFit/>
          </a:bodyPr>
          <a:lstStyle/>
          <a:p>
            <a:r>
              <a:rPr lang="en-US" sz="2400" b="1" dirty="0"/>
              <a:t>Mask Client</a:t>
            </a:r>
            <a:br>
              <a:rPr lang="en-US" sz="2400" b="1" dirty="0"/>
            </a:br>
            <a:r>
              <a:rPr lang="en-US" sz="2400" dirty="0"/>
              <a:t>My data has client name in this format “client:&lt;</a:t>
            </a:r>
            <a:r>
              <a:rPr lang="en-US" sz="2400" dirty="0" err="1"/>
              <a:t>clientName</a:t>
            </a:r>
            <a:r>
              <a:rPr lang="en-US" sz="2400" dirty="0"/>
              <a:t>&gt;”</a:t>
            </a:r>
          </a:p>
          <a:p>
            <a:r>
              <a:rPr lang="en-US" sz="2400" dirty="0"/>
              <a:t>Read the client name and replace it wherever it appears in the </a:t>
            </a:r>
            <a:r>
              <a:rPr lang="en-US" sz="2400" dirty="0" smtClean="0"/>
              <a:t>data</a:t>
            </a:r>
            <a:endParaRPr lang="en-US" sz="2400" dirty="0"/>
          </a:p>
        </p:txBody>
      </p:sp>
      <p:grpSp>
        <p:nvGrpSpPr>
          <p:cNvPr id="39" name="Group 38"/>
          <p:cNvGrpSpPr/>
          <p:nvPr/>
        </p:nvGrpSpPr>
        <p:grpSpPr>
          <a:xfrm>
            <a:off x="0" y="6026426"/>
            <a:ext cx="3393881" cy="1008396"/>
            <a:chOff x="9172284" y="5422460"/>
            <a:chExt cx="3393881" cy="1008396"/>
          </a:xfrm>
        </p:grpSpPr>
        <p:pic>
          <p:nvPicPr>
            <p:cNvPr id="40" name="Pictur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41" name="TextBox 40"/>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6550" y="3404014"/>
            <a:ext cx="3061946" cy="3061946"/>
          </a:xfrm>
          <a:prstGeom prst="rect">
            <a:avLst/>
          </a:prstGeom>
        </p:spPr>
      </p:pic>
      <p:sp>
        <p:nvSpPr>
          <p:cNvPr id="8" name="Slide Number Placeholder 7"/>
          <p:cNvSpPr>
            <a:spLocks noGrp="1"/>
          </p:cNvSpPr>
          <p:nvPr>
            <p:ph type="sldNum" sz="quarter" idx="12"/>
          </p:nvPr>
        </p:nvSpPr>
        <p:spPr/>
        <p:txBody>
          <a:bodyPr/>
          <a:lstStyle/>
          <a:p>
            <a:fld id="{A428E537-E56B-49CA-B596-52598082FBE8}" type="slidenum">
              <a:rPr lang="en-US" smtClean="0"/>
              <a:t>27</a:t>
            </a:fld>
            <a:endParaRPr lang="en-US" dirty="0"/>
          </a:p>
        </p:txBody>
      </p:sp>
    </p:spTree>
    <p:extLst>
      <p:ext uri="{BB962C8B-B14F-4D97-AF65-F5344CB8AC3E}">
        <p14:creationId xmlns:p14="http://schemas.microsoft.com/office/powerpoint/2010/main" val="450711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err="1" smtClean="0">
                <a:solidFill>
                  <a:schemeClr val="bg1"/>
                </a:solidFill>
              </a:rPr>
              <a:t>Javascript</a:t>
            </a:r>
            <a:r>
              <a:rPr lang="en-US" sz="3600" b="1" dirty="0" smtClean="0">
                <a:solidFill>
                  <a:schemeClr val="bg1"/>
                </a:solidFill>
              </a:rPr>
              <a:t> </a:t>
            </a:r>
            <a:r>
              <a:rPr lang="en-US" sz="3600" b="1" dirty="0">
                <a:solidFill>
                  <a:schemeClr val="bg1"/>
                </a:solidFill>
              </a:rPr>
              <a:t>can change HTML content</a:t>
            </a: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3600986"/>
          </a:xfrm>
          <a:prstGeom prst="rect">
            <a:avLst/>
          </a:prstGeom>
          <a:noFill/>
          <a:ln>
            <a:solidFill>
              <a:schemeClr val="accent1"/>
            </a:solidFill>
          </a:ln>
        </p:spPr>
        <p:txBody>
          <a:bodyPr wrap="square" lIns="0" tIns="0" rIns="0" bIns="0" rtlCol="0">
            <a:spAutoFit/>
          </a:bodyPr>
          <a:lstStyle/>
          <a:p>
            <a:r>
              <a:rPr lang="en-US" dirty="0" err="1"/>
              <a:t>document.getElementById</a:t>
            </a:r>
            <a:r>
              <a:rPr lang="en-US" dirty="0"/>
              <a:t>("demo").</a:t>
            </a:r>
            <a:r>
              <a:rPr lang="en-US" dirty="0" err="1"/>
              <a:t>innerHTML</a:t>
            </a:r>
            <a:r>
              <a:rPr lang="en-US" dirty="0"/>
              <a:t> = "Hello </a:t>
            </a:r>
            <a:r>
              <a:rPr lang="en-US" dirty="0" smtClean="0"/>
              <a:t>World"; </a:t>
            </a:r>
          </a:p>
          <a:p>
            <a:endParaRPr lang="en-US" dirty="0" smtClean="0"/>
          </a:p>
          <a:p>
            <a:r>
              <a:rPr lang="en-US" dirty="0" err="1" smtClean="0"/>
              <a:t>document.getElementById</a:t>
            </a:r>
            <a:r>
              <a:rPr lang="en-US" dirty="0"/>
              <a:t>("demo</a:t>
            </a:r>
            <a:r>
              <a:rPr lang="en-US" dirty="0" smtClean="0"/>
              <a:t>").</a:t>
            </a:r>
            <a:r>
              <a:rPr lang="en-US" dirty="0" err="1" smtClean="0"/>
              <a:t>style.color</a:t>
            </a:r>
            <a:r>
              <a:rPr lang="en-US" dirty="0" smtClean="0"/>
              <a:t> </a:t>
            </a:r>
            <a:r>
              <a:rPr lang="en-US" dirty="0"/>
              <a:t>= </a:t>
            </a:r>
            <a:r>
              <a:rPr lang="en-US" dirty="0" smtClean="0"/>
              <a:t>“</a:t>
            </a:r>
            <a:r>
              <a:rPr lang="en-US" dirty="0" err="1" smtClean="0"/>
              <a:t>skyblue</a:t>
            </a:r>
            <a:r>
              <a:rPr lang="en-US" dirty="0" smtClean="0"/>
              <a:t>"; </a:t>
            </a:r>
            <a:endParaRPr lang="en-US" dirty="0"/>
          </a:p>
          <a:p>
            <a:endParaRPr lang="en-US" dirty="0"/>
          </a:p>
          <a:p>
            <a:r>
              <a:rPr lang="en-US" i="1" dirty="0" smtClean="0"/>
              <a:t>&lt;!</a:t>
            </a:r>
            <a:r>
              <a:rPr lang="en-US" i="1" dirty="0"/>
              <a:t>DOCTYPE html&gt;</a:t>
            </a:r>
          </a:p>
          <a:p>
            <a:r>
              <a:rPr lang="en-US" i="1" dirty="0"/>
              <a:t>&lt;html&gt;</a:t>
            </a:r>
          </a:p>
          <a:p>
            <a:r>
              <a:rPr lang="en-US" i="1" dirty="0"/>
              <a:t>&lt;body&gt;</a:t>
            </a:r>
          </a:p>
          <a:p>
            <a:r>
              <a:rPr lang="en-US" i="1" dirty="0" smtClean="0"/>
              <a:t>&lt;h2&gt;Document Object Model Computation&lt;/</a:t>
            </a:r>
            <a:r>
              <a:rPr lang="en-US" i="1" dirty="0"/>
              <a:t>h2&gt;</a:t>
            </a:r>
          </a:p>
          <a:p>
            <a:r>
              <a:rPr lang="en-US" i="1" dirty="0" smtClean="0"/>
              <a:t>&lt;</a:t>
            </a:r>
            <a:r>
              <a:rPr lang="en-US" i="1" dirty="0"/>
              <a:t>p id="demo"&gt;JavaScript can change </a:t>
            </a:r>
            <a:r>
              <a:rPr lang="en-US" i="1" dirty="0" smtClean="0"/>
              <a:t>DOM&lt;/</a:t>
            </a:r>
            <a:r>
              <a:rPr lang="en-US" i="1" dirty="0"/>
              <a:t>p&gt;</a:t>
            </a:r>
          </a:p>
          <a:p>
            <a:r>
              <a:rPr lang="en-US" i="1" dirty="0" smtClean="0"/>
              <a:t>&lt;</a:t>
            </a:r>
            <a:r>
              <a:rPr lang="en-US" i="1" dirty="0"/>
              <a:t>button type="button" </a:t>
            </a:r>
            <a:r>
              <a:rPr lang="en-US" i="1" dirty="0" err="1"/>
              <a:t>onclick</a:t>
            </a:r>
            <a:r>
              <a:rPr lang="en-US" i="1" dirty="0"/>
              <a:t>='</a:t>
            </a:r>
            <a:r>
              <a:rPr lang="en-US" i="1" dirty="0" err="1"/>
              <a:t>document.getElementById</a:t>
            </a:r>
            <a:r>
              <a:rPr lang="en-US" i="1" dirty="0"/>
              <a:t>("demo").</a:t>
            </a:r>
            <a:r>
              <a:rPr lang="en-US" i="1" dirty="0" err="1"/>
              <a:t>innerHTML</a:t>
            </a:r>
            <a:r>
              <a:rPr lang="en-US" i="1" dirty="0"/>
              <a:t> = "Hello </a:t>
            </a:r>
            <a:r>
              <a:rPr lang="en-US" i="1" dirty="0" smtClean="0"/>
              <a:t>World!"'&gt;Don’t click!&lt;/</a:t>
            </a:r>
            <a:r>
              <a:rPr lang="en-US" i="1" dirty="0"/>
              <a:t>button&gt;</a:t>
            </a:r>
          </a:p>
          <a:p>
            <a:r>
              <a:rPr lang="en-US" i="1" smtClean="0"/>
              <a:t>&lt;/</a:t>
            </a:r>
            <a:r>
              <a:rPr lang="en-US" i="1" dirty="0"/>
              <a:t>body&gt;</a:t>
            </a:r>
          </a:p>
          <a:p>
            <a:r>
              <a:rPr lang="en-US" i="1" dirty="0"/>
              <a:t>&lt;/html&gt;</a:t>
            </a:r>
          </a:p>
        </p:txBody>
      </p:sp>
      <p:sp>
        <p:nvSpPr>
          <p:cNvPr id="5" name="Slide Number Placeholder 4"/>
          <p:cNvSpPr>
            <a:spLocks noGrp="1"/>
          </p:cNvSpPr>
          <p:nvPr>
            <p:ph type="sldNum" sz="quarter" idx="12"/>
          </p:nvPr>
        </p:nvSpPr>
        <p:spPr/>
        <p:txBody>
          <a:bodyPr/>
          <a:lstStyle/>
          <a:p>
            <a:fld id="{A428E537-E56B-49CA-B596-52598082FBE8}" type="slidenum">
              <a:rPr lang="en-US" smtClean="0"/>
              <a:t>3</a:t>
            </a:fld>
            <a:endParaRPr lang="en-US" dirty="0"/>
          </a:p>
        </p:txBody>
      </p:sp>
    </p:spTree>
    <p:extLst>
      <p:ext uri="{BB962C8B-B14F-4D97-AF65-F5344CB8AC3E}">
        <p14:creationId xmlns:p14="http://schemas.microsoft.com/office/powerpoint/2010/main" val="2860898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&lt;SCRIPT&gt;</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4431983"/>
          </a:xfrm>
          <a:prstGeom prst="rect">
            <a:avLst/>
          </a:prstGeom>
          <a:noFill/>
          <a:ln>
            <a:solidFill>
              <a:schemeClr val="accent1"/>
            </a:solidFill>
          </a:ln>
        </p:spPr>
        <p:txBody>
          <a:bodyPr wrap="square" lIns="0" tIns="0" rIns="0" bIns="0" rtlCol="0">
            <a:spAutoFit/>
          </a:bodyPr>
          <a:lstStyle/>
          <a:p>
            <a:r>
              <a:rPr lang="en-US" dirty="0" smtClean="0"/>
              <a:t>Where do we write </a:t>
            </a:r>
            <a:r>
              <a:rPr lang="en-US" dirty="0" err="1" smtClean="0"/>
              <a:t>Javascript</a:t>
            </a:r>
            <a:r>
              <a:rPr lang="en-US" dirty="0" smtClean="0"/>
              <a:t> code in HTML?</a:t>
            </a:r>
          </a:p>
          <a:p>
            <a:endParaRPr lang="en-US" dirty="0" smtClean="0"/>
          </a:p>
          <a:p>
            <a:r>
              <a:rPr lang="en-US" b="1" dirty="0" smtClean="0"/>
              <a:t>Code inside &lt;script&gt; Tag</a:t>
            </a:r>
            <a:endParaRPr lang="en-US" b="1" dirty="0"/>
          </a:p>
          <a:p>
            <a:r>
              <a:rPr lang="en-US" dirty="0" smtClean="0"/>
              <a:t>&lt;</a:t>
            </a:r>
            <a:r>
              <a:rPr lang="en-US" dirty="0"/>
              <a:t>script&gt;</a:t>
            </a:r>
            <a:br>
              <a:rPr lang="en-US" dirty="0"/>
            </a:br>
            <a:r>
              <a:rPr lang="en-US" dirty="0" err="1"/>
              <a:t>document.getElementById</a:t>
            </a:r>
            <a:r>
              <a:rPr lang="en-US" dirty="0"/>
              <a:t>("demo").</a:t>
            </a:r>
            <a:r>
              <a:rPr lang="en-US" dirty="0" err="1"/>
              <a:t>innerHTML</a:t>
            </a:r>
            <a:r>
              <a:rPr lang="en-US" dirty="0"/>
              <a:t> = "My First JavaScript";</a:t>
            </a:r>
            <a:br>
              <a:rPr lang="en-US" dirty="0"/>
            </a:br>
            <a:r>
              <a:rPr lang="en-US" dirty="0"/>
              <a:t>&lt;/script</a:t>
            </a:r>
            <a:r>
              <a:rPr lang="en-US" dirty="0" smtClean="0"/>
              <a:t>&gt;</a:t>
            </a:r>
          </a:p>
          <a:p>
            <a:endParaRPr lang="en-US" i="1" dirty="0" smtClean="0"/>
          </a:p>
          <a:p>
            <a:r>
              <a:rPr lang="en-US" b="1" dirty="0" smtClean="0"/>
              <a:t>External JS File</a:t>
            </a:r>
            <a:endParaRPr lang="en-US" b="1" dirty="0"/>
          </a:p>
          <a:p>
            <a:r>
              <a:rPr lang="en-US" dirty="0"/>
              <a:t>&lt;script </a:t>
            </a:r>
            <a:r>
              <a:rPr lang="en-US" dirty="0" err="1"/>
              <a:t>src</a:t>
            </a:r>
            <a:r>
              <a:rPr lang="en-US" dirty="0"/>
              <a:t>="myScript.js"&gt;&lt;/script&gt;</a:t>
            </a:r>
            <a:endParaRPr lang="en-US" i="1" dirty="0"/>
          </a:p>
          <a:p>
            <a:endParaRPr lang="en-US" i="1" dirty="0" smtClean="0"/>
          </a:p>
          <a:p>
            <a:pPr marL="285750" indent="-285750">
              <a:buFont typeface="Arial" panose="020B0604020202020204" pitchFamily="34" charset="0"/>
              <a:buChar char="•"/>
            </a:pPr>
            <a:r>
              <a:rPr lang="en-US" dirty="0"/>
              <a:t>It separates HTML and code</a:t>
            </a:r>
          </a:p>
          <a:p>
            <a:pPr marL="285750" indent="-285750">
              <a:buFont typeface="Arial" panose="020B0604020202020204" pitchFamily="34" charset="0"/>
              <a:buChar char="•"/>
            </a:pPr>
            <a:r>
              <a:rPr lang="en-US" dirty="0"/>
              <a:t>It makes HTML and JavaScript easier to read and maintain</a:t>
            </a:r>
          </a:p>
          <a:p>
            <a:pPr marL="285750" indent="-285750">
              <a:buFont typeface="Arial" panose="020B0604020202020204" pitchFamily="34" charset="0"/>
              <a:buChar char="•"/>
            </a:pPr>
            <a:r>
              <a:rPr lang="en-US" dirty="0"/>
              <a:t>Cached JavaScript files can speed up page loads</a:t>
            </a:r>
          </a:p>
          <a:p>
            <a:endParaRPr lang="en-US" i="1" dirty="0"/>
          </a:p>
          <a:p>
            <a:endParaRPr lang="en-US" i="1" dirty="0" smtClean="0"/>
          </a:p>
          <a:p>
            <a:endParaRPr lang="en-US" i="1" dirty="0"/>
          </a:p>
        </p:txBody>
      </p:sp>
      <p:sp>
        <p:nvSpPr>
          <p:cNvPr id="5" name="Slide Number Placeholder 4"/>
          <p:cNvSpPr>
            <a:spLocks noGrp="1"/>
          </p:cNvSpPr>
          <p:nvPr>
            <p:ph type="sldNum" sz="quarter" idx="12"/>
          </p:nvPr>
        </p:nvSpPr>
        <p:spPr/>
        <p:txBody>
          <a:bodyPr/>
          <a:lstStyle/>
          <a:p>
            <a:fld id="{A428E537-E56B-49CA-B596-52598082FBE8}" type="slidenum">
              <a:rPr lang="en-US" smtClean="0"/>
              <a:t>4</a:t>
            </a:fld>
            <a:endParaRPr lang="en-US" dirty="0"/>
          </a:p>
        </p:txBody>
      </p:sp>
    </p:spTree>
    <p:extLst>
      <p:ext uri="{BB962C8B-B14F-4D97-AF65-F5344CB8AC3E}">
        <p14:creationId xmlns:p14="http://schemas.microsoft.com/office/powerpoint/2010/main" val="116273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err="1" smtClean="0">
                <a:solidFill>
                  <a:schemeClr val="bg1"/>
                </a:solidFill>
              </a:rPr>
              <a:t>Document.write</a:t>
            </a:r>
            <a:r>
              <a:rPr lang="en-US" sz="3600" b="1" dirty="0" smtClean="0">
                <a:solidFill>
                  <a:schemeClr val="bg1"/>
                </a:solidFill>
              </a:rPr>
              <a:t>, alert, console.log</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3046988"/>
          </a:xfrm>
          <a:prstGeom prst="rect">
            <a:avLst/>
          </a:prstGeom>
          <a:noFill/>
          <a:ln>
            <a:solidFill>
              <a:schemeClr val="accent1"/>
            </a:solidFill>
          </a:ln>
        </p:spPr>
        <p:txBody>
          <a:bodyPr wrap="square" lIns="0" tIns="0" rIns="0" bIns="0" rtlCol="0">
            <a:spAutoFit/>
          </a:bodyPr>
          <a:lstStyle/>
          <a:p>
            <a:r>
              <a:rPr lang="en-US" b="1" dirty="0" err="1" smtClean="0"/>
              <a:t>Document.write</a:t>
            </a:r>
            <a:r>
              <a:rPr lang="en-US" b="1" dirty="0" smtClean="0"/>
              <a:t> </a:t>
            </a:r>
          </a:p>
          <a:p>
            <a:endParaRPr lang="en-US" dirty="0"/>
          </a:p>
          <a:p>
            <a:r>
              <a:rPr lang="en-US" dirty="0" smtClean="0"/>
              <a:t>Writes the data in the HTML</a:t>
            </a:r>
          </a:p>
          <a:p>
            <a:endParaRPr lang="en-US" dirty="0"/>
          </a:p>
          <a:p>
            <a:r>
              <a:rPr lang="en-US" b="1" dirty="0" smtClean="0"/>
              <a:t>Console.log</a:t>
            </a:r>
          </a:p>
          <a:p>
            <a:endParaRPr lang="en-US" dirty="0"/>
          </a:p>
          <a:p>
            <a:r>
              <a:rPr lang="en-US" dirty="0" smtClean="0"/>
              <a:t>Prints data in the console</a:t>
            </a:r>
          </a:p>
          <a:p>
            <a:endParaRPr lang="en-US" dirty="0"/>
          </a:p>
          <a:p>
            <a:r>
              <a:rPr lang="en-US" b="1" dirty="0" smtClean="0"/>
              <a:t>Alert</a:t>
            </a:r>
          </a:p>
          <a:p>
            <a:endParaRPr lang="en-US" b="1" dirty="0" smtClean="0"/>
          </a:p>
          <a:p>
            <a:r>
              <a:rPr lang="en-US" dirty="0" smtClean="0"/>
              <a:t>Pops an alert box in the HTML file</a:t>
            </a:r>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5</a:t>
            </a:fld>
            <a:endParaRPr lang="en-US" dirty="0"/>
          </a:p>
        </p:txBody>
      </p:sp>
    </p:spTree>
    <p:extLst>
      <p:ext uri="{BB962C8B-B14F-4D97-AF65-F5344CB8AC3E}">
        <p14:creationId xmlns:p14="http://schemas.microsoft.com/office/powerpoint/2010/main" val="1712229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err="1" smtClean="0">
                <a:solidFill>
                  <a:schemeClr val="bg1"/>
                </a:solidFill>
              </a:rPr>
              <a:t>Var</a:t>
            </a:r>
            <a:r>
              <a:rPr lang="en-US" sz="3600" b="1" dirty="0" smtClean="0">
                <a:solidFill>
                  <a:schemeClr val="bg1"/>
                </a:solidFill>
              </a:rPr>
              <a:t>, let and </a:t>
            </a:r>
            <a:r>
              <a:rPr lang="en-US" sz="3600" b="1" dirty="0" err="1" smtClean="0">
                <a:solidFill>
                  <a:schemeClr val="bg1"/>
                </a:solidFill>
              </a:rPr>
              <a:t>const</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2954655"/>
          </a:xfrm>
          <a:prstGeom prst="rect">
            <a:avLst/>
          </a:prstGeom>
          <a:noFill/>
          <a:ln>
            <a:solidFill>
              <a:schemeClr val="accent1"/>
            </a:solidFill>
          </a:ln>
        </p:spPr>
        <p:txBody>
          <a:bodyPr wrap="square" lIns="0" tIns="0" rIns="0" bIns="0" rtlCol="0">
            <a:spAutoFit/>
          </a:bodyPr>
          <a:lstStyle/>
          <a:p>
            <a:r>
              <a:rPr lang="en-US" sz="2400" b="1" dirty="0" err="1" smtClean="0"/>
              <a:t>Var</a:t>
            </a:r>
            <a:r>
              <a:rPr lang="en-US" sz="2400" b="1" dirty="0" smtClean="0"/>
              <a:t>:</a:t>
            </a:r>
          </a:p>
          <a:p>
            <a:r>
              <a:rPr lang="en-US" sz="2400" dirty="0" smtClean="0"/>
              <a:t>Function scope, can be changed</a:t>
            </a:r>
          </a:p>
          <a:p>
            <a:endParaRPr lang="en-US" sz="2400" dirty="0"/>
          </a:p>
          <a:p>
            <a:r>
              <a:rPr lang="en-US" sz="2400" b="1" dirty="0" smtClean="0"/>
              <a:t>Let:</a:t>
            </a:r>
          </a:p>
          <a:p>
            <a:r>
              <a:rPr lang="en-US" sz="2400" dirty="0" smtClean="0"/>
              <a:t>Block Scope, can be changed</a:t>
            </a:r>
          </a:p>
          <a:p>
            <a:endParaRPr lang="en-US" sz="2400" dirty="0"/>
          </a:p>
          <a:p>
            <a:r>
              <a:rPr lang="en-US" sz="2400" b="1" dirty="0" err="1" smtClean="0"/>
              <a:t>Const</a:t>
            </a:r>
            <a:r>
              <a:rPr lang="en-US" sz="2400" b="1" dirty="0" smtClean="0"/>
              <a:t>:</a:t>
            </a:r>
          </a:p>
          <a:p>
            <a:r>
              <a:rPr lang="en-US" sz="2400" dirty="0" smtClean="0"/>
              <a:t>Block scope, cannot be changed</a:t>
            </a:r>
            <a:endParaRPr lang="en-US" sz="2400" dirty="0"/>
          </a:p>
        </p:txBody>
      </p:sp>
      <p:sp>
        <p:nvSpPr>
          <p:cNvPr id="5" name="Slide Number Placeholder 4"/>
          <p:cNvSpPr>
            <a:spLocks noGrp="1"/>
          </p:cNvSpPr>
          <p:nvPr>
            <p:ph type="sldNum" sz="quarter" idx="12"/>
          </p:nvPr>
        </p:nvSpPr>
        <p:spPr/>
        <p:txBody>
          <a:bodyPr/>
          <a:lstStyle/>
          <a:p>
            <a:fld id="{A428E537-E56B-49CA-B596-52598082FBE8}" type="slidenum">
              <a:rPr lang="en-US" smtClean="0"/>
              <a:t>6</a:t>
            </a:fld>
            <a:endParaRPr lang="en-US" dirty="0"/>
          </a:p>
        </p:txBody>
      </p:sp>
    </p:spTree>
    <p:extLst>
      <p:ext uri="{BB962C8B-B14F-4D97-AF65-F5344CB8AC3E}">
        <p14:creationId xmlns:p14="http://schemas.microsoft.com/office/powerpoint/2010/main" val="1510283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Comment</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3693319"/>
          </a:xfrm>
          <a:prstGeom prst="rect">
            <a:avLst/>
          </a:prstGeom>
          <a:noFill/>
          <a:ln>
            <a:solidFill>
              <a:schemeClr val="accent1"/>
            </a:solidFill>
          </a:ln>
        </p:spPr>
        <p:txBody>
          <a:bodyPr wrap="square" lIns="0" tIns="0" rIns="0" bIns="0" rtlCol="0">
            <a:spAutoFit/>
          </a:bodyPr>
          <a:lstStyle/>
          <a:p>
            <a:r>
              <a:rPr lang="en-US" sz="2400" b="1" dirty="0" smtClean="0"/>
              <a:t>Single Line:</a:t>
            </a:r>
          </a:p>
          <a:p>
            <a:endParaRPr lang="en-US" sz="2400" dirty="0"/>
          </a:p>
          <a:p>
            <a:r>
              <a:rPr lang="en-US" sz="2400" dirty="0" smtClean="0"/>
              <a:t>//single line comment</a:t>
            </a:r>
          </a:p>
          <a:p>
            <a:endParaRPr lang="en-US" sz="2400" dirty="0"/>
          </a:p>
          <a:p>
            <a:r>
              <a:rPr lang="en-US" sz="2400" b="1" dirty="0" smtClean="0"/>
              <a:t>Multiline:</a:t>
            </a:r>
          </a:p>
          <a:p>
            <a:endParaRPr lang="en-US" sz="2400" dirty="0"/>
          </a:p>
          <a:p>
            <a:r>
              <a:rPr lang="en-US" sz="2400" dirty="0" smtClean="0"/>
              <a:t>/*</a:t>
            </a:r>
          </a:p>
          <a:p>
            <a:r>
              <a:rPr lang="en-US" sz="2400" dirty="0" smtClean="0"/>
              <a:t>This is a multiline </a:t>
            </a:r>
            <a:endParaRPr lang="en-US" sz="2400" dirty="0"/>
          </a:p>
          <a:p>
            <a:r>
              <a:rPr lang="en-US" sz="2400" dirty="0" smtClean="0"/>
              <a:t>comment</a:t>
            </a:r>
          </a:p>
          <a:p>
            <a:r>
              <a:rPr lang="en-US" sz="2400" dirty="0" smtClean="0"/>
              <a:t>*/</a:t>
            </a:r>
            <a:endParaRPr lang="en-US" sz="2400" dirty="0"/>
          </a:p>
        </p:txBody>
      </p:sp>
      <p:sp>
        <p:nvSpPr>
          <p:cNvPr id="5" name="Slide Number Placeholder 4"/>
          <p:cNvSpPr>
            <a:spLocks noGrp="1"/>
          </p:cNvSpPr>
          <p:nvPr>
            <p:ph type="sldNum" sz="quarter" idx="12"/>
          </p:nvPr>
        </p:nvSpPr>
        <p:spPr/>
        <p:txBody>
          <a:bodyPr/>
          <a:lstStyle/>
          <a:p>
            <a:fld id="{A428E537-E56B-49CA-B596-52598082FBE8}" type="slidenum">
              <a:rPr lang="en-US" smtClean="0"/>
              <a:t>7</a:t>
            </a:fld>
            <a:endParaRPr lang="en-US" dirty="0"/>
          </a:p>
        </p:txBody>
      </p:sp>
    </p:spTree>
    <p:extLst>
      <p:ext uri="{BB962C8B-B14F-4D97-AF65-F5344CB8AC3E}">
        <p14:creationId xmlns:p14="http://schemas.microsoft.com/office/powerpoint/2010/main" val="3883145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Operators</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4431983"/>
          </a:xfrm>
          <a:prstGeom prst="rect">
            <a:avLst/>
          </a:prstGeom>
          <a:noFill/>
          <a:ln>
            <a:solidFill>
              <a:schemeClr val="accent1"/>
            </a:solidFill>
          </a:ln>
        </p:spPr>
        <p:txBody>
          <a:bodyPr wrap="square" lIns="0" tIns="0" rIns="0" bIns="0" rtlCol="0">
            <a:spAutoFit/>
          </a:bodyPr>
          <a:lstStyle/>
          <a:p>
            <a:r>
              <a:rPr lang="en-US" sz="2400" dirty="0" smtClean="0"/>
              <a:t>=	Assignment </a:t>
            </a:r>
          </a:p>
          <a:p>
            <a:r>
              <a:rPr lang="en-US" sz="2400" dirty="0" smtClean="0"/>
              <a:t>+	Addition</a:t>
            </a:r>
          </a:p>
          <a:p>
            <a:r>
              <a:rPr lang="en-US" sz="2400" dirty="0" smtClean="0"/>
              <a:t>-	Subtraction</a:t>
            </a:r>
          </a:p>
          <a:p>
            <a:r>
              <a:rPr lang="en-US" sz="2400" dirty="0" smtClean="0"/>
              <a:t>/	Division</a:t>
            </a:r>
          </a:p>
          <a:p>
            <a:r>
              <a:rPr lang="en-US" sz="2400" dirty="0" smtClean="0"/>
              <a:t>*	Multiplication</a:t>
            </a:r>
          </a:p>
          <a:p>
            <a:r>
              <a:rPr lang="en-US" sz="2400" dirty="0" smtClean="0"/>
              <a:t>**	???</a:t>
            </a:r>
          </a:p>
          <a:p>
            <a:r>
              <a:rPr lang="en-US" sz="2400" dirty="0" smtClean="0"/>
              <a:t>%	Modulo</a:t>
            </a:r>
          </a:p>
          <a:p>
            <a:r>
              <a:rPr lang="en-US" sz="2400" dirty="0" smtClean="0"/>
              <a:t>++	</a:t>
            </a:r>
            <a:r>
              <a:rPr lang="en-US" sz="2400" dirty="0" err="1" smtClean="0"/>
              <a:t>Incremenet</a:t>
            </a:r>
            <a:endParaRPr lang="en-US" sz="2400" dirty="0" smtClean="0"/>
          </a:p>
          <a:p>
            <a:r>
              <a:rPr lang="en-US" sz="2400" dirty="0" smtClean="0"/>
              <a:t>--	Decrement</a:t>
            </a:r>
          </a:p>
          <a:p>
            <a:r>
              <a:rPr lang="en-US" sz="2400" dirty="0" smtClean="0"/>
              <a:t>==	???</a:t>
            </a:r>
          </a:p>
          <a:p>
            <a:r>
              <a:rPr lang="en-US" sz="2400" dirty="0" smtClean="0"/>
              <a:t>===	???</a:t>
            </a:r>
          </a:p>
          <a:p>
            <a:r>
              <a:rPr lang="en-US" sz="2400" dirty="0" smtClean="0"/>
              <a:t>+=,-=,*=,/=,%=	???</a:t>
            </a:r>
            <a:endParaRPr lang="en-US" sz="2400" dirty="0"/>
          </a:p>
        </p:txBody>
      </p:sp>
      <p:sp>
        <p:nvSpPr>
          <p:cNvPr id="4" name="TextBox 3"/>
          <p:cNvSpPr txBox="1"/>
          <p:nvPr/>
        </p:nvSpPr>
        <p:spPr>
          <a:xfrm>
            <a:off x="7576457" y="2203269"/>
            <a:ext cx="3431177" cy="923330"/>
          </a:xfrm>
          <a:prstGeom prst="rect">
            <a:avLst/>
          </a:prstGeom>
          <a:noFill/>
        </p:spPr>
        <p:txBody>
          <a:bodyPr wrap="square" rtlCol="0">
            <a:spAutoFit/>
          </a:bodyPr>
          <a:lstStyle/>
          <a:p>
            <a:r>
              <a:rPr lang="en-US" dirty="0" smtClean="0"/>
              <a:t>&amp;&amp;	???</a:t>
            </a:r>
          </a:p>
          <a:p>
            <a:r>
              <a:rPr lang="en-US" dirty="0" smtClean="0"/>
              <a:t>	</a:t>
            </a:r>
            <a:endParaRPr lang="en-US" dirty="0"/>
          </a:p>
          <a:p>
            <a:r>
              <a:rPr lang="en-US" dirty="0" smtClean="0"/>
              <a:t>||	???</a:t>
            </a:r>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8</a:t>
            </a:fld>
            <a:endParaRPr lang="en-US" dirty="0"/>
          </a:p>
        </p:txBody>
      </p:sp>
    </p:spTree>
    <p:extLst>
      <p:ext uri="{BB962C8B-B14F-4D97-AF65-F5344CB8AC3E}">
        <p14:creationId xmlns:p14="http://schemas.microsoft.com/office/powerpoint/2010/main" val="3713553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Data Types</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4431983"/>
          </a:xfrm>
          <a:prstGeom prst="rect">
            <a:avLst/>
          </a:prstGeom>
          <a:noFill/>
          <a:ln>
            <a:solidFill>
              <a:schemeClr val="accent1"/>
            </a:solidFill>
          </a:ln>
        </p:spPr>
        <p:txBody>
          <a:bodyPr wrap="square" lIns="0" tIns="0" rIns="0" bIns="0" rtlCol="0">
            <a:spAutoFit/>
          </a:bodyPr>
          <a:lstStyle/>
          <a:p>
            <a:pPr marL="342900" indent="-342900">
              <a:buFont typeface="Arial" panose="020B0604020202020204" pitchFamily="34" charset="0"/>
              <a:buChar char="•"/>
            </a:pPr>
            <a:r>
              <a:rPr lang="en-US" sz="2400" dirty="0" smtClean="0"/>
              <a:t>String</a:t>
            </a:r>
          </a:p>
          <a:p>
            <a:pPr marL="342900" indent="-342900">
              <a:buFont typeface="Arial" panose="020B0604020202020204" pitchFamily="34" charset="0"/>
              <a:buChar char="•"/>
            </a:pPr>
            <a:r>
              <a:rPr lang="en-US" sz="2400" dirty="0" smtClean="0"/>
              <a:t>Number</a:t>
            </a:r>
          </a:p>
          <a:p>
            <a:pPr marL="342900" indent="-342900">
              <a:buFont typeface="Arial" panose="020B0604020202020204" pitchFamily="34" charset="0"/>
              <a:buChar char="•"/>
            </a:pPr>
            <a:r>
              <a:rPr lang="en-US" sz="2400" dirty="0" smtClean="0"/>
              <a:t>Boolean</a:t>
            </a:r>
          </a:p>
          <a:p>
            <a:pPr marL="342900" indent="-342900">
              <a:buFont typeface="Arial" panose="020B0604020202020204" pitchFamily="34" charset="0"/>
              <a:buChar char="•"/>
            </a:pPr>
            <a:r>
              <a:rPr lang="en-US" sz="2400" dirty="0" smtClean="0"/>
              <a:t>Object</a:t>
            </a:r>
          </a:p>
          <a:p>
            <a:pPr marL="342900" indent="-342900">
              <a:buFont typeface="Arial" panose="020B0604020202020204" pitchFamily="34" charset="0"/>
              <a:buChar char="•"/>
            </a:pPr>
            <a:r>
              <a:rPr lang="en-US" sz="2400" dirty="0" smtClean="0"/>
              <a:t>Date</a:t>
            </a:r>
            <a:endParaRPr lang="en-US" sz="2400" dirty="0" smtClean="0"/>
          </a:p>
          <a:p>
            <a:endParaRPr lang="en-US" sz="2400" dirty="0"/>
          </a:p>
          <a:p>
            <a:r>
              <a:rPr lang="en-US" sz="2400" b="1" dirty="0" smtClean="0"/>
              <a:t>Type Coercion</a:t>
            </a:r>
          </a:p>
          <a:p>
            <a:endParaRPr lang="en-US" sz="2400" b="1" dirty="0"/>
          </a:p>
          <a:p>
            <a:r>
              <a:rPr lang="en-US" sz="2400" dirty="0" smtClean="0"/>
              <a:t>Lets see it in the console……………………</a:t>
            </a:r>
          </a:p>
          <a:p>
            <a:endParaRPr lang="en-US" sz="2400" b="1" dirty="0"/>
          </a:p>
          <a:p>
            <a:endParaRPr lang="en-US" sz="2400" b="1" dirty="0" smtClean="0"/>
          </a:p>
          <a:p>
            <a:endParaRPr lang="en-US" sz="2400" b="1" dirty="0"/>
          </a:p>
        </p:txBody>
      </p:sp>
      <p:sp>
        <p:nvSpPr>
          <p:cNvPr id="5" name="Slide Number Placeholder 4"/>
          <p:cNvSpPr>
            <a:spLocks noGrp="1"/>
          </p:cNvSpPr>
          <p:nvPr>
            <p:ph type="sldNum" sz="quarter" idx="12"/>
          </p:nvPr>
        </p:nvSpPr>
        <p:spPr/>
        <p:txBody>
          <a:bodyPr/>
          <a:lstStyle/>
          <a:p>
            <a:fld id="{A428E537-E56B-49CA-B596-52598082FBE8}" type="slidenum">
              <a:rPr lang="en-US" smtClean="0"/>
              <a:t>9</a:t>
            </a:fld>
            <a:endParaRPr lang="en-US" dirty="0"/>
          </a:p>
        </p:txBody>
      </p:sp>
    </p:spTree>
    <p:extLst>
      <p:ext uri="{BB962C8B-B14F-4D97-AF65-F5344CB8AC3E}">
        <p14:creationId xmlns:p14="http://schemas.microsoft.com/office/powerpoint/2010/main" val="2252342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presentation, from 24Slides</Template>
  <TotalTime>0</TotalTime>
  <Words>721</Words>
  <Application>Microsoft Office PowerPoint</Application>
  <PresentationFormat>Widescreen</PresentationFormat>
  <Paragraphs>415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Javanese Text</vt:lpstr>
      <vt:lpstr>Segoe UI Light</vt:lpstr>
      <vt:lpstr>Office Theme</vt:lpstr>
      <vt:lpstr>Slide 1</vt:lpstr>
      <vt:lpstr>Slide 2</vt:lpstr>
      <vt:lpstr>Slide 12</vt:lpstr>
      <vt:lpstr>Slide 12</vt:lpstr>
      <vt:lpstr>Slide 12</vt:lpstr>
      <vt:lpstr>Slide 12</vt:lpstr>
      <vt:lpstr>Slide 12</vt:lpstr>
      <vt:lpstr>Slide 12</vt:lpstr>
      <vt:lpstr>Slide 12</vt:lpstr>
      <vt:lpstr>Slide 12</vt:lpstr>
      <vt:lpstr>Slide 12</vt:lpstr>
      <vt:lpstr>Slide 12</vt:lpstr>
      <vt:lpstr>Slide 12</vt:lpstr>
      <vt:lpstr>Slide 12</vt:lpstr>
      <vt:lpstr>Slide 11</vt:lpstr>
      <vt:lpstr>Slide 12</vt:lpstr>
      <vt:lpstr>Slide 12</vt:lpstr>
      <vt:lpstr>Slide 12</vt:lpstr>
      <vt:lpstr>Slide 12</vt:lpstr>
      <vt:lpstr>Slide 12</vt:lpstr>
      <vt:lpstr>Slide 12</vt:lpstr>
      <vt:lpstr>Slide 12</vt:lpstr>
      <vt:lpstr>Slide 12</vt:lpstr>
      <vt:lpstr>Slide 12</vt:lpstr>
      <vt:lpstr>Slide 12</vt:lpstr>
      <vt:lpstr>Slide 11</vt:lpstr>
      <vt:lpstr>Slide 2</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2019-04-01T09:12:06Z</dcterms:created>
  <dcterms:modified xsi:type="dcterms:W3CDTF">2019-04-09T17:55:57Z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2018-11-28T19:57:57.0463439Z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