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0"/>
  </p:notesMasterIdLst>
  <p:sldIdLst>
    <p:sldId id="257" r:id="rId2"/>
    <p:sldId id="258" r:id="rId3"/>
    <p:sldId id="273" r:id="rId4"/>
    <p:sldId id="310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1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146"/>
    <a:srgbClr val="005588"/>
    <a:srgbClr val="30353F"/>
    <a:srgbClr val="43CDD9"/>
    <a:srgbClr val="667181"/>
    <a:srgbClr val="BABABA"/>
    <a:srgbClr val="DBDBDB"/>
    <a:srgbClr val="85E0E7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-197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22/04/2019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56AD-F19C-4917-96DF-EC9F0577955E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DE83-11D6-4627-93CF-774ACC0510A5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75B2-DEE5-47B4-80E8-1BAA241D5ACA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0DC1-B835-4F42-A091-F3CF3727A5C7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91D-B3B0-4D68-B943-0C19D35E4C06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32E4-DB0C-45FB-8875-0FC5B3E09E30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F48F-611E-45BB-B969-E2EC061F61BF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D52E-A353-4C8C-B511-3C1693045E50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A935-13BA-4C7F-B45C-60063A16E911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7D40-EAC2-4F24-BC72-478D80B73303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8184-CEF2-49AD-ADC4-B1E122004356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1B1-3164-472F-9A6B-F7E5AC86D9C1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2011-33EE-4CE3-995A-A74EBD0F6A06}" type="datetime1">
              <a:rPr lang="en-US" smtClean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58859" y="3215479"/>
            <a:ext cx="207428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NodeJS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65386" y="5153333"/>
            <a:ext cx="3705479" cy="1598515"/>
            <a:chOff x="8860686" y="5324783"/>
            <a:chExt cx="3705479" cy="159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686" y="5324783"/>
              <a:ext cx="1171829" cy="11718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27715" y="5599859"/>
              <a:ext cx="28384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80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Callback Hell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API/API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5161" y="2055223"/>
            <a:ext cx="2499360" cy="2663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Hell1")},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</a:t>
            </a:r>
            <a:r>
              <a:rPr lang="en-US" sz="1200" i="1" dirty="0" err="1" smtClean="0">
                <a:solidFill>
                  <a:schemeClr val="tx1"/>
                </a:solidFill>
              </a:rPr>
              <a:t>setTimeout</a:t>
            </a:r>
            <a:r>
              <a:rPr lang="en-US" sz="1200" i="1" dirty="0" smtClean="0">
                <a:solidFill>
                  <a:schemeClr val="tx1"/>
                </a:solidFill>
              </a:rPr>
              <a:t>(function</a:t>
            </a:r>
            <a:r>
              <a:rPr lang="en-US" sz="1200" i="1" dirty="0">
                <a:solidFill>
                  <a:schemeClr val="tx1"/>
                </a:solidFill>
              </a:rPr>
              <a:t>(){console.log("Callback Hell2")},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Hell3")},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Hell4")},3000)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,5000)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,0)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,4000)</a:t>
            </a:r>
          </a:p>
        </p:txBody>
      </p:sp>
    </p:spTree>
    <p:extLst>
      <p:ext uri="{BB962C8B-B14F-4D97-AF65-F5344CB8AC3E}">
        <p14:creationId xmlns:p14="http://schemas.microsoft.com/office/powerpoint/2010/main" val="9252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Callback Hell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API/API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5161" y="2055223"/>
            <a:ext cx="2499360" cy="2663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Hell1")},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</a:t>
            </a:r>
            <a:r>
              <a:rPr lang="en-US" sz="1200" i="1" dirty="0" err="1" smtClean="0">
                <a:solidFill>
                  <a:schemeClr val="tx1"/>
                </a:solidFill>
              </a:rPr>
              <a:t>setTimeout</a:t>
            </a:r>
            <a:r>
              <a:rPr lang="en-US" sz="1200" i="1" dirty="0" smtClean="0">
                <a:solidFill>
                  <a:schemeClr val="tx1"/>
                </a:solidFill>
              </a:rPr>
              <a:t>(function</a:t>
            </a:r>
            <a:r>
              <a:rPr lang="en-US" sz="1200" i="1" dirty="0">
                <a:solidFill>
                  <a:schemeClr val="tx1"/>
                </a:solidFill>
              </a:rPr>
              <a:t>(){console.log("Callback Hell2")},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Hell3")},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Hell4")},3000)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,5000)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,0)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,4000)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1566" y="4284617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51566" y="3983899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51566" y="3664909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51566" y="3345919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Callback Hell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API/API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5161" y="2055223"/>
            <a:ext cx="2499360" cy="2663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Hell1")},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</a:t>
            </a:r>
            <a:r>
              <a:rPr lang="en-US" sz="1200" i="1" dirty="0" err="1" smtClean="0">
                <a:solidFill>
                  <a:schemeClr val="tx1"/>
                </a:solidFill>
              </a:rPr>
              <a:t>setTimeout</a:t>
            </a:r>
            <a:r>
              <a:rPr lang="en-US" sz="1200" i="1" dirty="0" smtClean="0">
                <a:solidFill>
                  <a:schemeClr val="tx1"/>
                </a:solidFill>
              </a:rPr>
              <a:t>(function</a:t>
            </a:r>
            <a:r>
              <a:rPr lang="en-US" sz="1200" i="1" dirty="0">
                <a:solidFill>
                  <a:schemeClr val="tx1"/>
                </a:solidFill>
              </a:rPr>
              <a:t>(){console.log("Callback Hell2")},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Hell3")},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Hell4")},3000)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,5000)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,0)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,4000)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1566" y="4284617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51566" y="3983899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51566" y="3664909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48600" y="2805487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Callback Hell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API/API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5161" y="2055223"/>
            <a:ext cx="2499360" cy="2663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Hell1")},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</a:t>
            </a:r>
            <a:r>
              <a:rPr lang="en-US" sz="1200" i="1" dirty="0" err="1" smtClean="0">
                <a:solidFill>
                  <a:schemeClr val="tx1"/>
                </a:solidFill>
              </a:rPr>
              <a:t>setTimeout</a:t>
            </a:r>
            <a:r>
              <a:rPr lang="en-US" sz="1200" i="1" dirty="0" smtClean="0">
                <a:solidFill>
                  <a:schemeClr val="tx1"/>
                </a:solidFill>
              </a:rPr>
              <a:t>(function</a:t>
            </a:r>
            <a:r>
              <a:rPr lang="en-US" sz="1200" i="1" dirty="0">
                <a:solidFill>
                  <a:schemeClr val="tx1"/>
                </a:solidFill>
              </a:rPr>
              <a:t>(){console.log("Callback Hell2")},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Hell3")},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Hell4")},3000)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,5000)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,0)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,4000)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1566" y="4284617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51566" y="3983899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51566" y="3664909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083731" y="5132282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Callback Hell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API/API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5161" y="2055223"/>
            <a:ext cx="2499360" cy="2663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Hell1")},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</a:t>
            </a:r>
            <a:r>
              <a:rPr lang="en-US" sz="1200" i="1" dirty="0" err="1" smtClean="0">
                <a:solidFill>
                  <a:schemeClr val="tx1"/>
                </a:solidFill>
              </a:rPr>
              <a:t>setTimeout</a:t>
            </a:r>
            <a:r>
              <a:rPr lang="en-US" sz="1200" i="1" dirty="0" smtClean="0">
                <a:solidFill>
                  <a:schemeClr val="tx1"/>
                </a:solidFill>
              </a:rPr>
              <a:t>(function</a:t>
            </a:r>
            <a:r>
              <a:rPr lang="en-US" sz="1200" i="1" dirty="0">
                <a:solidFill>
                  <a:schemeClr val="tx1"/>
                </a:solidFill>
              </a:rPr>
              <a:t>(){console.log("Callback Hell2")},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Hell3")},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Hell4")},3000)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,5000)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,0)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,4000)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1566" y="4284617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51566" y="3983899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48600" y="2860202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083731" y="5132282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Callback Hell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API/API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5161" y="2055223"/>
            <a:ext cx="2499360" cy="2663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Hell1")},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</a:t>
            </a:r>
            <a:r>
              <a:rPr lang="en-US" sz="1200" i="1" dirty="0" err="1" smtClean="0">
                <a:solidFill>
                  <a:schemeClr val="tx1"/>
                </a:solidFill>
              </a:rPr>
              <a:t>setTimeout</a:t>
            </a:r>
            <a:r>
              <a:rPr lang="en-US" sz="1200" i="1" dirty="0" smtClean="0">
                <a:solidFill>
                  <a:schemeClr val="tx1"/>
                </a:solidFill>
              </a:rPr>
              <a:t>(function</a:t>
            </a:r>
            <a:r>
              <a:rPr lang="en-US" sz="1200" i="1" dirty="0">
                <a:solidFill>
                  <a:schemeClr val="tx1"/>
                </a:solidFill>
              </a:rPr>
              <a:t>(){console.log("Callback Hell2")},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Hell3")},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Hell4")},3000)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,5000)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,0)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,4000)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1566" y="4284617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805487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127274" y="5070527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02977" y="5070527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Callback Hell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API/API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5161" y="2055223"/>
            <a:ext cx="2499360" cy="2663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Hell1")},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</a:t>
            </a:r>
            <a:r>
              <a:rPr lang="en-US" sz="1200" i="1" dirty="0" err="1" smtClean="0">
                <a:solidFill>
                  <a:schemeClr val="tx1"/>
                </a:solidFill>
              </a:rPr>
              <a:t>setTimeout</a:t>
            </a:r>
            <a:r>
              <a:rPr lang="en-US" sz="1200" i="1" dirty="0" smtClean="0">
                <a:solidFill>
                  <a:schemeClr val="tx1"/>
                </a:solidFill>
              </a:rPr>
              <a:t>(function</a:t>
            </a:r>
            <a:r>
              <a:rPr lang="en-US" sz="1200" i="1" dirty="0">
                <a:solidFill>
                  <a:schemeClr val="tx1"/>
                </a:solidFill>
              </a:rPr>
              <a:t>(){console.log("Callback Hell2")},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Hell3")},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    </a:t>
            </a:r>
            <a:r>
              <a:rPr lang="en-US" sz="1200" i="1" dirty="0" err="1">
                <a:solidFill>
                  <a:schemeClr val="tx1"/>
                </a:solidFill>
              </a:rPr>
              <a:t>setTimeout</a:t>
            </a:r>
            <a:r>
              <a:rPr lang="en-US" sz="1200" i="1" dirty="0">
                <a:solidFill>
                  <a:schemeClr val="tx1"/>
                </a:solidFill>
              </a:rPr>
              <a:t>(function(){console.log("Callback Hell4")},3000)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    ,5000)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  ,0)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,4000)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2995185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48600" y="5102571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97880" y="5102571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42521" y="5102571"/>
            <a:ext cx="1524000" cy="269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 hell4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NPM – Node Package Manager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3877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/</a:t>
            </a:r>
            <a:r>
              <a:rPr lang="en-US" b="1" dirty="0" err="1" smtClean="0"/>
              <a:t>npm</a:t>
            </a:r>
            <a:r>
              <a:rPr lang="en-US" b="1" dirty="0" smtClean="0"/>
              <a:t> install</a:t>
            </a:r>
            <a:r>
              <a:rPr lang="en-US" dirty="0" smtClean="0"/>
              <a:t> – Installs all node modules in the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install &lt;module&gt;</a:t>
            </a:r>
            <a:r>
              <a:rPr lang="en-US" dirty="0" smtClean="0"/>
              <a:t> - Installs the modules locally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install --save &lt;module&gt;/</a:t>
            </a:r>
            <a:r>
              <a:rPr lang="en-US" b="1" dirty="0"/>
              <a:t> 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smtClean="0"/>
              <a:t>-s </a:t>
            </a:r>
            <a:r>
              <a:rPr lang="en-US" b="1" dirty="0"/>
              <a:t>&lt;module&gt;</a:t>
            </a:r>
            <a:r>
              <a:rPr lang="en-US" dirty="0" smtClean="0"/>
              <a:t> - Installs the module locally and saves the dependency in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install --global &lt;module&gt;</a:t>
            </a:r>
            <a:r>
              <a:rPr lang="en-US" dirty="0" smtClean="0"/>
              <a:t> - Installs module globally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dirty="0" smtClean="0"/>
              <a:t> – creates a new node </a:t>
            </a:r>
            <a:r>
              <a:rPr lang="en-US" dirty="0" err="1" smtClean="0"/>
              <a:t>js</a:t>
            </a:r>
            <a:r>
              <a:rPr lang="en-US" dirty="0" smtClean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start</a:t>
            </a:r>
            <a:r>
              <a:rPr lang="en-US" dirty="0" smtClean="0"/>
              <a:t> - runs the start script in the </a:t>
            </a:r>
            <a:r>
              <a:rPr lang="en-US" dirty="0" err="1" smtClean="0"/>
              <a:t>package.json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7722" y="3059668"/>
            <a:ext cx="499656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Assignment Time</a:t>
            </a:r>
            <a:endParaRPr lang="en-US" sz="4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494604" y="165381"/>
            <a:ext cx="320280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What is </a:t>
            </a:r>
            <a:r>
              <a:rPr lang="en-US" sz="3200" b="1" dirty="0" err="1" smtClean="0">
                <a:solidFill>
                  <a:srgbClr val="30353F"/>
                </a:solidFill>
                <a:latin typeface="+mj-lt"/>
              </a:rPr>
              <a:t>nodeJS</a:t>
            </a: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?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5913" y="5384435"/>
            <a:ext cx="10087448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854232"/>
            <a:ext cx="985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Node.js uses an event-driven, non-blocking I/O model that makes it lightweight and efficient.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s://cdn-images-1.medium.com/max/1600/1*sYPllpcAZLHmpuQSRPuO0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39" y="3312086"/>
            <a:ext cx="5386341" cy="320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Both your browser JavaScript and Node.js run on the V8 JavaScript runtime engine. 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engine takes your JavaScript code and converts it into a faster machine code. 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Machine </a:t>
            </a:r>
            <a:r>
              <a:rPr lang="en-US" sz="1600" dirty="0">
                <a:solidFill>
                  <a:schemeClr val="tx1"/>
                </a:solidFill>
              </a:rPr>
              <a:t>code is low-level code which the computer can run without needing to first interpret it.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149167" y="165381"/>
            <a:ext cx="389369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 smtClean="0">
                <a:solidFill>
                  <a:srgbClr val="30353F"/>
                </a:solidFill>
                <a:latin typeface="+mj-lt"/>
              </a:rPr>
              <a:t>Scripts to be added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688" y="5976982"/>
            <a:ext cx="3393881" cy="1008396"/>
            <a:chOff x="9172284" y="5422460"/>
            <a:chExt cx="3393881" cy="100839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9" y="1754335"/>
            <a:ext cx="5399793" cy="41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n</a:t>
            </a:r>
            <a:r>
              <a:rPr lang="en-US" sz="3600" b="1" dirty="0" smtClean="0"/>
              <a:t>ull vs empty in array &amp; Object keys and values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null does not contain any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empty – array position is empty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Object.keys</a:t>
            </a:r>
            <a:r>
              <a:rPr lang="en-US" b="1" dirty="0" smtClean="0"/>
              <a:t> and </a:t>
            </a:r>
            <a:r>
              <a:rPr lang="en-US" b="1" dirty="0" err="1" smtClean="0"/>
              <a:t>Object.values</a:t>
            </a:r>
            <a:endParaRPr lang="en-US" b="1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	&gt;a</a:t>
            </a:r>
            <a:r>
              <a:rPr lang="en-US" dirty="0"/>
              <a:t>={a:1,b:2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&gt;</a:t>
            </a:r>
            <a:r>
              <a:rPr lang="en-US" dirty="0" err="1" smtClean="0"/>
              <a:t>Object.values</a:t>
            </a:r>
            <a:r>
              <a:rPr lang="en-US" dirty="0" smtClean="0"/>
              <a:t>(a)</a:t>
            </a:r>
          </a:p>
          <a:p>
            <a:r>
              <a:rPr lang="en-US" dirty="0"/>
              <a:t>	&gt;[1, 2</a:t>
            </a:r>
            <a:r>
              <a:rPr lang="en-US" dirty="0" smtClean="0"/>
              <a:t>]</a:t>
            </a:r>
          </a:p>
          <a:p>
            <a:r>
              <a:rPr lang="en-US" dirty="0"/>
              <a:t>	&gt;</a:t>
            </a:r>
            <a:r>
              <a:rPr lang="en-US" dirty="0" err="1"/>
              <a:t>Object.keys</a:t>
            </a:r>
            <a:r>
              <a:rPr lang="en-US" dirty="0"/>
              <a:t>(a</a:t>
            </a:r>
            <a:r>
              <a:rPr lang="en-US" dirty="0" smtClean="0"/>
              <a:t>)</a:t>
            </a:r>
          </a:p>
          <a:p>
            <a:r>
              <a:rPr lang="en-US" dirty="0"/>
              <a:t>	&gt;["a", "b</a:t>
            </a:r>
            <a:r>
              <a:rPr lang="en-US" dirty="0" smtClean="0"/>
              <a:t>"]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Callback Function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callback function</a:t>
            </a:r>
            <a:r>
              <a:rPr lang="en-US" dirty="0"/>
              <a:t> is a </a:t>
            </a:r>
            <a:r>
              <a:rPr lang="en-US" b="1" dirty="0"/>
              <a:t>function</a:t>
            </a:r>
            <a:r>
              <a:rPr lang="en-US" dirty="0"/>
              <a:t> that is passed as an argument to another </a:t>
            </a:r>
            <a:r>
              <a:rPr lang="en-US" b="1" dirty="0"/>
              <a:t>function</a:t>
            </a:r>
            <a:r>
              <a:rPr lang="en-US" dirty="0"/>
              <a:t>, to be “called back” at a later time. 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setTimeOut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setTimeInterval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clearInterval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Callback and Event Loop</a:t>
            </a:r>
            <a:endParaRPr 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rgbClr val="E8D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API/API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Callback and Event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0200" y="4118285"/>
            <a:ext cx="1666875" cy="387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rgbClr val="E8D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API/API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Callback and Event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77162" y="2746685"/>
            <a:ext cx="1666875" cy="387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rgbClr val="E8D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API/API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This is a logo that reads &quot;24Slides.&quot;">
            <a:hlinkClick r:id="rId2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6026426"/>
            <a:ext cx="3393881" cy="1008396"/>
            <a:chOff x="9172284" y="5422460"/>
            <a:chExt cx="3393881" cy="10083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84" y="5422460"/>
              <a:ext cx="738894" cy="7388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727715" y="5599859"/>
              <a:ext cx="2838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005588"/>
                  </a:solidFill>
                  <a:latin typeface="Javanese Text" panose="02000000000000000000" pitchFamily="2" charset="0"/>
                </a:rPr>
                <a:t>Train</a:t>
              </a:r>
              <a:endParaRPr lang="en-US" sz="4800" b="1" dirty="0">
                <a:solidFill>
                  <a:srgbClr val="005588"/>
                </a:solidFill>
                <a:latin typeface="Javanese Text" panose="02000000000000000000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0" y="1"/>
            <a:ext cx="12192000" cy="13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Callback and Event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806012" y="1631847"/>
            <a:ext cx="10579975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88" y="1908557"/>
            <a:ext cx="7910512" cy="38785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48675" y="4953000"/>
            <a:ext cx="1095375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390775"/>
            <a:ext cx="1524000" cy="257175"/>
          </a:xfrm>
          <a:prstGeom prst="rect">
            <a:avLst/>
          </a:prstGeom>
          <a:solidFill>
            <a:srgbClr val="E8D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API/API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667</Words>
  <Application>Microsoft Office PowerPoint</Application>
  <PresentationFormat>Widescreen</PresentationFormat>
  <Paragraphs>358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Javanese Text</vt:lpstr>
      <vt:lpstr>Segoe UI Light</vt:lpstr>
      <vt:lpstr>Office Theme</vt:lpstr>
      <vt:lpstr>Slide 1</vt:lpstr>
      <vt:lpstr>Slide 2</vt:lpstr>
      <vt:lpstr>Slide 3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12</vt:lpstr>
      <vt:lpstr>Slide 11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2019-04-01T09:12:06Z</dcterms:created>
  <dcterms:modified xsi:type="dcterms:W3CDTF">2019-04-23T14:39:59Z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