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73" r:id="rId4"/>
    <p:sldId id="259" r:id="rId5"/>
    <p:sldId id="293" r:id="rId6"/>
    <p:sldId id="297" r:id="rId7"/>
    <p:sldId id="298" r:id="rId8"/>
    <p:sldId id="299" r:id="rId9"/>
    <p:sldId id="304" r:id="rId10"/>
    <p:sldId id="305" r:id="rId11"/>
    <p:sldId id="300" r:id="rId12"/>
    <p:sldId id="301" r:id="rId13"/>
    <p:sldId id="302" r:id="rId14"/>
    <p:sldId id="30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8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60" d="100"/>
          <a:sy n="60" d="100"/>
        </p:scale>
        <p:origin x="826" y="65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03/04/2019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ont.asp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positioning.asp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overflow.asp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ref/css_selectors.asp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text.asp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3038" y="3215479"/>
            <a:ext cx="102592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65386" y="5153333"/>
            <a:ext cx="3705479" cy="1598515"/>
            <a:chOff x="8860686" y="5324783"/>
            <a:chExt cx="3705479" cy="159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86" y="5324783"/>
              <a:ext cx="1171829" cy="11718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27715" y="5599859"/>
              <a:ext cx="2838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80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- font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font-family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font-style -&gt; normal, italic, oblique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Font-weight -&gt; bold, 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vertical-align -&gt; baseline, text-top, text-bottom, sub, super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word-spacing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letter-spacing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direction - </a:t>
            </a:r>
            <a:r>
              <a:rPr lang="en-US" dirty="0" err="1" smtClean="0"/>
              <a:t>rtl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https://www.w3schools.com/css/css_font.asp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Height &amp; Width, Inline &amp; Block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Height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height:10px, height:10%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Max-height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Min-height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width </a:t>
            </a:r>
            <a:r>
              <a:rPr lang="en-US" altLang="en-US" sz="2000" dirty="0" err="1"/>
              <a:t>eg</a:t>
            </a:r>
            <a:r>
              <a:rPr lang="en-US" altLang="en-US" sz="2000" dirty="0"/>
              <a:t>: height:10px, height:10%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Max-width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Min-width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r>
              <a:rPr lang="en-US" altLang="en-US" sz="2000" b="1" dirty="0" smtClean="0"/>
              <a:t>Display:</a:t>
            </a:r>
          </a:p>
          <a:p>
            <a:endParaRPr lang="en-US" altLang="en-US" sz="2000" b="1" dirty="0"/>
          </a:p>
          <a:p>
            <a:r>
              <a:rPr lang="en-US" altLang="en-US" sz="2000" dirty="0" err="1"/>
              <a:t>d</a:t>
            </a:r>
            <a:r>
              <a:rPr lang="en-US" altLang="en-US" sz="2000" dirty="0" err="1" smtClean="0"/>
              <a:t>isplay:inline</a:t>
            </a:r>
            <a:endParaRPr lang="en-US" altLang="en-US" sz="2000" dirty="0" smtClean="0"/>
          </a:p>
          <a:p>
            <a:endParaRPr lang="en-US" altLang="en-US" sz="2000" b="1" dirty="0"/>
          </a:p>
          <a:p>
            <a:r>
              <a:rPr lang="en-US" altLang="en-US" sz="2000" dirty="0" err="1" smtClean="0"/>
              <a:t>display:block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5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Position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 smtClean="0"/>
              <a:t>Positions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static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relative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fixed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absolute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sticky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513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https://www.w3schools.com/css/css_positioning.asp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Overflow, Opacity and Border-Radius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 smtClean="0"/>
              <a:t>Overflow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Visbile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Hidden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Scroll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auto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877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https://www.w3schools.com/css/css_overflow.asp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1" y="4115695"/>
            <a:ext cx="10579975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border-radius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Opacity</a:t>
            </a:r>
            <a:r>
              <a:rPr lang="en-US" altLang="en-US" sz="2000" dirty="0" smtClean="0"/>
              <a:t> – Brings Transparency. The value ranges from 0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opacity:0.5</a:t>
            </a:r>
          </a:p>
        </p:txBody>
      </p:sp>
    </p:spTree>
    <p:extLst>
      <p:ext uri="{BB962C8B-B14F-4D97-AF65-F5344CB8AC3E}">
        <p14:creationId xmlns:p14="http://schemas.microsoft.com/office/powerpoint/2010/main" val="24280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Float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 smtClean="0"/>
              <a:t>Float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None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8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https://www.w3schools.com/css/css_float.asp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722" y="3059668"/>
            <a:ext cx="499656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Assignment Time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848065" y="165381"/>
            <a:ext cx="24958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What is </a:t>
            </a: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CSS?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276" y="847725"/>
            <a:ext cx="1008744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54232"/>
            <a:ext cx="9858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is a language that describes the style of an HTML document.</a:t>
            </a:r>
          </a:p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/>
              <a:t>describes how HTML elements should be displayed</a:t>
            </a:r>
            <a:r>
              <a:rPr lang="en-US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style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style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518314"/>
            <a:ext cx="293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Style Sheet</a:t>
            </a:r>
          </a:p>
          <a:p>
            <a:pPr algn="ctr"/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="stylesheet"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&lt;/head&gt;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29150" y="3495675"/>
            <a:ext cx="29337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Internal Style</a:t>
            </a:r>
          </a:p>
          <a:p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style&gt;</a:t>
            </a:r>
          </a:p>
          <a:p>
            <a:r>
              <a:rPr lang="en-US" sz="1600" dirty="0"/>
              <a:t>body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background-color: 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h1 {</a:t>
            </a:r>
            <a:br>
              <a:rPr lang="en-US" sz="1600" dirty="0"/>
            </a:br>
            <a:r>
              <a:rPr lang="en-US" sz="1600" dirty="0"/>
              <a:t>  color: navy;</a:t>
            </a:r>
            <a:br>
              <a:rPr lang="en-US" sz="1600" dirty="0"/>
            </a:br>
            <a:r>
              <a:rPr lang="en-US" sz="1600" dirty="0"/>
              <a:t>  margin-left: 20px;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&lt;/style&gt;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96250" y="3404014"/>
            <a:ext cx="29051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Inline Styles</a:t>
            </a:r>
          </a:p>
          <a:p>
            <a:endParaRPr lang="en-US" sz="2000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&lt;h1</a:t>
            </a:r>
            <a:r>
              <a:rPr lang="en-US" dirty="0"/>
              <a:t> style="color:blue;margin-left:30px;"&gt;This is a heading&lt;/h1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2" name="Rectangle 18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501823" y="165381"/>
            <a:ext cx="318837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Anatomy of CSS</a:t>
            </a:r>
            <a:endParaRPr lang="en-US" sz="3200" b="1" dirty="0" smtClean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688" y="5976982"/>
            <a:ext cx="3393881" cy="1008396"/>
            <a:chOff x="9172284" y="5422460"/>
            <a:chExt cx="3393881" cy="1008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2" y="1894684"/>
            <a:ext cx="9287918" cy="42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621253" y="165381"/>
            <a:ext cx="29495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CSS - Selectors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8564" y="1512308"/>
            <a:ext cx="11157594" cy="4944062"/>
            <a:chOff x="647139" y="969860"/>
            <a:chExt cx="11157594" cy="4944062"/>
          </a:xfrm>
        </p:grpSpPr>
        <p:sp>
          <p:nvSpPr>
            <p:cNvPr id="118" name="Rectangle 117" descr="This is a chart. "/>
            <p:cNvSpPr/>
            <p:nvPr/>
          </p:nvSpPr>
          <p:spPr>
            <a:xfrm>
              <a:off x="8381140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9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7804" y="969860"/>
              <a:ext cx="286492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8369" y="969860"/>
              <a:ext cx="746432" cy="746432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 descr="This is an icon of paper money."/>
            <p:cNvGrpSpPr/>
            <p:nvPr/>
          </p:nvGrpSpPr>
          <p:grpSpPr>
            <a:xfrm>
              <a:off x="841066" y="1240522"/>
              <a:ext cx="361038" cy="205107"/>
              <a:chOff x="3283332" y="3275035"/>
              <a:chExt cx="479215" cy="272245"/>
            </a:xfrm>
          </p:grpSpPr>
          <p:sp>
            <p:nvSpPr>
              <p:cNvPr id="81" name="Freeform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500783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83272" y="969860"/>
              <a:ext cx="2834295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98204" y="969860"/>
              <a:ext cx="746432" cy="746432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 18" descr="This is an icon of a human being. "/>
            <p:cNvSpPr>
              <a:spLocks noEditPoints="1"/>
            </p:cNvSpPr>
            <p:nvPr/>
          </p:nvSpPr>
          <p:spPr bwMode="auto">
            <a:xfrm>
              <a:off x="4749270" y="1182277"/>
              <a:ext cx="244300" cy="321597"/>
            </a:xfrm>
            <a:custGeom>
              <a:avLst/>
              <a:gdLst>
                <a:gd name="T0" fmla="*/ 980 w 1559"/>
                <a:gd name="T1" fmla="*/ 1084 h 2048"/>
                <a:gd name="T2" fmla="*/ 1202 w 1559"/>
                <a:gd name="T3" fmla="*/ 678 h 2048"/>
                <a:gd name="T4" fmla="*/ 1252 w 1559"/>
                <a:gd name="T5" fmla="*/ 469 h 2048"/>
                <a:gd name="T6" fmla="*/ 637 w 1559"/>
                <a:gd name="T7" fmla="*/ 43 h 2048"/>
                <a:gd name="T8" fmla="*/ 348 w 1559"/>
                <a:gd name="T9" fmla="*/ 260 h 2048"/>
                <a:gd name="T10" fmla="*/ 346 w 1559"/>
                <a:gd name="T11" fmla="*/ 666 h 2048"/>
                <a:gd name="T12" fmla="*/ 578 w 1559"/>
                <a:gd name="T13" fmla="*/ 1084 h 2048"/>
                <a:gd name="T14" fmla="*/ 0 w 1559"/>
                <a:gd name="T15" fmla="*/ 1646 h 2048"/>
                <a:gd name="T16" fmla="*/ 46 w 1559"/>
                <a:gd name="T17" fmla="*/ 2048 h 2048"/>
                <a:gd name="T18" fmla="*/ 1107 w 1559"/>
                <a:gd name="T19" fmla="*/ 2048 h 2048"/>
                <a:gd name="T20" fmla="*/ 1559 w 1559"/>
                <a:gd name="T21" fmla="*/ 2002 h 2048"/>
                <a:gd name="T22" fmla="*/ 1253 w 1559"/>
                <a:gd name="T23" fmla="*/ 1330 h 2048"/>
                <a:gd name="T24" fmla="*/ 651 w 1559"/>
                <a:gd name="T25" fmla="*/ 134 h 2048"/>
                <a:gd name="T26" fmla="*/ 818 w 1559"/>
                <a:gd name="T27" fmla="*/ 92 h 2048"/>
                <a:gd name="T28" fmla="*/ 1160 w 1559"/>
                <a:gd name="T29" fmla="*/ 487 h 2048"/>
                <a:gd name="T30" fmla="*/ 702 w 1559"/>
                <a:gd name="T31" fmla="*/ 427 h 2048"/>
                <a:gd name="T32" fmla="*/ 622 w 1559"/>
                <a:gd name="T33" fmla="*/ 373 h 2048"/>
                <a:gd name="T34" fmla="*/ 515 w 1559"/>
                <a:gd name="T35" fmla="*/ 380 h 2048"/>
                <a:gd name="T36" fmla="*/ 599 w 1559"/>
                <a:gd name="T37" fmla="*/ 143 h 2048"/>
                <a:gd name="T38" fmla="*/ 447 w 1559"/>
                <a:gd name="T39" fmla="*/ 660 h 2048"/>
                <a:gd name="T40" fmla="*/ 595 w 1559"/>
                <a:gd name="T41" fmla="*/ 484 h 2048"/>
                <a:gd name="T42" fmla="*/ 1016 w 1559"/>
                <a:gd name="T43" fmla="*/ 519 h 2048"/>
                <a:gd name="T44" fmla="*/ 1116 w 1559"/>
                <a:gd name="T45" fmla="*/ 585 h 2048"/>
                <a:gd name="T46" fmla="*/ 558 w 1559"/>
                <a:gd name="T47" fmla="*/ 941 h 2048"/>
                <a:gd name="T48" fmla="*/ 779 w 1559"/>
                <a:gd name="T49" fmla="*/ 1149 h 2048"/>
                <a:gd name="T50" fmla="*/ 1028 w 1559"/>
                <a:gd name="T51" fmla="*/ 1347 h 2048"/>
                <a:gd name="T52" fmla="*/ 779 w 1559"/>
                <a:gd name="T53" fmla="*/ 1695 h 2048"/>
                <a:gd name="T54" fmla="*/ 530 w 1559"/>
                <a:gd name="T55" fmla="*/ 1347 h 2048"/>
                <a:gd name="T56" fmla="*/ 1466 w 1559"/>
                <a:gd name="T57" fmla="*/ 1956 h 2048"/>
                <a:gd name="T58" fmla="*/ 451 w 1559"/>
                <a:gd name="T59" fmla="*/ 1956 h 2048"/>
                <a:gd name="T60" fmla="*/ 92 w 1559"/>
                <a:gd name="T61" fmla="*/ 1646 h 2048"/>
                <a:gd name="T62" fmla="*/ 451 w 1559"/>
                <a:gd name="T63" fmla="*/ 1393 h 2048"/>
                <a:gd name="T64" fmla="*/ 779 w 1559"/>
                <a:gd name="T65" fmla="*/ 1787 h 2048"/>
                <a:gd name="T66" fmla="*/ 861 w 1559"/>
                <a:gd name="T67" fmla="*/ 1744 h 2048"/>
                <a:gd name="T68" fmla="*/ 1242 w 1559"/>
                <a:gd name="T69" fmla="*/ 1422 h 2048"/>
                <a:gd name="T70" fmla="*/ 1466 w 1559"/>
                <a:gd name="T71" fmla="*/ 1956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9" h="2048">
                  <a:moveTo>
                    <a:pt x="1253" y="1330"/>
                  </a:moveTo>
                  <a:cubicBezTo>
                    <a:pt x="1251" y="1330"/>
                    <a:pt x="1015" y="1337"/>
                    <a:pt x="980" y="1084"/>
                  </a:cubicBezTo>
                  <a:cubicBezTo>
                    <a:pt x="1019" y="1057"/>
                    <a:pt x="1055" y="1022"/>
                    <a:pt x="1087" y="979"/>
                  </a:cubicBezTo>
                  <a:cubicBezTo>
                    <a:pt x="1148" y="895"/>
                    <a:pt x="1188" y="791"/>
                    <a:pt x="1202" y="678"/>
                  </a:cubicBezTo>
                  <a:cubicBezTo>
                    <a:pt x="1207" y="674"/>
                    <a:pt x="1211" y="668"/>
                    <a:pt x="1214" y="662"/>
                  </a:cubicBezTo>
                  <a:cubicBezTo>
                    <a:pt x="1239" y="601"/>
                    <a:pt x="1252" y="536"/>
                    <a:pt x="1252" y="469"/>
                  </a:cubicBezTo>
                  <a:cubicBezTo>
                    <a:pt x="1252" y="210"/>
                    <a:pt x="1057" y="0"/>
                    <a:pt x="818" y="0"/>
                  </a:cubicBezTo>
                  <a:cubicBezTo>
                    <a:pt x="755" y="0"/>
                    <a:pt x="694" y="14"/>
                    <a:pt x="637" y="43"/>
                  </a:cubicBezTo>
                  <a:cubicBezTo>
                    <a:pt x="615" y="45"/>
                    <a:pt x="594" y="48"/>
                    <a:pt x="573" y="54"/>
                  </a:cubicBezTo>
                  <a:cubicBezTo>
                    <a:pt x="475" y="83"/>
                    <a:pt x="395" y="156"/>
                    <a:pt x="348" y="260"/>
                  </a:cubicBezTo>
                  <a:cubicBezTo>
                    <a:pt x="302" y="361"/>
                    <a:pt x="293" y="480"/>
                    <a:pt x="322" y="595"/>
                  </a:cubicBezTo>
                  <a:cubicBezTo>
                    <a:pt x="328" y="619"/>
                    <a:pt x="336" y="643"/>
                    <a:pt x="346" y="666"/>
                  </a:cubicBezTo>
                  <a:cubicBezTo>
                    <a:pt x="348" y="672"/>
                    <a:pt x="352" y="677"/>
                    <a:pt x="356" y="681"/>
                  </a:cubicBezTo>
                  <a:cubicBezTo>
                    <a:pt x="379" y="858"/>
                    <a:pt x="463" y="1004"/>
                    <a:pt x="578" y="1084"/>
                  </a:cubicBezTo>
                  <a:cubicBezTo>
                    <a:pt x="542" y="1337"/>
                    <a:pt x="307" y="1330"/>
                    <a:pt x="305" y="1330"/>
                  </a:cubicBezTo>
                  <a:cubicBezTo>
                    <a:pt x="136" y="1336"/>
                    <a:pt x="0" y="1475"/>
                    <a:pt x="0" y="1646"/>
                  </a:cubicBezTo>
                  <a:cubicBezTo>
                    <a:pt x="0" y="2002"/>
                    <a:pt x="0" y="2002"/>
                    <a:pt x="0" y="2002"/>
                  </a:cubicBezTo>
                  <a:cubicBezTo>
                    <a:pt x="0" y="2027"/>
                    <a:pt x="20" y="2048"/>
                    <a:pt x="46" y="2048"/>
                  </a:cubicBezTo>
                  <a:cubicBezTo>
                    <a:pt x="451" y="2048"/>
                    <a:pt x="451" y="2048"/>
                    <a:pt x="451" y="2048"/>
                  </a:cubicBezTo>
                  <a:cubicBezTo>
                    <a:pt x="1107" y="2048"/>
                    <a:pt x="1107" y="2048"/>
                    <a:pt x="1107" y="2048"/>
                  </a:cubicBezTo>
                  <a:cubicBezTo>
                    <a:pt x="1512" y="2048"/>
                    <a:pt x="1512" y="2048"/>
                    <a:pt x="1512" y="2048"/>
                  </a:cubicBezTo>
                  <a:cubicBezTo>
                    <a:pt x="1538" y="2048"/>
                    <a:pt x="1559" y="2027"/>
                    <a:pt x="1559" y="2002"/>
                  </a:cubicBezTo>
                  <a:cubicBezTo>
                    <a:pt x="1559" y="1646"/>
                    <a:pt x="1559" y="1646"/>
                    <a:pt x="1559" y="1646"/>
                  </a:cubicBezTo>
                  <a:cubicBezTo>
                    <a:pt x="1558" y="1475"/>
                    <a:pt x="1422" y="1336"/>
                    <a:pt x="1253" y="1330"/>
                  </a:cubicBezTo>
                  <a:close/>
                  <a:moveTo>
                    <a:pt x="599" y="143"/>
                  </a:moveTo>
                  <a:cubicBezTo>
                    <a:pt x="615" y="138"/>
                    <a:pt x="633" y="135"/>
                    <a:pt x="651" y="134"/>
                  </a:cubicBezTo>
                  <a:cubicBezTo>
                    <a:pt x="658" y="134"/>
                    <a:pt x="665" y="132"/>
                    <a:pt x="671" y="129"/>
                  </a:cubicBezTo>
                  <a:cubicBezTo>
                    <a:pt x="717" y="105"/>
                    <a:pt x="767" y="92"/>
                    <a:pt x="818" y="92"/>
                  </a:cubicBezTo>
                  <a:cubicBezTo>
                    <a:pt x="1006" y="92"/>
                    <a:pt x="1160" y="261"/>
                    <a:pt x="1160" y="469"/>
                  </a:cubicBezTo>
                  <a:cubicBezTo>
                    <a:pt x="1160" y="475"/>
                    <a:pt x="1160" y="481"/>
                    <a:pt x="1160" y="487"/>
                  </a:cubicBezTo>
                  <a:cubicBezTo>
                    <a:pt x="1123" y="450"/>
                    <a:pt x="1072" y="427"/>
                    <a:pt x="1016" y="427"/>
                  </a:cubicBezTo>
                  <a:cubicBezTo>
                    <a:pt x="702" y="427"/>
                    <a:pt x="702" y="427"/>
                    <a:pt x="702" y="427"/>
                  </a:cubicBezTo>
                  <a:cubicBezTo>
                    <a:pt x="683" y="427"/>
                    <a:pt x="665" y="421"/>
                    <a:pt x="650" y="410"/>
                  </a:cubicBezTo>
                  <a:cubicBezTo>
                    <a:pt x="638" y="400"/>
                    <a:pt x="628" y="388"/>
                    <a:pt x="622" y="373"/>
                  </a:cubicBezTo>
                  <a:cubicBezTo>
                    <a:pt x="613" y="350"/>
                    <a:pt x="590" y="336"/>
                    <a:pt x="566" y="338"/>
                  </a:cubicBezTo>
                  <a:cubicBezTo>
                    <a:pt x="542" y="339"/>
                    <a:pt x="521" y="356"/>
                    <a:pt x="515" y="380"/>
                  </a:cubicBezTo>
                  <a:cubicBezTo>
                    <a:pt x="497" y="450"/>
                    <a:pt x="460" y="515"/>
                    <a:pt x="410" y="567"/>
                  </a:cubicBezTo>
                  <a:cubicBezTo>
                    <a:pt x="364" y="376"/>
                    <a:pt x="448" y="187"/>
                    <a:pt x="599" y="143"/>
                  </a:cubicBezTo>
                  <a:close/>
                  <a:moveTo>
                    <a:pt x="558" y="941"/>
                  </a:moveTo>
                  <a:cubicBezTo>
                    <a:pt x="498" y="867"/>
                    <a:pt x="459" y="768"/>
                    <a:pt x="447" y="660"/>
                  </a:cubicBezTo>
                  <a:cubicBezTo>
                    <a:pt x="505" y="608"/>
                    <a:pt x="551" y="543"/>
                    <a:pt x="581" y="472"/>
                  </a:cubicBezTo>
                  <a:cubicBezTo>
                    <a:pt x="585" y="476"/>
                    <a:pt x="590" y="480"/>
                    <a:pt x="595" y="484"/>
                  </a:cubicBezTo>
                  <a:cubicBezTo>
                    <a:pt x="626" y="507"/>
                    <a:pt x="663" y="519"/>
                    <a:pt x="702" y="519"/>
                  </a:cubicBezTo>
                  <a:cubicBezTo>
                    <a:pt x="1016" y="519"/>
                    <a:pt x="1016" y="519"/>
                    <a:pt x="1016" y="519"/>
                  </a:cubicBezTo>
                  <a:cubicBezTo>
                    <a:pt x="1060" y="519"/>
                    <a:pt x="1099" y="546"/>
                    <a:pt x="1116" y="584"/>
                  </a:cubicBezTo>
                  <a:cubicBezTo>
                    <a:pt x="1116" y="584"/>
                    <a:pt x="1116" y="585"/>
                    <a:pt x="1116" y="585"/>
                  </a:cubicBezTo>
                  <a:cubicBezTo>
                    <a:pt x="1116" y="845"/>
                    <a:pt x="965" y="1057"/>
                    <a:pt x="779" y="1057"/>
                  </a:cubicBezTo>
                  <a:cubicBezTo>
                    <a:pt x="698" y="1057"/>
                    <a:pt x="620" y="1016"/>
                    <a:pt x="558" y="941"/>
                  </a:cubicBezTo>
                  <a:close/>
                  <a:moveTo>
                    <a:pt x="664" y="1129"/>
                  </a:moveTo>
                  <a:cubicBezTo>
                    <a:pt x="701" y="1142"/>
                    <a:pt x="739" y="1149"/>
                    <a:pt x="779" y="1149"/>
                  </a:cubicBezTo>
                  <a:cubicBezTo>
                    <a:pt x="818" y="1149"/>
                    <a:pt x="857" y="1142"/>
                    <a:pt x="894" y="1129"/>
                  </a:cubicBezTo>
                  <a:cubicBezTo>
                    <a:pt x="911" y="1217"/>
                    <a:pt x="959" y="1294"/>
                    <a:pt x="1028" y="1347"/>
                  </a:cubicBezTo>
                  <a:cubicBezTo>
                    <a:pt x="786" y="1691"/>
                    <a:pt x="786" y="1691"/>
                    <a:pt x="786" y="1691"/>
                  </a:cubicBezTo>
                  <a:cubicBezTo>
                    <a:pt x="784" y="1694"/>
                    <a:pt x="782" y="1695"/>
                    <a:pt x="779" y="1695"/>
                  </a:cubicBezTo>
                  <a:cubicBezTo>
                    <a:pt x="776" y="1695"/>
                    <a:pt x="774" y="1694"/>
                    <a:pt x="773" y="1691"/>
                  </a:cubicBezTo>
                  <a:cubicBezTo>
                    <a:pt x="530" y="1347"/>
                    <a:pt x="530" y="1347"/>
                    <a:pt x="530" y="1347"/>
                  </a:cubicBezTo>
                  <a:cubicBezTo>
                    <a:pt x="599" y="1294"/>
                    <a:pt x="648" y="1217"/>
                    <a:pt x="664" y="1129"/>
                  </a:cubicBezTo>
                  <a:close/>
                  <a:moveTo>
                    <a:pt x="1466" y="1956"/>
                  </a:moveTo>
                  <a:cubicBezTo>
                    <a:pt x="1107" y="1956"/>
                    <a:pt x="1107" y="1956"/>
                    <a:pt x="1107" y="1956"/>
                  </a:cubicBezTo>
                  <a:cubicBezTo>
                    <a:pt x="451" y="1956"/>
                    <a:pt x="451" y="1956"/>
                    <a:pt x="451" y="1956"/>
                  </a:cubicBezTo>
                  <a:cubicBezTo>
                    <a:pt x="92" y="1956"/>
                    <a:pt x="92" y="1956"/>
                    <a:pt x="92" y="1956"/>
                  </a:cubicBezTo>
                  <a:cubicBezTo>
                    <a:pt x="92" y="1646"/>
                    <a:pt x="92" y="1646"/>
                    <a:pt x="92" y="1646"/>
                  </a:cubicBezTo>
                  <a:cubicBezTo>
                    <a:pt x="92" y="1522"/>
                    <a:pt x="192" y="1422"/>
                    <a:pt x="316" y="1422"/>
                  </a:cubicBezTo>
                  <a:cubicBezTo>
                    <a:pt x="318" y="1422"/>
                    <a:pt x="392" y="1420"/>
                    <a:pt x="451" y="1393"/>
                  </a:cubicBezTo>
                  <a:cubicBezTo>
                    <a:pt x="697" y="1744"/>
                    <a:pt x="697" y="1744"/>
                    <a:pt x="697" y="1744"/>
                  </a:cubicBezTo>
                  <a:cubicBezTo>
                    <a:pt x="716" y="1771"/>
                    <a:pt x="746" y="1787"/>
                    <a:pt x="779" y="1787"/>
                  </a:cubicBezTo>
                  <a:cubicBezTo>
                    <a:pt x="779" y="1787"/>
                    <a:pt x="779" y="1787"/>
                    <a:pt x="779" y="1787"/>
                  </a:cubicBezTo>
                  <a:cubicBezTo>
                    <a:pt x="812" y="1787"/>
                    <a:pt x="842" y="1771"/>
                    <a:pt x="861" y="1744"/>
                  </a:cubicBezTo>
                  <a:cubicBezTo>
                    <a:pt x="1108" y="1393"/>
                    <a:pt x="1108" y="1393"/>
                    <a:pt x="1108" y="1393"/>
                  </a:cubicBezTo>
                  <a:cubicBezTo>
                    <a:pt x="1174" y="1422"/>
                    <a:pt x="1240" y="1422"/>
                    <a:pt x="1242" y="1422"/>
                  </a:cubicBezTo>
                  <a:cubicBezTo>
                    <a:pt x="1366" y="1422"/>
                    <a:pt x="1466" y="1522"/>
                    <a:pt x="1466" y="1646"/>
                  </a:cubicBezTo>
                  <a:cubicBezTo>
                    <a:pt x="1466" y="1956"/>
                    <a:pt x="1466" y="1956"/>
                    <a:pt x="1466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97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0557" y="969860"/>
              <a:ext cx="283804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97342" y="969860"/>
              <a:ext cx="746432" cy="746432"/>
            </a:xfrm>
            <a:prstGeom prst="ellipse">
              <a:avLst/>
            </a:prstGeom>
            <a:solidFill>
              <a:srgbClr val="BABABA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 descr="This is an icon of a chart. "/>
            <p:cNvGrpSpPr/>
            <p:nvPr/>
          </p:nvGrpSpPr>
          <p:grpSpPr>
            <a:xfrm>
              <a:off x="8574429" y="1249829"/>
              <a:ext cx="392258" cy="186494"/>
              <a:chOff x="4254500" y="2100263"/>
              <a:chExt cx="1906588" cy="906463"/>
            </a:xfrm>
          </p:grpSpPr>
          <p:sp>
            <p:nvSpPr>
              <p:cNvPr id="88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48369" y="1883938"/>
              <a:ext cx="3194363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Selects </a:t>
              </a:r>
              <a:r>
                <a:rPr lang="en-US" dirty="0"/>
                <a:t>all elements with </a:t>
              </a:r>
              <a:r>
                <a:rPr lang="en-US" dirty="0" smtClean="0"/>
                <a:t>the specified class</a:t>
              </a:r>
            </a:p>
            <a:p>
              <a:endParaRPr lang="en-US" sz="2000" dirty="0"/>
            </a:p>
            <a:p>
              <a:endParaRPr lang="en-US" sz="2000" dirty="0" smtClean="0"/>
            </a:p>
            <a:p>
              <a:r>
                <a:rPr lang="en-US" sz="2000" dirty="0" err="1" smtClean="0"/>
                <a:t>Eg</a:t>
              </a:r>
              <a:r>
                <a:rPr lang="en-US" sz="2000" dirty="0" smtClean="0"/>
                <a:t>:</a:t>
              </a:r>
            </a:p>
            <a:p>
              <a:r>
                <a:rPr lang="en-US" sz="2000" dirty="0" smtClean="0"/>
                <a:t>.red{</a:t>
              </a:r>
            </a:p>
            <a:p>
              <a:r>
                <a:rPr lang="en-US" sz="2000" dirty="0" err="1" smtClean="0"/>
                <a:t>Color:red</a:t>
              </a:r>
              <a:endParaRPr lang="en-US" sz="2000" dirty="0"/>
            </a:p>
            <a:p>
              <a:r>
                <a:rPr lang="en-US" sz="2000" dirty="0" smtClean="0"/>
                <a:t>}</a:t>
              </a:r>
              <a:endParaRPr lang="en-US" sz="20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3178" y="1851271"/>
              <a:ext cx="3194363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Selects the element with </a:t>
              </a:r>
              <a:r>
                <a:rPr lang="en-US" dirty="0" smtClean="0"/>
                <a:t>id</a:t>
              </a:r>
            </a:p>
            <a:p>
              <a:endParaRPr lang="en-US" altLang="en-US" sz="2000" dirty="0"/>
            </a:p>
            <a:p>
              <a:endParaRPr lang="en-US" altLang="en-US" sz="2000" dirty="0" smtClean="0"/>
            </a:p>
            <a:p>
              <a:endParaRPr lang="en-US" altLang="en-US" sz="2000" dirty="0"/>
            </a:p>
            <a:p>
              <a:r>
                <a:rPr lang="en-US" altLang="en-US" sz="2000" dirty="0" err="1" smtClean="0"/>
                <a:t>Eg</a:t>
              </a:r>
              <a:r>
                <a:rPr lang="en-US" altLang="en-US" sz="2000" dirty="0" smtClean="0"/>
                <a:t>:</a:t>
              </a:r>
            </a:p>
            <a:p>
              <a:r>
                <a:rPr lang="en-US" altLang="en-US" sz="2000" dirty="0" smtClean="0"/>
                <a:t>#user{</a:t>
              </a:r>
            </a:p>
            <a:p>
              <a:r>
                <a:rPr lang="en-US" altLang="en-US" sz="2000" dirty="0" err="1" smtClean="0"/>
                <a:t>Color:red</a:t>
              </a:r>
              <a:endParaRPr lang="en-US" altLang="en-US" sz="2000" dirty="0"/>
            </a:p>
            <a:p>
              <a:r>
                <a:rPr lang="en-US" altLang="en-US" sz="2000" dirty="0" smtClean="0"/>
                <a:t>}</a:t>
              </a:r>
            </a:p>
            <a:p>
              <a:endParaRPr lang="en-US" altLang="en-US" sz="2000" dirty="0"/>
            </a:p>
            <a:p>
              <a:endParaRPr lang="en-US" altLang="en-US" sz="2000" dirty="0" smtClean="0"/>
            </a:p>
            <a:p>
              <a:endParaRPr lang="en-US" altLang="en-US" sz="2000" dirty="0"/>
            </a:p>
            <a:p>
              <a:endParaRPr lang="en-US" altLang="en-US" sz="2000" dirty="0" smtClean="0"/>
            </a:p>
            <a:p>
              <a:endParaRPr lang="en-US" alt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62100" y="104280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800" b="1" dirty="0">
                  <a:solidFill>
                    <a:schemeClr val="bg1"/>
                  </a:solidFill>
                </a:rPr>
                <a:t>.class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47191" y="107422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     #</a:t>
              </a:r>
              <a:r>
                <a:rPr lang="en-US" sz="2800" b="1" dirty="0">
                  <a:solidFill>
                    <a:schemeClr val="bg1"/>
                  </a:solidFill>
                </a:rPr>
                <a:t>id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216907" y="1073868"/>
              <a:ext cx="25878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element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97404" y="2429818"/>
            <a:ext cx="31943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Selects </a:t>
            </a:r>
            <a:r>
              <a:rPr lang="en-US" dirty="0" smtClean="0"/>
              <a:t>all elements with the specified tag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</a:t>
            </a:r>
          </a:p>
          <a:p>
            <a:r>
              <a:rPr lang="en-US" altLang="en-US" sz="2000" dirty="0" smtClean="0"/>
              <a:t>span{</a:t>
            </a:r>
          </a:p>
          <a:p>
            <a:r>
              <a:rPr lang="en-US" altLang="en-US" sz="2000" dirty="0" err="1" smtClean="0"/>
              <a:t>Color:red</a:t>
            </a:r>
            <a:endParaRPr lang="en-US" altLang="en-US" sz="2000" dirty="0"/>
          </a:p>
          <a:p>
            <a:r>
              <a:rPr lang="en-US" altLang="en-US" sz="2000" dirty="0" smtClean="0"/>
              <a:t>}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781123" y="265954"/>
            <a:ext cx="262975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altLang="en-US" sz="3200" b="1" dirty="0" smtClean="0"/>
              <a:t>CSS – Selectors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dirty="0" smtClean="0"/>
              <a:t>Refer the following for a comprehensive list of selectors</a:t>
            </a:r>
            <a:endParaRPr lang="en-US" altLang="en-US" sz="2000" dirty="0"/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2066925"/>
            <a:ext cx="5934075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* - All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parent child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 span{}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parent &gt; child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 &gt; span{}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sel1 + sel2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 + span{}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multi select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div, span, p{}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886592" y="5034648"/>
            <a:ext cx="5158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https://www.w3schools.com/cssref/css_selectors.asp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aphicFrame>
          <p:nvGraphicFramePr>
            <p:cNvPr id="114" name="Chart 113"/>
            <p:cNvGraphicFramePr/>
            <p:nvPr>
              <p:extLst/>
            </p:nvPr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1" name="Oval 60"/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Color:#ff6347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Hexcode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ranges from 000000 to FFFFFF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Chart 45"/>
            <p:cNvGraphicFramePr/>
            <p:nvPr>
              <p:extLst/>
            </p:nvPr>
          </p:nvGraphicFramePr>
          <p:xfrm>
            <a:off x="-20046" y="1192971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1600" dirty="0" err="1" smtClean="0"/>
              <a:t>Eg</a:t>
            </a:r>
            <a:r>
              <a:rPr lang="en-US" altLang="en-US" sz="1600" dirty="0" smtClean="0"/>
              <a:t>:</a:t>
            </a:r>
          </a:p>
          <a:p>
            <a:endParaRPr lang="en-US" altLang="en-US" sz="1600" dirty="0"/>
          </a:p>
          <a:p>
            <a:r>
              <a:rPr lang="en-US" altLang="en-US" sz="1600" dirty="0" err="1" smtClean="0"/>
              <a:t>Color:blue</a:t>
            </a:r>
            <a:endParaRPr lang="en-US" altLang="en-US" sz="1600" dirty="0" smtClean="0"/>
          </a:p>
          <a:p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White</a:t>
            </a:r>
            <a:endParaRPr lang="en-US" altLang="en-US" sz="1600" dirty="0"/>
          </a:p>
        </p:txBody>
      </p:sp>
      <p:sp>
        <p:nvSpPr>
          <p:cNvPr id="145" name="Rectangle 14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15" name="Chart 114"/>
            <p:cNvGraphicFramePr/>
            <p:nvPr>
              <p:extLst/>
            </p:nvPr>
          </p:nvGraphicFramePr>
          <p:xfrm>
            <a:off x="8149543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color:rgb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(255,0,12)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 – Red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 – Green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 – Blue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Range: 0 - 255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288623" y="165381"/>
            <a:ext cx="36147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Properties - Colors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515945" y="2262236"/>
            <a:ext cx="12567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smtClean="0">
                <a:solidFill>
                  <a:srgbClr val="30353F"/>
                </a:solidFill>
                <a:latin typeface="+mj-lt"/>
              </a:rPr>
              <a:t>named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00072" y="2227483"/>
            <a:ext cx="19075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smtClean="0">
                <a:solidFill>
                  <a:srgbClr val="30353F"/>
                </a:solidFill>
                <a:latin typeface="+mj-lt"/>
              </a:rPr>
              <a:t>#HEXCODE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6151" y="2227483"/>
            <a:ext cx="8193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smtClean="0">
                <a:solidFill>
                  <a:srgbClr val="30353F"/>
                </a:solidFill>
                <a:latin typeface="+mj-lt"/>
              </a:rPr>
              <a:t>RGB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Border and Background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Border</a:t>
            </a:r>
            <a:r>
              <a:rPr lang="en-US" altLang="en-US" sz="2000" dirty="0" smtClean="0"/>
              <a:t> –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</a:t>
            </a:r>
            <a:r>
              <a:rPr lang="en-US" dirty="0"/>
              <a:t>border: 2px solid red;</a:t>
            </a: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style – solid, dotted, dashed, </a:t>
            </a:r>
            <a:r>
              <a:rPr lang="en-US" altLang="en-US" sz="2000" dirty="0" err="1" smtClean="0"/>
              <a:t>etc</a:t>
            </a: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Width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Background</a:t>
            </a:r>
            <a:r>
              <a:rPr lang="en-US" altLang="en-US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color.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background-color: </a:t>
            </a:r>
            <a:r>
              <a:rPr lang="en-US" altLang="en-US" sz="2000" dirty="0" err="1" smtClean="0"/>
              <a:t>skyblue</a:t>
            </a: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image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</a:t>
            </a:r>
            <a:r>
              <a:rPr lang="en-US" dirty="0"/>
              <a:t> </a:t>
            </a:r>
            <a:r>
              <a:rPr lang="en-US" sz="2000" dirty="0"/>
              <a:t> background-image: </a:t>
            </a:r>
            <a:r>
              <a:rPr lang="en-US" sz="2000" dirty="0" err="1"/>
              <a:t>url</a:t>
            </a:r>
            <a:r>
              <a:rPr lang="en-US" sz="2000" dirty="0"/>
              <a:t>("img_tree.png</a:t>
            </a:r>
            <a:r>
              <a:rPr lang="en-US" sz="2000" dirty="0" smtClean="0"/>
              <a:t>")</a:t>
            </a:r>
            <a:endParaRPr lang="en-US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41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Margin vs Padding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Margin</a:t>
            </a:r>
            <a:r>
              <a:rPr lang="en-US" altLang="en-US" sz="2000" dirty="0"/>
              <a:t> - The CSS margin properties are used to create space around elements, outside of any defined </a:t>
            </a:r>
            <a:r>
              <a:rPr lang="en-US" altLang="en-US" sz="2000" dirty="0" smtClean="0"/>
              <a:t>borders</a:t>
            </a:r>
          </a:p>
          <a:p>
            <a:pPr lvl="1"/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Padding</a:t>
            </a:r>
            <a:r>
              <a:rPr lang="en-US" altLang="en-US" sz="2000" dirty="0"/>
              <a:t> -The CSS padding properties are used to generate space around an element's content, inside of any defined </a:t>
            </a:r>
            <a:r>
              <a:rPr lang="en-US" altLang="en-US" sz="2000" dirty="0" smtClean="0"/>
              <a:t>borders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Bottom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/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 - margin:10px 10px, margin:10px 8px 10px 6px</a:t>
            </a:r>
            <a:r>
              <a:rPr lang="en-US" altLang="en-US" sz="2000" dirty="0"/>
              <a:t>, margin:5px, padding:50px 10px 0px 100px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84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- Text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color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color:blue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Text-align -&gt; center, left, right, justify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Text-decoration -&gt; </a:t>
            </a:r>
            <a:r>
              <a:rPr lang="en-US" altLang="en-US" sz="2000" dirty="0" err="1" smtClean="0"/>
              <a:t>overline</a:t>
            </a:r>
            <a:r>
              <a:rPr lang="en-US" altLang="en-US" sz="2000" dirty="0" smtClean="0"/>
              <a:t>, line-through, underline,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Text-transformation -&gt; uppercase, lowercase, capitalize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vertical-align -&gt; baseline, text-top, text-bottom, sub, super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word-spacing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letter-spacing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direction - </a:t>
            </a:r>
            <a:r>
              <a:rPr lang="en-US" dirty="0" err="1" smtClean="0"/>
              <a:t>rtl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https://www.w3schools.com/css/css_text.asp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516</Words>
  <Application>Microsoft Office PowerPoint</Application>
  <PresentationFormat>Widescreen</PresentationFormat>
  <Paragraphs>237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Javanese Text</vt:lpstr>
      <vt:lpstr>Segoe UI Light</vt:lpstr>
      <vt:lpstr>Office Theme</vt:lpstr>
      <vt:lpstr>Slide 1</vt:lpstr>
      <vt:lpstr>Slide 2</vt:lpstr>
      <vt:lpstr>Slide 3</vt:lpstr>
      <vt:lpstr>Slide 4</vt:lpstr>
      <vt:lpstr>Slide 12</vt:lpstr>
      <vt:lpstr>Slide 5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2019-04-01T09:12:06Z</dcterms:created>
  <dcterms:modified xsi:type="dcterms:W3CDTF">2019-04-03T15:20:25Z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