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6"/>
  </p:notesMasterIdLst>
  <p:sldIdLst>
    <p:sldId id="257" r:id="rId2"/>
    <p:sldId id="258" r:id="rId3"/>
    <p:sldId id="273" r:id="rId4"/>
    <p:sldId id="259" r:id="rId5"/>
    <p:sldId id="260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4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8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0" d="100"/>
          <a:sy n="80" d="100"/>
        </p:scale>
        <p:origin x="48" y="15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29648"/>
        <c:axId val="-1781342160"/>
      </c:barChart>
      <c:catAx>
        <c:axId val="-178132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42160"/>
        <c:crosses val="autoZero"/>
        <c:auto val="1"/>
        <c:lblAlgn val="ctr"/>
        <c:lblOffset val="100"/>
        <c:noMultiLvlLbl val="0"/>
      </c:catAx>
      <c:valAx>
        <c:axId val="-1781342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296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7510" y="3215479"/>
            <a:ext cx="137698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HTML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65386" y="5153333"/>
            <a:ext cx="3705479" cy="1598515"/>
            <a:chOff x="8860686" y="5324783"/>
            <a:chExt cx="3705479" cy="159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686" y="5324783"/>
              <a:ext cx="1171829" cy="11718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27715" y="5599859"/>
              <a:ext cx="28384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80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Img</a:t>
            </a:r>
            <a:r>
              <a:rPr lang="en-US" sz="3600" b="1" dirty="0" smtClean="0"/>
              <a:t> Tag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001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Type &lt;IMG SRC = “</a:t>
            </a:r>
            <a:r>
              <a:rPr lang="en-US" altLang="en-US" sz="2000" dirty="0" err="1"/>
              <a:t>image.ext</a:t>
            </a:r>
            <a:r>
              <a:rPr lang="en-US" altLang="en-US" sz="2000" dirty="0"/>
              <a:t>”&gt;, where </a:t>
            </a:r>
            <a:r>
              <a:rPr lang="en-US" altLang="en-US" sz="2000" dirty="0" err="1"/>
              <a:t>image.ext</a:t>
            </a:r>
            <a:r>
              <a:rPr lang="en-US" altLang="en-US" sz="2000" dirty="0"/>
              <a:t> indicates the location of the image </a:t>
            </a:r>
            <a:r>
              <a:rPr lang="en-US" altLang="en-US" sz="2000" dirty="0" smtClean="0"/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WIDTH=n and HEIGHT=n attributes can be used to adjust the size of an </a:t>
            </a:r>
            <a:r>
              <a:rPr lang="en-US" altLang="en-US" sz="2000" dirty="0" smtClean="0"/>
              <a:t>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attribute BORDER=n can be used to add a border n pixels thick around the </a:t>
            </a:r>
            <a:r>
              <a:rPr lang="en-US" altLang="en-US" sz="2000" dirty="0" smtClean="0"/>
              <a:t>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Some browsers don’t support images. In this case, the ALT attribute can be used to create text that appears instead of the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Example</a:t>
            </a:r>
            <a:r>
              <a:rPr lang="en-US" altLang="en-US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>
              <a:buFontTx/>
              <a:buChar char=" "/>
            </a:pPr>
            <a:r>
              <a:rPr lang="en-US" altLang="en-US" sz="2000" dirty="0"/>
              <a:t>&lt;IMG SRC=“satellite.jpg” ALT = “Picture of satellite”&gt;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23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11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 smtClean="0"/>
              <a:t>Links – Anchor Tag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877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 link lets you move from one page to another, play movies and sound, send email, download files, and more….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 link has three parts: a </a:t>
            </a:r>
            <a:r>
              <a:rPr lang="en-US" altLang="en-US" b="1" dirty="0"/>
              <a:t>destination</a:t>
            </a:r>
            <a:r>
              <a:rPr lang="en-US" altLang="en-US" dirty="0"/>
              <a:t>, a </a:t>
            </a:r>
            <a:r>
              <a:rPr lang="en-US" altLang="en-US" b="1" dirty="0"/>
              <a:t>label</a:t>
            </a:r>
            <a:r>
              <a:rPr lang="en-US" altLang="en-US" dirty="0"/>
              <a:t>, and a </a:t>
            </a:r>
            <a:r>
              <a:rPr lang="en-US" altLang="en-US" b="1" dirty="0" smtClean="0"/>
              <a:t>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To create a link type  </a:t>
            </a:r>
          </a:p>
          <a:p>
            <a:pPr lvl="1">
              <a:buFontTx/>
              <a:buChar char=" "/>
            </a:pPr>
            <a:r>
              <a:rPr lang="en-US" altLang="en-US" dirty="0"/>
              <a:t>&lt;A HREF=“page.html”&gt; label &lt;/A</a:t>
            </a:r>
            <a:r>
              <a:rPr lang="en-US" altLang="en-US" dirty="0" smtClean="0"/>
              <a:t>&gt;</a:t>
            </a:r>
          </a:p>
          <a:p>
            <a:pPr lvl="1">
              <a:buFontTx/>
              <a:buChar char=" 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In </a:t>
            </a:r>
            <a:r>
              <a:rPr lang="en-US" altLang="en-US" dirty="0"/>
              <a:t>the above link, “page.html” is the destination. The destination specifies the address of the Web page or file the user will access when he/she clicks on the </a:t>
            </a:r>
            <a:r>
              <a:rPr lang="en-US" altLang="en-US" dirty="0" smtClean="0"/>
              <a:t>link.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The </a:t>
            </a:r>
            <a:r>
              <a:rPr lang="en-US" altLang="en-US" dirty="0"/>
              <a:t>label is the text that will appear underlined or highlighted on the </a:t>
            </a:r>
            <a:r>
              <a:rPr lang="en-US" altLang="en-US" dirty="0" smtClean="0"/>
              <a:t>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Eg</a:t>
            </a:r>
            <a:r>
              <a:rPr lang="en-US" altLang="en-US" dirty="0" smtClean="0"/>
              <a:t>:&lt;</a:t>
            </a:r>
            <a:r>
              <a:rPr lang="en-US" altLang="en-US" dirty="0"/>
              <a:t>A HREF</a:t>
            </a:r>
            <a:r>
              <a:rPr lang="en-US" altLang="en-US" dirty="0" smtClean="0"/>
              <a:t>=“www.i-train.co”&gt;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-Train&lt;/</a:t>
            </a:r>
            <a:r>
              <a:rPr lang="en-US" altLang="en-US"/>
              <a:t>A</a:t>
            </a:r>
            <a:r>
              <a:rPr lang="en-US" altLang="en-US" smtClean="0"/>
              <a:t>&gt;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50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12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/>
              <a:t>Ordered Lists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55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Ordered lists are a list of numbered items.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To create an ordered list, type: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400" dirty="0"/>
              <a:t>&lt;OL&gt;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000" dirty="0"/>
              <a:t>&lt;LI&gt; This is step one.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000" dirty="0"/>
              <a:t>&lt;LI&gt; This is step two.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000" dirty="0"/>
              <a:t>&lt;LI&gt; This is step three.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400" dirty="0"/>
              <a:t>&lt;/OL</a:t>
            </a:r>
            <a:r>
              <a:rPr lang="en-US" altLang="en-US" sz="2400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en-US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dirty="0"/>
              <a:t>TYPE=x attribute allows you to change the </a:t>
            </a:r>
            <a:r>
              <a:rPr lang="en-US" altLang="en-US" dirty="0" err="1"/>
              <a:t>the</a:t>
            </a:r>
            <a:r>
              <a:rPr lang="en-US" altLang="en-US" dirty="0"/>
              <a:t> kind of symbol that appears in the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A is for capital letters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a is for lowercase letters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 is for capital roman numerals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 err="1"/>
              <a:t>i</a:t>
            </a:r>
            <a:r>
              <a:rPr lang="en-US" altLang="en-US" dirty="0"/>
              <a:t> is for lowercase roman numerals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10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13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 smtClean="0"/>
              <a:t>Unordered </a:t>
            </a:r>
            <a:r>
              <a:rPr lang="en-US" altLang="en-US" sz="3600" dirty="0"/>
              <a:t>Lists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370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2800" dirty="0"/>
              <a:t>An unordered list is a list of bulleted items</a:t>
            </a:r>
          </a:p>
          <a:p>
            <a:r>
              <a:rPr lang="en-US" altLang="en-US" sz="2800" dirty="0"/>
              <a:t>To create an unordered list, type:</a:t>
            </a:r>
          </a:p>
          <a:p>
            <a:pPr lvl="1">
              <a:buFontTx/>
              <a:buChar char=" "/>
            </a:pPr>
            <a:r>
              <a:rPr lang="en-US" altLang="en-US" sz="2400" dirty="0"/>
              <a:t>&lt;UL&gt;</a:t>
            </a:r>
          </a:p>
          <a:p>
            <a:pPr lvl="2">
              <a:buFontTx/>
              <a:buChar char=" "/>
            </a:pPr>
            <a:r>
              <a:rPr lang="en-US" altLang="en-US" sz="2000" dirty="0"/>
              <a:t>&lt;LI&gt; First item in list </a:t>
            </a:r>
          </a:p>
          <a:p>
            <a:pPr lvl="2">
              <a:buFontTx/>
              <a:buChar char=" "/>
            </a:pPr>
            <a:r>
              <a:rPr lang="en-US" altLang="en-US" sz="2000" dirty="0"/>
              <a:t>&lt;LI&gt; Second item in list</a:t>
            </a:r>
          </a:p>
          <a:p>
            <a:pPr lvl="2">
              <a:buFontTx/>
              <a:buChar char=" "/>
            </a:pPr>
            <a:r>
              <a:rPr lang="en-US" altLang="en-US" sz="2000" dirty="0"/>
              <a:t>&lt;LI&gt; Third item in list</a:t>
            </a:r>
          </a:p>
          <a:p>
            <a:pPr lvl="1">
              <a:buFontTx/>
              <a:buChar char=" "/>
            </a:pPr>
            <a:r>
              <a:rPr lang="en-US" altLang="en-US" sz="2400" dirty="0"/>
              <a:t>&lt;/UL</a:t>
            </a:r>
            <a:r>
              <a:rPr lang="en-US" altLang="en-US" sz="2400" dirty="0" smtClean="0"/>
              <a:t>&gt;</a:t>
            </a:r>
          </a:p>
          <a:p>
            <a:pPr lvl="1">
              <a:buFontTx/>
              <a:buChar char=" "/>
            </a:pPr>
            <a:endParaRPr lang="en-US" altLang="en-US" sz="2400" dirty="0"/>
          </a:p>
          <a:p>
            <a:r>
              <a:rPr lang="en-US" altLang="en-US" dirty="0"/>
              <a:t>The TYPE=shape attribute allows you to change the type of bullet that appears </a:t>
            </a:r>
          </a:p>
          <a:p>
            <a:pPr lvl="1"/>
            <a:r>
              <a:rPr lang="en-US" altLang="en-US" i="1" dirty="0"/>
              <a:t>circle</a:t>
            </a:r>
            <a:r>
              <a:rPr lang="en-US" altLang="en-US" dirty="0"/>
              <a:t> corresponds to an empty round bullet</a:t>
            </a:r>
          </a:p>
          <a:p>
            <a:pPr lvl="1"/>
            <a:r>
              <a:rPr lang="en-US" altLang="en-US" i="1" dirty="0"/>
              <a:t>square</a:t>
            </a:r>
            <a:r>
              <a:rPr lang="en-US" altLang="en-US" dirty="0"/>
              <a:t> corresponds to a square bullet</a:t>
            </a:r>
          </a:p>
          <a:p>
            <a:pPr lvl="1"/>
            <a:r>
              <a:rPr lang="en-US" altLang="en-US" i="1" dirty="0"/>
              <a:t>disc</a:t>
            </a:r>
            <a:r>
              <a:rPr lang="en-US" altLang="en-US" dirty="0"/>
              <a:t> corresponds to a solid round bullet; this is the default </a:t>
            </a:r>
            <a:r>
              <a:rPr lang="en-US" altLang="en-US" dirty="0" smtClean="0"/>
              <a:t>value</a:t>
            </a:r>
            <a:endParaRPr lang="en-US" altLang="en-US" dirty="0"/>
          </a:p>
          <a:p>
            <a:pPr lvl="1">
              <a:buFontTx/>
              <a:buChar char=" 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3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14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 smtClean="0"/>
              <a:t>Input Boxes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93385"/>
            <a:ext cx="5890063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lvl="1">
              <a:buFontTx/>
              <a:buChar char=" "/>
            </a:pPr>
            <a:r>
              <a:rPr lang="en-US" altLang="en-US" dirty="0" smtClean="0"/>
              <a:t>Types of Input boxes</a:t>
            </a:r>
            <a:r>
              <a:rPr lang="en-US" altLang="en-US" dirty="0" smtClean="0">
                <a:sym typeface="Wingdings" panose="05000000000000000000" pitchFamily="2" charset="2"/>
              </a:rPr>
              <a:t>: (The list is not comprehensive)</a:t>
            </a:r>
            <a:endParaRPr lang="en-US" altLang="en-US" dirty="0" smtClean="0"/>
          </a:p>
          <a:p>
            <a:pPr lvl="1">
              <a:buFontTx/>
              <a:buChar char=" "/>
            </a:pPr>
            <a:endParaRPr lang="en-US" alt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Input Button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Input Checkbox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Input Color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Input Date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Input </a:t>
            </a:r>
            <a:r>
              <a:rPr lang="en-US" altLang="en-US" dirty="0"/>
              <a:t>Email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Input </a:t>
            </a:r>
            <a:r>
              <a:rPr lang="en-US" altLang="en-US" dirty="0" err="1"/>
              <a:t>FileUpload</a:t>
            </a:r>
            <a:r>
              <a:rPr lang="en-US" altLang="en-US" dirty="0"/>
              <a:t>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Input </a:t>
            </a:r>
            <a:r>
              <a:rPr lang="en-US" altLang="en-US" dirty="0"/>
              <a:t>Number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Input Password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Input </a:t>
            </a:r>
            <a:r>
              <a:rPr lang="en-US" altLang="en-US" dirty="0"/>
              <a:t>Radio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Input </a:t>
            </a:r>
            <a:r>
              <a:rPr lang="en-US" altLang="en-US" dirty="0"/>
              <a:t>Submit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Input Text </a:t>
            </a:r>
            <a:r>
              <a:rPr lang="en-US" altLang="en-US" dirty="0" smtClean="0"/>
              <a:t>Object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8668" y="1534170"/>
            <a:ext cx="4581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input type="button"&gt;</a:t>
            </a:r>
          </a:p>
          <a:p>
            <a:r>
              <a:rPr lang="en-US" dirty="0"/>
              <a:t>&lt;input type="checkbox"&gt;</a:t>
            </a:r>
          </a:p>
          <a:p>
            <a:r>
              <a:rPr lang="en-US" dirty="0"/>
              <a:t>&lt;input type="color"&gt;</a:t>
            </a:r>
          </a:p>
          <a:p>
            <a:r>
              <a:rPr lang="en-US" dirty="0"/>
              <a:t>&lt;input type="date"&gt;</a:t>
            </a:r>
          </a:p>
          <a:p>
            <a:r>
              <a:rPr lang="en-US" dirty="0" smtClean="0"/>
              <a:t>&lt;</a:t>
            </a:r>
            <a:r>
              <a:rPr lang="en-US" dirty="0"/>
              <a:t>input type="email"&gt;</a:t>
            </a:r>
          </a:p>
          <a:p>
            <a:r>
              <a:rPr lang="en-US" dirty="0"/>
              <a:t>&lt;input type="file"&gt;</a:t>
            </a:r>
          </a:p>
          <a:p>
            <a:r>
              <a:rPr lang="en-US" dirty="0" smtClean="0"/>
              <a:t>&lt;</a:t>
            </a:r>
            <a:r>
              <a:rPr lang="en-US" dirty="0"/>
              <a:t>input type="image"&gt;</a:t>
            </a:r>
          </a:p>
          <a:p>
            <a:r>
              <a:rPr lang="en-US" dirty="0"/>
              <a:t>&lt;input type="month"&gt;</a:t>
            </a:r>
          </a:p>
          <a:p>
            <a:r>
              <a:rPr lang="en-US" dirty="0"/>
              <a:t>&lt;input type="number"&gt;</a:t>
            </a:r>
          </a:p>
          <a:p>
            <a:r>
              <a:rPr lang="en-US" dirty="0"/>
              <a:t>&lt;input type="password"&gt;</a:t>
            </a:r>
          </a:p>
          <a:p>
            <a:r>
              <a:rPr lang="en-US" dirty="0"/>
              <a:t>&lt;input type="radio"&gt;</a:t>
            </a:r>
          </a:p>
          <a:p>
            <a:r>
              <a:rPr lang="en-US" dirty="0"/>
              <a:t>&lt;input type="range"&gt;</a:t>
            </a:r>
          </a:p>
          <a:p>
            <a:r>
              <a:rPr lang="en-US" dirty="0"/>
              <a:t>&lt;input type="reset"&gt;</a:t>
            </a:r>
          </a:p>
          <a:p>
            <a:r>
              <a:rPr lang="en-US" dirty="0"/>
              <a:t>&lt;input type="search"&gt;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 smtClean="0"/>
              <a:t>&lt;input type="</a:t>
            </a:r>
            <a:r>
              <a:rPr lang="en-US" dirty="0" err="1" smtClean="0"/>
              <a:t>tel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input type="text"&gt;</a:t>
            </a:r>
          </a:p>
          <a:p>
            <a:r>
              <a:rPr lang="en-US" dirty="0"/>
              <a:t>&lt;input type="time</a:t>
            </a:r>
            <a:r>
              <a:rPr lang="en-US" dirty="0" smtClean="0"/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/>
              <a:t>Creating Drop-down Menus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To create a drop-down menu, type &lt;SELECT NAME=“name” SIZE=n MULTIPLE</a:t>
            </a:r>
            <a:r>
              <a:rPr lang="en-US" alt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Then type &lt;OPTION VALUE= “value”&gt;</a:t>
            </a:r>
            <a:r>
              <a:rPr lang="en-US" altLang="en-US" dirty="0" smtClean="0"/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 this case the SIZE attribute specifies the height of the menu in lines and MULTIPLE allows users to select more than one menu option 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&lt;B&gt;</a:t>
            </a:r>
            <a:r>
              <a:rPr lang="en-US" altLang="en-US" dirty="0">
                <a:solidFill>
                  <a:srgbClr val="000000"/>
                </a:solidFill>
              </a:rPr>
              <a:t>WHICH IS FAVOURITE FRUIT</a:t>
            </a:r>
            <a:r>
              <a:rPr lang="en-US" altLang="en-US" b="1" dirty="0">
                <a:solidFill>
                  <a:srgbClr val="000000"/>
                </a:solidFill>
              </a:rPr>
              <a:t>:&lt;/B&gt;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&lt;SELECT&gt;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&lt;OPTION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dirty="0">
                <a:solidFill>
                  <a:srgbClr val="000000"/>
                </a:solidFill>
              </a:rPr>
              <a:t>="MANGOES"</a:t>
            </a:r>
            <a:r>
              <a:rPr lang="en-US" altLang="en-US" b="1" dirty="0">
                <a:solidFill>
                  <a:srgbClr val="000000"/>
                </a:solidFill>
              </a:rPr>
              <a:t>&gt;</a:t>
            </a:r>
            <a:r>
              <a:rPr lang="en-US" altLang="en-US" dirty="0">
                <a:solidFill>
                  <a:srgbClr val="000000"/>
                </a:solidFill>
              </a:rPr>
              <a:t>MANGOES 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&lt;OPTION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dirty="0">
                <a:solidFill>
                  <a:srgbClr val="000000"/>
                </a:solidFill>
              </a:rPr>
              <a:t>="PAPAYA"</a:t>
            </a:r>
            <a:r>
              <a:rPr lang="en-US" altLang="en-US" b="1" dirty="0">
                <a:solidFill>
                  <a:srgbClr val="000000"/>
                </a:solidFill>
              </a:rPr>
              <a:t>&gt;</a:t>
            </a:r>
            <a:r>
              <a:rPr lang="en-US" altLang="en-US" dirty="0">
                <a:solidFill>
                  <a:srgbClr val="000000"/>
                </a:solidFill>
              </a:rPr>
              <a:t>PAPAYA 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&lt;OPTION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dirty="0">
                <a:solidFill>
                  <a:srgbClr val="000000"/>
                </a:solidFill>
              </a:rPr>
              <a:t>="GUAVA"</a:t>
            </a:r>
            <a:r>
              <a:rPr lang="en-US" altLang="en-US" b="1" dirty="0">
                <a:solidFill>
                  <a:srgbClr val="000000"/>
                </a:solidFill>
              </a:rPr>
              <a:t>&gt;</a:t>
            </a:r>
            <a:r>
              <a:rPr lang="en-US" altLang="en-US" dirty="0">
                <a:solidFill>
                  <a:srgbClr val="000000"/>
                </a:solidFill>
              </a:rPr>
              <a:t>GUAVA 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&lt;OPTION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dirty="0">
                <a:solidFill>
                  <a:srgbClr val="000000"/>
                </a:solidFill>
              </a:rPr>
              <a:t>="BANANA"</a:t>
            </a:r>
            <a:r>
              <a:rPr lang="en-US" altLang="en-US" b="1" dirty="0">
                <a:solidFill>
                  <a:srgbClr val="000000"/>
                </a:solidFill>
              </a:rPr>
              <a:t>&gt;</a:t>
            </a:r>
            <a:r>
              <a:rPr lang="en-US" altLang="en-US" dirty="0">
                <a:solidFill>
                  <a:srgbClr val="000000"/>
                </a:solidFill>
              </a:rPr>
              <a:t> BANANA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&lt;OPTION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dirty="0">
                <a:solidFill>
                  <a:srgbClr val="000000"/>
                </a:solidFill>
              </a:rPr>
              <a:t>="PINEAPPLE</a:t>
            </a:r>
            <a:r>
              <a:rPr lang="en-US" altLang="en-US" b="1" dirty="0">
                <a:solidFill>
                  <a:srgbClr val="000000"/>
                </a:solidFill>
              </a:rPr>
              <a:t>"&gt;</a:t>
            </a:r>
            <a:r>
              <a:rPr lang="en-US" altLang="en-US" dirty="0">
                <a:solidFill>
                  <a:srgbClr val="000000"/>
                </a:solidFill>
              </a:rPr>
              <a:t>PINEAPPLE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&lt;/SELECT&gt;</a:t>
            </a:r>
            <a:r>
              <a:rPr lang="en-US" altLang="en-US" sz="800" b="1" dirty="0">
                <a:solidFill>
                  <a:srgbClr val="000000"/>
                </a:solidFill>
                <a:latin typeface="Geneva" charset="0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49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16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/>
              <a:t>Text Areas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To create larger text areas, type &lt;TEXTAREA NAME=“name” ROWS=n1 COLS=n2 WRAP&gt; </a:t>
            </a:r>
            <a:endParaRPr lang="en-US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Default </a:t>
            </a:r>
            <a:r>
              <a:rPr lang="en-US" altLang="en-US" dirty="0"/>
              <a:t>Text &lt;/TEXTAREA&gt;, where n1 is the height of the text box in rows and n2 is the width of the text box in </a:t>
            </a:r>
            <a:r>
              <a:rPr lang="en-US" altLang="en-US" dirty="0" smtClean="0"/>
              <a:t>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WRAP attribute causes the cursor to move automatically to the next line as the user </a:t>
            </a:r>
            <a:r>
              <a:rPr lang="en-US" altLang="en-US" dirty="0" smtClean="0"/>
              <a:t>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Tx/>
              <a:buChar char=" "/>
            </a:pPr>
            <a:r>
              <a:rPr lang="en-US" altLang="en-US" dirty="0">
                <a:solidFill>
                  <a:srgbClr val="000000"/>
                </a:solidFill>
              </a:rPr>
              <a:t>&lt;B&gt;Comments?&lt;/B&gt;</a:t>
            </a:r>
          </a:p>
          <a:p>
            <a:pPr>
              <a:buFontTx/>
              <a:buChar char=" "/>
            </a:pPr>
            <a:r>
              <a:rPr lang="en-US" altLang="en-US" dirty="0">
                <a:solidFill>
                  <a:srgbClr val="000000"/>
                </a:solidFill>
              </a:rPr>
              <a:t>&lt;BR&gt;</a:t>
            </a:r>
          </a:p>
          <a:p>
            <a:pPr>
              <a:buFontTx/>
              <a:buChar char=" "/>
            </a:pPr>
            <a:r>
              <a:rPr lang="en-US" altLang="en-US" dirty="0">
                <a:solidFill>
                  <a:srgbClr val="000000"/>
                </a:solidFill>
              </a:rPr>
              <a:t>&lt;TEXTAREA NAME="Comments" ROWS=10 COLS=50 WRAP&gt;</a:t>
            </a:r>
          </a:p>
          <a:p>
            <a:pPr>
              <a:buFontTx/>
              <a:buChar char=" "/>
            </a:pPr>
            <a:r>
              <a:rPr lang="en-US" altLang="en-US" dirty="0">
                <a:solidFill>
                  <a:srgbClr val="000000"/>
                </a:solidFill>
              </a:rPr>
              <a:t>&lt;/TEXTAREA&gt;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95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17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/>
              <a:t>Forms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40985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b="1" dirty="0" smtClean="0"/>
              <a:t>What </a:t>
            </a:r>
            <a:r>
              <a:rPr lang="en-US" altLang="en-US" b="1" dirty="0"/>
              <a:t>are forms?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/>
              <a:t>An HTML form is an area of the document that allows users to enter information into fields.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/>
              <a:t>A form may be used to collect personal information, opinions in polls, user preferences and other kinds of information</a:t>
            </a:r>
            <a:r>
              <a:rPr lang="en-US" altLang="en-US" dirty="0" smtClean="0"/>
              <a:t>.</a:t>
            </a:r>
          </a:p>
          <a:p>
            <a:pPr lvl="1">
              <a:buFont typeface="Times" panose="02020603050405020304" pitchFamily="18" charset="0"/>
              <a:buChar char="•"/>
            </a:pPr>
            <a:endParaRPr lang="en-US" altLang="en-US" dirty="0"/>
          </a:p>
          <a:p>
            <a:r>
              <a:rPr lang="en-US" altLang="en-US" b="1" dirty="0"/>
              <a:t>There are two basic components of a Web form</a:t>
            </a:r>
            <a:r>
              <a:rPr lang="en-US" altLang="en-US" dirty="0"/>
              <a:t>: </a:t>
            </a:r>
            <a:endParaRPr lang="en-US" altLang="en-US" dirty="0" smtClean="0"/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the </a:t>
            </a:r>
            <a:r>
              <a:rPr lang="en-US" altLang="en-US" dirty="0"/>
              <a:t>shell, the part that the user fills out, and the script which processes the </a:t>
            </a:r>
            <a:r>
              <a:rPr lang="en-US" altLang="en-US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HTML </a:t>
            </a:r>
            <a:r>
              <a:rPr lang="en-US" altLang="en-US" dirty="0"/>
              <a:t>tags are used to create the form shell. Using HTML you can create text boxes, radio buttons, checkboxes, drop-down menus, and more...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r>
              <a:rPr lang="en-US" altLang="en-US" b="1" dirty="0" smtClean="0"/>
              <a:t>A </a:t>
            </a:r>
            <a:r>
              <a:rPr lang="en-US" altLang="en-US" b="1" dirty="0"/>
              <a:t>form shell has three important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 the &lt;FORM&gt; tag, which includes the address of the script which will process the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form elements, like text boxes and radio buttons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submit button which triggers the script to send the entered information to the </a:t>
            </a:r>
            <a:r>
              <a:rPr lang="en-US" altLang="en-US" dirty="0" smtClean="0"/>
              <a:t>server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34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18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/>
              <a:t>Forms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877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altLang="en-US" b="1" dirty="0" smtClean="0"/>
          </a:p>
          <a:p>
            <a:r>
              <a:rPr lang="en-US" altLang="en-US" b="1" dirty="0" smtClean="0"/>
              <a:t>A </a:t>
            </a:r>
            <a:r>
              <a:rPr lang="en-US" altLang="en-US" b="1" dirty="0"/>
              <a:t>form shell has three important parts</a:t>
            </a:r>
            <a:r>
              <a:rPr lang="en-US" altLang="en-US" b="1" dirty="0" smtClean="0"/>
              <a:t>:</a:t>
            </a:r>
          </a:p>
          <a:p>
            <a:endParaRPr lang="en-US" alt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 the &lt;FORM&gt; tag, which includes the address of the script which will process the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form elements, like text boxes and radio buttons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submit button which triggers the script to send the entered information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r>
              <a:rPr lang="en-US" altLang="en-US" b="1" dirty="0" smtClean="0"/>
              <a:t>Creating </a:t>
            </a:r>
            <a:r>
              <a:rPr lang="en-US" altLang="en-US" b="1" dirty="0"/>
              <a:t>the </a:t>
            </a:r>
            <a:r>
              <a:rPr lang="en-US" altLang="en-US" b="1" dirty="0" smtClean="0"/>
              <a:t>Shell</a:t>
            </a:r>
          </a:p>
          <a:p>
            <a:endParaRPr lang="en-US" alt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To </a:t>
            </a:r>
            <a:r>
              <a:rPr lang="en-US" altLang="en-US" dirty="0"/>
              <a:t>create a form shell, type &lt;FORM METHOD=POST ACTION=“</a:t>
            </a:r>
            <a:r>
              <a:rPr lang="en-US" altLang="en-US" dirty="0" err="1"/>
              <a:t>script_url</a:t>
            </a:r>
            <a:r>
              <a:rPr lang="en-US" altLang="en-US" dirty="0"/>
              <a:t>”&gt; where “</a:t>
            </a:r>
            <a:r>
              <a:rPr lang="en-US" altLang="en-US" dirty="0" err="1"/>
              <a:t>script_url</a:t>
            </a:r>
            <a:r>
              <a:rPr lang="en-US" altLang="en-US" dirty="0"/>
              <a:t>” is the address of the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Create the form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End with a closing &lt;/FORM&gt; </a:t>
            </a:r>
            <a:r>
              <a:rPr lang="en-US" altLang="en-US" dirty="0" smtClean="0"/>
              <a:t>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25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19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/>
              <a:t>Forms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877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altLang="en-US" b="1" dirty="0" smtClean="0"/>
          </a:p>
          <a:p>
            <a:r>
              <a:rPr lang="en-US" altLang="en-US" b="1" dirty="0" smtClean="0"/>
              <a:t>A </a:t>
            </a:r>
            <a:r>
              <a:rPr lang="en-US" altLang="en-US" b="1" dirty="0"/>
              <a:t>form shell has three important parts</a:t>
            </a:r>
            <a:r>
              <a:rPr lang="en-US" altLang="en-US" b="1" dirty="0" smtClean="0"/>
              <a:t>:</a:t>
            </a:r>
          </a:p>
          <a:p>
            <a:endParaRPr lang="en-US" alt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 the &lt;FORM&gt; tag, which includes the address of the script which will process the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form elements, like text boxes and radio buttons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submit button which triggers the script to send the entered information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r>
              <a:rPr lang="en-US" altLang="en-US" b="1" dirty="0" smtClean="0"/>
              <a:t>Creating </a:t>
            </a:r>
            <a:r>
              <a:rPr lang="en-US" altLang="en-US" b="1" dirty="0"/>
              <a:t>the </a:t>
            </a:r>
            <a:r>
              <a:rPr lang="en-US" altLang="en-US" b="1" dirty="0" smtClean="0"/>
              <a:t>Shell</a:t>
            </a:r>
          </a:p>
          <a:p>
            <a:endParaRPr lang="en-US" alt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To </a:t>
            </a:r>
            <a:r>
              <a:rPr lang="en-US" altLang="en-US" dirty="0"/>
              <a:t>create a form shell, type &lt;FORM METHOD=POST ACTION=“</a:t>
            </a:r>
            <a:r>
              <a:rPr lang="en-US" altLang="en-US" dirty="0" err="1"/>
              <a:t>script_url</a:t>
            </a:r>
            <a:r>
              <a:rPr lang="en-US" altLang="en-US" dirty="0"/>
              <a:t>”&gt; where “</a:t>
            </a:r>
            <a:r>
              <a:rPr lang="en-US" altLang="en-US" dirty="0" err="1"/>
              <a:t>script_url</a:t>
            </a:r>
            <a:r>
              <a:rPr lang="en-US" altLang="en-US" dirty="0"/>
              <a:t>” is the address of the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Create the form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End with a closing &lt;/FORM&gt; </a:t>
            </a:r>
            <a:r>
              <a:rPr lang="en-US" altLang="en-US" dirty="0" smtClean="0"/>
              <a:t>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91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720626" y="165381"/>
            <a:ext cx="27507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What is HTML?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2276" y="847725"/>
            <a:ext cx="10087448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854232"/>
            <a:ext cx="9858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HTML, otherwise known as </a:t>
            </a:r>
            <a:r>
              <a:rPr lang="en-US" altLang="en-US" sz="2400" dirty="0" smtClean="0"/>
              <a:t>Hyper Text </a:t>
            </a:r>
            <a:r>
              <a:rPr lang="en-US" altLang="en-US" sz="2400" dirty="0"/>
              <a:t>Markup Language, is the language used to create Web </a:t>
            </a:r>
            <a:r>
              <a:rPr lang="en-US" altLang="en-US" sz="2400" dirty="0" smtClean="0"/>
              <a:t>pages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Using HTML, you can create a Web page with text, graphics, sound, and video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518314"/>
            <a:ext cx="2933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/>
              <a:t>The essence of HTML programming is </a:t>
            </a:r>
            <a:r>
              <a:rPr lang="en-US" altLang="en-US" sz="2400" dirty="0" smtClean="0"/>
              <a:t>tags.</a:t>
            </a:r>
          </a:p>
          <a:p>
            <a:pPr algn="ctr"/>
            <a:endParaRPr lang="en-US" altLang="en-US" sz="2400" dirty="0"/>
          </a:p>
          <a:p>
            <a:pPr algn="ctr"/>
            <a:r>
              <a:rPr lang="en-US" altLang="en-US" sz="2400" dirty="0"/>
              <a:t>A tag is a keyword enclosed by angle brackets </a:t>
            </a:r>
            <a:endParaRPr lang="en-US" altLang="en-US" sz="2400" dirty="0" smtClean="0"/>
          </a:p>
          <a:p>
            <a:pPr algn="ctr"/>
            <a:r>
              <a:rPr lang="en-US" altLang="en-US" sz="2400" dirty="0" smtClean="0"/>
              <a:t>( </a:t>
            </a:r>
            <a:r>
              <a:rPr lang="en-US" altLang="en-US" sz="2400" dirty="0"/>
              <a:t>Example: &lt;I&gt; )</a:t>
            </a:r>
          </a:p>
          <a:p>
            <a:pPr algn="ctr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29150" y="3495675"/>
            <a:ext cx="2933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/>
              <a:t>There are opening and closing tags for many but not all </a:t>
            </a:r>
            <a:r>
              <a:rPr lang="en-US" altLang="en-US" sz="2400" dirty="0" smtClean="0"/>
              <a:t>tags </a:t>
            </a:r>
          </a:p>
          <a:p>
            <a:pPr algn="ctr"/>
            <a:endParaRPr lang="en-US" altLang="en-US" sz="2400" dirty="0"/>
          </a:p>
          <a:p>
            <a:pPr algn="ctr"/>
            <a:r>
              <a:rPr lang="en-US" altLang="en-US" sz="2400" dirty="0" smtClean="0"/>
              <a:t>The </a:t>
            </a:r>
            <a:r>
              <a:rPr lang="en-US" altLang="en-US" sz="2400" dirty="0"/>
              <a:t>affected text is between the two tags </a:t>
            </a:r>
          </a:p>
          <a:p>
            <a:pPr algn="ctr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96250" y="3404014"/>
            <a:ext cx="29051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/>
              <a:t>The opening and closing tags use the same command except the closing tag contains and additional forward slash </a:t>
            </a:r>
            <a:r>
              <a:rPr lang="en-US" altLang="en-US" sz="2000" dirty="0" smtClean="0"/>
              <a:t>/. </a:t>
            </a:r>
          </a:p>
          <a:p>
            <a:pPr algn="ctr"/>
            <a:endParaRPr lang="en-US" altLang="en-US" sz="2000" dirty="0"/>
          </a:p>
          <a:p>
            <a:pPr algn="ctr"/>
            <a:endParaRPr lang="en-US" altLang="en-US" sz="2000" dirty="0" smtClean="0"/>
          </a:p>
          <a:p>
            <a:pPr algn="ctr"/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&lt;B&gt;Content&lt;/B&gt;</a:t>
            </a:r>
            <a:endParaRPr lang="en-US" altLang="en-US" sz="2000" dirty="0"/>
          </a:p>
          <a:p>
            <a:pPr algn="ctr"/>
            <a:endParaRPr lang="en-US" sz="2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20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 smtClean="0"/>
              <a:t>Sematic Tags - HTML 5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HTML5 offers new semantic elements to define different parts of a web page: 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&lt;details&gt;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&lt;figure&gt;</a:t>
            </a:r>
          </a:p>
          <a:p>
            <a:r>
              <a:rPr lang="en-US" dirty="0"/>
              <a:t>&lt;footer&gt;</a:t>
            </a:r>
          </a:p>
          <a:p>
            <a:r>
              <a:rPr lang="en-US" dirty="0"/>
              <a:t>&lt;header&gt;</a:t>
            </a:r>
          </a:p>
          <a:p>
            <a:r>
              <a:rPr lang="en-US" dirty="0"/>
              <a:t>&lt;main&gt;</a:t>
            </a:r>
          </a:p>
          <a:p>
            <a:r>
              <a:rPr lang="en-US" dirty="0"/>
              <a:t>&lt;mark&gt;</a:t>
            </a:r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&lt;section&gt;</a:t>
            </a:r>
          </a:p>
          <a:p>
            <a:r>
              <a:rPr lang="en-US" dirty="0"/>
              <a:t>&lt;summary&gt;</a:t>
            </a:r>
          </a:p>
          <a:p>
            <a:r>
              <a:rPr lang="en-US" dirty="0"/>
              <a:t>&lt;time&gt;</a:t>
            </a:r>
          </a:p>
        </p:txBody>
      </p:sp>
      <p:pic>
        <p:nvPicPr>
          <p:cNvPr id="3074" name="Picture 2" descr="HTML5 Semantic Elem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2722562"/>
            <a:ext cx="20859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2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21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 smtClean="0"/>
              <a:t>SVG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877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SVG stands for Scalable Vector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SVG is used to define graphics for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SVG is a W3C </a:t>
            </a:r>
            <a:r>
              <a:rPr lang="en-US" dirty="0" smtClean="0"/>
              <a:t>recommendation</a:t>
            </a:r>
          </a:p>
          <a:p>
            <a:endParaRPr lang="en-US" dirty="0"/>
          </a:p>
          <a:p>
            <a:r>
              <a:rPr lang="en-US" dirty="0"/>
              <a:t>&lt;!DOCTYPE 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 width="100" height="100"&gt;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&lt;circle cx="50" cy="50" r="40" stroke="green" stroke-width="4" fill="yellow" 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261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22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 smtClean="0"/>
              <a:t>Video and Audio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The HTML5 &lt;video&gt; element specifies a standard way to embed a video in a web page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video width="320" height="240" controls&gt;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 smtClean="0"/>
              <a:t>=“Sample.mp4</a:t>
            </a:r>
            <a:r>
              <a:rPr lang="en-US" dirty="0"/>
              <a:t>" type="video/mp4"&gt;</a:t>
            </a:r>
          </a:p>
          <a:p>
            <a:r>
              <a:rPr lang="en-US" dirty="0" smtClean="0"/>
              <a:t>&lt;/</a:t>
            </a:r>
            <a:r>
              <a:rPr lang="en-US" dirty="0"/>
              <a:t>video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b="1" dirty="0"/>
              <a:t>The HTML5 &lt;audio&gt; element specifies a standard way to embed audio in a web page.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audio controls&gt;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 smtClean="0"/>
              <a:t>=“example.mp3"</a:t>
            </a:r>
            <a:r>
              <a:rPr lang="en-US" dirty="0"/>
              <a:t> type="audio/mpeg"&gt;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&lt;/</a:t>
            </a:r>
            <a:r>
              <a:rPr lang="en-US" dirty="0"/>
              <a:t>audio&gt;</a:t>
            </a:r>
          </a:p>
        </p:txBody>
      </p:sp>
    </p:spTree>
    <p:extLst>
      <p:ext uri="{BB962C8B-B14F-4D97-AF65-F5344CB8AC3E}">
        <p14:creationId xmlns:p14="http://schemas.microsoft.com/office/powerpoint/2010/main" val="33952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23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 smtClean="0"/>
              <a:t>Attributes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385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/>
              <a:t>Some of the frequently used attributes</a:t>
            </a:r>
          </a:p>
          <a:p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href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src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</a:t>
            </a:r>
            <a:r>
              <a:rPr lang="en-US" b="1" dirty="0" smtClean="0"/>
              <a:t>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</a:t>
            </a:r>
            <a:r>
              <a:rPr lang="en-US" b="1" dirty="0" smtClean="0"/>
              <a:t>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</a:t>
            </a:r>
            <a:r>
              <a:rPr lang="en-US" b="1" dirty="0" smtClean="0"/>
              <a:t>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722" y="3059668"/>
            <a:ext cx="499656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Assignment Time</a:t>
            </a:r>
            <a:endParaRPr lang="en-US" sz="4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2" name="Rectangle 18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408569" y="165381"/>
            <a:ext cx="537486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HTML Document – Structure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2050" name="Picture 2" descr="http://www.goodellgroup.com/tutorial/wpimages/wpd0550bd2_05_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49" y="2749581"/>
            <a:ext cx="5203812" cy="28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13" y="3347642"/>
            <a:ext cx="3409950" cy="13335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4688" y="5976982"/>
            <a:ext cx="3393881" cy="1008396"/>
            <a:chOff x="9172284" y="5422460"/>
            <a:chExt cx="3393881" cy="100839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1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2883595" y="165381"/>
            <a:ext cx="642483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Nested, Title and Text Formatting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8564" y="1512308"/>
            <a:ext cx="11157594" cy="4494648"/>
            <a:chOff x="647139" y="2179535"/>
            <a:chExt cx="11157594" cy="4494648"/>
          </a:xfrm>
        </p:grpSpPr>
        <p:sp>
          <p:nvSpPr>
            <p:cNvPr id="45" name="TextBox 44"/>
            <p:cNvSpPr txBox="1"/>
            <p:nvPr/>
          </p:nvSpPr>
          <p:spPr>
            <a:xfrm>
              <a:off x="8541554" y="3196308"/>
              <a:ext cx="3194363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None/>
              </a:pPr>
              <a:r>
                <a:rPr lang="en-US" altLang="en-US" sz="2000" dirty="0"/>
                <a:t>&lt;B&gt; </a:t>
              </a:r>
              <a:r>
                <a:rPr lang="en-US" altLang="en-US" sz="2000" b="1" dirty="0"/>
                <a:t>Bold Face</a:t>
              </a:r>
              <a:r>
                <a:rPr lang="en-US" altLang="en-US" sz="2000" dirty="0"/>
                <a:t> &lt;/B</a:t>
              </a:r>
              <a:r>
                <a:rPr lang="en-US" altLang="en-US" sz="2000" dirty="0" smtClean="0"/>
                <a:t>&gt;</a:t>
              </a:r>
            </a:p>
            <a:p>
              <a:pPr>
                <a:buFontTx/>
                <a:buNone/>
              </a:pPr>
              <a:endParaRPr lang="en-US" altLang="en-US" sz="2000" dirty="0"/>
            </a:p>
            <a:p>
              <a:pPr>
                <a:buFontTx/>
                <a:buNone/>
              </a:pPr>
              <a:r>
                <a:rPr lang="en-US" altLang="en-US" sz="2000" dirty="0"/>
                <a:t>&lt;I&gt; </a:t>
              </a:r>
              <a:r>
                <a:rPr lang="en-US" altLang="en-US" sz="2000" i="1" dirty="0"/>
                <a:t>Italics </a:t>
              </a:r>
              <a:r>
                <a:rPr lang="en-US" altLang="en-US" sz="2000" dirty="0"/>
                <a:t>&lt;/I</a:t>
              </a:r>
              <a:r>
                <a:rPr lang="en-US" altLang="en-US" sz="2000" dirty="0" smtClean="0"/>
                <a:t>&gt;</a:t>
              </a:r>
            </a:p>
            <a:p>
              <a:pPr>
                <a:buFontTx/>
                <a:buNone/>
              </a:pPr>
              <a:endParaRPr lang="en-US" altLang="en-US" sz="2000" dirty="0"/>
            </a:p>
            <a:p>
              <a:pPr>
                <a:buFontTx/>
                <a:buNone/>
              </a:pPr>
              <a:r>
                <a:rPr lang="en-US" altLang="en-US" sz="2000" dirty="0"/>
                <a:t>&lt;U&gt; </a:t>
              </a:r>
              <a:r>
                <a:rPr lang="en-US" altLang="en-US" sz="2000" u="sng" dirty="0"/>
                <a:t>Underline</a:t>
              </a:r>
              <a:r>
                <a:rPr lang="en-US" altLang="en-US" sz="2000" dirty="0"/>
                <a:t> &lt;/U</a:t>
              </a:r>
              <a:r>
                <a:rPr lang="en-US" altLang="en-US" sz="2000" dirty="0" smtClean="0"/>
                <a:t>&gt;</a:t>
              </a:r>
            </a:p>
            <a:p>
              <a:pPr>
                <a:buFontTx/>
                <a:buNone/>
              </a:pPr>
              <a:endParaRPr lang="en-US" altLang="en-US" sz="2000" dirty="0"/>
            </a:p>
            <a:p>
              <a:pPr>
                <a:buFontTx/>
                <a:buNone/>
              </a:pPr>
              <a:r>
                <a:rPr lang="en-US" altLang="en-US" sz="2000" dirty="0"/>
                <a:t>&lt;P&gt; New Paragraph &lt;/P</a:t>
              </a:r>
              <a:r>
                <a:rPr lang="en-US" altLang="en-US" sz="2000" dirty="0" smtClean="0"/>
                <a:t>&gt;</a:t>
              </a:r>
            </a:p>
            <a:p>
              <a:pPr>
                <a:buFontTx/>
                <a:buNone/>
              </a:pPr>
              <a:endParaRPr lang="en-US" altLang="en-US" sz="2000" dirty="0"/>
            </a:p>
            <a:p>
              <a:pPr>
                <a:buFontTx/>
                <a:buNone/>
              </a:pPr>
              <a:r>
                <a:rPr lang="en-US" altLang="en-US" sz="2000" dirty="0"/>
                <a:t>&lt;BR&gt; Next Line</a:t>
              </a:r>
            </a:p>
            <a:p>
              <a:pPr>
                <a:buFontTx/>
                <a:buNone/>
              </a:pPr>
              <a:endParaRPr lang="en-US" altLang="en-US" sz="2000" dirty="0"/>
            </a:p>
            <a:p>
              <a:pPr>
                <a:buFontTx/>
                <a:buNone/>
              </a:pPr>
              <a:endParaRPr lang="en-US" altLang="en-US" sz="20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47139" y="2179535"/>
              <a:ext cx="11157594" cy="4145728"/>
              <a:chOff x="647139" y="969860"/>
              <a:chExt cx="11157594" cy="4145728"/>
            </a:xfrm>
          </p:grpSpPr>
          <p:sp>
            <p:nvSpPr>
              <p:cNvPr id="118" name="Rectangle 117" descr="This is a chart. "/>
              <p:cNvSpPr/>
              <p:nvPr/>
            </p:nvSpPr>
            <p:spPr>
              <a:xfrm>
                <a:off x="8381140" y="1883938"/>
                <a:ext cx="3195593" cy="3231650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47139" y="1883938"/>
                <a:ext cx="3195593" cy="3231650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977804" y="969860"/>
                <a:ext cx="2864928" cy="74643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4000">
                    <a:srgbClr val="515A6B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648369" y="969860"/>
                <a:ext cx="746432" cy="746432"/>
              </a:xfrm>
              <a:prstGeom prst="ellipse">
                <a:avLst/>
              </a:prstGeom>
              <a:solidFill>
                <a:srgbClr val="30353F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0" name="Group 79" descr="This is an icon of paper money."/>
              <p:cNvGrpSpPr/>
              <p:nvPr/>
            </p:nvGrpSpPr>
            <p:grpSpPr>
              <a:xfrm>
                <a:off x="841066" y="1240522"/>
                <a:ext cx="361038" cy="205107"/>
                <a:chOff x="3283332" y="3275035"/>
                <a:chExt cx="479215" cy="272245"/>
              </a:xfrm>
            </p:grpSpPr>
            <p:sp>
              <p:nvSpPr>
                <p:cNvPr id="81" name="Freeform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7" name="Rectangle 116"/>
              <p:cNvSpPr/>
              <p:nvPr/>
            </p:nvSpPr>
            <p:spPr>
              <a:xfrm>
                <a:off x="4500783" y="1883938"/>
                <a:ext cx="3195593" cy="3231650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883272" y="969860"/>
                <a:ext cx="2834295" cy="74643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4000">
                    <a:srgbClr val="85E0E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498204" y="969860"/>
                <a:ext cx="746432" cy="746432"/>
              </a:xfrm>
              <a:prstGeom prst="ellipse">
                <a:avLst/>
              </a:prstGeom>
              <a:solidFill>
                <a:srgbClr val="43CDD9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 18" descr="This is an icon of a human being. "/>
              <p:cNvSpPr>
                <a:spLocks noEditPoints="1"/>
              </p:cNvSpPr>
              <p:nvPr/>
            </p:nvSpPr>
            <p:spPr bwMode="auto">
              <a:xfrm>
                <a:off x="4749270" y="1182277"/>
                <a:ext cx="244300" cy="321597"/>
              </a:xfrm>
              <a:custGeom>
                <a:avLst/>
                <a:gdLst>
                  <a:gd name="T0" fmla="*/ 980 w 1559"/>
                  <a:gd name="T1" fmla="*/ 1084 h 2048"/>
                  <a:gd name="T2" fmla="*/ 1202 w 1559"/>
                  <a:gd name="T3" fmla="*/ 678 h 2048"/>
                  <a:gd name="T4" fmla="*/ 1252 w 1559"/>
                  <a:gd name="T5" fmla="*/ 469 h 2048"/>
                  <a:gd name="T6" fmla="*/ 637 w 1559"/>
                  <a:gd name="T7" fmla="*/ 43 h 2048"/>
                  <a:gd name="T8" fmla="*/ 348 w 1559"/>
                  <a:gd name="T9" fmla="*/ 260 h 2048"/>
                  <a:gd name="T10" fmla="*/ 346 w 1559"/>
                  <a:gd name="T11" fmla="*/ 666 h 2048"/>
                  <a:gd name="T12" fmla="*/ 578 w 1559"/>
                  <a:gd name="T13" fmla="*/ 1084 h 2048"/>
                  <a:gd name="T14" fmla="*/ 0 w 1559"/>
                  <a:gd name="T15" fmla="*/ 1646 h 2048"/>
                  <a:gd name="T16" fmla="*/ 46 w 1559"/>
                  <a:gd name="T17" fmla="*/ 2048 h 2048"/>
                  <a:gd name="T18" fmla="*/ 1107 w 1559"/>
                  <a:gd name="T19" fmla="*/ 2048 h 2048"/>
                  <a:gd name="T20" fmla="*/ 1559 w 1559"/>
                  <a:gd name="T21" fmla="*/ 2002 h 2048"/>
                  <a:gd name="T22" fmla="*/ 1253 w 1559"/>
                  <a:gd name="T23" fmla="*/ 1330 h 2048"/>
                  <a:gd name="T24" fmla="*/ 651 w 1559"/>
                  <a:gd name="T25" fmla="*/ 134 h 2048"/>
                  <a:gd name="T26" fmla="*/ 818 w 1559"/>
                  <a:gd name="T27" fmla="*/ 92 h 2048"/>
                  <a:gd name="T28" fmla="*/ 1160 w 1559"/>
                  <a:gd name="T29" fmla="*/ 487 h 2048"/>
                  <a:gd name="T30" fmla="*/ 702 w 1559"/>
                  <a:gd name="T31" fmla="*/ 427 h 2048"/>
                  <a:gd name="T32" fmla="*/ 622 w 1559"/>
                  <a:gd name="T33" fmla="*/ 373 h 2048"/>
                  <a:gd name="T34" fmla="*/ 515 w 1559"/>
                  <a:gd name="T35" fmla="*/ 380 h 2048"/>
                  <a:gd name="T36" fmla="*/ 599 w 1559"/>
                  <a:gd name="T37" fmla="*/ 143 h 2048"/>
                  <a:gd name="T38" fmla="*/ 447 w 1559"/>
                  <a:gd name="T39" fmla="*/ 660 h 2048"/>
                  <a:gd name="T40" fmla="*/ 595 w 1559"/>
                  <a:gd name="T41" fmla="*/ 484 h 2048"/>
                  <a:gd name="T42" fmla="*/ 1016 w 1559"/>
                  <a:gd name="T43" fmla="*/ 519 h 2048"/>
                  <a:gd name="T44" fmla="*/ 1116 w 1559"/>
                  <a:gd name="T45" fmla="*/ 585 h 2048"/>
                  <a:gd name="T46" fmla="*/ 558 w 1559"/>
                  <a:gd name="T47" fmla="*/ 941 h 2048"/>
                  <a:gd name="T48" fmla="*/ 779 w 1559"/>
                  <a:gd name="T49" fmla="*/ 1149 h 2048"/>
                  <a:gd name="T50" fmla="*/ 1028 w 1559"/>
                  <a:gd name="T51" fmla="*/ 1347 h 2048"/>
                  <a:gd name="T52" fmla="*/ 779 w 1559"/>
                  <a:gd name="T53" fmla="*/ 1695 h 2048"/>
                  <a:gd name="T54" fmla="*/ 530 w 1559"/>
                  <a:gd name="T55" fmla="*/ 1347 h 2048"/>
                  <a:gd name="T56" fmla="*/ 1466 w 1559"/>
                  <a:gd name="T57" fmla="*/ 1956 h 2048"/>
                  <a:gd name="T58" fmla="*/ 451 w 1559"/>
                  <a:gd name="T59" fmla="*/ 1956 h 2048"/>
                  <a:gd name="T60" fmla="*/ 92 w 1559"/>
                  <a:gd name="T61" fmla="*/ 1646 h 2048"/>
                  <a:gd name="T62" fmla="*/ 451 w 1559"/>
                  <a:gd name="T63" fmla="*/ 1393 h 2048"/>
                  <a:gd name="T64" fmla="*/ 779 w 1559"/>
                  <a:gd name="T65" fmla="*/ 1787 h 2048"/>
                  <a:gd name="T66" fmla="*/ 861 w 1559"/>
                  <a:gd name="T67" fmla="*/ 1744 h 2048"/>
                  <a:gd name="T68" fmla="*/ 1242 w 1559"/>
                  <a:gd name="T69" fmla="*/ 1422 h 2048"/>
                  <a:gd name="T70" fmla="*/ 1466 w 1559"/>
                  <a:gd name="T71" fmla="*/ 1956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59" h="2048">
                    <a:moveTo>
                      <a:pt x="1253" y="1330"/>
                    </a:moveTo>
                    <a:cubicBezTo>
                      <a:pt x="1251" y="1330"/>
                      <a:pt x="1015" y="1337"/>
                      <a:pt x="980" y="1084"/>
                    </a:cubicBezTo>
                    <a:cubicBezTo>
                      <a:pt x="1019" y="1057"/>
                      <a:pt x="1055" y="1022"/>
                      <a:pt x="1087" y="979"/>
                    </a:cubicBezTo>
                    <a:cubicBezTo>
                      <a:pt x="1148" y="895"/>
                      <a:pt x="1188" y="791"/>
                      <a:pt x="1202" y="678"/>
                    </a:cubicBezTo>
                    <a:cubicBezTo>
                      <a:pt x="1207" y="674"/>
                      <a:pt x="1211" y="668"/>
                      <a:pt x="1214" y="662"/>
                    </a:cubicBezTo>
                    <a:cubicBezTo>
                      <a:pt x="1239" y="601"/>
                      <a:pt x="1252" y="536"/>
                      <a:pt x="1252" y="469"/>
                    </a:cubicBezTo>
                    <a:cubicBezTo>
                      <a:pt x="1252" y="210"/>
                      <a:pt x="1057" y="0"/>
                      <a:pt x="818" y="0"/>
                    </a:cubicBezTo>
                    <a:cubicBezTo>
                      <a:pt x="755" y="0"/>
                      <a:pt x="694" y="14"/>
                      <a:pt x="637" y="43"/>
                    </a:cubicBezTo>
                    <a:cubicBezTo>
                      <a:pt x="615" y="45"/>
                      <a:pt x="594" y="48"/>
                      <a:pt x="573" y="54"/>
                    </a:cubicBezTo>
                    <a:cubicBezTo>
                      <a:pt x="475" y="83"/>
                      <a:pt x="395" y="156"/>
                      <a:pt x="348" y="260"/>
                    </a:cubicBezTo>
                    <a:cubicBezTo>
                      <a:pt x="302" y="361"/>
                      <a:pt x="293" y="480"/>
                      <a:pt x="322" y="595"/>
                    </a:cubicBezTo>
                    <a:cubicBezTo>
                      <a:pt x="328" y="619"/>
                      <a:pt x="336" y="643"/>
                      <a:pt x="346" y="666"/>
                    </a:cubicBezTo>
                    <a:cubicBezTo>
                      <a:pt x="348" y="672"/>
                      <a:pt x="352" y="677"/>
                      <a:pt x="356" y="681"/>
                    </a:cubicBezTo>
                    <a:cubicBezTo>
                      <a:pt x="379" y="858"/>
                      <a:pt x="463" y="1004"/>
                      <a:pt x="578" y="1084"/>
                    </a:cubicBezTo>
                    <a:cubicBezTo>
                      <a:pt x="542" y="1337"/>
                      <a:pt x="307" y="1330"/>
                      <a:pt x="305" y="1330"/>
                    </a:cubicBezTo>
                    <a:cubicBezTo>
                      <a:pt x="136" y="1336"/>
                      <a:pt x="0" y="1475"/>
                      <a:pt x="0" y="1646"/>
                    </a:cubicBezTo>
                    <a:cubicBezTo>
                      <a:pt x="0" y="2002"/>
                      <a:pt x="0" y="2002"/>
                      <a:pt x="0" y="2002"/>
                    </a:cubicBezTo>
                    <a:cubicBezTo>
                      <a:pt x="0" y="2027"/>
                      <a:pt x="20" y="2048"/>
                      <a:pt x="46" y="2048"/>
                    </a:cubicBezTo>
                    <a:cubicBezTo>
                      <a:pt x="451" y="2048"/>
                      <a:pt x="451" y="2048"/>
                      <a:pt x="451" y="2048"/>
                    </a:cubicBezTo>
                    <a:cubicBezTo>
                      <a:pt x="1107" y="2048"/>
                      <a:pt x="1107" y="2048"/>
                      <a:pt x="1107" y="2048"/>
                    </a:cubicBezTo>
                    <a:cubicBezTo>
                      <a:pt x="1512" y="2048"/>
                      <a:pt x="1512" y="2048"/>
                      <a:pt x="1512" y="2048"/>
                    </a:cubicBezTo>
                    <a:cubicBezTo>
                      <a:pt x="1538" y="2048"/>
                      <a:pt x="1559" y="2027"/>
                      <a:pt x="1559" y="2002"/>
                    </a:cubicBezTo>
                    <a:cubicBezTo>
                      <a:pt x="1559" y="1646"/>
                      <a:pt x="1559" y="1646"/>
                      <a:pt x="1559" y="1646"/>
                    </a:cubicBezTo>
                    <a:cubicBezTo>
                      <a:pt x="1558" y="1475"/>
                      <a:pt x="1422" y="1336"/>
                      <a:pt x="1253" y="1330"/>
                    </a:cubicBezTo>
                    <a:close/>
                    <a:moveTo>
                      <a:pt x="599" y="143"/>
                    </a:moveTo>
                    <a:cubicBezTo>
                      <a:pt x="615" y="138"/>
                      <a:pt x="633" y="135"/>
                      <a:pt x="651" y="134"/>
                    </a:cubicBezTo>
                    <a:cubicBezTo>
                      <a:pt x="658" y="134"/>
                      <a:pt x="665" y="132"/>
                      <a:pt x="671" y="129"/>
                    </a:cubicBezTo>
                    <a:cubicBezTo>
                      <a:pt x="717" y="105"/>
                      <a:pt x="767" y="92"/>
                      <a:pt x="818" y="92"/>
                    </a:cubicBezTo>
                    <a:cubicBezTo>
                      <a:pt x="1006" y="92"/>
                      <a:pt x="1160" y="261"/>
                      <a:pt x="1160" y="469"/>
                    </a:cubicBezTo>
                    <a:cubicBezTo>
                      <a:pt x="1160" y="475"/>
                      <a:pt x="1160" y="481"/>
                      <a:pt x="1160" y="487"/>
                    </a:cubicBezTo>
                    <a:cubicBezTo>
                      <a:pt x="1123" y="450"/>
                      <a:pt x="1072" y="427"/>
                      <a:pt x="1016" y="427"/>
                    </a:cubicBezTo>
                    <a:cubicBezTo>
                      <a:pt x="702" y="427"/>
                      <a:pt x="702" y="427"/>
                      <a:pt x="702" y="427"/>
                    </a:cubicBezTo>
                    <a:cubicBezTo>
                      <a:pt x="683" y="427"/>
                      <a:pt x="665" y="421"/>
                      <a:pt x="650" y="410"/>
                    </a:cubicBezTo>
                    <a:cubicBezTo>
                      <a:pt x="638" y="400"/>
                      <a:pt x="628" y="388"/>
                      <a:pt x="622" y="373"/>
                    </a:cubicBezTo>
                    <a:cubicBezTo>
                      <a:pt x="613" y="350"/>
                      <a:pt x="590" y="336"/>
                      <a:pt x="566" y="338"/>
                    </a:cubicBezTo>
                    <a:cubicBezTo>
                      <a:pt x="542" y="339"/>
                      <a:pt x="521" y="356"/>
                      <a:pt x="515" y="380"/>
                    </a:cubicBezTo>
                    <a:cubicBezTo>
                      <a:pt x="497" y="450"/>
                      <a:pt x="460" y="515"/>
                      <a:pt x="410" y="567"/>
                    </a:cubicBezTo>
                    <a:cubicBezTo>
                      <a:pt x="364" y="376"/>
                      <a:pt x="448" y="187"/>
                      <a:pt x="599" y="143"/>
                    </a:cubicBezTo>
                    <a:close/>
                    <a:moveTo>
                      <a:pt x="558" y="941"/>
                    </a:moveTo>
                    <a:cubicBezTo>
                      <a:pt x="498" y="867"/>
                      <a:pt x="459" y="768"/>
                      <a:pt x="447" y="660"/>
                    </a:cubicBezTo>
                    <a:cubicBezTo>
                      <a:pt x="505" y="608"/>
                      <a:pt x="551" y="543"/>
                      <a:pt x="581" y="472"/>
                    </a:cubicBezTo>
                    <a:cubicBezTo>
                      <a:pt x="585" y="476"/>
                      <a:pt x="590" y="480"/>
                      <a:pt x="595" y="484"/>
                    </a:cubicBezTo>
                    <a:cubicBezTo>
                      <a:pt x="626" y="507"/>
                      <a:pt x="663" y="519"/>
                      <a:pt x="702" y="519"/>
                    </a:cubicBezTo>
                    <a:cubicBezTo>
                      <a:pt x="1016" y="519"/>
                      <a:pt x="1016" y="519"/>
                      <a:pt x="1016" y="519"/>
                    </a:cubicBezTo>
                    <a:cubicBezTo>
                      <a:pt x="1060" y="519"/>
                      <a:pt x="1099" y="546"/>
                      <a:pt x="1116" y="584"/>
                    </a:cubicBezTo>
                    <a:cubicBezTo>
                      <a:pt x="1116" y="584"/>
                      <a:pt x="1116" y="585"/>
                      <a:pt x="1116" y="585"/>
                    </a:cubicBezTo>
                    <a:cubicBezTo>
                      <a:pt x="1116" y="845"/>
                      <a:pt x="965" y="1057"/>
                      <a:pt x="779" y="1057"/>
                    </a:cubicBezTo>
                    <a:cubicBezTo>
                      <a:pt x="698" y="1057"/>
                      <a:pt x="620" y="1016"/>
                      <a:pt x="558" y="941"/>
                    </a:cubicBezTo>
                    <a:close/>
                    <a:moveTo>
                      <a:pt x="664" y="1129"/>
                    </a:moveTo>
                    <a:cubicBezTo>
                      <a:pt x="701" y="1142"/>
                      <a:pt x="739" y="1149"/>
                      <a:pt x="779" y="1149"/>
                    </a:cubicBezTo>
                    <a:cubicBezTo>
                      <a:pt x="818" y="1149"/>
                      <a:pt x="857" y="1142"/>
                      <a:pt x="894" y="1129"/>
                    </a:cubicBezTo>
                    <a:cubicBezTo>
                      <a:pt x="911" y="1217"/>
                      <a:pt x="959" y="1294"/>
                      <a:pt x="1028" y="1347"/>
                    </a:cubicBezTo>
                    <a:cubicBezTo>
                      <a:pt x="786" y="1691"/>
                      <a:pt x="786" y="1691"/>
                      <a:pt x="786" y="1691"/>
                    </a:cubicBezTo>
                    <a:cubicBezTo>
                      <a:pt x="784" y="1694"/>
                      <a:pt x="782" y="1695"/>
                      <a:pt x="779" y="1695"/>
                    </a:cubicBezTo>
                    <a:cubicBezTo>
                      <a:pt x="776" y="1695"/>
                      <a:pt x="774" y="1694"/>
                      <a:pt x="773" y="1691"/>
                    </a:cubicBezTo>
                    <a:cubicBezTo>
                      <a:pt x="530" y="1347"/>
                      <a:pt x="530" y="1347"/>
                      <a:pt x="530" y="1347"/>
                    </a:cubicBezTo>
                    <a:cubicBezTo>
                      <a:pt x="599" y="1294"/>
                      <a:pt x="648" y="1217"/>
                      <a:pt x="664" y="1129"/>
                    </a:cubicBezTo>
                    <a:close/>
                    <a:moveTo>
                      <a:pt x="1466" y="1956"/>
                    </a:moveTo>
                    <a:cubicBezTo>
                      <a:pt x="1107" y="1956"/>
                      <a:pt x="1107" y="1956"/>
                      <a:pt x="1107" y="1956"/>
                    </a:cubicBezTo>
                    <a:cubicBezTo>
                      <a:pt x="451" y="1956"/>
                      <a:pt x="451" y="1956"/>
                      <a:pt x="451" y="1956"/>
                    </a:cubicBezTo>
                    <a:cubicBezTo>
                      <a:pt x="92" y="1956"/>
                      <a:pt x="92" y="1956"/>
                      <a:pt x="92" y="1956"/>
                    </a:cubicBezTo>
                    <a:cubicBezTo>
                      <a:pt x="92" y="1646"/>
                      <a:pt x="92" y="1646"/>
                      <a:pt x="92" y="1646"/>
                    </a:cubicBezTo>
                    <a:cubicBezTo>
                      <a:pt x="92" y="1522"/>
                      <a:pt x="192" y="1422"/>
                      <a:pt x="316" y="1422"/>
                    </a:cubicBezTo>
                    <a:cubicBezTo>
                      <a:pt x="318" y="1422"/>
                      <a:pt x="392" y="1420"/>
                      <a:pt x="451" y="1393"/>
                    </a:cubicBezTo>
                    <a:cubicBezTo>
                      <a:pt x="697" y="1744"/>
                      <a:pt x="697" y="1744"/>
                      <a:pt x="697" y="1744"/>
                    </a:cubicBezTo>
                    <a:cubicBezTo>
                      <a:pt x="716" y="1771"/>
                      <a:pt x="746" y="1787"/>
                      <a:pt x="779" y="1787"/>
                    </a:cubicBezTo>
                    <a:cubicBezTo>
                      <a:pt x="779" y="1787"/>
                      <a:pt x="779" y="1787"/>
                      <a:pt x="779" y="1787"/>
                    </a:cubicBezTo>
                    <a:cubicBezTo>
                      <a:pt x="812" y="1787"/>
                      <a:pt x="842" y="1771"/>
                      <a:pt x="861" y="1744"/>
                    </a:cubicBezTo>
                    <a:cubicBezTo>
                      <a:pt x="1108" y="1393"/>
                      <a:pt x="1108" y="1393"/>
                      <a:pt x="1108" y="1393"/>
                    </a:cubicBezTo>
                    <a:cubicBezTo>
                      <a:pt x="1174" y="1422"/>
                      <a:pt x="1240" y="1422"/>
                      <a:pt x="1242" y="1422"/>
                    </a:cubicBezTo>
                    <a:cubicBezTo>
                      <a:pt x="1366" y="1422"/>
                      <a:pt x="1466" y="1522"/>
                      <a:pt x="1466" y="1646"/>
                    </a:cubicBezTo>
                    <a:cubicBezTo>
                      <a:pt x="1466" y="1956"/>
                      <a:pt x="1466" y="1956"/>
                      <a:pt x="1466" y="19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aphicFrame>
            <p:nvGraphicFramePr>
              <p:cNvPr id="77" name="Chart 76"/>
              <p:cNvGraphicFramePr/>
              <p:nvPr>
                <p:extLst>
                  <p:ext uri="{D42A27DB-BD31-4B8C-83A1-F6EECF244321}">
                    <p14:modId xmlns:p14="http://schemas.microsoft.com/office/powerpoint/2010/main" val="1801649960"/>
                  </p:ext>
                </p:extLst>
              </p:nvPr>
            </p:nvGraphicFramePr>
            <p:xfrm>
              <a:off x="8437050" y="1986633"/>
              <a:ext cx="3131847" cy="311157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98" name="Rectangle 97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8770557" y="969860"/>
                <a:ext cx="2838048" cy="74643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4000">
                    <a:srgbClr val="DBDBDB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8397342" y="969860"/>
                <a:ext cx="746432" cy="746432"/>
              </a:xfrm>
              <a:prstGeom prst="ellipse">
                <a:avLst/>
              </a:prstGeom>
              <a:solidFill>
                <a:srgbClr val="BABABA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7" name="Group 86" descr="This is an icon of a chart. "/>
              <p:cNvGrpSpPr/>
              <p:nvPr/>
            </p:nvGrpSpPr>
            <p:grpSpPr>
              <a:xfrm>
                <a:off x="8574429" y="1249829"/>
                <a:ext cx="392258" cy="186494"/>
                <a:chOff x="4254500" y="2100263"/>
                <a:chExt cx="1906588" cy="906463"/>
              </a:xfrm>
            </p:grpSpPr>
            <p:sp>
              <p:nvSpPr>
                <p:cNvPr id="88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648369" y="1883938"/>
                <a:ext cx="31943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en-US" sz="2000" dirty="0" smtClean="0"/>
              </a:p>
              <a:p>
                <a:r>
                  <a:rPr lang="en-US" altLang="en-US" sz="2000" dirty="0" smtClean="0"/>
                  <a:t>Whenever </a:t>
                </a:r>
                <a:r>
                  <a:rPr lang="en-US" altLang="en-US" sz="2000" dirty="0"/>
                  <a:t>you have HTML tags within other HTML tags, you must close the nearest tag first</a:t>
                </a:r>
              </a:p>
              <a:p>
                <a:endParaRPr lang="en-US" altLang="en-US" sz="2000" dirty="0" smtClean="0"/>
              </a:p>
              <a:p>
                <a:r>
                  <a:rPr lang="en-US" altLang="en-US" sz="2000" dirty="0" smtClean="0"/>
                  <a:t>Example</a:t>
                </a:r>
                <a:r>
                  <a:rPr lang="en-US" altLang="en-US" sz="2000" dirty="0"/>
                  <a:t>:</a:t>
                </a:r>
              </a:p>
              <a:p>
                <a:pPr lvl="1">
                  <a:buFontTx/>
                  <a:buChar char=" "/>
                </a:pPr>
                <a:r>
                  <a:rPr lang="en-US" altLang="en-US" sz="2000" dirty="0"/>
                  <a:t>&lt;H1&gt; &lt;I&gt; The Nation &lt;/I&gt; &lt;/H1&gt;</a:t>
                </a:r>
              </a:p>
              <a:p>
                <a:endParaRPr lang="en-US" sz="2000" dirty="0" smtClean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563178" y="1851271"/>
                <a:ext cx="31943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/>
                  <a:t>Choose the title of your Web page carefully; The title of a Web page determines its ranking in certain search </a:t>
                </a:r>
                <a:r>
                  <a:rPr lang="en-US" altLang="en-US" sz="2000" dirty="0" smtClean="0"/>
                  <a:t>engines</a:t>
                </a:r>
              </a:p>
              <a:p>
                <a:endParaRPr lang="en-US" altLang="en-US" sz="2000" dirty="0"/>
              </a:p>
              <a:p>
                <a:r>
                  <a:rPr lang="en-US" altLang="en-US" sz="2000" dirty="0"/>
                  <a:t>The title will also appear on Favorite lists, History lists, and Bookmark lists to identify your page</a:t>
                </a:r>
                <a:endParaRPr lang="en-US" altLang="en-US" sz="20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562100" y="1042801"/>
                <a:ext cx="20478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Nested Tags</a:t>
                </a:r>
              </a:p>
              <a:p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47191" y="1074221"/>
                <a:ext cx="20478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</a:rPr>
                  <a:t>Title Tag</a:t>
                </a:r>
                <a:endParaRPr lang="en-US" sz="2800" b="1" dirty="0">
                  <a:solidFill>
                    <a:schemeClr val="bg1"/>
                  </a:solidFill>
                </a:endParaRPr>
              </a:p>
              <a:p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216907" y="1073868"/>
                <a:ext cx="25878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Text Formatting</a:t>
                </a:r>
                <a:endPara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57300" y="903690"/>
            <a:ext cx="102393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dirty="0" smtClean="0">
                <a:solidFill>
                  <a:srgbClr val="30353F"/>
                </a:solidFill>
                <a:latin typeface="+mj-lt"/>
              </a:rPr>
              <a:t>We are all Block Tags</a:t>
            </a:r>
            <a:endParaRPr lang="en-US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38" name="Rectangle 13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aphicFrame>
          <p:nvGraphicFramePr>
            <p:cNvPr id="114" name="Chart 113"/>
            <p:cNvGraphicFramePr/>
            <p:nvPr>
              <p:extLst>
                <p:ext uri="{D42A27DB-BD31-4B8C-83A1-F6EECF244321}">
                  <p14:modId xmlns:p14="http://schemas.microsoft.com/office/powerpoint/2010/main" val="3921070937"/>
                </p:ext>
              </p:extLst>
            </p:nvPr>
          </p:nvGraphicFramePr>
          <p:xfrm>
            <a:off x="4064749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1" name="Oval 60"/>
            <p:cNvSpPr/>
            <p:nvPr/>
          </p:nvSpPr>
          <p:spPr>
            <a:xfrm>
              <a:off x="5302166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018682" y="3721965"/>
            <a:ext cx="2154637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&lt;div&gt; tag defines a division or a section in an HTML document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&lt;div&gt; element is often used as a container for other HTML elements to style them with CSS</a:t>
            </a:r>
          </a:p>
        </p:txBody>
      </p:sp>
      <p:sp>
        <p:nvSpPr>
          <p:cNvPr id="141" name="Rectangle 14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6" name="Chart 45"/>
            <p:cNvGraphicFramePr/>
            <p:nvPr>
              <p:extLst>
                <p:ext uri="{D42A27DB-BD31-4B8C-83A1-F6EECF244321}">
                  <p14:modId xmlns:p14="http://schemas.microsoft.com/office/powerpoint/2010/main" val="1540568077"/>
                </p:ext>
              </p:extLst>
            </p:nvPr>
          </p:nvGraphicFramePr>
          <p:xfrm>
            <a:off x="-20046" y="1192971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24" name="TextBox 123"/>
          <p:cNvSpPr txBox="1"/>
          <p:nvPr/>
        </p:nvSpPr>
        <p:spPr>
          <a:xfrm>
            <a:off x="1067004" y="3723437"/>
            <a:ext cx="215463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1600" dirty="0"/>
              <a:t>Web pages are typically organized into sections with headings; To create a heading use the expression </a:t>
            </a:r>
            <a:endParaRPr lang="en-US" altLang="en-US" sz="1600" dirty="0" smtClean="0"/>
          </a:p>
          <a:p>
            <a:endParaRPr lang="en-US" altLang="en-US" sz="1600" dirty="0"/>
          </a:p>
          <a:p>
            <a:r>
              <a:rPr lang="en-US" altLang="en-US" sz="1600" dirty="0" smtClean="0"/>
              <a:t>&lt;</a:t>
            </a:r>
            <a:r>
              <a:rPr lang="en-US" altLang="en-US" sz="1600" dirty="0" err="1"/>
              <a:t>Hn</a:t>
            </a:r>
            <a:r>
              <a:rPr lang="en-US" altLang="en-US" sz="1600" dirty="0"/>
              <a:t>&gt;….&lt;/</a:t>
            </a:r>
            <a:r>
              <a:rPr lang="en-US" altLang="en-US" sz="1600" dirty="0" err="1"/>
              <a:t>Hn</a:t>
            </a:r>
            <a:r>
              <a:rPr lang="en-US" altLang="en-US" sz="1600" dirty="0"/>
              <a:t>&gt; where n is a number between 1 and </a:t>
            </a:r>
            <a:r>
              <a:rPr lang="en-US" altLang="en-US" sz="1600" dirty="0" smtClean="0"/>
              <a:t>6</a:t>
            </a:r>
            <a:endParaRPr lang="en-US" altLang="en-US" sz="1600" dirty="0"/>
          </a:p>
        </p:txBody>
      </p:sp>
      <p:sp>
        <p:nvSpPr>
          <p:cNvPr id="145" name="Rectangle 14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Oval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15" name="Chart 114"/>
            <p:cNvGraphicFramePr/>
            <p:nvPr>
              <p:extLst>
                <p:ext uri="{D42A27DB-BD31-4B8C-83A1-F6EECF244321}">
                  <p14:modId xmlns:p14="http://schemas.microsoft.com/office/powerpoint/2010/main" val="2562691546"/>
                </p:ext>
              </p:extLst>
            </p:nvPr>
          </p:nvGraphicFramePr>
          <p:xfrm>
            <a:off x="8149543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26" name="TextBox 125"/>
          <p:cNvSpPr txBox="1"/>
          <p:nvPr/>
        </p:nvSpPr>
        <p:spPr>
          <a:xfrm>
            <a:off x="8970360" y="3721965"/>
            <a:ext cx="2154637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&lt;p&gt; tag defines a paragraph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Browsers automatically add some space (margin) before and after each &lt;p&gt; element.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770321" y="165381"/>
            <a:ext cx="26513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err="1" smtClean="0">
                <a:solidFill>
                  <a:srgbClr val="30353F"/>
                </a:solidFill>
                <a:latin typeface="+mj-lt"/>
              </a:rPr>
              <a:t>H</a:t>
            </a:r>
            <a:r>
              <a:rPr lang="en-US" sz="3200" b="1" i="1" dirty="0" err="1" smtClean="0">
                <a:solidFill>
                  <a:srgbClr val="30353F"/>
                </a:solidFill>
                <a:latin typeface="+mj-lt"/>
              </a:rPr>
              <a:t>n</a:t>
            </a: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 vs </a:t>
            </a:r>
            <a:r>
              <a:rPr lang="en-US" sz="3200" b="1" dirty="0" err="1" smtClean="0">
                <a:solidFill>
                  <a:srgbClr val="30353F"/>
                </a:solidFill>
                <a:latin typeface="+mj-lt"/>
              </a:rPr>
              <a:t>Div</a:t>
            </a: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 vs P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915092" y="2229678"/>
            <a:ext cx="4584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 err="1" smtClean="0">
                <a:solidFill>
                  <a:srgbClr val="30353F"/>
                </a:solidFill>
                <a:latin typeface="+mj-lt"/>
              </a:rPr>
              <a:t>H</a:t>
            </a:r>
            <a:r>
              <a:rPr lang="en-US" sz="2800" b="1" i="1" dirty="0" err="1" smtClean="0">
                <a:solidFill>
                  <a:srgbClr val="30353F"/>
                </a:solidFill>
                <a:latin typeface="+mj-lt"/>
              </a:rPr>
              <a:t>n</a:t>
            </a:r>
            <a:endParaRPr lang="en-US" b="1" i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6769" y="2268625"/>
            <a:ext cx="5386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 err="1" smtClean="0">
                <a:solidFill>
                  <a:srgbClr val="30353F"/>
                </a:solidFill>
                <a:latin typeface="+mj-lt"/>
              </a:rPr>
              <a:t>Div</a:t>
            </a:r>
            <a:endParaRPr lang="en-US" b="1" i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47489" y="2227483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 smtClean="0">
                <a:solidFill>
                  <a:srgbClr val="30353F"/>
                </a:solidFill>
                <a:latin typeface="+mj-lt"/>
              </a:rPr>
              <a:t>P</a:t>
            </a:r>
            <a:endParaRPr lang="en-US" b="1" i="1" dirty="0">
              <a:solidFill>
                <a:srgbClr val="30353F"/>
              </a:solidFill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5595061" y="265954"/>
            <a:ext cx="100187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Span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325" y="1028700"/>
            <a:ext cx="115157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 &lt;span&gt; tag is used to group inline-elements in a document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&lt;p&gt;My mother has &lt;span style="</a:t>
            </a:r>
            <a:r>
              <a:rPr lang="en-US" dirty="0" err="1"/>
              <a:t>color:blue</a:t>
            </a:r>
            <a:r>
              <a:rPr lang="en-US" dirty="0"/>
              <a:t>"&gt;blue&lt;/span&gt; eyes.&lt;/p&gt;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3550" y="2943225"/>
            <a:ext cx="1118938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 &lt;pre&gt; tag defines preformatted text.</a:t>
            </a:r>
          </a:p>
          <a:p>
            <a:r>
              <a:rPr lang="en-US" b="1" dirty="0"/>
              <a:t>Text in a &lt;pre&gt; element is displayed in a fixed-width font (usually Courier), and it preserves both spaces and line breaks</a:t>
            </a:r>
          </a:p>
          <a:p>
            <a:endParaRPr lang="en-US" dirty="0"/>
          </a:p>
          <a:p>
            <a:r>
              <a:rPr lang="en-US" i="1" dirty="0" smtClean="0"/>
              <a:t>&lt;</a:t>
            </a:r>
            <a:r>
              <a:rPr lang="en-US" i="1" dirty="0"/>
              <a:t>pre&gt;</a:t>
            </a:r>
            <a:br>
              <a:rPr lang="en-US" i="1" dirty="0"/>
            </a:br>
            <a:r>
              <a:rPr lang="en-US" i="1" dirty="0"/>
              <a:t>Text in a pre element</a:t>
            </a:r>
            <a:br>
              <a:rPr lang="en-US" i="1" dirty="0"/>
            </a:br>
            <a:r>
              <a:rPr lang="en-US" i="1" dirty="0"/>
              <a:t>is displayed in a fixed-width</a:t>
            </a:r>
            <a:br>
              <a:rPr lang="en-US" i="1" dirty="0"/>
            </a:br>
            <a:r>
              <a:rPr lang="en-US" i="1" dirty="0"/>
              <a:t>font, and it preserves</a:t>
            </a:r>
            <a:br>
              <a:rPr lang="en-US" i="1" dirty="0"/>
            </a:br>
            <a:r>
              <a:rPr lang="en-US" i="1" dirty="0"/>
              <a:t>both      spaces and</a:t>
            </a:r>
            <a:br>
              <a:rPr lang="en-US" i="1" dirty="0"/>
            </a:br>
            <a:r>
              <a:rPr lang="en-US" i="1" dirty="0"/>
              <a:t>line breaks</a:t>
            </a:r>
            <a:br>
              <a:rPr lang="en-US" i="1" dirty="0"/>
            </a:br>
            <a:r>
              <a:rPr lang="en-US" i="1" dirty="0"/>
              <a:t>&lt;/pre</a:t>
            </a:r>
            <a:r>
              <a:rPr lang="en-US" i="1" dirty="0" smtClean="0"/>
              <a:t>&gt;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5746457" y="2383708"/>
            <a:ext cx="62356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Pre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9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235715" y="265954"/>
            <a:ext cx="37205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altLang="en-US" sz="3200" b="1" dirty="0"/>
              <a:t>Comment Statements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683805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To </a:t>
            </a:r>
            <a:r>
              <a:rPr lang="en-US" altLang="en-US" sz="2000" dirty="0"/>
              <a:t>create a comment statement use the     &lt;!-- …. --&gt; tags</a:t>
            </a:r>
          </a:p>
          <a:p>
            <a:endParaRPr lang="en-US" altLang="en-US" sz="2000" dirty="0" smtClean="0"/>
          </a:p>
          <a:p>
            <a:endParaRPr lang="en-US" altLang="en-US" sz="2000" dirty="0"/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" y="2066925"/>
            <a:ext cx="5934075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Comment statements are notes in the HTML code that explain the important features of the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The comments do not appear on the Web page itself but are a useful reference to the author of the page and other programmers</a:t>
            </a:r>
            <a:endParaRPr lang="en-US" alt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3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8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5580828" y="265954"/>
            <a:ext cx="10303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altLang="en-US" sz="3200" b="1" dirty="0" smtClean="0"/>
              <a:t>Tables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81920" y="2402382"/>
            <a:ext cx="3683805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&lt;table&gt;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000" dirty="0"/>
              <a:t>  &lt;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000" dirty="0"/>
              <a:t>    &lt;</a:t>
            </a:r>
            <a:r>
              <a:rPr lang="en-US" sz="2000" dirty="0" err="1"/>
              <a:t>th</a:t>
            </a:r>
            <a:r>
              <a:rPr lang="en-US" sz="2000" dirty="0"/>
              <a:t>&gt;Month&lt;/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000" dirty="0"/>
              <a:t>    &lt;</a:t>
            </a:r>
            <a:r>
              <a:rPr lang="en-US" sz="2000" dirty="0" err="1"/>
              <a:t>th</a:t>
            </a:r>
            <a:r>
              <a:rPr lang="en-US" sz="2000" dirty="0"/>
              <a:t>&gt;Savings&lt;/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000" dirty="0"/>
              <a:t>  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000" dirty="0"/>
              <a:t>  &lt;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000" dirty="0"/>
              <a:t>    &lt;td&gt;January&lt;/td&gt;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000" dirty="0"/>
              <a:t>    &lt;td&gt;$100&lt;/td&gt;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000" dirty="0"/>
              <a:t>  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000" dirty="0"/>
              <a:t>&lt;/table</a:t>
            </a:r>
            <a:r>
              <a:rPr lang="en-US" sz="2000" dirty="0" smtClean="0"/>
              <a:t>&gt;</a:t>
            </a:r>
            <a:endParaRPr lang="en-US" altLang="en-US" sz="5400" dirty="0"/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" y="2066925"/>
            <a:ext cx="5934075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Tables can be used to display rows and columns of data, create multi-column text, captions for images, and sidebars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&lt;TABLE&gt; tag is used to create a table; the &lt;TR&gt; tag defines the beginning of a row while the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&lt;TD&gt; tag defines the beginning of a cell</a:t>
            </a:r>
            <a:endParaRPr lang="en-US" alt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1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3679480" y="265954"/>
            <a:ext cx="483305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altLang="en-US" sz="3200" b="1" dirty="0" smtClean="0"/>
              <a:t>Container vs Non-Container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81920" y="2402382"/>
            <a:ext cx="3683805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Non Container tags </a:t>
            </a:r>
            <a:r>
              <a:rPr lang="en-US" dirty="0"/>
              <a:t>can be used inside the container tags. Like you can insert a line-break or an image anywhere in your page but it should be inside some container </a:t>
            </a:r>
            <a:r>
              <a:rPr lang="en-US" dirty="0" smtClean="0"/>
              <a:t>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" y="2066925"/>
            <a:ext cx="5934075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Container </a:t>
            </a:r>
            <a:r>
              <a:rPr lang="en-US" dirty="0"/>
              <a:t>tags are used to enclose texts, images etc. Like &lt;body&gt; , &lt;div&gt; </a:t>
            </a:r>
            <a:r>
              <a:rPr lang="en-US" dirty="0" err="1"/>
              <a:t>etc</a:t>
            </a:r>
            <a:r>
              <a:rPr lang="en-US" dirty="0"/>
              <a:t> are container tags as we put some content inside them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&lt;title&gt;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&lt;</a:t>
            </a:r>
            <a:r>
              <a:rPr lang="en-US" altLang="en-US" sz="2400" dirty="0" err="1" smtClean="0"/>
              <a:t>h</a:t>
            </a:r>
            <a:r>
              <a:rPr lang="en-US" altLang="en-US" sz="2400" i="1" dirty="0" err="1" smtClean="0"/>
              <a:t>n</a:t>
            </a:r>
            <a:r>
              <a:rPr lang="en-US" altLang="en-US" sz="2400" dirty="0" smtClean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&lt;p&gt;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&lt;pre&gt;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&lt;div&gt;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&lt;span&gt;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&lt;table&gt;&lt;</a:t>
            </a:r>
            <a:r>
              <a:rPr lang="en-US" altLang="en-US" sz="2400" dirty="0" err="1" smtClean="0"/>
              <a:t>tr</a:t>
            </a:r>
            <a:r>
              <a:rPr lang="en-US" altLang="en-US" sz="2400" dirty="0" smtClean="0"/>
              <a:t>&gt;&lt;td&gt;&lt;</a:t>
            </a:r>
            <a:r>
              <a:rPr lang="en-US" altLang="en-US" sz="2400" dirty="0" err="1" smtClean="0"/>
              <a:t>th</a:t>
            </a:r>
            <a:r>
              <a:rPr lang="en-US" altLang="en-US" sz="2400" dirty="0" smtClean="0"/>
              <a:t>&gt;, </a:t>
            </a:r>
            <a:r>
              <a:rPr lang="en-US" altLang="en-US" sz="2400" dirty="0" err="1" smtClean="0"/>
              <a:t>etc</a:t>
            </a:r>
            <a:endParaRPr lang="en-US" alt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14" name="Rectangle 1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492250" y="1088854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62815" y="1088854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18823" y="1158929"/>
            <a:ext cx="242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Container 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1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35875" y="1062527"/>
            <a:ext cx="3229850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306440" y="1062527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57673" y="1161177"/>
            <a:ext cx="2939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Non -Container 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1903</Words>
  <Application>Microsoft Office PowerPoint</Application>
  <PresentationFormat>Widescreen</PresentationFormat>
  <Paragraphs>360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Century Gothic</vt:lpstr>
      <vt:lpstr>Courier</vt:lpstr>
      <vt:lpstr>Geneva</vt:lpstr>
      <vt:lpstr>Javanese Text</vt:lpstr>
      <vt:lpstr>Segoe UI Light</vt:lpstr>
      <vt:lpstr>Times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2019-04-01T09:12:06Z</dcterms:created>
  <dcterms:modified xsi:type="dcterms:W3CDTF">2019-04-02T06:34:02Z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