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7"/>
  </p:notesMasterIdLst>
  <p:sldIdLst>
    <p:sldId id="257" r:id="rId2"/>
    <p:sldId id="258" r:id="rId3"/>
    <p:sldId id="293" r:id="rId4"/>
    <p:sldId id="294" r:id="rId5"/>
    <p:sldId id="295" r:id="rId6"/>
    <p:sldId id="297" r:id="rId7"/>
    <p:sldId id="296" r:id="rId8"/>
    <p:sldId id="298" r:id="rId9"/>
    <p:sldId id="299" r:id="rId10"/>
    <p:sldId id="301" r:id="rId11"/>
    <p:sldId id="302" r:id="rId12"/>
    <p:sldId id="300" r:id="rId13"/>
    <p:sldId id="303" r:id="rId14"/>
    <p:sldId id="30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88"/>
    <a:srgbClr val="30353F"/>
    <a:srgbClr val="43CDD9"/>
    <a:srgbClr val="667181"/>
    <a:srgbClr val="BABABA"/>
    <a:srgbClr val="DBDBDB"/>
    <a:srgbClr val="85E0E7"/>
    <a:srgbClr val="515A6B"/>
    <a:srgbClr val="AFBBBD"/>
    <a:srgbClr val="8FA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8" d="100"/>
          <a:sy n="88" d="100"/>
        </p:scale>
        <p:origin x="494" y="53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08/04/2019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4503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97379" y="2841010"/>
            <a:ext cx="2797241" cy="19082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 err="1" smtClean="0">
                <a:solidFill>
                  <a:schemeClr val="bg1"/>
                </a:solidFill>
                <a:latin typeface="+mj-lt"/>
              </a:rPr>
              <a:t>Livescript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4400" b="1" dirty="0" smtClean="0">
                <a:solidFill>
                  <a:schemeClr val="bg1"/>
                </a:solidFill>
                <a:latin typeface="+mj-lt"/>
              </a:rPr>
            </a:br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oops…</a:t>
            </a:r>
            <a:endParaRPr lang="en-US" sz="4400" b="1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347663" algn="l"/>
              </a:tabLst>
            </a:pPr>
            <a:r>
              <a:rPr lang="en-US" sz="4400" b="1" dirty="0" err="1" smtClean="0">
                <a:solidFill>
                  <a:schemeClr val="bg1"/>
                </a:solidFill>
                <a:latin typeface="+mj-lt"/>
              </a:rPr>
              <a:t>Javascript</a:t>
            </a:r>
            <a:endParaRPr 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365386" y="5153333"/>
            <a:ext cx="3705479" cy="1598515"/>
            <a:chOff x="8860686" y="5324783"/>
            <a:chExt cx="3705479" cy="15985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0686" y="5324783"/>
              <a:ext cx="1171829" cy="117182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727715" y="5599859"/>
              <a:ext cx="283845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80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15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347663" algn="l"/>
              </a:tabLst>
            </a:pPr>
            <a:r>
              <a:rPr lang="en-US" sz="3600" b="1" dirty="0" smtClean="0">
                <a:solidFill>
                  <a:schemeClr val="bg1"/>
                </a:solidFill>
              </a:rPr>
              <a:t>IF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4431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en-US" sz="2400" b="1" dirty="0" smtClean="0"/>
              <a:t>if(</a:t>
            </a:r>
            <a:r>
              <a:rPr lang="en-US" sz="2400" b="1" dirty="0" err="1" smtClean="0"/>
              <a:t>condn</a:t>
            </a:r>
            <a:r>
              <a:rPr lang="en-US" sz="2400" b="1" dirty="0" smtClean="0"/>
              <a:t>){</a:t>
            </a:r>
          </a:p>
          <a:p>
            <a:pPr lvl="2"/>
            <a:r>
              <a:rPr lang="en-US" sz="2400" b="1" dirty="0" smtClean="0"/>
              <a:t>….</a:t>
            </a:r>
          </a:p>
          <a:p>
            <a:pPr lvl="2"/>
            <a:r>
              <a:rPr lang="en-US" sz="2400" b="1" dirty="0" smtClean="0"/>
              <a:t>statements</a:t>
            </a:r>
            <a:endParaRPr lang="en-US" sz="2400" b="1" dirty="0"/>
          </a:p>
          <a:p>
            <a:pPr lvl="2"/>
            <a:r>
              <a:rPr lang="en-US" sz="2400" b="1" dirty="0" smtClean="0"/>
              <a:t>….</a:t>
            </a:r>
          </a:p>
          <a:p>
            <a:pPr lvl="1"/>
            <a:r>
              <a:rPr lang="en-US" sz="2400" b="1" dirty="0" smtClean="0"/>
              <a:t>}</a:t>
            </a:r>
          </a:p>
          <a:p>
            <a:pPr lvl="1"/>
            <a:r>
              <a:rPr lang="en-US" sz="2400" b="1" dirty="0" smtClean="0"/>
              <a:t>else if(</a:t>
            </a:r>
            <a:r>
              <a:rPr lang="en-US" sz="2400" b="1" dirty="0" err="1" smtClean="0"/>
              <a:t>condn</a:t>
            </a:r>
            <a:r>
              <a:rPr lang="en-US" sz="2400" b="1" dirty="0" smtClean="0"/>
              <a:t>){</a:t>
            </a:r>
          </a:p>
          <a:p>
            <a:pPr lvl="2"/>
            <a:r>
              <a:rPr lang="en-US" sz="2400" b="1" dirty="0"/>
              <a:t>….</a:t>
            </a:r>
          </a:p>
          <a:p>
            <a:pPr lvl="2"/>
            <a:r>
              <a:rPr lang="en-US" sz="2400" b="1" dirty="0"/>
              <a:t>statements</a:t>
            </a:r>
          </a:p>
          <a:p>
            <a:pPr lvl="2"/>
            <a:r>
              <a:rPr lang="en-US" sz="2400" b="1" dirty="0"/>
              <a:t>….</a:t>
            </a:r>
          </a:p>
          <a:p>
            <a:pPr lvl="1"/>
            <a:r>
              <a:rPr lang="en-US" sz="2400" b="1" dirty="0" smtClean="0"/>
              <a:t>}</a:t>
            </a:r>
          </a:p>
          <a:p>
            <a:pPr lvl="1"/>
            <a:r>
              <a:rPr lang="en-US" sz="2400" b="1" dirty="0" smtClean="0"/>
              <a:t>else{</a:t>
            </a:r>
          </a:p>
          <a:p>
            <a:pPr lvl="1"/>
            <a:r>
              <a:rPr lang="en-US" sz="2400" b="1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73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15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347663" algn="l"/>
              </a:tabLst>
            </a:pPr>
            <a:r>
              <a:rPr lang="en-US" sz="3600" b="1" dirty="0" smtClean="0">
                <a:solidFill>
                  <a:schemeClr val="bg1"/>
                </a:solidFill>
              </a:rPr>
              <a:t>Ternary Operator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40626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en-US" sz="2400" b="1" i="1" dirty="0" err="1" smtClean="0"/>
              <a:t>condition</a:t>
            </a:r>
            <a:r>
              <a:rPr lang="en-US" sz="2400" b="1" dirty="0" err="1" smtClean="0"/>
              <a:t>?</a:t>
            </a:r>
            <a:r>
              <a:rPr lang="en-US" sz="2400" b="1" i="1" dirty="0" err="1" smtClean="0"/>
              <a:t>exec</a:t>
            </a:r>
            <a:r>
              <a:rPr lang="en-US" sz="2400" b="1" i="1" dirty="0" smtClean="0"/>
              <a:t> if </a:t>
            </a:r>
            <a:r>
              <a:rPr lang="en-US" sz="2400" b="1" i="1" dirty="0" err="1" smtClean="0"/>
              <a:t>true</a:t>
            </a:r>
            <a:r>
              <a:rPr lang="en-US" sz="2400" b="1" dirty="0" err="1" smtClean="0"/>
              <a:t>:</a:t>
            </a:r>
            <a:r>
              <a:rPr lang="en-US" sz="2400" b="1" i="1" dirty="0" err="1" smtClean="0"/>
              <a:t>exec</a:t>
            </a:r>
            <a:r>
              <a:rPr lang="en-US" sz="2400" b="1" i="1" dirty="0" smtClean="0"/>
              <a:t> if false</a:t>
            </a:r>
          </a:p>
          <a:p>
            <a:pPr lvl="1"/>
            <a:endParaRPr lang="en-US" sz="2400" b="1" i="1" dirty="0"/>
          </a:p>
          <a:p>
            <a:pPr lvl="1"/>
            <a:endParaRPr lang="en-US" sz="2400" b="1" i="1" dirty="0" smtClean="0"/>
          </a:p>
          <a:p>
            <a:pPr lvl="1"/>
            <a:r>
              <a:rPr lang="en-US" sz="2400" b="1" i="1" dirty="0" err="1" smtClean="0"/>
              <a:t>Eg</a:t>
            </a:r>
            <a:r>
              <a:rPr lang="en-US" sz="2400" b="1" i="1" dirty="0" smtClean="0"/>
              <a:t>:</a:t>
            </a:r>
          </a:p>
          <a:p>
            <a:pPr lvl="1"/>
            <a:endParaRPr lang="en-US" sz="2400" b="1" i="1" dirty="0" smtClean="0"/>
          </a:p>
          <a:p>
            <a:pPr lvl="1"/>
            <a:r>
              <a:rPr lang="en-US" sz="2400" i="1" dirty="0" smtClean="0"/>
              <a:t>1+1===2?console.log(true):console.log(false)</a:t>
            </a:r>
          </a:p>
          <a:p>
            <a:pPr lvl="1"/>
            <a:endParaRPr lang="en-US" sz="2400" b="1" i="1" dirty="0"/>
          </a:p>
          <a:p>
            <a:pPr lvl="1"/>
            <a:endParaRPr lang="en-US" sz="2400" b="1" i="1" dirty="0"/>
          </a:p>
          <a:p>
            <a:pPr lvl="1"/>
            <a:endParaRPr lang="en-US" sz="2400" b="1" i="1" dirty="0" smtClean="0"/>
          </a:p>
          <a:p>
            <a:pPr lvl="1"/>
            <a:endParaRPr lang="en-US" sz="2400" b="1" i="1" dirty="0"/>
          </a:p>
          <a:p>
            <a:pPr lvl="1"/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4626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15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347663" algn="l"/>
              </a:tabLst>
            </a:pPr>
            <a:r>
              <a:rPr lang="en-US" sz="3600" b="1" dirty="0" smtClean="0">
                <a:solidFill>
                  <a:schemeClr val="bg1"/>
                </a:solidFill>
              </a:rPr>
              <a:t>Functions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4431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en-US" sz="2400" dirty="0"/>
              <a:t>function </a:t>
            </a:r>
            <a:r>
              <a:rPr lang="en-US" sz="2400" dirty="0" err="1"/>
              <a:t>myFunction</a:t>
            </a:r>
            <a:r>
              <a:rPr lang="en-US" sz="2400" dirty="0"/>
              <a:t>() {</a:t>
            </a:r>
          </a:p>
          <a:p>
            <a:pPr lvl="1"/>
            <a:r>
              <a:rPr lang="en-US" sz="2400" dirty="0"/>
              <a:t>  </a:t>
            </a:r>
            <a:r>
              <a:rPr lang="en-US" sz="2400" dirty="0" smtClean="0"/>
              <a:t>console.log("</a:t>
            </a:r>
            <a:r>
              <a:rPr lang="en-US" sz="2400" dirty="0"/>
              <a:t>Hello World!");</a:t>
            </a:r>
          </a:p>
          <a:p>
            <a:pPr lvl="1"/>
            <a:r>
              <a:rPr lang="en-US" sz="2400" dirty="0" smtClean="0"/>
              <a:t>}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Vs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myFunction</a:t>
            </a:r>
            <a:r>
              <a:rPr lang="en-US" sz="2400" dirty="0"/>
              <a:t> </a:t>
            </a:r>
            <a:r>
              <a:rPr lang="en-US" sz="2400" dirty="0" smtClean="0"/>
              <a:t>=()=&gt;{</a:t>
            </a:r>
          </a:p>
          <a:p>
            <a:pPr lvl="1"/>
            <a:r>
              <a:rPr lang="en-US" sz="2400" dirty="0" smtClean="0"/>
              <a:t>	console.log</a:t>
            </a:r>
            <a:r>
              <a:rPr lang="en-US" sz="2400" dirty="0"/>
              <a:t>("Hello World</a:t>
            </a:r>
            <a:r>
              <a:rPr lang="en-US" sz="2400" dirty="0" smtClean="0"/>
              <a:t>");</a:t>
            </a:r>
          </a:p>
          <a:p>
            <a:pPr lvl="1"/>
            <a:r>
              <a:rPr lang="en-US" sz="2400" dirty="0" smtClean="0"/>
              <a:t>}</a:t>
            </a:r>
          </a:p>
          <a:p>
            <a:pPr lvl="1"/>
            <a:endParaRPr lang="en-US" sz="2400" b="1" dirty="0"/>
          </a:p>
          <a:p>
            <a:pPr lvl="1"/>
            <a:endParaRPr lang="en-US" sz="2400" b="1" dirty="0" smtClean="0"/>
          </a:p>
          <a:p>
            <a:pPr lvl="1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3291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15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347663" algn="l"/>
              </a:tabLst>
            </a:pPr>
            <a:r>
              <a:rPr lang="en-US" sz="3600" b="1" dirty="0" smtClean="0">
                <a:solidFill>
                  <a:schemeClr val="bg1"/>
                </a:solidFill>
              </a:rPr>
              <a:t>Loops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40626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en-US" sz="2400" b="1" i="1" dirty="0" smtClean="0"/>
              <a:t>for:</a:t>
            </a:r>
          </a:p>
          <a:p>
            <a:pPr lvl="1"/>
            <a:r>
              <a:rPr lang="en-US" sz="2400" i="1" dirty="0"/>
              <a:t>for(</a:t>
            </a:r>
            <a:r>
              <a:rPr lang="en-US" sz="2400" i="1" dirty="0" err="1"/>
              <a:t>var</a:t>
            </a:r>
            <a:r>
              <a:rPr lang="en-US" sz="2400" i="1" dirty="0"/>
              <a:t> </a:t>
            </a:r>
            <a:r>
              <a:rPr lang="en-US" sz="2400" i="1" dirty="0" err="1"/>
              <a:t>i</a:t>
            </a:r>
            <a:r>
              <a:rPr lang="en-US" sz="2400" i="1" dirty="0"/>
              <a:t>=0;i&lt;=10;i</a:t>
            </a:r>
            <a:r>
              <a:rPr lang="en-US" sz="2400" i="1" dirty="0" smtClean="0"/>
              <a:t>++){</a:t>
            </a:r>
          </a:p>
          <a:p>
            <a:pPr lvl="1"/>
            <a:r>
              <a:rPr lang="en-US" sz="2400" i="1" dirty="0"/>
              <a:t>	</a:t>
            </a:r>
            <a:r>
              <a:rPr lang="en-US" sz="2400" i="1" dirty="0" smtClean="0"/>
              <a:t>console.log(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)</a:t>
            </a:r>
          </a:p>
          <a:p>
            <a:pPr lvl="1"/>
            <a:r>
              <a:rPr lang="en-US" sz="2400" i="1" dirty="0" smtClean="0"/>
              <a:t>}</a:t>
            </a:r>
          </a:p>
          <a:p>
            <a:pPr lvl="1"/>
            <a:endParaRPr lang="en-US" sz="2400" b="1" i="1" dirty="0" smtClean="0"/>
          </a:p>
          <a:p>
            <a:pPr lvl="1"/>
            <a:r>
              <a:rPr lang="en-US" sz="2400" b="1" i="1" dirty="0" smtClean="0"/>
              <a:t>while</a:t>
            </a:r>
          </a:p>
          <a:p>
            <a:pPr lvl="1"/>
            <a:r>
              <a:rPr lang="nn-NO" sz="2400" i="1" dirty="0"/>
              <a:t>var i=0</a:t>
            </a:r>
            <a:r>
              <a:rPr lang="nn-NO" sz="2400" i="1" dirty="0" smtClean="0"/>
              <a:t>;</a:t>
            </a:r>
          </a:p>
          <a:p>
            <a:pPr lvl="1"/>
            <a:r>
              <a:rPr lang="nn-NO" sz="2400" i="1" dirty="0" smtClean="0"/>
              <a:t>while(i</a:t>
            </a:r>
            <a:r>
              <a:rPr lang="nn-NO" sz="2400" i="1" dirty="0"/>
              <a:t>&lt;=10</a:t>
            </a:r>
            <a:r>
              <a:rPr lang="nn-NO" sz="2400" i="1" dirty="0" smtClean="0"/>
              <a:t>){</a:t>
            </a:r>
          </a:p>
          <a:p>
            <a:pPr lvl="2"/>
            <a:r>
              <a:rPr lang="nn-NO" sz="2400" i="1" dirty="0" smtClean="0"/>
              <a:t>console.log(i);</a:t>
            </a:r>
          </a:p>
          <a:p>
            <a:pPr lvl="2"/>
            <a:r>
              <a:rPr lang="nn-NO" sz="2400" i="1" dirty="0" smtClean="0"/>
              <a:t>i++</a:t>
            </a:r>
          </a:p>
          <a:p>
            <a:pPr lvl="1"/>
            <a:r>
              <a:rPr lang="nn-NO" sz="2400" i="1" dirty="0" smtClean="0"/>
              <a:t>}</a:t>
            </a:r>
            <a:endParaRPr lang="en-US" sz="2400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512526" y="1783860"/>
            <a:ext cx="44936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do </a:t>
            </a:r>
            <a:r>
              <a:rPr lang="en-US" sz="2400" b="1" i="1" dirty="0" smtClean="0"/>
              <a:t>while</a:t>
            </a:r>
          </a:p>
          <a:p>
            <a:endParaRPr lang="en-US" sz="2400" i="1" dirty="0"/>
          </a:p>
          <a:p>
            <a:r>
              <a:rPr lang="nn-NO" sz="2400" dirty="0"/>
              <a:t>var i=0</a:t>
            </a:r>
            <a:r>
              <a:rPr lang="nn-NO" sz="2400" dirty="0" smtClean="0"/>
              <a:t>;</a:t>
            </a:r>
          </a:p>
          <a:p>
            <a:r>
              <a:rPr lang="nn-NO" sz="2400" dirty="0" smtClean="0"/>
              <a:t>do{</a:t>
            </a:r>
          </a:p>
          <a:p>
            <a:r>
              <a:rPr lang="nn-NO" sz="2400" dirty="0"/>
              <a:t>	</a:t>
            </a:r>
            <a:r>
              <a:rPr lang="nn-NO" sz="2400" dirty="0" smtClean="0"/>
              <a:t>console.log(i);</a:t>
            </a:r>
          </a:p>
          <a:p>
            <a:r>
              <a:rPr lang="nn-NO" sz="2400" dirty="0"/>
              <a:t>	</a:t>
            </a:r>
            <a:r>
              <a:rPr lang="nn-NO" sz="2400" dirty="0" smtClean="0"/>
              <a:t>i++</a:t>
            </a:r>
          </a:p>
          <a:p>
            <a:r>
              <a:rPr lang="nn-NO" sz="2400" dirty="0" smtClean="0"/>
              <a:t>}</a:t>
            </a:r>
          </a:p>
          <a:p>
            <a:r>
              <a:rPr lang="nn-NO" sz="2400" dirty="0" smtClean="0"/>
              <a:t>while(i</a:t>
            </a:r>
            <a:r>
              <a:rPr lang="nn-NO" sz="2400" dirty="0"/>
              <a:t>&lt;=10</a:t>
            </a:r>
            <a:r>
              <a:rPr lang="nn-NO" sz="2400" dirty="0" smtClean="0"/>
              <a:t>)</a:t>
            </a:r>
          </a:p>
          <a:p>
            <a:endParaRPr lang="nn-NO" sz="2400" dirty="0"/>
          </a:p>
          <a:p>
            <a:r>
              <a:rPr lang="nn-NO" sz="2400" b="1" u="sng" dirty="0" smtClean="0"/>
              <a:t>contine and break statments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8969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15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347663" algn="l"/>
              </a:tabLst>
            </a:pPr>
            <a:r>
              <a:rPr lang="en-US" sz="3600" b="1" dirty="0" smtClean="0">
                <a:solidFill>
                  <a:schemeClr val="bg1"/>
                </a:solidFill>
              </a:rPr>
              <a:t>What’s coming?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29546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 smtClean="0"/>
              <a:t>Strict mode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 smtClean="0"/>
              <a:t>string </a:t>
            </a:r>
            <a:r>
              <a:rPr lang="en-US" sz="2400" i="1" dirty="0"/>
              <a:t>and array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 smtClean="0"/>
              <a:t>map, reduce, filter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 smtClean="0"/>
              <a:t>Hoisting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 smtClean="0"/>
              <a:t>Spread operator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 smtClean="0"/>
              <a:t>Closure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 smtClean="0"/>
              <a:t>Callback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 smtClean="0"/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381096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7722" y="3059668"/>
            <a:ext cx="4996561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 smtClean="0">
                <a:solidFill>
                  <a:srgbClr val="FFFFFF"/>
                </a:solidFill>
                <a:latin typeface="+mj-lt"/>
              </a:rPr>
              <a:t>Assignment Time</a:t>
            </a:r>
            <a:endParaRPr lang="en-US" sz="4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735494" y="4456996"/>
            <a:ext cx="34871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Give number is even or odd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Addition, Subtraction, Division, Multiplication, Reminder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Fibonacci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Given number is prime or not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203660" y="165381"/>
            <a:ext cx="378469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What is </a:t>
            </a:r>
            <a:r>
              <a:rPr lang="en-US" sz="3200" b="1" dirty="0" err="1" smtClean="0">
                <a:solidFill>
                  <a:srgbClr val="30353F"/>
                </a:solidFill>
                <a:latin typeface="+mj-lt"/>
              </a:rPr>
              <a:t>Javascript</a:t>
            </a: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?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155" name="Rectangle 15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052275" y="854232"/>
            <a:ext cx="10087448" cy="2289511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Rectangle 102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052276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532029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011780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2276" y="847725"/>
            <a:ext cx="10087448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854232"/>
            <a:ext cx="98583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JavaScript </a:t>
            </a:r>
            <a:r>
              <a:rPr lang="en-US" sz="2400" dirty="0"/>
              <a:t>is one of the core technologies of the World Wide </a:t>
            </a:r>
            <a:r>
              <a:rPr lang="en-US" sz="2400" dirty="0" smtClean="0"/>
              <a:t>Web, alongside </a:t>
            </a:r>
            <a:r>
              <a:rPr lang="en-US" sz="2400" dirty="0"/>
              <a:t>HTML and CSS</a:t>
            </a:r>
            <a:r>
              <a:rPr lang="en-US" sz="2400" dirty="0" smtClean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JavaScript </a:t>
            </a:r>
            <a:r>
              <a:rPr lang="en-US" sz="2400" dirty="0"/>
              <a:t>enables interactive web pages and is an essential part of web applications. </a:t>
            </a: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vast majority of websites use </a:t>
            </a:r>
            <a:r>
              <a:rPr lang="en-US" sz="2400" dirty="0" smtClean="0"/>
              <a:t>it, and </a:t>
            </a:r>
            <a:r>
              <a:rPr lang="en-US" sz="2400" dirty="0"/>
              <a:t>major web browsers have a dedicated JavaScript engine to execute it. </a:t>
            </a:r>
          </a:p>
          <a:p>
            <a:pPr algn="just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3518314"/>
            <a:ext cx="2933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b="1" dirty="0" smtClean="0"/>
              <a:t>Designer of JS?</a:t>
            </a:r>
            <a:endParaRPr lang="en-US" altLang="en-US" sz="2400" b="1" dirty="0" smtClean="0"/>
          </a:p>
          <a:p>
            <a:pPr algn="ctr"/>
            <a:endParaRPr lang="en-US" altLang="en-US" sz="2400" dirty="0"/>
          </a:p>
          <a:p>
            <a:pPr algn="ctr"/>
            <a:r>
              <a:rPr lang="en-US" altLang="en-US" sz="2400" dirty="0" smtClean="0"/>
              <a:t>Brendan </a:t>
            </a:r>
            <a:r>
              <a:rPr lang="en-US" altLang="en-US" sz="2400" dirty="0" err="1" smtClean="0"/>
              <a:t>Eich</a:t>
            </a:r>
            <a:r>
              <a:rPr lang="en-US" altLang="en-US" sz="2400" dirty="0" smtClean="0"/>
              <a:t>,</a:t>
            </a:r>
          </a:p>
          <a:p>
            <a:pPr algn="ctr"/>
            <a:r>
              <a:rPr lang="en-US" altLang="en-US" sz="2400" dirty="0" smtClean="0"/>
              <a:t>Netscape Communication Corporation,</a:t>
            </a:r>
          </a:p>
          <a:p>
            <a:pPr algn="ctr"/>
            <a:r>
              <a:rPr lang="en-US" altLang="en-US" sz="2400" dirty="0" smtClean="0"/>
              <a:t>1995</a:t>
            </a:r>
          </a:p>
          <a:p>
            <a:pPr algn="ctr"/>
            <a:endParaRPr lang="en-US" altLang="en-US" sz="2400" dirty="0"/>
          </a:p>
          <a:p>
            <a:pPr algn="ctr"/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29150" y="3495675"/>
            <a:ext cx="2933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ECMA Script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It was created to standardize JavaScript, so as to foster multiple independent implementations.</a:t>
            </a:r>
            <a:endParaRPr lang="en-US" sz="2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550" y="3404014"/>
            <a:ext cx="3061946" cy="306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15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347663" algn="l"/>
              </a:tabLst>
            </a:pPr>
            <a:r>
              <a:rPr lang="en-US" sz="3600" b="1" dirty="0" err="1" smtClean="0">
                <a:solidFill>
                  <a:schemeClr val="bg1"/>
                </a:solidFill>
              </a:rPr>
              <a:t>Javascript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can change HTML content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49859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"Hello </a:t>
            </a:r>
            <a:r>
              <a:rPr lang="en-US" dirty="0" smtClean="0"/>
              <a:t>World"; </a:t>
            </a:r>
          </a:p>
          <a:p>
            <a:endParaRPr lang="en-US" dirty="0" smtClean="0"/>
          </a:p>
          <a:p>
            <a:r>
              <a:rPr lang="en-US" dirty="0" err="1" smtClean="0"/>
              <a:t>document.getElementById</a:t>
            </a:r>
            <a:r>
              <a:rPr lang="en-US" dirty="0"/>
              <a:t>("demo</a:t>
            </a:r>
            <a:r>
              <a:rPr lang="en-US" dirty="0" smtClean="0"/>
              <a:t>").</a:t>
            </a:r>
            <a:r>
              <a:rPr lang="en-US" dirty="0" err="1" smtClean="0"/>
              <a:t>style.color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“</a:t>
            </a:r>
            <a:r>
              <a:rPr lang="en-US" dirty="0" err="1" smtClean="0"/>
              <a:t>skyblue</a:t>
            </a:r>
            <a:r>
              <a:rPr lang="en-US" dirty="0" smtClean="0"/>
              <a:t>"; 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/>
              <a:t>&lt;!DOCTYPE html&gt;</a:t>
            </a:r>
          </a:p>
          <a:p>
            <a:r>
              <a:rPr lang="en-US" i="1" dirty="0"/>
              <a:t>&lt;html&gt;</a:t>
            </a:r>
          </a:p>
          <a:p>
            <a:r>
              <a:rPr lang="en-US" i="1" dirty="0"/>
              <a:t>&lt;body&gt;</a:t>
            </a:r>
          </a:p>
          <a:p>
            <a:endParaRPr lang="en-US" i="1" dirty="0"/>
          </a:p>
          <a:p>
            <a:r>
              <a:rPr lang="en-US" i="1" dirty="0"/>
              <a:t>&lt;</a:t>
            </a:r>
            <a:r>
              <a:rPr lang="en-US" i="1" dirty="0" smtClean="0"/>
              <a:t>h2&gt;Document Object Model Computation&lt;/</a:t>
            </a:r>
            <a:r>
              <a:rPr lang="en-US" i="1" dirty="0"/>
              <a:t>h2&gt;</a:t>
            </a:r>
          </a:p>
          <a:p>
            <a:endParaRPr lang="en-US" i="1" dirty="0"/>
          </a:p>
          <a:p>
            <a:r>
              <a:rPr lang="en-US" i="1" dirty="0"/>
              <a:t>&lt;p id="demo"&gt;JavaScript can change </a:t>
            </a:r>
            <a:r>
              <a:rPr lang="en-US" i="1" dirty="0" smtClean="0"/>
              <a:t>DOM&lt;/</a:t>
            </a:r>
            <a:r>
              <a:rPr lang="en-US" i="1" dirty="0"/>
              <a:t>p&gt;</a:t>
            </a:r>
          </a:p>
          <a:p>
            <a:endParaRPr lang="en-US" i="1" dirty="0"/>
          </a:p>
          <a:p>
            <a:r>
              <a:rPr lang="en-US" i="1" dirty="0"/>
              <a:t>&lt;button type="button" </a:t>
            </a:r>
            <a:r>
              <a:rPr lang="en-US" i="1" dirty="0" err="1"/>
              <a:t>onclick</a:t>
            </a:r>
            <a:r>
              <a:rPr lang="en-US" i="1" dirty="0"/>
              <a:t>='</a:t>
            </a:r>
            <a:r>
              <a:rPr lang="en-US" i="1" dirty="0" err="1"/>
              <a:t>document.getElementById</a:t>
            </a:r>
            <a:r>
              <a:rPr lang="en-US" i="1" dirty="0"/>
              <a:t>("demo").</a:t>
            </a:r>
            <a:r>
              <a:rPr lang="en-US" i="1" dirty="0" err="1"/>
              <a:t>innerHTML</a:t>
            </a:r>
            <a:r>
              <a:rPr lang="en-US" i="1" dirty="0"/>
              <a:t> = "Hello </a:t>
            </a:r>
            <a:r>
              <a:rPr lang="en-US" i="1" dirty="0" smtClean="0"/>
              <a:t>World!"'&gt;Don’t click!&lt;/</a:t>
            </a:r>
            <a:r>
              <a:rPr lang="en-US" i="1" dirty="0"/>
              <a:t>button&gt;</a:t>
            </a:r>
          </a:p>
          <a:p>
            <a:endParaRPr lang="en-US" i="1" dirty="0"/>
          </a:p>
          <a:p>
            <a:r>
              <a:rPr lang="en-US" i="1" dirty="0"/>
              <a:t>&lt;/body&gt;</a:t>
            </a:r>
          </a:p>
          <a:p>
            <a:r>
              <a:rPr lang="en-US" i="1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6089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15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347663" algn="l"/>
              </a:tabLst>
            </a:pPr>
            <a:r>
              <a:rPr lang="en-US" sz="3600" b="1" dirty="0" smtClean="0">
                <a:solidFill>
                  <a:schemeClr val="bg1"/>
                </a:solidFill>
              </a:rPr>
              <a:t>&lt;SCRIPT&gt;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4431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Where do we write </a:t>
            </a:r>
            <a:r>
              <a:rPr lang="en-US" dirty="0" err="1" smtClean="0"/>
              <a:t>Javascript</a:t>
            </a:r>
            <a:r>
              <a:rPr lang="en-US" dirty="0" smtClean="0"/>
              <a:t> code in HTML?</a:t>
            </a:r>
          </a:p>
          <a:p>
            <a:endParaRPr lang="en-US" dirty="0" smtClean="0"/>
          </a:p>
          <a:p>
            <a:r>
              <a:rPr lang="en-US" b="1" dirty="0" smtClean="0"/>
              <a:t>Code inside &lt;script&gt; Tag</a:t>
            </a:r>
            <a:endParaRPr lang="en-US" b="1" dirty="0"/>
          </a:p>
          <a:p>
            <a:r>
              <a:rPr lang="en-US" dirty="0" smtClean="0"/>
              <a:t>&lt;</a:t>
            </a:r>
            <a:r>
              <a:rPr lang="en-US" dirty="0"/>
              <a:t>script&gt;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 "My First JavaScript";</a:t>
            </a:r>
            <a:br>
              <a:rPr lang="en-US" dirty="0"/>
            </a:br>
            <a:r>
              <a:rPr lang="en-US" dirty="0"/>
              <a:t>&lt;/script</a:t>
            </a:r>
            <a:r>
              <a:rPr lang="en-US" dirty="0" smtClean="0"/>
              <a:t>&gt;</a:t>
            </a:r>
          </a:p>
          <a:p>
            <a:endParaRPr lang="en-US" i="1" dirty="0" smtClean="0"/>
          </a:p>
          <a:p>
            <a:r>
              <a:rPr lang="en-US" b="1" dirty="0" smtClean="0"/>
              <a:t>External JS File</a:t>
            </a:r>
            <a:endParaRPr lang="en-US" b="1" dirty="0"/>
          </a:p>
          <a:p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="myScript.js"&gt;&lt;/script&gt;</a:t>
            </a:r>
            <a:endParaRPr lang="en-US" i="1" dirty="0"/>
          </a:p>
          <a:p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separates HTML and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makes HTML and JavaScript easier to read and maintain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Cached JavaScript files can speed up page loads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2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15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347663" algn="l"/>
              </a:tabLst>
            </a:pPr>
            <a:r>
              <a:rPr lang="en-US" sz="3600" b="1" dirty="0" err="1" smtClean="0">
                <a:solidFill>
                  <a:schemeClr val="bg1"/>
                </a:solidFill>
              </a:rPr>
              <a:t>Document.write</a:t>
            </a:r>
            <a:r>
              <a:rPr lang="en-US" sz="3600" b="1" dirty="0" smtClean="0">
                <a:solidFill>
                  <a:schemeClr val="bg1"/>
                </a:solidFill>
              </a:rPr>
              <a:t>, alert, console.log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 err="1" smtClean="0"/>
              <a:t>Document.write</a:t>
            </a:r>
            <a:r>
              <a:rPr lang="en-US" b="1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Writes the data in the HTML</a:t>
            </a:r>
          </a:p>
          <a:p>
            <a:endParaRPr lang="en-US" dirty="0"/>
          </a:p>
          <a:p>
            <a:r>
              <a:rPr lang="en-US" b="1" dirty="0" smtClean="0"/>
              <a:t>Console.log</a:t>
            </a:r>
          </a:p>
          <a:p>
            <a:endParaRPr lang="en-US" dirty="0"/>
          </a:p>
          <a:p>
            <a:r>
              <a:rPr lang="en-US" dirty="0" smtClean="0"/>
              <a:t>Prints data in the console</a:t>
            </a:r>
          </a:p>
          <a:p>
            <a:endParaRPr lang="en-US" dirty="0"/>
          </a:p>
          <a:p>
            <a:r>
              <a:rPr lang="en-US" b="1" dirty="0" smtClean="0"/>
              <a:t>Alert</a:t>
            </a:r>
          </a:p>
          <a:p>
            <a:endParaRPr lang="en-US" b="1" dirty="0" smtClean="0"/>
          </a:p>
          <a:p>
            <a:r>
              <a:rPr lang="en-US" dirty="0" smtClean="0"/>
              <a:t>Pops an alert box in the HTML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2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15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347663" algn="l"/>
              </a:tabLst>
            </a:pPr>
            <a:r>
              <a:rPr lang="en-US" sz="3600" b="1" dirty="0" err="1" smtClean="0">
                <a:solidFill>
                  <a:schemeClr val="bg1"/>
                </a:solidFill>
              </a:rPr>
              <a:t>Var</a:t>
            </a:r>
            <a:r>
              <a:rPr lang="en-US" sz="3600" b="1" dirty="0" smtClean="0">
                <a:solidFill>
                  <a:schemeClr val="bg1"/>
                </a:solidFill>
              </a:rPr>
              <a:t>, let and </a:t>
            </a:r>
            <a:r>
              <a:rPr lang="en-US" sz="3600" b="1" dirty="0" err="1" smtClean="0">
                <a:solidFill>
                  <a:schemeClr val="bg1"/>
                </a:solidFill>
              </a:rPr>
              <a:t>const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29546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err="1" smtClean="0"/>
              <a:t>Var</a:t>
            </a:r>
            <a:r>
              <a:rPr lang="en-US" sz="2400" b="1" dirty="0" smtClean="0"/>
              <a:t>:</a:t>
            </a:r>
          </a:p>
          <a:p>
            <a:r>
              <a:rPr lang="en-US" sz="2400" dirty="0" smtClean="0"/>
              <a:t>Function scope, can be changed</a:t>
            </a:r>
          </a:p>
          <a:p>
            <a:endParaRPr lang="en-US" sz="2400" dirty="0"/>
          </a:p>
          <a:p>
            <a:r>
              <a:rPr lang="en-US" sz="2400" b="1" dirty="0" smtClean="0"/>
              <a:t>Let:</a:t>
            </a:r>
          </a:p>
          <a:p>
            <a:r>
              <a:rPr lang="en-US" sz="2400" dirty="0" smtClean="0"/>
              <a:t>Block Scope, can be changed</a:t>
            </a:r>
          </a:p>
          <a:p>
            <a:endParaRPr lang="en-US" sz="2400" dirty="0"/>
          </a:p>
          <a:p>
            <a:r>
              <a:rPr lang="en-US" sz="2400" b="1" dirty="0" err="1" smtClean="0"/>
              <a:t>Const</a:t>
            </a:r>
            <a:r>
              <a:rPr lang="en-US" sz="2400" b="1" dirty="0" smtClean="0"/>
              <a:t>:</a:t>
            </a:r>
          </a:p>
          <a:p>
            <a:r>
              <a:rPr lang="en-US" sz="2400" dirty="0" smtClean="0"/>
              <a:t>Block scope, cannot be changed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02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15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347663" algn="l"/>
              </a:tabLst>
            </a:pPr>
            <a:r>
              <a:rPr lang="en-US" sz="3600" b="1" dirty="0" smtClean="0">
                <a:solidFill>
                  <a:schemeClr val="bg1"/>
                </a:solidFill>
              </a:rPr>
              <a:t>Comment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/>
              <a:t>Single Line:</a:t>
            </a:r>
          </a:p>
          <a:p>
            <a:endParaRPr lang="en-US" sz="2400" dirty="0"/>
          </a:p>
          <a:p>
            <a:r>
              <a:rPr lang="en-US" sz="2400" dirty="0" smtClean="0"/>
              <a:t>//single line comment</a:t>
            </a:r>
          </a:p>
          <a:p>
            <a:endParaRPr lang="en-US" sz="2400" dirty="0"/>
          </a:p>
          <a:p>
            <a:r>
              <a:rPr lang="en-US" sz="2400" b="1" dirty="0" smtClean="0"/>
              <a:t>Multiline:</a:t>
            </a:r>
          </a:p>
          <a:p>
            <a:endParaRPr lang="en-US" sz="2400" dirty="0"/>
          </a:p>
          <a:p>
            <a:r>
              <a:rPr lang="en-US" sz="2400" dirty="0" smtClean="0"/>
              <a:t>/*</a:t>
            </a:r>
          </a:p>
          <a:p>
            <a:r>
              <a:rPr lang="en-US" sz="2400" dirty="0" smtClean="0"/>
              <a:t>This is a multiline </a:t>
            </a:r>
            <a:endParaRPr lang="en-US" sz="2400" dirty="0"/>
          </a:p>
          <a:p>
            <a:r>
              <a:rPr lang="en-US" sz="2400" dirty="0" smtClean="0"/>
              <a:t>comment</a:t>
            </a:r>
          </a:p>
          <a:p>
            <a:r>
              <a:rPr lang="en-US" sz="2400" dirty="0" smtClean="0"/>
              <a:t>*/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314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15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347663" algn="l"/>
              </a:tabLst>
            </a:pPr>
            <a:r>
              <a:rPr lang="en-US" sz="3600" b="1" dirty="0" smtClean="0">
                <a:solidFill>
                  <a:schemeClr val="bg1"/>
                </a:solidFill>
              </a:rPr>
              <a:t>Operators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4431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/>
              <a:t>=	Assignment </a:t>
            </a:r>
          </a:p>
          <a:p>
            <a:r>
              <a:rPr lang="en-US" sz="2400" dirty="0" smtClean="0"/>
              <a:t>+	Addition</a:t>
            </a:r>
          </a:p>
          <a:p>
            <a:r>
              <a:rPr lang="en-US" sz="2400" dirty="0" smtClean="0"/>
              <a:t>-	Subtraction</a:t>
            </a:r>
          </a:p>
          <a:p>
            <a:r>
              <a:rPr lang="en-US" sz="2400" dirty="0" smtClean="0"/>
              <a:t>/	Division</a:t>
            </a:r>
          </a:p>
          <a:p>
            <a:r>
              <a:rPr lang="en-US" sz="2400" dirty="0" smtClean="0"/>
              <a:t>*	Multiplication</a:t>
            </a:r>
          </a:p>
          <a:p>
            <a:r>
              <a:rPr lang="en-US" sz="2400" dirty="0" smtClean="0"/>
              <a:t>**	???</a:t>
            </a:r>
          </a:p>
          <a:p>
            <a:r>
              <a:rPr lang="en-US" sz="2400" dirty="0" smtClean="0"/>
              <a:t>%	Modulo</a:t>
            </a:r>
          </a:p>
          <a:p>
            <a:r>
              <a:rPr lang="en-US" sz="2400" dirty="0" smtClean="0"/>
              <a:t>++	</a:t>
            </a:r>
            <a:r>
              <a:rPr lang="en-US" sz="2400" dirty="0" err="1" smtClean="0"/>
              <a:t>Incremenet</a:t>
            </a:r>
            <a:endParaRPr lang="en-US" sz="2400" dirty="0" smtClean="0"/>
          </a:p>
          <a:p>
            <a:r>
              <a:rPr lang="en-US" sz="2400" dirty="0" smtClean="0"/>
              <a:t>--	Decrement</a:t>
            </a:r>
          </a:p>
          <a:p>
            <a:r>
              <a:rPr lang="en-US" sz="2400" dirty="0" smtClean="0"/>
              <a:t>==	???</a:t>
            </a:r>
          </a:p>
          <a:p>
            <a:r>
              <a:rPr lang="en-US" sz="2400" dirty="0" smtClean="0"/>
              <a:t>===	???</a:t>
            </a:r>
          </a:p>
          <a:p>
            <a:r>
              <a:rPr lang="en-US" sz="2400" dirty="0" smtClean="0"/>
              <a:t>+=,-=,*=,/=,%=	???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576457" y="2203269"/>
            <a:ext cx="3431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&amp;&amp;	???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||	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5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15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347663" algn="l"/>
              </a:tabLst>
            </a:pPr>
            <a:r>
              <a:rPr lang="en-US" sz="3600" b="1" dirty="0" smtClean="0">
                <a:solidFill>
                  <a:schemeClr val="bg1"/>
                </a:solidFill>
              </a:rPr>
              <a:t>Data Types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40626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Boolean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Object</a:t>
            </a:r>
          </a:p>
          <a:p>
            <a:endParaRPr lang="en-US" sz="2400" dirty="0"/>
          </a:p>
          <a:p>
            <a:r>
              <a:rPr lang="en-US" sz="2400" b="1" dirty="0" smtClean="0"/>
              <a:t>Type Coercion</a:t>
            </a:r>
          </a:p>
          <a:p>
            <a:endParaRPr lang="en-US" sz="2400" b="1" dirty="0"/>
          </a:p>
          <a:p>
            <a:r>
              <a:rPr lang="en-US" sz="2400" dirty="0" smtClean="0"/>
              <a:t>Lets see it in the console……………………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23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presentation, from 24Slides</Template>
  <TotalTime>0</TotalTime>
  <Words>448</Words>
  <Application>Microsoft Office PowerPoint</Application>
  <PresentationFormat>Widescreen</PresentationFormat>
  <Paragraphs>219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Javanese Text</vt:lpstr>
      <vt:lpstr>Segoe UI Light</vt:lpstr>
      <vt:lpstr>Office Theme</vt:lpstr>
      <vt:lpstr>Slide 1</vt:lpstr>
      <vt:lpstr>Slide 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11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2019-04-01T09:12:06Z</dcterms:created>
  <dcterms:modified xsi:type="dcterms:W3CDTF">2019-04-08T13:59:01Z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2018-11-28T19:57:57.0463439Z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