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9"/>
  </p:notesMasterIdLst>
  <p:sldIdLst>
    <p:sldId id="257" r:id="rId2"/>
    <p:sldId id="258" r:id="rId3"/>
    <p:sldId id="273" r:id="rId4"/>
    <p:sldId id="259" r:id="rId5"/>
    <p:sldId id="293" r:id="rId6"/>
    <p:sldId id="297" r:id="rId7"/>
    <p:sldId id="298" r:id="rId8"/>
    <p:sldId id="299" r:id="rId9"/>
    <p:sldId id="304" r:id="rId10"/>
    <p:sldId id="305" r:id="rId11"/>
    <p:sldId id="300" r:id="rId12"/>
    <p:sldId id="301" r:id="rId13"/>
    <p:sldId id="302" r:id="rId14"/>
    <p:sldId id="303" r:id="rId15"/>
    <p:sldId id="266" r:id="rId16"/>
    <p:sldId id="306" r:id="rId17"/>
    <p:sldId id="30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88"/>
    <a:srgbClr val="30353F"/>
    <a:srgbClr val="43CDD9"/>
    <a:srgbClr val="667181"/>
    <a:srgbClr val="BABABA"/>
    <a:srgbClr val="DBDBDB"/>
    <a:srgbClr val="85E0E7"/>
    <a:srgbClr val="515A6B"/>
    <a:srgbClr val="AFBBBD"/>
    <a:srgbClr val="8FA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8" d="100"/>
          <a:sy n="88" d="100"/>
        </p:scale>
        <p:origin x="494" y="53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8A3A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9B-4A14-9400-6B387354EC86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9B-4A14-9400-6B387354E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19B-4A14-9400-6B387354E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19B-4A14-9400-6B387354EC86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9B-4A14-9400-6B387354E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5D-43C7-BD04-42EB7B4BC708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B5D-43C7-BD04-42EB7B4BC7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B5D-43C7-BD04-42EB7B4BC7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B5D-43C7-BD04-42EB7B4BC708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5D-43C7-BD04-42EB7B4BC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BABAB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A3-4B8D-89E2-DE51B1803F47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A3-4B8D-89E2-DE51B1803F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BA3-4B8D-89E2-DE51B1803F4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BA3-4B8D-89E2-DE51B1803F47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A3-4B8D-89E2-DE51B1803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11/04/2019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w3schools.com/css/css_font.asp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w3schools.com/css/css_positioning.asp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w3schools.com/css/css_overflow.asp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w3schools.com/css/css_float.asp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w3schools.com/css/css_float.asp" TargetMode="Externa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w3schools.com/css/css_float.asp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w3schools.com/cssref/css_selectors.asp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w3schools.com/css/css_text.asp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83038" y="3215479"/>
            <a:ext cx="102592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CSS</a:t>
            </a:r>
            <a:endParaRPr 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365386" y="5153333"/>
            <a:ext cx="3705479" cy="1598515"/>
            <a:chOff x="8860686" y="5324783"/>
            <a:chExt cx="3705479" cy="15985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0686" y="5324783"/>
              <a:ext cx="1171829" cy="117182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727715" y="5599859"/>
              <a:ext cx="283845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80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Properties - font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font-family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font-style -&gt; normal, italic, oblique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font-size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Font-weight -&gt; bold, normal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vertical-align -&gt; baseline, text-top, text-bottom, sub, super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word-spacing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letter-spacing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direction - </a:t>
            </a:r>
            <a:r>
              <a:rPr lang="en-US" dirty="0" err="1" smtClean="0"/>
              <a:t>rtl</a:t>
            </a:r>
            <a:endParaRPr lang="en-US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104372" y="6296514"/>
            <a:ext cx="4415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https://www.w3schools.com/css/css_font.asp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Properties – Height &amp; Width, Inline &amp; Block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4001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Height </a:t>
            </a:r>
            <a:r>
              <a:rPr lang="en-US" altLang="en-US" sz="2000" dirty="0" err="1" smtClean="0"/>
              <a:t>eg</a:t>
            </a:r>
            <a:r>
              <a:rPr lang="en-US" altLang="en-US" sz="2000" dirty="0" smtClean="0"/>
              <a:t>: height:10px, height:10%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Max-height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Min-height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width </a:t>
            </a:r>
            <a:r>
              <a:rPr lang="en-US" altLang="en-US" sz="2000" dirty="0" err="1"/>
              <a:t>eg</a:t>
            </a:r>
            <a:r>
              <a:rPr lang="en-US" altLang="en-US" sz="2000" dirty="0"/>
              <a:t>: height:10px, height:10%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Max-width</a:t>
            </a: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Min-width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r>
              <a:rPr lang="en-US" altLang="en-US" sz="2000" b="1" dirty="0" smtClean="0"/>
              <a:t>Display:</a:t>
            </a:r>
          </a:p>
          <a:p>
            <a:endParaRPr lang="en-US" altLang="en-US" sz="2000" b="1" dirty="0"/>
          </a:p>
          <a:p>
            <a:r>
              <a:rPr lang="en-US" altLang="en-US" sz="2000" dirty="0" err="1"/>
              <a:t>d</a:t>
            </a:r>
            <a:r>
              <a:rPr lang="en-US" altLang="en-US" sz="2000" dirty="0" err="1" smtClean="0"/>
              <a:t>isplay:inline</a:t>
            </a:r>
            <a:endParaRPr lang="en-US" altLang="en-US" sz="2000" dirty="0" smtClean="0"/>
          </a:p>
          <a:p>
            <a:endParaRPr lang="en-US" altLang="en-US" sz="2000" b="1" dirty="0"/>
          </a:p>
          <a:p>
            <a:r>
              <a:rPr lang="en-US" altLang="en-US" sz="2000" dirty="0" err="1" smtClean="0"/>
              <a:t>display:block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5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Properties – Position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33855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en-US" sz="2000" b="1" dirty="0" smtClean="0"/>
              <a:t>Positions</a:t>
            </a:r>
          </a:p>
          <a:p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static</a:t>
            </a: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relative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fixed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absolute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sticky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104372" y="6296514"/>
            <a:ext cx="5131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https://www.w3schools.com/css/css_positioning.asp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Properties – Overflow, Opacity and Border-Radius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en-US" sz="2000" b="1" dirty="0" smtClean="0"/>
              <a:t>Overflow</a:t>
            </a:r>
          </a:p>
          <a:p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err="1" smtClean="0"/>
              <a:t>Visbile</a:t>
            </a: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Hidden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Scroll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auto</a:t>
            </a:r>
            <a:endParaRPr lang="en-US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104372" y="6296514"/>
            <a:ext cx="4877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https://www.w3schools.com/css/css_overflow.asp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1" y="4115695"/>
            <a:ext cx="10579975" cy="12311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border-radius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Opacity</a:t>
            </a:r>
            <a:r>
              <a:rPr lang="en-US" altLang="en-US" sz="2000" dirty="0" smtClean="0"/>
              <a:t> – Brings Transparency. The value ranges from 0 to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 err="1" smtClean="0"/>
              <a:t>Eg</a:t>
            </a:r>
            <a:r>
              <a:rPr lang="en-US" altLang="en-US" sz="2000" dirty="0" smtClean="0"/>
              <a:t>: opacity:0.5</a:t>
            </a:r>
          </a:p>
        </p:txBody>
      </p:sp>
    </p:spTree>
    <p:extLst>
      <p:ext uri="{BB962C8B-B14F-4D97-AF65-F5344CB8AC3E}">
        <p14:creationId xmlns:p14="http://schemas.microsoft.com/office/powerpoint/2010/main" val="24280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Properties – Float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en-US" sz="2000" b="1" dirty="0" smtClean="0"/>
              <a:t>Float</a:t>
            </a:r>
          </a:p>
          <a:p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Left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Center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None</a:t>
            </a:r>
          </a:p>
          <a:p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104372" y="6296514"/>
            <a:ext cx="4487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https://www.w3schools.com/css/css_float.asp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7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7722" y="3059668"/>
            <a:ext cx="4996561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 smtClean="0">
                <a:solidFill>
                  <a:srgbClr val="FFFFFF"/>
                </a:solidFill>
                <a:latin typeface="+mj-lt"/>
              </a:rPr>
              <a:t>Assignment Time</a:t>
            </a:r>
            <a:endParaRPr lang="en-US" sz="4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CSS Variables</a:t>
            </a:r>
            <a:endParaRPr lang="en-US" sz="3600" b="1" dirty="0" smtClean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4001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en-US" sz="2000" b="1" dirty="0"/>
              <a:t>:root {</a:t>
            </a:r>
          </a:p>
          <a:p>
            <a:r>
              <a:rPr lang="en-US" altLang="en-US" sz="2000" b="1" dirty="0"/>
              <a:t>  --main-</a:t>
            </a:r>
            <a:r>
              <a:rPr lang="en-US" altLang="en-US" sz="2000" b="1" dirty="0" err="1"/>
              <a:t>bg</a:t>
            </a:r>
            <a:r>
              <a:rPr lang="en-US" altLang="en-US" sz="2000" b="1" dirty="0"/>
              <a:t>-color: coral;  </a:t>
            </a:r>
          </a:p>
          <a:p>
            <a:r>
              <a:rPr lang="en-US" altLang="en-US" sz="2000" b="1" dirty="0"/>
              <a:t>}</a:t>
            </a:r>
          </a:p>
          <a:p>
            <a:endParaRPr lang="en-US" altLang="en-US" sz="2000" b="1" dirty="0"/>
          </a:p>
          <a:p>
            <a:r>
              <a:rPr lang="en-US" altLang="en-US" sz="2000" b="1" dirty="0"/>
              <a:t>#div1 {</a:t>
            </a:r>
          </a:p>
          <a:p>
            <a:r>
              <a:rPr lang="en-US" altLang="en-US" sz="2000" b="1" dirty="0"/>
              <a:t>  background-color: </a:t>
            </a:r>
            <a:r>
              <a:rPr lang="en-US" altLang="en-US" sz="2000" b="1" dirty="0" err="1"/>
              <a:t>var</a:t>
            </a:r>
            <a:r>
              <a:rPr lang="en-US" altLang="en-US" sz="2000" b="1" dirty="0"/>
              <a:t>(--main-</a:t>
            </a:r>
            <a:r>
              <a:rPr lang="en-US" altLang="en-US" sz="2000" b="1" dirty="0" err="1"/>
              <a:t>bg</a:t>
            </a:r>
            <a:r>
              <a:rPr lang="en-US" altLang="en-US" sz="2000" b="1" dirty="0"/>
              <a:t>-color);</a:t>
            </a:r>
          </a:p>
          <a:p>
            <a:r>
              <a:rPr lang="en-US" altLang="en-US" sz="2000" b="1" dirty="0"/>
              <a:t>  padding: 5px;  </a:t>
            </a:r>
          </a:p>
          <a:p>
            <a:r>
              <a:rPr lang="en-US" altLang="en-US" sz="2000" b="1" dirty="0"/>
              <a:t>}</a:t>
            </a:r>
          </a:p>
          <a:p>
            <a:endParaRPr lang="en-US" altLang="en-US" sz="2000" b="1" dirty="0"/>
          </a:p>
          <a:p>
            <a:r>
              <a:rPr lang="en-US" altLang="en-US" sz="2000" b="1" dirty="0"/>
              <a:t>#div2 {</a:t>
            </a:r>
          </a:p>
          <a:p>
            <a:r>
              <a:rPr lang="en-US" altLang="en-US" sz="2000" b="1" dirty="0"/>
              <a:t>  background-color: </a:t>
            </a:r>
            <a:r>
              <a:rPr lang="en-US" altLang="en-US" sz="2000" b="1" dirty="0" err="1"/>
              <a:t>var</a:t>
            </a:r>
            <a:r>
              <a:rPr lang="en-US" altLang="en-US" sz="2000" b="1" dirty="0"/>
              <a:t>(--main-</a:t>
            </a:r>
            <a:r>
              <a:rPr lang="en-US" altLang="en-US" sz="2000" b="1" dirty="0" err="1"/>
              <a:t>bg</a:t>
            </a:r>
            <a:r>
              <a:rPr lang="en-US" altLang="en-US" sz="2000" b="1" dirty="0"/>
              <a:t>-color);</a:t>
            </a:r>
          </a:p>
          <a:p>
            <a:r>
              <a:rPr lang="en-US" altLang="en-US" sz="2000" b="1" dirty="0"/>
              <a:t>  padding: 5px;</a:t>
            </a:r>
          </a:p>
          <a:p>
            <a:r>
              <a:rPr lang="en-US" altLang="en-US" sz="2000" b="1" dirty="0"/>
              <a:t>}</a:t>
            </a:r>
            <a:endParaRPr lang="en-US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104372" y="6296514"/>
            <a:ext cx="4487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https://www.w3schools.com/css/css_float.asp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0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Media Queries</a:t>
            </a:r>
            <a:endParaRPr lang="en-US" sz="3600" b="1" dirty="0" smtClean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27699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en-US" sz="2000" b="1" dirty="0"/>
              <a:t>body {</a:t>
            </a:r>
          </a:p>
          <a:p>
            <a:r>
              <a:rPr lang="en-US" altLang="en-US" sz="2000" b="1" dirty="0"/>
              <a:t>  background-color: pink;</a:t>
            </a:r>
          </a:p>
          <a:p>
            <a:r>
              <a:rPr lang="en-US" altLang="en-US" sz="2000" b="1" dirty="0"/>
              <a:t>}</a:t>
            </a:r>
          </a:p>
          <a:p>
            <a:endParaRPr lang="en-US" altLang="en-US" sz="2000" b="1" dirty="0"/>
          </a:p>
          <a:p>
            <a:r>
              <a:rPr lang="en-US" altLang="en-US" sz="2000" b="1" dirty="0"/>
              <a:t>@media screen and (min-width: 480px) {</a:t>
            </a:r>
          </a:p>
          <a:p>
            <a:r>
              <a:rPr lang="en-US" altLang="en-US" sz="2000" b="1" dirty="0"/>
              <a:t>  body {</a:t>
            </a:r>
          </a:p>
          <a:p>
            <a:r>
              <a:rPr lang="en-US" altLang="en-US" sz="2000" b="1" dirty="0"/>
              <a:t>    background-color: </a:t>
            </a:r>
            <a:r>
              <a:rPr lang="en-US" altLang="en-US" sz="2000" b="1" dirty="0" err="1"/>
              <a:t>lightgreen</a:t>
            </a:r>
            <a:r>
              <a:rPr lang="en-US" altLang="en-US" sz="2000" b="1" dirty="0"/>
              <a:t>;</a:t>
            </a:r>
          </a:p>
          <a:p>
            <a:r>
              <a:rPr lang="en-US" altLang="en-US" sz="2000" b="1" dirty="0"/>
              <a:t>  }</a:t>
            </a:r>
          </a:p>
          <a:p>
            <a:r>
              <a:rPr lang="en-US" altLang="en-US" sz="2000" b="1" dirty="0"/>
              <a:t>}</a:t>
            </a:r>
            <a:endParaRPr lang="en-US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104372" y="6296514"/>
            <a:ext cx="4487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https://www.w3schools.com/css/css_float.asp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5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848065" y="165381"/>
            <a:ext cx="249587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What is CSS?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155" name="Rectangle 15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052275" y="854232"/>
            <a:ext cx="10087448" cy="2289511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Rectangle 102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052276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532029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011780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2276" y="847725"/>
            <a:ext cx="10087448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854232"/>
            <a:ext cx="98583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is a language that describes the style of an HTML document.</a:t>
            </a:r>
          </a:p>
          <a:p>
            <a:endParaRPr lang="en-US" dirty="0" smtClean="0"/>
          </a:p>
          <a:p>
            <a:r>
              <a:rPr lang="en-US" dirty="0" smtClean="0"/>
              <a:t>CSS </a:t>
            </a:r>
            <a:r>
              <a:rPr lang="en-US" dirty="0"/>
              <a:t>describes how HTML elements should be displayed</a:t>
            </a:r>
            <a:r>
              <a:rPr lang="en-US" dirty="0" smtClean="0"/>
              <a:t>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style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Internal style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Inline style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3518314"/>
            <a:ext cx="2933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External Style Sheet</a:t>
            </a:r>
          </a:p>
          <a:p>
            <a:pPr algn="ctr"/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head&gt;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>&lt;link </a:t>
            </a:r>
            <a:r>
              <a:rPr lang="en-US" dirty="0" err="1"/>
              <a:t>rel</a:t>
            </a:r>
            <a:r>
              <a:rPr lang="en-US" dirty="0"/>
              <a:t>="stylesheet" type="text/</a:t>
            </a:r>
            <a:r>
              <a:rPr lang="en-US" dirty="0" err="1"/>
              <a:t>css</a:t>
            </a:r>
            <a:r>
              <a:rPr lang="en-US" dirty="0"/>
              <a:t>" </a:t>
            </a:r>
            <a:r>
              <a:rPr lang="en-US" dirty="0" err="1"/>
              <a:t>href</a:t>
            </a:r>
            <a:r>
              <a:rPr lang="en-US" dirty="0"/>
              <a:t>="mystyle.css"&gt;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>&lt;/head&gt;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29150" y="3495675"/>
            <a:ext cx="29337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/>
              <a:t>Internal Style</a:t>
            </a:r>
          </a:p>
          <a:p>
            <a:endParaRPr lang="en-US" sz="1600" dirty="0" smtClean="0"/>
          </a:p>
          <a:p>
            <a:r>
              <a:rPr lang="en-US" sz="1600" dirty="0" smtClean="0"/>
              <a:t>&lt;</a:t>
            </a:r>
            <a:r>
              <a:rPr lang="en-US" sz="1600" dirty="0"/>
              <a:t>style&gt;</a:t>
            </a:r>
          </a:p>
          <a:p>
            <a:r>
              <a:rPr lang="en-US" sz="1600" dirty="0"/>
              <a:t>body {</a:t>
            </a:r>
            <a:br>
              <a:rPr lang="en-US" sz="1600" dirty="0"/>
            </a:br>
            <a:r>
              <a:rPr lang="en-US" sz="1600" dirty="0"/>
              <a:t>  background-color: </a:t>
            </a:r>
            <a:r>
              <a:rPr lang="en-US" sz="1600" dirty="0" err="1"/>
              <a:t>lightblue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h1 {</a:t>
            </a:r>
            <a:br>
              <a:rPr lang="en-US" sz="1600" dirty="0"/>
            </a:br>
            <a:r>
              <a:rPr lang="en-US" sz="1600" dirty="0"/>
              <a:t>  color: navy;</a:t>
            </a:r>
            <a:br>
              <a:rPr lang="en-US" sz="1600" dirty="0"/>
            </a:br>
            <a:r>
              <a:rPr lang="en-US" sz="1600" dirty="0"/>
              <a:t>  margin-left: 20px;</a:t>
            </a:r>
            <a:br>
              <a:rPr lang="en-US" sz="1600" dirty="0"/>
            </a:br>
            <a:r>
              <a:rPr lang="en-US" sz="1600" dirty="0"/>
              <a:t>}</a:t>
            </a:r>
          </a:p>
          <a:p>
            <a:r>
              <a:rPr lang="en-US" sz="1600" dirty="0"/>
              <a:t>&lt;/style&gt;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96250" y="3404014"/>
            <a:ext cx="290512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Inline Styles</a:t>
            </a:r>
          </a:p>
          <a:p>
            <a:endParaRPr lang="en-US" sz="2000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&lt;h1</a:t>
            </a:r>
            <a:r>
              <a:rPr lang="en-US" dirty="0"/>
              <a:t> style="color:blue;margin-left:30px;"&gt;This is a heading&lt;/h1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endParaRPr lang="en-US" sz="20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2" name="Rectangle 181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8047820" y="1381939"/>
            <a:ext cx="495949" cy="744793"/>
          </a:xfrm>
          <a:prstGeom prst="rect">
            <a:avLst/>
          </a:prstGeom>
          <a:solidFill>
            <a:srgbClr val="AF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ctangle 18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9152940" y="1381938"/>
            <a:ext cx="495949" cy="744794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ectangle 18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10257195" y="1381938"/>
            <a:ext cx="495949" cy="744794"/>
          </a:xfrm>
          <a:prstGeom prst="rect">
            <a:avLst/>
          </a:prstGeom>
          <a:solidFill>
            <a:srgbClr val="85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7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6943564" y="1381938"/>
            <a:ext cx="495949" cy="744794"/>
          </a:xfrm>
          <a:prstGeom prst="rect">
            <a:avLst/>
          </a:prstGeom>
          <a:solidFill>
            <a:srgbClr val="515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/>
          <p:cNvSpPr/>
          <p:nvPr/>
        </p:nvSpPr>
        <p:spPr>
          <a:xfrm>
            <a:off x="6246448" y="1894684"/>
            <a:ext cx="5203812" cy="423941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501823" y="165381"/>
            <a:ext cx="318837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Anatomy of CSS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4688" y="5976982"/>
            <a:ext cx="3393881" cy="1008396"/>
            <a:chOff x="9172284" y="5422460"/>
            <a:chExt cx="3393881" cy="100839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pic>
        <p:nvPicPr>
          <p:cNvPr id="1026" name="Picture 2" descr="Image result for c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342" y="1894684"/>
            <a:ext cx="9287918" cy="42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14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4621253" y="165381"/>
            <a:ext cx="294952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CSS - Selectors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8564" y="1512308"/>
            <a:ext cx="11157594" cy="4944062"/>
            <a:chOff x="647139" y="969860"/>
            <a:chExt cx="11157594" cy="4944062"/>
          </a:xfrm>
        </p:grpSpPr>
        <p:sp>
          <p:nvSpPr>
            <p:cNvPr id="118" name="Rectangle 117" descr="This is a chart. "/>
            <p:cNvSpPr/>
            <p:nvPr/>
          </p:nvSpPr>
          <p:spPr>
            <a:xfrm>
              <a:off x="8381140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47139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977804" y="969860"/>
              <a:ext cx="2864928" cy="746432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515A6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648369" y="969860"/>
              <a:ext cx="746432" cy="746432"/>
            </a:xfrm>
            <a:prstGeom prst="ellipse">
              <a:avLst/>
            </a:prstGeom>
            <a:solidFill>
              <a:srgbClr val="30353F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0" name="Group 79" descr="This is an icon of paper money."/>
            <p:cNvGrpSpPr/>
            <p:nvPr/>
          </p:nvGrpSpPr>
          <p:grpSpPr>
            <a:xfrm>
              <a:off x="841066" y="1240522"/>
              <a:ext cx="361038" cy="205107"/>
              <a:chOff x="3283332" y="3275035"/>
              <a:chExt cx="479215" cy="272245"/>
            </a:xfrm>
          </p:grpSpPr>
          <p:sp>
            <p:nvSpPr>
              <p:cNvPr id="81" name="Freeform 11"/>
              <p:cNvSpPr>
                <a:spLocks noEditPoints="1"/>
              </p:cNvSpPr>
              <p:nvPr/>
            </p:nvSpPr>
            <p:spPr bwMode="auto">
              <a:xfrm>
                <a:off x="3283332" y="3275035"/>
                <a:ext cx="479215" cy="272245"/>
              </a:xfrm>
              <a:custGeom>
                <a:avLst/>
                <a:gdLst>
                  <a:gd name="T0" fmla="*/ 2004 w 2048"/>
                  <a:gd name="T1" fmla="*/ 0 h 1162"/>
                  <a:gd name="T2" fmla="*/ 44 w 2048"/>
                  <a:gd name="T3" fmla="*/ 0 h 1162"/>
                  <a:gd name="T4" fmla="*/ 0 w 2048"/>
                  <a:gd name="T5" fmla="*/ 44 h 1162"/>
                  <a:gd name="T6" fmla="*/ 0 w 2048"/>
                  <a:gd name="T7" fmla="*/ 1118 h 1162"/>
                  <a:gd name="T8" fmla="*/ 44 w 2048"/>
                  <a:gd name="T9" fmla="*/ 1162 h 1162"/>
                  <a:gd name="T10" fmla="*/ 2004 w 2048"/>
                  <a:gd name="T11" fmla="*/ 1162 h 1162"/>
                  <a:gd name="T12" fmla="*/ 2048 w 2048"/>
                  <a:gd name="T13" fmla="*/ 1118 h 1162"/>
                  <a:gd name="T14" fmla="*/ 2048 w 2048"/>
                  <a:gd name="T15" fmla="*/ 44 h 1162"/>
                  <a:gd name="T16" fmla="*/ 2004 w 2048"/>
                  <a:gd name="T17" fmla="*/ 0 h 1162"/>
                  <a:gd name="T18" fmla="*/ 88 w 2048"/>
                  <a:gd name="T19" fmla="*/ 88 h 1162"/>
                  <a:gd name="T20" fmla="*/ 312 w 2048"/>
                  <a:gd name="T21" fmla="*/ 88 h 1162"/>
                  <a:gd name="T22" fmla="*/ 88 w 2048"/>
                  <a:gd name="T23" fmla="*/ 311 h 1162"/>
                  <a:gd name="T24" fmla="*/ 88 w 2048"/>
                  <a:gd name="T25" fmla="*/ 88 h 1162"/>
                  <a:gd name="T26" fmla="*/ 88 w 2048"/>
                  <a:gd name="T27" fmla="*/ 1074 h 1162"/>
                  <a:gd name="T28" fmla="*/ 88 w 2048"/>
                  <a:gd name="T29" fmla="*/ 851 h 1162"/>
                  <a:gd name="T30" fmla="*/ 312 w 2048"/>
                  <a:gd name="T31" fmla="*/ 1074 h 1162"/>
                  <a:gd name="T32" fmla="*/ 88 w 2048"/>
                  <a:gd name="T33" fmla="*/ 1074 h 1162"/>
                  <a:gd name="T34" fmla="*/ 1960 w 2048"/>
                  <a:gd name="T35" fmla="*/ 1074 h 1162"/>
                  <a:gd name="T36" fmla="*/ 1736 w 2048"/>
                  <a:gd name="T37" fmla="*/ 1074 h 1162"/>
                  <a:gd name="T38" fmla="*/ 1960 w 2048"/>
                  <a:gd name="T39" fmla="*/ 851 h 1162"/>
                  <a:gd name="T40" fmla="*/ 1960 w 2048"/>
                  <a:gd name="T41" fmla="*/ 1074 h 1162"/>
                  <a:gd name="T42" fmla="*/ 1960 w 2048"/>
                  <a:gd name="T43" fmla="*/ 762 h 1162"/>
                  <a:gd name="T44" fmla="*/ 1648 w 2048"/>
                  <a:gd name="T45" fmla="*/ 1074 h 1162"/>
                  <a:gd name="T46" fmla="*/ 400 w 2048"/>
                  <a:gd name="T47" fmla="*/ 1074 h 1162"/>
                  <a:gd name="T48" fmla="*/ 88 w 2048"/>
                  <a:gd name="T49" fmla="*/ 762 h 1162"/>
                  <a:gd name="T50" fmla="*/ 88 w 2048"/>
                  <a:gd name="T51" fmla="*/ 400 h 1162"/>
                  <a:gd name="T52" fmla="*/ 400 w 2048"/>
                  <a:gd name="T53" fmla="*/ 88 h 1162"/>
                  <a:gd name="T54" fmla="*/ 1648 w 2048"/>
                  <a:gd name="T55" fmla="*/ 88 h 1162"/>
                  <a:gd name="T56" fmla="*/ 1960 w 2048"/>
                  <a:gd name="T57" fmla="*/ 400 h 1162"/>
                  <a:gd name="T58" fmla="*/ 1960 w 2048"/>
                  <a:gd name="T59" fmla="*/ 762 h 1162"/>
                  <a:gd name="T60" fmla="*/ 1960 w 2048"/>
                  <a:gd name="T61" fmla="*/ 311 h 1162"/>
                  <a:gd name="T62" fmla="*/ 1736 w 2048"/>
                  <a:gd name="T63" fmla="*/ 88 h 1162"/>
                  <a:gd name="T64" fmla="*/ 1960 w 2048"/>
                  <a:gd name="T65" fmla="*/ 88 h 1162"/>
                  <a:gd name="T66" fmla="*/ 1960 w 2048"/>
                  <a:gd name="T67" fmla="*/ 311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8" h="1162">
                    <a:moveTo>
                      <a:pt x="2004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19"/>
                      <a:pt x="0" y="44"/>
                    </a:cubicBezTo>
                    <a:cubicBezTo>
                      <a:pt x="0" y="1118"/>
                      <a:pt x="0" y="1118"/>
                      <a:pt x="0" y="1118"/>
                    </a:cubicBezTo>
                    <a:cubicBezTo>
                      <a:pt x="0" y="1143"/>
                      <a:pt x="20" y="1162"/>
                      <a:pt x="44" y="1162"/>
                    </a:cubicBezTo>
                    <a:cubicBezTo>
                      <a:pt x="2004" y="1162"/>
                      <a:pt x="2004" y="1162"/>
                      <a:pt x="2004" y="1162"/>
                    </a:cubicBezTo>
                    <a:cubicBezTo>
                      <a:pt x="2028" y="1162"/>
                      <a:pt x="2048" y="1143"/>
                      <a:pt x="2048" y="1118"/>
                    </a:cubicBezTo>
                    <a:cubicBezTo>
                      <a:pt x="2048" y="44"/>
                      <a:pt x="2048" y="44"/>
                      <a:pt x="2048" y="44"/>
                    </a:cubicBezTo>
                    <a:cubicBezTo>
                      <a:pt x="2048" y="19"/>
                      <a:pt x="2028" y="0"/>
                      <a:pt x="2004" y="0"/>
                    </a:cubicBezTo>
                    <a:close/>
                    <a:moveTo>
                      <a:pt x="88" y="88"/>
                    </a:moveTo>
                    <a:cubicBezTo>
                      <a:pt x="312" y="88"/>
                      <a:pt x="312" y="88"/>
                      <a:pt x="312" y="88"/>
                    </a:cubicBezTo>
                    <a:cubicBezTo>
                      <a:pt x="293" y="202"/>
                      <a:pt x="202" y="292"/>
                      <a:pt x="88" y="311"/>
                    </a:cubicBezTo>
                    <a:lnTo>
                      <a:pt x="88" y="88"/>
                    </a:lnTo>
                    <a:close/>
                    <a:moveTo>
                      <a:pt x="88" y="1074"/>
                    </a:moveTo>
                    <a:cubicBezTo>
                      <a:pt x="88" y="851"/>
                      <a:pt x="88" y="851"/>
                      <a:pt x="88" y="851"/>
                    </a:cubicBezTo>
                    <a:cubicBezTo>
                      <a:pt x="202" y="870"/>
                      <a:pt x="293" y="960"/>
                      <a:pt x="312" y="1074"/>
                    </a:cubicBezTo>
                    <a:lnTo>
                      <a:pt x="88" y="1074"/>
                    </a:lnTo>
                    <a:close/>
                    <a:moveTo>
                      <a:pt x="1960" y="1074"/>
                    </a:moveTo>
                    <a:cubicBezTo>
                      <a:pt x="1736" y="1074"/>
                      <a:pt x="1736" y="1074"/>
                      <a:pt x="1736" y="1074"/>
                    </a:cubicBezTo>
                    <a:cubicBezTo>
                      <a:pt x="1755" y="960"/>
                      <a:pt x="1846" y="870"/>
                      <a:pt x="1960" y="851"/>
                    </a:cubicBezTo>
                    <a:lnTo>
                      <a:pt x="1960" y="1074"/>
                    </a:lnTo>
                    <a:close/>
                    <a:moveTo>
                      <a:pt x="1960" y="762"/>
                    </a:moveTo>
                    <a:cubicBezTo>
                      <a:pt x="1797" y="782"/>
                      <a:pt x="1668" y="911"/>
                      <a:pt x="1648" y="1074"/>
                    </a:cubicBezTo>
                    <a:cubicBezTo>
                      <a:pt x="400" y="1074"/>
                      <a:pt x="400" y="1074"/>
                      <a:pt x="400" y="1074"/>
                    </a:cubicBezTo>
                    <a:cubicBezTo>
                      <a:pt x="380" y="911"/>
                      <a:pt x="251" y="782"/>
                      <a:pt x="88" y="762"/>
                    </a:cubicBezTo>
                    <a:cubicBezTo>
                      <a:pt x="88" y="400"/>
                      <a:pt x="88" y="400"/>
                      <a:pt x="88" y="400"/>
                    </a:cubicBezTo>
                    <a:cubicBezTo>
                      <a:pt x="251" y="380"/>
                      <a:pt x="380" y="251"/>
                      <a:pt x="400" y="88"/>
                    </a:cubicBezTo>
                    <a:cubicBezTo>
                      <a:pt x="1648" y="88"/>
                      <a:pt x="1648" y="88"/>
                      <a:pt x="1648" y="88"/>
                    </a:cubicBezTo>
                    <a:cubicBezTo>
                      <a:pt x="1668" y="251"/>
                      <a:pt x="1797" y="380"/>
                      <a:pt x="1960" y="400"/>
                    </a:cubicBezTo>
                    <a:cubicBezTo>
                      <a:pt x="1960" y="762"/>
                      <a:pt x="1960" y="762"/>
                      <a:pt x="1960" y="762"/>
                    </a:cubicBezTo>
                    <a:close/>
                    <a:moveTo>
                      <a:pt x="1960" y="311"/>
                    </a:moveTo>
                    <a:cubicBezTo>
                      <a:pt x="1846" y="292"/>
                      <a:pt x="1755" y="202"/>
                      <a:pt x="1736" y="88"/>
                    </a:cubicBezTo>
                    <a:cubicBezTo>
                      <a:pt x="1960" y="88"/>
                      <a:pt x="1960" y="88"/>
                      <a:pt x="1960" y="88"/>
                    </a:cubicBezTo>
                    <a:lnTo>
                      <a:pt x="1960" y="3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12"/>
              <p:cNvSpPr>
                <a:spLocks noEditPoints="1"/>
              </p:cNvSpPr>
              <p:nvPr/>
            </p:nvSpPr>
            <p:spPr bwMode="auto">
              <a:xfrm>
                <a:off x="3381245" y="3337126"/>
                <a:ext cx="282594" cy="148859"/>
              </a:xfrm>
              <a:custGeom>
                <a:avLst/>
                <a:gdLst>
                  <a:gd name="T0" fmla="*/ 1169 w 1208"/>
                  <a:gd name="T1" fmla="*/ 127 h 634"/>
                  <a:gd name="T2" fmla="*/ 1081 w 1208"/>
                  <a:gd name="T3" fmla="*/ 39 h 634"/>
                  <a:gd name="T4" fmla="*/ 1041 w 1208"/>
                  <a:gd name="T5" fmla="*/ 0 h 634"/>
                  <a:gd name="T6" fmla="*/ 167 w 1208"/>
                  <a:gd name="T7" fmla="*/ 0 h 634"/>
                  <a:gd name="T8" fmla="*/ 127 w 1208"/>
                  <a:gd name="T9" fmla="*/ 39 h 634"/>
                  <a:gd name="T10" fmla="*/ 39 w 1208"/>
                  <a:gd name="T11" fmla="*/ 127 h 634"/>
                  <a:gd name="T12" fmla="*/ 0 w 1208"/>
                  <a:gd name="T13" fmla="*/ 167 h 634"/>
                  <a:gd name="T14" fmla="*/ 0 w 1208"/>
                  <a:gd name="T15" fmla="*/ 467 h 634"/>
                  <a:gd name="T16" fmla="*/ 39 w 1208"/>
                  <a:gd name="T17" fmla="*/ 507 h 634"/>
                  <a:gd name="T18" fmla="*/ 127 w 1208"/>
                  <a:gd name="T19" fmla="*/ 595 h 634"/>
                  <a:gd name="T20" fmla="*/ 167 w 1208"/>
                  <a:gd name="T21" fmla="*/ 634 h 634"/>
                  <a:gd name="T22" fmla="*/ 1041 w 1208"/>
                  <a:gd name="T23" fmla="*/ 634 h 634"/>
                  <a:gd name="T24" fmla="*/ 1081 w 1208"/>
                  <a:gd name="T25" fmla="*/ 595 h 634"/>
                  <a:gd name="T26" fmla="*/ 1169 w 1208"/>
                  <a:gd name="T27" fmla="*/ 507 h 634"/>
                  <a:gd name="T28" fmla="*/ 1208 w 1208"/>
                  <a:gd name="T29" fmla="*/ 467 h 634"/>
                  <a:gd name="T30" fmla="*/ 1208 w 1208"/>
                  <a:gd name="T31" fmla="*/ 167 h 634"/>
                  <a:gd name="T32" fmla="*/ 1169 w 1208"/>
                  <a:gd name="T33" fmla="*/ 127 h 634"/>
                  <a:gd name="T34" fmla="*/ 1129 w 1208"/>
                  <a:gd name="T35" fmla="*/ 432 h 634"/>
                  <a:gd name="T36" fmla="*/ 1006 w 1208"/>
                  <a:gd name="T37" fmla="*/ 555 h 634"/>
                  <a:gd name="T38" fmla="*/ 202 w 1208"/>
                  <a:gd name="T39" fmla="*/ 555 h 634"/>
                  <a:gd name="T40" fmla="*/ 79 w 1208"/>
                  <a:gd name="T41" fmla="*/ 432 h 634"/>
                  <a:gd name="T42" fmla="*/ 79 w 1208"/>
                  <a:gd name="T43" fmla="*/ 202 h 634"/>
                  <a:gd name="T44" fmla="*/ 202 w 1208"/>
                  <a:gd name="T45" fmla="*/ 79 h 634"/>
                  <a:gd name="T46" fmla="*/ 1006 w 1208"/>
                  <a:gd name="T47" fmla="*/ 79 h 634"/>
                  <a:gd name="T48" fmla="*/ 1129 w 1208"/>
                  <a:gd name="T49" fmla="*/ 202 h 634"/>
                  <a:gd name="T50" fmla="*/ 1129 w 1208"/>
                  <a:gd name="T51" fmla="*/ 432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8" h="634">
                    <a:moveTo>
                      <a:pt x="1169" y="127"/>
                    </a:moveTo>
                    <a:cubicBezTo>
                      <a:pt x="1120" y="127"/>
                      <a:pt x="1081" y="88"/>
                      <a:pt x="1081" y="39"/>
                    </a:cubicBezTo>
                    <a:cubicBezTo>
                      <a:pt x="1081" y="17"/>
                      <a:pt x="1063" y="0"/>
                      <a:pt x="1041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45" y="0"/>
                      <a:pt x="127" y="17"/>
                      <a:pt x="127" y="39"/>
                    </a:cubicBezTo>
                    <a:cubicBezTo>
                      <a:pt x="127" y="88"/>
                      <a:pt x="88" y="127"/>
                      <a:pt x="39" y="127"/>
                    </a:cubicBezTo>
                    <a:cubicBezTo>
                      <a:pt x="17" y="127"/>
                      <a:pt x="0" y="145"/>
                      <a:pt x="0" y="167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89"/>
                      <a:pt x="17" y="507"/>
                      <a:pt x="39" y="507"/>
                    </a:cubicBezTo>
                    <a:cubicBezTo>
                      <a:pt x="88" y="507"/>
                      <a:pt x="127" y="546"/>
                      <a:pt x="127" y="595"/>
                    </a:cubicBezTo>
                    <a:cubicBezTo>
                      <a:pt x="127" y="617"/>
                      <a:pt x="145" y="634"/>
                      <a:pt x="167" y="634"/>
                    </a:cubicBezTo>
                    <a:cubicBezTo>
                      <a:pt x="1041" y="634"/>
                      <a:pt x="1041" y="634"/>
                      <a:pt x="1041" y="634"/>
                    </a:cubicBezTo>
                    <a:cubicBezTo>
                      <a:pt x="1063" y="634"/>
                      <a:pt x="1081" y="617"/>
                      <a:pt x="1081" y="595"/>
                    </a:cubicBezTo>
                    <a:cubicBezTo>
                      <a:pt x="1081" y="546"/>
                      <a:pt x="1120" y="507"/>
                      <a:pt x="1169" y="507"/>
                    </a:cubicBezTo>
                    <a:cubicBezTo>
                      <a:pt x="1191" y="507"/>
                      <a:pt x="1208" y="489"/>
                      <a:pt x="1208" y="467"/>
                    </a:cubicBezTo>
                    <a:cubicBezTo>
                      <a:pt x="1208" y="167"/>
                      <a:pt x="1208" y="167"/>
                      <a:pt x="1208" y="167"/>
                    </a:cubicBezTo>
                    <a:cubicBezTo>
                      <a:pt x="1208" y="145"/>
                      <a:pt x="1191" y="127"/>
                      <a:pt x="1169" y="127"/>
                    </a:cubicBezTo>
                    <a:close/>
                    <a:moveTo>
                      <a:pt x="1129" y="432"/>
                    </a:moveTo>
                    <a:cubicBezTo>
                      <a:pt x="1069" y="447"/>
                      <a:pt x="1021" y="495"/>
                      <a:pt x="1006" y="555"/>
                    </a:cubicBezTo>
                    <a:cubicBezTo>
                      <a:pt x="202" y="555"/>
                      <a:pt x="202" y="555"/>
                      <a:pt x="202" y="555"/>
                    </a:cubicBezTo>
                    <a:cubicBezTo>
                      <a:pt x="187" y="495"/>
                      <a:pt x="139" y="447"/>
                      <a:pt x="79" y="432"/>
                    </a:cubicBezTo>
                    <a:cubicBezTo>
                      <a:pt x="79" y="202"/>
                      <a:pt x="79" y="202"/>
                      <a:pt x="79" y="202"/>
                    </a:cubicBezTo>
                    <a:cubicBezTo>
                      <a:pt x="139" y="187"/>
                      <a:pt x="187" y="139"/>
                      <a:pt x="202" y="79"/>
                    </a:cubicBezTo>
                    <a:cubicBezTo>
                      <a:pt x="1006" y="79"/>
                      <a:pt x="1006" y="79"/>
                      <a:pt x="1006" y="79"/>
                    </a:cubicBezTo>
                    <a:cubicBezTo>
                      <a:pt x="1021" y="139"/>
                      <a:pt x="1069" y="187"/>
                      <a:pt x="1129" y="202"/>
                    </a:cubicBezTo>
                    <a:cubicBezTo>
                      <a:pt x="1129" y="432"/>
                      <a:pt x="1129" y="432"/>
                      <a:pt x="1129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13"/>
              <p:cNvSpPr>
                <a:spLocks/>
              </p:cNvSpPr>
              <p:nvPr/>
            </p:nvSpPr>
            <p:spPr bwMode="auto">
              <a:xfrm>
                <a:off x="3464829" y="3368967"/>
                <a:ext cx="32638" cy="85176"/>
              </a:xfrm>
              <a:custGeom>
                <a:avLst/>
                <a:gdLst>
                  <a:gd name="T0" fmla="*/ 99 w 139"/>
                  <a:gd name="T1" fmla="*/ 0 h 364"/>
                  <a:gd name="T2" fmla="*/ 39 w 139"/>
                  <a:gd name="T3" fmla="*/ 0 h 364"/>
                  <a:gd name="T4" fmla="*/ 0 w 139"/>
                  <a:gd name="T5" fmla="*/ 40 h 364"/>
                  <a:gd name="T6" fmla="*/ 39 w 139"/>
                  <a:gd name="T7" fmla="*/ 79 h 364"/>
                  <a:gd name="T8" fmla="*/ 59 w 139"/>
                  <a:gd name="T9" fmla="*/ 79 h 364"/>
                  <a:gd name="T10" fmla="*/ 59 w 139"/>
                  <a:gd name="T11" fmla="*/ 324 h 364"/>
                  <a:gd name="T12" fmla="*/ 99 w 139"/>
                  <a:gd name="T13" fmla="*/ 364 h 364"/>
                  <a:gd name="T14" fmla="*/ 139 w 139"/>
                  <a:gd name="T15" fmla="*/ 324 h 364"/>
                  <a:gd name="T16" fmla="*/ 139 w 139"/>
                  <a:gd name="T17" fmla="*/ 40 h 364"/>
                  <a:gd name="T18" fmla="*/ 99 w 139"/>
                  <a:gd name="T1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364">
                    <a:moveTo>
                      <a:pt x="9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79"/>
                      <a:pt x="39" y="79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59" y="324"/>
                      <a:pt x="59" y="324"/>
                      <a:pt x="59" y="324"/>
                    </a:cubicBezTo>
                    <a:cubicBezTo>
                      <a:pt x="59" y="346"/>
                      <a:pt x="77" y="364"/>
                      <a:pt x="99" y="364"/>
                    </a:cubicBezTo>
                    <a:cubicBezTo>
                      <a:pt x="121" y="364"/>
                      <a:pt x="139" y="346"/>
                      <a:pt x="139" y="324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9" y="18"/>
                      <a:pt x="121" y="0"/>
                      <a:pt x="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14"/>
              <p:cNvSpPr>
                <a:spLocks noEditPoints="1"/>
              </p:cNvSpPr>
              <p:nvPr/>
            </p:nvSpPr>
            <p:spPr bwMode="auto">
              <a:xfrm>
                <a:off x="3518959" y="3368967"/>
                <a:ext cx="61295" cy="85176"/>
              </a:xfrm>
              <a:custGeom>
                <a:avLst/>
                <a:gdLst>
                  <a:gd name="T0" fmla="*/ 222 w 262"/>
                  <a:gd name="T1" fmla="*/ 0 h 364"/>
                  <a:gd name="T2" fmla="*/ 40 w 262"/>
                  <a:gd name="T3" fmla="*/ 0 h 364"/>
                  <a:gd name="T4" fmla="*/ 0 w 262"/>
                  <a:gd name="T5" fmla="*/ 40 h 364"/>
                  <a:gd name="T6" fmla="*/ 0 w 262"/>
                  <a:gd name="T7" fmla="*/ 324 h 364"/>
                  <a:gd name="T8" fmla="*/ 40 w 262"/>
                  <a:gd name="T9" fmla="*/ 364 h 364"/>
                  <a:gd name="T10" fmla="*/ 222 w 262"/>
                  <a:gd name="T11" fmla="*/ 364 h 364"/>
                  <a:gd name="T12" fmla="*/ 262 w 262"/>
                  <a:gd name="T13" fmla="*/ 324 h 364"/>
                  <a:gd name="T14" fmla="*/ 262 w 262"/>
                  <a:gd name="T15" fmla="*/ 40 h 364"/>
                  <a:gd name="T16" fmla="*/ 222 w 262"/>
                  <a:gd name="T17" fmla="*/ 0 h 364"/>
                  <a:gd name="T18" fmla="*/ 183 w 262"/>
                  <a:gd name="T19" fmla="*/ 285 h 364"/>
                  <a:gd name="T20" fmla="*/ 80 w 262"/>
                  <a:gd name="T21" fmla="*/ 285 h 364"/>
                  <a:gd name="T22" fmla="*/ 80 w 262"/>
                  <a:gd name="T23" fmla="*/ 79 h 364"/>
                  <a:gd name="T24" fmla="*/ 183 w 262"/>
                  <a:gd name="T25" fmla="*/ 79 h 364"/>
                  <a:gd name="T26" fmla="*/ 183 w 262"/>
                  <a:gd name="T27" fmla="*/ 28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2" h="364">
                    <a:moveTo>
                      <a:pt x="22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46"/>
                      <a:pt x="18" y="364"/>
                      <a:pt x="40" y="364"/>
                    </a:cubicBezTo>
                    <a:cubicBezTo>
                      <a:pt x="222" y="364"/>
                      <a:pt x="222" y="364"/>
                      <a:pt x="222" y="364"/>
                    </a:cubicBezTo>
                    <a:cubicBezTo>
                      <a:pt x="244" y="364"/>
                      <a:pt x="262" y="346"/>
                      <a:pt x="262" y="324"/>
                    </a:cubicBezTo>
                    <a:cubicBezTo>
                      <a:pt x="262" y="40"/>
                      <a:pt x="262" y="40"/>
                      <a:pt x="262" y="40"/>
                    </a:cubicBezTo>
                    <a:cubicBezTo>
                      <a:pt x="262" y="18"/>
                      <a:pt x="244" y="0"/>
                      <a:pt x="222" y="0"/>
                    </a:cubicBezTo>
                    <a:close/>
                    <a:moveTo>
                      <a:pt x="183" y="285"/>
                    </a:moveTo>
                    <a:cubicBezTo>
                      <a:pt x="80" y="285"/>
                      <a:pt x="80" y="285"/>
                      <a:pt x="80" y="285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83" y="79"/>
                      <a:pt x="183" y="79"/>
                      <a:pt x="183" y="79"/>
                    </a:cubicBezTo>
                    <a:lnTo>
                      <a:pt x="183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4500783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883272" y="969860"/>
              <a:ext cx="2834295" cy="746432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85E0E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498204" y="969860"/>
              <a:ext cx="746432" cy="746432"/>
            </a:xfrm>
            <a:prstGeom prst="ellipse">
              <a:avLst/>
            </a:prstGeom>
            <a:solidFill>
              <a:srgbClr val="43CDD9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 18" descr="This is an icon of a human being. "/>
            <p:cNvSpPr>
              <a:spLocks noEditPoints="1"/>
            </p:cNvSpPr>
            <p:nvPr/>
          </p:nvSpPr>
          <p:spPr bwMode="auto">
            <a:xfrm>
              <a:off x="4749270" y="1182277"/>
              <a:ext cx="244300" cy="321597"/>
            </a:xfrm>
            <a:custGeom>
              <a:avLst/>
              <a:gdLst>
                <a:gd name="T0" fmla="*/ 980 w 1559"/>
                <a:gd name="T1" fmla="*/ 1084 h 2048"/>
                <a:gd name="T2" fmla="*/ 1202 w 1559"/>
                <a:gd name="T3" fmla="*/ 678 h 2048"/>
                <a:gd name="T4" fmla="*/ 1252 w 1559"/>
                <a:gd name="T5" fmla="*/ 469 h 2048"/>
                <a:gd name="T6" fmla="*/ 637 w 1559"/>
                <a:gd name="T7" fmla="*/ 43 h 2048"/>
                <a:gd name="T8" fmla="*/ 348 w 1559"/>
                <a:gd name="T9" fmla="*/ 260 h 2048"/>
                <a:gd name="T10" fmla="*/ 346 w 1559"/>
                <a:gd name="T11" fmla="*/ 666 h 2048"/>
                <a:gd name="T12" fmla="*/ 578 w 1559"/>
                <a:gd name="T13" fmla="*/ 1084 h 2048"/>
                <a:gd name="T14" fmla="*/ 0 w 1559"/>
                <a:gd name="T15" fmla="*/ 1646 h 2048"/>
                <a:gd name="T16" fmla="*/ 46 w 1559"/>
                <a:gd name="T17" fmla="*/ 2048 h 2048"/>
                <a:gd name="T18" fmla="*/ 1107 w 1559"/>
                <a:gd name="T19" fmla="*/ 2048 h 2048"/>
                <a:gd name="T20" fmla="*/ 1559 w 1559"/>
                <a:gd name="T21" fmla="*/ 2002 h 2048"/>
                <a:gd name="T22" fmla="*/ 1253 w 1559"/>
                <a:gd name="T23" fmla="*/ 1330 h 2048"/>
                <a:gd name="T24" fmla="*/ 651 w 1559"/>
                <a:gd name="T25" fmla="*/ 134 h 2048"/>
                <a:gd name="T26" fmla="*/ 818 w 1559"/>
                <a:gd name="T27" fmla="*/ 92 h 2048"/>
                <a:gd name="T28" fmla="*/ 1160 w 1559"/>
                <a:gd name="T29" fmla="*/ 487 h 2048"/>
                <a:gd name="T30" fmla="*/ 702 w 1559"/>
                <a:gd name="T31" fmla="*/ 427 h 2048"/>
                <a:gd name="T32" fmla="*/ 622 w 1559"/>
                <a:gd name="T33" fmla="*/ 373 h 2048"/>
                <a:gd name="T34" fmla="*/ 515 w 1559"/>
                <a:gd name="T35" fmla="*/ 380 h 2048"/>
                <a:gd name="T36" fmla="*/ 599 w 1559"/>
                <a:gd name="T37" fmla="*/ 143 h 2048"/>
                <a:gd name="T38" fmla="*/ 447 w 1559"/>
                <a:gd name="T39" fmla="*/ 660 h 2048"/>
                <a:gd name="T40" fmla="*/ 595 w 1559"/>
                <a:gd name="T41" fmla="*/ 484 h 2048"/>
                <a:gd name="T42" fmla="*/ 1016 w 1559"/>
                <a:gd name="T43" fmla="*/ 519 h 2048"/>
                <a:gd name="T44" fmla="*/ 1116 w 1559"/>
                <a:gd name="T45" fmla="*/ 585 h 2048"/>
                <a:gd name="T46" fmla="*/ 558 w 1559"/>
                <a:gd name="T47" fmla="*/ 941 h 2048"/>
                <a:gd name="T48" fmla="*/ 779 w 1559"/>
                <a:gd name="T49" fmla="*/ 1149 h 2048"/>
                <a:gd name="T50" fmla="*/ 1028 w 1559"/>
                <a:gd name="T51" fmla="*/ 1347 h 2048"/>
                <a:gd name="T52" fmla="*/ 779 w 1559"/>
                <a:gd name="T53" fmla="*/ 1695 h 2048"/>
                <a:gd name="T54" fmla="*/ 530 w 1559"/>
                <a:gd name="T55" fmla="*/ 1347 h 2048"/>
                <a:gd name="T56" fmla="*/ 1466 w 1559"/>
                <a:gd name="T57" fmla="*/ 1956 h 2048"/>
                <a:gd name="T58" fmla="*/ 451 w 1559"/>
                <a:gd name="T59" fmla="*/ 1956 h 2048"/>
                <a:gd name="T60" fmla="*/ 92 w 1559"/>
                <a:gd name="T61" fmla="*/ 1646 h 2048"/>
                <a:gd name="T62" fmla="*/ 451 w 1559"/>
                <a:gd name="T63" fmla="*/ 1393 h 2048"/>
                <a:gd name="T64" fmla="*/ 779 w 1559"/>
                <a:gd name="T65" fmla="*/ 1787 h 2048"/>
                <a:gd name="T66" fmla="*/ 861 w 1559"/>
                <a:gd name="T67" fmla="*/ 1744 h 2048"/>
                <a:gd name="T68" fmla="*/ 1242 w 1559"/>
                <a:gd name="T69" fmla="*/ 1422 h 2048"/>
                <a:gd name="T70" fmla="*/ 1466 w 1559"/>
                <a:gd name="T71" fmla="*/ 1956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59" h="2048">
                  <a:moveTo>
                    <a:pt x="1253" y="1330"/>
                  </a:moveTo>
                  <a:cubicBezTo>
                    <a:pt x="1251" y="1330"/>
                    <a:pt x="1015" y="1337"/>
                    <a:pt x="980" y="1084"/>
                  </a:cubicBezTo>
                  <a:cubicBezTo>
                    <a:pt x="1019" y="1057"/>
                    <a:pt x="1055" y="1022"/>
                    <a:pt x="1087" y="979"/>
                  </a:cubicBezTo>
                  <a:cubicBezTo>
                    <a:pt x="1148" y="895"/>
                    <a:pt x="1188" y="791"/>
                    <a:pt x="1202" y="678"/>
                  </a:cubicBezTo>
                  <a:cubicBezTo>
                    <a:pt x="1207" y="674"/>
                    <a:pt x="1211" y="668"/>
                    <a:pt x="1214" y="662"/>
                  </a:cubicBezTo>
                  <a:cubicBezTo>
                    <a:pt x="1239" y="601"/>
                    <a:pt x="1252" y="536"/>
                    <a:pt x="1252" y="469"/>
                  </a:cubicBezTo>
                  <a:cubicBezTo>
                    <a:pt x="1252" y="210"/>
                    <a:pt x="1057" y="0"/>
                    <a:pt x="818" y="0"/>
                  </a:cubicBezTo>
                  <a:cubicBezTo>
                    <a:pt x="755" y="0"/>
                    <a:pt x="694" y="14"/>
                    <a:pt x="637" y="43"/>
                  </a:cubicBezTo>
                  <a:cubicBezTo>
                    <a:pt x="615" y="45"/>
                    <a:pt x="594" y="48"/>
                    <a:pt x="573" y="54"/>
                  </a:cubicBezTo>
                  <a:cubicBezTo>
                    <a:pt x="475" y="83"/>
                    <a:pt x="395" y="156"/>
                    <a:pt x="348" y="260"/>
                  </a:cubicBezTo>
                  <a:cubicBezTo>
                    <a:pt x="302" y="361"/>
                    <a:pt x="293" y="480"/>
                    <a:pt x="322" y="595"/>
                  </a:cubicBezTo>
                  <a:cubicBezTo>
                    <a:pt x="328" y="619"/>
                    <a:pt x="336" y="643"/>
                    <a:pt x="346" y="666"/>
                  </a:cubicBezTo>
                  <a:cubicBezTo>
                    <a:pt x="348" y="672"/>
                    <a:pt x="352" y="677"/>
                    <a:pt x="356" y="681"/>
                  </a:cubicBezTo>
                  <a:cubicBezTo>
                    <a:pt x="379" y="858"/>
                    <a:pt x="463" y="1004"/>
                    <a:pt x="578" y="1084"/>
                  </a:cubicBezTo>
                  <a:cubicBezTo>
                    <a:pt x="542" y="1337"/>
                    <a:pt x="307" y="1330"/>
                    <a:pt x="305" y="1330"/>
                  </a:cubicBezTo>
                  <a:cubicBezTo>
                    <a:pt x="136" y="1336"/>
                    <a:pt x="0" y="1475"/>
                    <a:pt x="0" y="1646"/>
                  </a:cubicBezTo>
                  <a:cubicBezTo>
                    <a:pt x="0" y="2002"/>
                    <a:pt x="0" y="2002"/>
                    <a:pt x="0" y="2002"/>
                  </a:cubicBezTo>
                  <a:cubicBezTo>
                    <a:pt x="0" y="2027"/>
                    <a:pt x="20" y="2048"/>
                    <a:pt x="46" y="2048"/>
                  </a:cubicBezTo>
                  <a:cubicBezTo>
                    <a:pt x="451" y="2048"/>
                    <a:pt x="451" y="2048"/>
                    <a:pt x="451" y="2048"/>
                  </a:cubicBezTo>
                  <a:cubicBezTo>
                    <a:pt x="1107" y="2048"/>
                    <a:pt x="1107" y="2048"/>
                    <a:pt x="1107" y="2048"/>
                  </a:cubicBezTo>
                  <a:cubicBezTo>
                    <a:pt x="1512" y="2048"/>
                    <a:pt x="1512" y="2048"/>
                    <a:pt x="1512" y="2048"/>
                  </a:cubicBezTo>
                  <a:cubicBezTo>
                    <a:pt x="1538" y="2048"/>
                    <a:pt x="1559" y="2027"/>
                    <a:pt x="1559" y="2002"/>
                  </a:cubicBezTo>
                  <a:cubicBezTo>
                    <a:pt x="1559" y="1646"/>
                    <a:pt x="1559" y="1646"/>
                    <a:pt x="1559" y="1646"/>
                  </a:cubicBezTo>
                  <a:cubicBezTo>
                    <a:pt x="1558" y="1475"/>
                    <a:pt x="1422" y="1336"/>
                    <a:pt x="1253" y="1330"/>
                  </a:cubicBezTo>
                  <a:close/>
                  <a:moveTo>
                    <a:pt x="599" y="143"/>
                  </a:moveTo>
                  <a:cubicBezTo>
                    <a:pt x="615" y="138"/>
                    <a:pt x="633" y="135"/>
                    <a:pt x="651" y="134"/>
                  </a:cubicBezTo>
                  <a:cubicBezTo>
                    <a:pt x="658" y="134"/>
                    <a:pt x="665" y="132"/>
                    <a:pt x="671" y="129"/>
                  </a:cubicBezTo>
                  <a:cubicBezTo>
                    <a:pt x="717" y="105"/>
                    <a:pt x="767" y="92"/>
                    <a:pt x="818" y="92"/>
                  </a:cubicBezTo>
                  <a:cubicBezTo>
                    <a:pt x="1006" y="92"/>
                    <a:pt x="1160" y="261"/>
                    <a:pt x="1160" y="469"/>
                  </a:cubicBezTo>
                  <a:cubicBezTo>
                    <a:pt x="1160" y="475"/>
                    <a:pt x="1160" y="481"/>
                    <a:pt x="1160" y="487"/>
                  </a:cubicBezTo>
                  <a:cubicBezTo>
                    <a:pt x="1123" y="450"/>
                    <a:pt x="1072" y="427"/>
                    <a:pt x="1016" y="427"/>
                  </a:cubicBezTo>
                  <a:cubicBezTo>
                    <a:pt x="702" y="427"/>
                    <a:pt x="702" y="427"/>
                    <a:pt x="702" y="427"/>
                  </a:cubicBezTo>
                  <a:cubicBezTo>
                    <a:pt x="683" y="427"/>
                    <a:pt x="665" y="421"/>
                    <a:pt x="650" y="410"/>
                  </a:cubicBezTo>
                  <a:cubicBezTo>
                    <a:pt x="638" y="400"/>
                    <a:pt x="628" y="388"/>
                    <a:pt x="622" y="373"/>
                  </a:cubicBezTo>
                  <a:cubicBezTo>
                    <a:pt x="613" y="350"/>
                    <a:pt x="590" y="336"/>
                    <a:pt x="566" y="338"/>
                  </a:cubicBezTo>
                  <a:cubicBezTo>
                    <a:pt x="542" y="339"/>
                    <a:pt x="521" y="356"/>
                    <a:pt x="515" y="380"/>
                  </a:cubicBezTo>
                  <a:cubicBezTo>
                    <a:pt x="497" y="450"/>
                    <a:pt x="460" y="515"/>
                    <a:pt x="410" y="567"/>
                  </a:cubicBezTo>
                  <a:cubicBezTo>
                    <a:pt x="364" y="376"/>
                    <a:pt x="448" y="187"/>
                    <a:pt x="599" y="143"/>
                  </a:cubicBezTo>
                  <a:close/>
                  <a:moveTo>
                    <a:pt x="558" y="941"/>
                  </a:moveTo>
                  <a:cubicBezTo>
                    <a:pt x="498" y="867"/>
                    <a:pt x="459" y="768"/>
                    <a:pt x="447" y="660"/>
                  </a:cubicBezTo>
                  <a:cubicBezTo>
                    <a:pt x="505" y="608"/>
                    <a:pt x="551" y="543"/>
                    <a:pt x="581" y="472"/>
                  </a:cubicBezTo>
                  <a:cubicBezTo>
                    <a:pt x="585" y="476"/>
                    <a:pt x="590" y="480"/>
                    <a:pt x="595" y="484"/>
                  </a:cubicBezTo>
                  <a:cubicBezTo>
                    <a:pt x="626" y="507"/>
                    <a:pt x="663" y="519"/>
                    <a:pt x="702" y="519"/>
                  </a:cubicBezTo>
                  <a:cubicBezTo>
                    <a:pt x="1016" y="519"/>
                    <a:pt x="1016" y="519"/>
                    <a:pt x="1016" y="519"/>
                  </a:cubicBezTo>
                  <a:cubicBezTo>
                    <a:pt x="1060" y="519"/>
                    <a:pt x="1099" y="546"/>
                    <a:pt x="1116" y="584"/>
                  </a:cubicBezTo>
                  <a:cubicBezTo>
                    <a:pt x="1116" y="584"/>
                    <a:pt x="1116" y="585"/>
                    <a:pt x="1116" y="585"/>
                  </a:cubicBezTo>
                  <a:cubicBezTo>
                    <a:pt x="1116" y="845"/>
                    <a:pt x="965" y="1057"/>
                    <a:pt x="779" y="1057"/>
                  </a:cubicBezTo>
                  <a:cubicBezTo>
                    <a:pt x="698" y="1057"/>
                    <a:pt x="620" y="1016"/>
                    <a:pt x="558" y="941"/>
                  </a:cubicBezTo>
                  <a:close/>
                  <a:moveTo>
                    <a:pt x="664" y="1129"/>
                  </a:moveTo>
                  <a:cubicBezTo>
                    <a:pt x="701" y="1142"/>
                    <a:pt x="739" y="1149"/>
                    <a:pt x="779" y="1149"/>
                  </a:cubicBezTo>
                  <a:cubicBezTo>
                    <a:pt x="818" y="1149"/>
                    <a:pt x="857" y="1142"/>
                    <a:pt x="894" y="1129"/>
                  </a:cubicBezTo>
                  <a:cubicBezTo>
                    <a:pt x="911" y="1217"/>
                    <a:pt x="959" y="1294"/>
                    <a:pt x="1028" y="1347"/>
                  </a:cubicBezTo>
                  <a:cubicBezTo>
                    <a:pt x="786" y="1691"/>
                    <a:pt x="786" y="1691"/>
                    <a:pt x="786" y="1691"/>
                  </a:cubicBezTo>
                  <a:cubicBezTo>
                    <a:pt x="784" y="1694"/>
                    <a:pt x="782" y="1695"/>
                    <a:pt x="779" y="1695"/>
                  </a:cubicBezTo>
                  <a:cubicBezTo>
                    <a:pt x="776" y="1695"/>
                    <a:pt x="774" y="1694"/>
                    <a:pt x="773" y="1691"/>
                  </a:cubicBezTo>
                  <a:cubicBezTo>
                    <a:pt x="530" y="1347"/>
                    <a:pt x="530" y="1347"/>
                    <a:pt x="530" y="1347"/>
                  </a:cubicBezTo>
                  <a:cubicBezTo>
                    <a:pt x="599" y="1294"/>
                    <a:pt x="648" y="1217"/>
                    <a:pt x="664" y="1129"/>
                  </a:cubicBezTo>
                  <a:close/>
                  <a:moveTo>
                    <a:pt x="1466" y="1956"/>
                  </a:moveTo>
                  <a:cubicBezTo>
                    <a:pt x="1107" y="1956"/>
                    <a:pt x="1107" y="1956"/>
                    <a:pt x="1107" y="1956"/>
                  </a:cubicBezTo>
                  <a:cubicBezTo>
                    <a:pt x="451" y="1956"/>
                    <a:pt x="451" y="1956"/>
                    <a:pt x="451" y="1956"/>
                  </a:cubicBezTo>
                  <a:cubicBezTo>
                    <a:pt x="92" y="1956"/>
                    <a:pt x="92" y="1956"/>
                    <a:pt x="92" y="1956"/>
                  </a:cubicBezTo>
                  <a:cubicBezTo>
                    <a:pt x="92" y="1646"/>
                    <a:pt x="92" y="1646"/>
                    <a:pt x="92" y="1646"/>
                  </a:cubicBezTo>
                  <a:cubicBezTo>
                    <a:pt x="92" y="1522"/>
                    <a:pt x="192" y="1422"/>
                    <a:pt x="316" y="1422"/>
                  </a:cubicBezTo>
                  <a:cubicBezTo>
                    <a:pt x="318" y="1422"/>
                    <a:pt x="392" y="1420"/>
                    <a:pt x="451" y="1393"/>
                  </a:cubicBezTo>
                  <a:cubicBezTo>
                    <a:pt x="697" y="1744"/>
                    <a:pt x="697" y="1744"/>
                    <a:pt x="697" y="1744"/>
                  </a:cubicBezTo>
                  <a:cubicBezTo>
                    <a:pt x="716" y="1771"/>
                    <a:pt x="746" y="1787"/>
                    <a:pt x="779" y="1787"/>
                  </a:cubicBezTo>
                  <a:cubicBezTo>
                    <a:pt x="779" y="1787"/>
                    <a:pt x="779" y="1787"/>
                    <a:pt x="779" y="1787"/>
                  </a:cubicBezTo>
                  <a:cubicBezTo>
                    <a:pt x="812" y="1787"/>
                    <a:pt x="842" y="1771"/>
                    <a:pt x="861" y="1744"/>
                  </a:cubicBezTo>
                  <a:cubicBezTo>
                    <a:pt x="1108" y="1393"/>
                    <a:pt x="1108" y="1393"/>
                    <a:pt x="1108" y="1393"/>
                  </a:cubicBezTo>
                  <a:cubicBezTo>
                    <a:pt x="1174" y="1422"/>
                    <a:pt x="1240" y="1422"/>
                    <a:pt x="1242" y="1422"/>
                  </a:cubicBezTo>
                  <a:cubicBezTo>
                    <a:pt x="1366" y="1422"/>
                    <a:pt x="1466" y="1522"/>
                    <a:pt x="1466" y="1646"/>
                  </a:cubicBezTo>
                  <a:cubicBezTo>
                    <a:pt x="1466" y="1956"/>
                    <a:pt x="1466" y="1956"/>
                    <a:pt x="1466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Rectangle 97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770557" y="969860"/>
              <a:ext cx="2838048" cy="746432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DBDBD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397342" y="969860"/>
              <a:ext cx="746432" cy="746432"/>
            </a:xfrm>
            <a:prstGeom prst="ellipse">
              <a:avLst/>
            </a:prstGeom>
            <a:solidFill>
              <a:srgbClr val="BABABA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7" name="Group 86" descr="This is an icon of a chart. "/>
            <p:cNvGrpSpPr/>
            <p:nvPr/>
          </p:nvGrpSpPr>
          <p:grpSpPr>
            <a:xfrm>
              <a:off x="8574429" y="1249829"/>
              <a:ext cx="392258" cy="186494"/>
              <a:chOff x="4254500" y="2100263"/>
              <a:chExt cx="1906588" cy="906463"/>
            </a:xfrm>
          </p:grpSpPr>
          <p:sp>
            <p:nvSpPr>
              <p:cNvPr id="88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48369" y="1883938"/>
              <a:ext cx="3194363" cy="2769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r>
                <a:rPr lang="en-US" dirty="0" smtClean="0"/>
                <a:t>Selects </a:t>
              </a:r>
              <a:r>
                <a:rPr lang="en-US" dirty="0"/>
                <a:t>all elements with </a:t>
              </a:r>
              <a:r>
                <a:rPr lang="en-US" dirty="0" smtClean="0"/>
                <a:t>the specified class</a:t>
              </a:r>
            </a:p>
            <a:p>
              <a:endParaRPr lang="en-US" sz="2000" dirty="0"/>
            </a:p>
            <a:p>
              <a:endParaRPr lang="en-US" sz="2000" dirty="0" smtClean="0"/>
            </a:p>
            <a:p>
              <a:r>
                <a:rPr lang="en-US" sz="2000" dirty="0" err="1" smtClean="0"/>
                <a:t>Eg</a:t>
              </a:r>
              <a:r>
                <a:rPr lang="en-US" sz="2000" dirty="0" smtClean="0"/>
                <a:t>:</a:t>
              </a:r>
            </a:p>
            <a:p>
              <a:r>
                <a:rPr lang="en-US" sz="2000" dirty="0" smtClean="0"/>
                <a:t>.red{</a:t>
              </a:r>
            </a:p>
            <a:p>
              <a:r>
                <a:rPr lang="en-US" sz="2000" dirty="0" err="1" smtClean="0"/>
                <a:t>Color:red</a:t>
              </a:r>
              <a:endParaRPr lang="en-US" sz="2000" dirty="0"/>
            </a:p>
            <a:p>
              <a:r>
                <a:rPr lang="en-US" sz="2000" dirty="0" smtClean="0"/>
                <a:t>}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63178" y="1851271"/>
              <a:ext cx="3194363" cy="40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Selects the element with </a:t>
              </a:r>
              <a:r>
                <a:rPr lang="en-US" dirty="0" smtClean="0"/>
                <a:t>id</a:t>
              </a:r>
            </a:p>
            <a:p>
              <a:endParaRPr lang="en-US" altLang="en-US" sz="2000" dirty="0"/>
            </a:p>
            <a:p>
              <a:endParaRPr lang="en-US" altLang="en-US" sz="2000" dirty="0" smtClean="0"/>
            </a:p>
            <a:p>
              <a:endParaRPr lang="en-US" altLang="en-US" sz="2000" dirty="0"/>
            </a:p>
            <a:p>
              <a:r>
                <a:rPr lang="en-US" altLang="en-US" sz="2000" dirty="0" err="1" smtClean="0"/>
                <a:t>Eg</a:t>
              </a:r>
              <a:r>
                <a:rPr lang="en-US" altLang="en-US" sz="2000" dirty="0" smtClean="0"/>
                <a:t>:</a:t>
              </a:r>
            </a:p>
            <a:p>
              <a:r>
                <a:rPr lang="en-US" altLang="en-US" sz="2000" dirty="0" smtClean="0"/>
                <a:t>#user{</a:t>
              </a:r>
            </a:p>
            <a:p>
              <a:r>
                <a:rPr lang="en-US" altLang="en-US" sz="2000" dirty="0" err="1" smtClean="0"/>
                <a:t>Color:red</a:t>
              </a:r>
              <a:endParaRPr lang="en-US" altLang="en-US" sz="2000" dirty="0"/>
            </a:p>
            <a:p>
              <a:r>
                <a:rPr lang="en-US" altLang="en-US" sz="2000" dirty="0" smtClean="0"/>
                <a:t>}</a:t>
              </a:r>
            </a:p>
            <a:p>
              <a:endParaRPr lang="en-US" altLang="en-US" sz="2000" dirty="0"/>
            </a:p>
            <a:p>
              <a:endParaRPr lang="en-US" altLang="en-US" sz="2000" dirty="0" smtClean="0"/>
            </a:p>
            <a:p>
              <a:endParaRPr lang="en-US" altLang="en-US" sz="2000" dirty="0"/>
            </a:p>
            <a:p>
              <a:endParaRPr lang="en-US" altLang="en-US" sz="2000" dirty="0" smtClean="0"/>
            </a:p>
            <a:p>
              <a:endParaRPr lang="en-US" altLang="en-US" sz="2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62100" y="1042801"/>
              <a:ext cx="2047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2800" b="1" dirty="0">
                  <a:solidFill>
                    <a:schemeClr val="bg1"/>
                  </a:solidFill>
                </a:rPr>
                <a:t>.class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47191" y="1074221"/>
              <a:ext cx="2047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     #</a:t>
              </a:r>
              <a:r>
                <a:rPr lang="en-US" sz="2800" b="1" dirty="0">
                  <a:solidFill>
                    <a:schemeClr val="bg1"/>
                  </a:solidFill>
                </a:rPr>
                <a:t>id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216907" y="1073868"/>
              <a:ext cx="25878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element</a:t>
              </a:r>
              <a:endPara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397404" y="2429818"/>
            <a:ext cx="319436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Selects </a:t>
            </a:r>
            <a:r>
              <a:rPr lang="en-US" dirty="0" smtClean="0"/>
              <a:t>all elements with the specified tag</a:t>
            </a:r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r>
              <a:rPr lang="en-US" altLang="en-US" sz="2000" dirty="0" err="1" smtClean="0"/>
              <a:t>Eg</a:t>
            </a:r>
            <a:r>
              <a:rPr lang="en-US" altLang="en-US" sz="2000" dirty="0" smtClean="0"/>
              <a:t>:</a:t>
            </a:r>
          </a:p>
          <a:p>
            <a:r>
              <a:rPr lang="en-US" altLang="en-US" sz="2000" dirty="0" smtClean="0"/>
              <a:t>span{</a:t>
            </a:r>
          </a:p>
          <a:p>
            <a:r>
              <a:rPr lang="en-US" altLang="en-US" sz="2000" dirty="0" err="1" smtClean="0"/>
              <a:t>Color:red</a:t>
            </a:r>
            <a:endParaRPr lang="en-US" altLang="en-US" sz="2000" dirty="0"/>
          </a:p>
          <a:p>
            <a:r>
              <a:rPr lang="en-US" altLang="en-US" sz="2000" dirty="0" smtClean="0"/>
              <a:t>}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7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4781123" y="265954"/>
            <a:ext cx="262975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altLang="en-US" sz="3200" b="1" dirty="0" smtClean="0"/>
              <a:t>CSS – Selectors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7162870" y="2659557"/>
            <a:ext cx="3683805" cy="6155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en-US" sz="2000" dirty="0" smtClean="0"/>
              <a:t>Refer the following for a comprehensive list of selectors</a:t>
            </a:r>
            <a:endParaRPr lang="en-US" altLang="en-US" sz="2000" dirty="0"/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sp>
        <p:nvSpPr>
          <p:cNvPr id="4" name="Rectangle 3"/>
          <p:cNvSpPr/>
          <p:nvPr/>
        </p:nvSpPr>
        <p:spPr>
          <a:xfrm>
            <a:off x="742950" y="2066925"/>
            <a:ext cx="5934075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* - All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parent child – </a:t>
            </a:r>
            <a:r>
              <a:rPr lang="en-US" altLang="en-US" sz="2800" dirty="0" err="1" smtClean="0"/>
              <a:t>eg</a:t>
            </a:r>
            <a:r>
              <a:rPr lang="en-US" altLang="en-US" sz="2800" dirty="0" smtClean="0"/>
              <a:t>: div span{}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parent &gt; child – </a:t>
            </a:r>
            <a:r>
              <a:rPr lang="en-US" altLang="en-US" sz="2800" dirty="0" err="1" smtClean="0"/>
              <a:t>eg</a:t>
            </a:r>
            <a:r>
              <a:rPr lang="en-US" altLang="en-US" sz="2800" dirty="0" smtClean="0"/>
              <a:t>: div &gt; span{}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sel1 + sel2 – </a:t>
            </a:r>
            <a:r>
              <a:rPr lang="en-US" altLang="en-US" sz="2800" dirty="0" err="1" smtClean="0"/>
              <a:t>eg</a:t>
            </a:r>
            <a:r>
              <a:rPr lang="en-US" altLang="en-US" sz="2800" dirty="0" smtClean="0"/>
              <a:t>: div + span{}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multi select – </a:t>
            </a:r>
            <a:r>
              <a:rPr lang="en-US" altLang="en-US" sz="2800" dirty="0" err="1" smtClean="0"/>
              <a:t>eg</a:t>
            </a:r>
            <a:r>
              <a:rPr lang="en-US" altLang="en-US" sz="2800" dirty="0" smtClean="0"/>
              <a:t>: div, span, p{}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6886592" y="5034648"/>
            <a:ext cx="5158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https://www.w3schools.com/cssref/css_selectors.asp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2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8" name="Rectangle 13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014510" y="2534138"/>
            <a:ext cx="2162981" cy="3472192"/>
          </a:xfrm>
          <a:prstGeom prst="rect">
            <a:avLst/>
          </a:prstGeom>
          <a:gradFill flip="none" rotWithShape="1">
            <a:gsLst>
              <a:gs pos="100000">
                <a:srgbClr val="98A3AD">
                  <a:alpha val="0"/>
                </a:srgbClr>
              </a:gs>
              <a:gs pos="0">
                <a:srgbClr val="98A3A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255846" y="1257300"/>
            <a:ext cx="3680308" cy="2453538"/>
            <a:chOff x="4064749" y="1192972"/>
            <a:chExt cx="4062503" cy="2708336"/>
          </a:xfrm>
        </p:grpSpPr>
        <p:graphicFrame>
          <p:nvGraphicFramePr>
            <p:cNvPr id="114" name="Chart 113"/>
            <p:cNvGraphicFramePr/>
            <p:nvPr>
              <p:extLst/>
            </p:nvPr>
          </p:nvGraphicFramePr>
          <p:xfrm>
            <a:off x="4064749" y="1192972"/>
            <a:ext cx="4062503" cy="2708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1" name="Oval 60"/>
            <p:cNvSpPr/>
            <p:nvPr/>
          </p:nvSpPr>
          <p:spPr>
            <a:xfrm>
              <a:off x="5302166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018682" y="3721965"/>
            <a:ext cx="2154637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Color:#ff6347</a:t>
            </a: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Hexcode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ranges from 000000 to FFFFFF</a:t>
            </a: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14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057712" y="2543209"/>
            <a:ext cx="2173221" cy="3471990"/>
          </a:xfrm>
          <a:prstGeom prst="rect">
            <a:avLst/>
          </a:prstGeom>
          <a:gradFill flip="none" rotWithShape="1">
            <a:gsLst>
              <a:gs pos="100000">
                <a:srgbClr val="30353F">
                  <a:alpha val="0"/>
                </a:srgbClr>
              </a:gs>
              <a:gs pos="0">
                <a:srgbClr val="30353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04169" y="1258770"/>
            <a:ext cx="3680307" cy="2453539"/>
            <a:chOff x="-20046" y="1192971"/>
            <a:chExt cx="4062503" cy="2708336"/>
          </a:xfrm>
        </p:grpSpPr>
        <p:sp>
          <p:nvSpPr>
            <p:cNvPr id="142" name="Oval 141"/>
            <p:cNvSpPr/>
            <p:nvPr/>
          </p:nvSpPr>
          <p:spPr>
            <a:xfrm>
              <a:off x="1217371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46" name="Chart 45"/>
            <p:cNvGraphicFramePr/>
            <p:nvPr>
              <p:extLst/>
            </p:nvPr>
          </p:nvGraphicFramePr>
          <p:xfrm>
            <a:off x="-20046" y="1192971"/>
            <a:ext cx="4062503" cy="2708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124" name="TextBox 123"/>
          <p:cNvSpPr txBox="1"/>
          <p:nvPr/>
        </p:nvSpPr>
        <p:spPr>
          <a:xfrm>
            <a:off x="1067004" y="3723437"/>
            <a:ext cx="2154636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en-US" sz="1600" dirty="0" err="1" smtClean="0"/>
              <a:t>Eg</a:t>
            </a:r>
            <a:r>
              <a:rPr lang="en-US" altLang="en-US" sz="1600" dirty="0" smtClean="0"/>
              <a:t>:</a:t>
            </a:r>
          </a:p>
          <a:p>
            <a:endParaRPr lang="en-US" altLang="en-US" sz="1600" dirty="0"/>
          </a:p>
          <a:p>
            <a:r>
              <a:rPr lang="en-US" altLang="en-US" sz="1600" dirty="0" err="1" smtClean="0"/>
              <a:t>Color:blue</a:t>
            </a:r>
            <a:endParaRPr lang="en-US" altLang="en-US" sz="1600" dirty="0" smtClean="0"/>
          </a:p>
          <a:p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Blue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Black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White</a:t>
            </a:r>
            <a:endParaRPr lang="en-US" altLang="en-US" sz="1600" dirty="0"/>
          </a:p>
        </p:txBody>
      </p:sp>
      <p:sp>
        <p:nvSpPr>
          <p:cNvPr id="145" name="Rectangle 14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957488" y="2547286"/>
            <a:ext cx="2180381" cy="3447372"/>
          </a:xfrm>
          <a:prstGeom prst="rect">
            <a:avLst/>
          </a:prstGeom>
          <a:gradFill flip="none" rotWithShape="1">
            <a:gsLst>
              <a:gs pos="100000">
                <a:srgbClr val="BABABA">
                  <a:alpha val="0"/>
                </a:srgbClr>
              </a:gs>
              <a:gs pos="0">
                <a:srgbClr val="BABAB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207524" y="1257300"/>
            <a:ext cx="3680308" cy="2453538"/>
            <a:chOff x="8149543" y="1192972"/>
            <a:chExt cx="4062503" cy="2708336"/>
          </a:xfrm>
        </p:grpSpPr>
        <p:sp>
          <p:nvSpPr>
            <p:cNvPr id="146" name="Oval 145"/>
            <p:cNvSpPr/>
            <p:nvPr/>
          </p:nvSpPr>
          <p:spPr>
            <a:xfrm>
              <a:off x="9386960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15" name="Chart 114"/>
            <p:cNvGraphicFramePr/>
            <p:nvPr>
              <p:extLst/>
            </p:nvPr>
          </p:nvGraphicFramePr>
          <p:xfrm>
            <a:off x="8149543" y="1192972"/>
            <a:ext cx="4062503" cy="2708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126" name="TextBox 125"/>
          <p:cNvSpPr txBox="1"/>
          <p:nvPr/>
        </p:nvSpPr>
        <p:spPr>
          <a:xfrm>
            <a:off x="8970360" y="3721965"/>
            <a:ext cx="2154637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color:rgb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(255,0,12)</a:t>
            </a: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 – Red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 – Green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 – Blue</a:t>
            </a: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Range: 0 - 255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4288623" y="165381"/>
            <a:ext cx="361477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Properties - Colors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515945" y="2262236"/>
            <a:ext cx="12567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2800" b="1" dirty="0" smtClean="0">
                <a:solidFill>
                  <a:srgbClr val="30353F"/>
                </a:solidFill>
                <a:latin typeface="+mj-lt"/>
              </a:rPr>
              <a:t>named</a:t>
            </a:r>
            <a:endParaRPr lang="en-US" b="1" i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00072" y="2227483"/>
            <a:ext cx="190757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2800" b="1" dirty="0" smtClean="0">
                <a:solidFill>
                  <a:srgbClr val="30353F"/>
                </a:solidFill>
                <a:latin typeface="+mj-lt"/>
              </a:rPr>
              <a:t>#HEXCODE</a:t>
            </a:r>
            <a:endParaRPr lang="en-US" b="1" i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716151" y="2227483"/>
            <a:ext cx="81933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2800" b="1" dirty="0" smtClean="0">
                <a:solidFill>
                  <a:srgbClr val="30353F"/>
                </a:solidFill>
                <a:latin typeface="+mj-lt"/>
              </a:rPr>
              <a:t>RGB</a:t>
            </a:r>
            <a:endParaRPr lang="en-US" b="1" i="1" dirty="0">
              <a:solidFill>
                <a:srgbClr val="30353F"/>
              </a:solidFill>
              <a:latin typeface="+mj-lt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10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Properties – Border and Background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30777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Border</a:t>
            </a:r>
            <a:r>
              <a:rPr lang="en-US" altLang="en-US" sz="2000" dirty="0" smtClean="0"/>
              <a:t> – </a:t>
            </a:r>
            <a:r>
              <a:rPr lang="en-US" altLang="en-US" sz="2000" dirty="0" err="1" smtClean="0"/>
              <a:t>eg</a:t>
            </a:r>
            <a:r>
              <a:rPr lang="en-US" altLang="en-US" sz="2000" dirty="0" smtClean="0"/>
              <a:t>: </a:t>
            </a:r>
            <a:r>
              <a:rPr lang="en-US" dirty="0"/>
              <a:t>border: 2px solid red;</a:t>
            </a:r>
            <a:endParaRPr lang="en-US" alt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style – solid, dotted, dashed, </a:t>
            </a:r>
            <a:r>
              <a:rPr lang="en-US" altLang="en-US" sz="2000" dirty="0" err="1" smtClean="0"/>
              <a:t>etc</a:t>
            </a:r>
            <a:endParaRPr lang="en-US" alt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Width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Color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lvl="1"/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Background</a:t>
            </a:r>
            <a:r>
              <a:rPr lang="en-US" altLang="en-US" sz="2000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color. </a:t>
            </a:r>
            <a:r>
              <a:rPr lang="en-US" altLang="en-US" sz="2000" dirty="0" err="1" smtClean="0"/>
              <a:t>Eg</a:t>
            </a:r>
            <a:r>
              <a:rPr lang="en-US" altLang="en-US" sz="2000" dirty="0" smtClean="0"/>
              <a:t>: background-color: </a:t>
            </a:r>
            <a:r>
              <a:rPr lang="en-US" altLang="en-US" sz="2000" dirty="0" err="1" smtClean="0"/>
              <a:t>skyblue</a:t>
            </a:r>
            <a:endParaRPr lang="en-US" alt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image </a:t>
            </a:r>
            <a:r>
              <a:rPr lang="en-US" altLang="en-US" sz="2000" dirty="0" err="1" smtClean="0"/>
              <a:t>eg</a:t>
            </a:r>
            <a:r>
              <a:rPr lang="en-US" altLang="en-US" sz="2000" dirty="0" smtClean="0"/>
              <a:t>: </a:t>
            </a:r>
            <a:r>
              <a:rPr lang="en-US" dirty="0"/>
              <a:t> </a:t>
            </a:r>
            <a:r>
              <a:rPr lang="en-US" sz="2000" dirty="0"/>
              <a:t> background-image: </a:t>
            </a:r>
            <a:r>
              <a:rPr lang="en-US" sz="2000" dirty="0" err="1"/>
              <a:t>url</a:t>
            </a:r>
            <a:r>
              <a:rPr lang="en-US" sz="2000" dirty="0"/>
              <a:t>("img_tree.png</a:t>
            </a:r>
            <a:r>
              <a:rPr lang="en-US" sz="2000" dirty="0" smtClean="0"/>
              <a:t>")</a:t>
            </a:r>
            <a:endParaRPr lang="en-US" alt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410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Properties – Margin vs Padding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43088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Margin</a:t>
            </a:r>
            <a:r>
              <a:rPr lang="en-US" altLang="en-US" sz="2000" dirty="0"/>
              <a:t> - The CSS margin properties are used to create space around elements, outside of any defined </a:t>
            </a:r>
            <a:r>
              <a:rPr lang="en-US" altLang="en-US" sz="2000" dirty="0" smtClean="0"/>
              <a:t>borders</a:t>
            </a:r>
          </a:p>
          <a:p>
            <a:pPr lvl="1"/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Padding</a:t>
            </a:r>
            <a:r>
              <a:rPr lang="en-US" altLang="en-US" sz="2000" dirty="0"/>
              <a:t> -The CSS padding properties are used to generate space around an element's content, inside of any defined </a:t>
            </a:r>
            <a:r>
              <a:rPr lang="en-US" altLang="en-US" sz="2000" dirty="0" smtClean="0"/>
              <a:t>borders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Right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Bottom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Left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lvl="1"/>
            <a:r>
              <a:rPr lang="en-US" altLang="en-US" sz="2000" dirty="0" err="1" smtClean="0"/>
              <a:t>Eg</a:t>
            </a:r>
            <a:r>
              <a:rPr lang="en-US" altLang="en-US" sz="2000" dirty="0" smtClean="0"/>
              <a:t> - margin:10px 10px, margin:10px 8px 10px 6px</a:t>
            </a:r>
            <a:r>
              <a:rPr lang="en-US" altLang="en-US" sz="2000" dirty="0"/>
              <a:t>, margin:5px, padding:50px 10px 0px 100px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884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Properties - Text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783860"/>
            <a:ext cx="10579975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color </a:t>
            </a:r>
            <a:r>
              <a:rPr lang="en-US" altLang="en-US" sz="2000" dirty="0" err="1" smtClean="0"/>
              <a:t>eg</a:t>
            </a:r>
            <a:r>
              <a:rPr lang="en-US" altLang="en-US" sz="2000" dirty="0" smtClean="0"/>
              <a:t>: </a:t>
            </a:r>
            <a:r>
              <a:rPr lang="en-US" altLang="en-US" sz="2000" dirty="0" err="1" smtClean="0"/>
              <a:t>color:blue</a:t>
            </a: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Text-align -&gt; center, left, right, justify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Text-decoration -&gt; </a:t>
            </a:r>
            <a:r>
              <a:rPr lang="en-US" altLang="en-US" sz="2000" dirty="0" err="1" smtClean="0"/>
              <a:t>overline</a:t>
            </a:r>
            <a:r>
              <a:rPr lang="en-US" altLang="en-US" sz="2000" dirty="0" smtClean="0"/>
              <a:t>, line-through, underline, none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Text-transformation -&gt; uppercase, lowercase, capitalize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vertical-align -&gt; baseline, text-top, text-bottom, sub, super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word-spacing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letter-spacing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direction - </a:t>
            </a:r>
            <a:r>
              <a:rPr lang="en-US" dirty="0" err="1" smtClean="0"/>
              <a:t>rtl</a:t>
            </a:r>
            <a:endParaRPr lang="en-US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104372" y="6296514"/>
            <a:ext cx="4415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https://www.w3schools.com/css/css_text.asp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2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presentation, from 24Slides</Template>
  <TotalTime>0</TotalTime>
  <Words>605</Words>
  <Application>Microsoft Office PowerPoint</Application>
  <PresentationFormat>Widescreen</PresentationFormat>
  <Paragraphs>269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Javanese Text</vt:lpstr>
      <vt:lpstr>Segoe UI Light</vt:lpstr>
      <vt:lpstr>Office Theme</vt:lpstr>
      <vt:lpstr>Slide 1</vt:lpstr>
      <vt:lpstr>Slide 2</vt:lpstr>
      <vt:lpstr>Slide 3</vt:lpstr>
      <vt:lpstr>Slide 4</vt:lpstr>
      <vt:lpstr>Slide 12</vt:lpstr>
      <vt:lpstr>Slide 5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11</vt:lpstr>
      <vt:lpstr>Slide 12</vt:lpstr>
      <vt:lpstr>Slide 12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2019-04-01T09:12:06Z</dcterms:created>
  <dcterms:modified xsi:type="dcterms:W3CDTF">2019-04-11T16:12:13Z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2018-11-28T19:57:57.0463439Z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