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6" r:id="rId7"/>
    <p:sldId id="288" r:id="rId8"/>
    <p:sldId id="299" r:id="rId9"/>
    <p:sldId id="290" r:id="rId10"/>
    <p:sldId id="300" r:id="rId11"/>
    <p:sldId id="301" r:id="rId12"/>
    <p:sldId id="302" r:id="rId13"/>
    <p:sldId id="303" r:id="rId14"/>
    <p:sldId id="304" r:id="rId15"/>
    <p:sldId id="295" r:id="rId16"/>
    <p:sldId id="305" r:id="rId17"/>
    <p:sldId id="306" r:id="rId18"/>
    <p:sldId id="291" r:id="rId19"/>
    <p:sldId id="292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7A038-13E8-4A41-7CC2-D809A5453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7B50A-3756-84D8-4442-CFD0CF249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9D741-75A0-2250-67B6-61DEAD49C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45879-3B2E-77FF-E019-A5F01C40B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27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FCA8-4D75-011F-CBF5-DB390B77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8565A8-DA5C-C6B9-82CA-F076785F8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BA5B0-8008-7824-88B5-018718F8B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D79AA-E83F-290F-2F19-60BB0E675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0598-C9FD-F425-65A0-A342741D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D4DC9-DCB2-0EF7-EF3E-856BBA050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E3D82-580E-ADAF-B495-417839CF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B84CD-E1CD-4EC0-13CF-91F4CFB01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4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6EA81-6FE5-638E-6247-2F0BC9409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57AE4-C451-4A63-94A5-2CDC94E36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39AD3-07AA-A220-9CA9-AB41311FD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EE51-A3C4-CE2E-5B6C-091841F88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5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9E3C-CA06-0029-E08A-BC5F2B45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149C6-1385-24C4-D066-2F9F696D0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98D16-0002-317E-36FF-1A3A8DA2C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A0351-33D7-85EF-0DAC-470FE8285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515B-667D-134F-6CEA-5D1AC160F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F4A13-7874-A225-D11D-E45FC45C1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B1C9F-E666-12A9-B4AB-0B4008BEB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E4D84-264F-21BE-1A37-1C90DFA52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ACA21-99D3-F3AC-2BD5-3F6F0F5C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07D46-EE88-899C-29FA-3B4A9CE20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C931E6-9B73-A5F5-F1B2-7FE6EB3EC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F1B21-30D6-8DBB-364D-09248BC87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5747-6561-B452-5B9B-88ED71DB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0BAC4-0E88-E8FD-E0AA-266D589A4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1604C-7544-B239-2381-958D30BCE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854A-56E7-6536-7FD1-A6844461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1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COLUMBIA ASIA HOSPITAL ANALYSIS</a:t>
            </a:r>
            <a:br>
              <a:rPr lang="en-US" dirty="0"/>
            </a:br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</a:t>
            </a:r>
            <a:r>
              <a:rPr lang="en-US" sz="4000" dirty="0"/>
              <a:t>- P Sakthi Ganesh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FBAD78-F1AE-40E9-6B9C-525554E5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54" y="4422937"/>
            <a:ext cx="698369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CE43D-477D-53FD-FC59-DFEEF740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9EF51E-29F8-50C2-076D-7812E6A0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33" y="140626"/>
            <a:ext cx="8334727" cy="1139447"/>
          </a:xfrm>
        </p:spPr>
        <p:txBody>
          <a:bodyPr/>
          <a:lstStyle/>
          <a:p>
            <a:r>
              <a:rPr lang="en-US" dirty="0"/>
              <a:t>Average satisfaction scores by age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B300C-FF5C-6455-25D5-7E6959D9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72"/>
          <a:stretch/>
        </p:blipFill>
        <p:spPr>
          <a:xfrm>
            <a:off x="2334638" y="1053610"/>
            <a:ext cx="6507804" cy="233626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7FE2012-CDAF-9E95-41A0-662815E5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32" y="3900261"/>
            <a:ext cx="100409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Downward Trend: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There's a noticeable downward trend in average satisfaction scores as age decreases, with the highest scores among older age groups and the lowest among younger age groups.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Drop in Younger Adults: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largest drop in satisfaction occurs between the 19-35 and 36-50 age groups, suggesting a potential disconnect or unmet needs in this demographic. </a:t>
            </a:r>
          </a:p>
        </p:txBody>
      </p:sp>
    </p:spTree>
    <p:extLst>
      <p:ext uri="{BB962C8B-B14F-4D97-AF65-F5344CB8AC3E}">
        <p14:creationId xmlns:p14="http://schemas.microsoft.com/office/powerpoint/2010/main" val="402092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C611-D99A-CE0A-435D-29B904864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8D1F-B6B0-A6D2-5D5E-98C47571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661" y="117836"/>
            <a:ext cx="8027725" cy="956821"/>
          </a:xfrm>
        </p:spPr>
        <p:txBody>
          <a:bodyPr/>
          <a:lstStyle/>
          <a:p>
            <a:pPr algn="r"/>
            <a:r>
              <a:rPr lang="en-US" sz="4200" dirty="0"/>
              <a:t>Average waiting time for each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D952-0965-7088-6184-40733977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78"/>
          <a:stretch/>
        </p:blipFill>
        <p:spPr>
          <a:xfrm>
            <a:off x="1654284" y="724186"/>
            <a:ext cx="6339646" cy="269303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43C09FE-C441-F2D1-D819-AC1486E0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84" y="3417216"/>
            <a:ext cx="107231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Waiting Times: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graph shows remarkably consistent average waiting times across all departments. There's only a very slight variation, suggesting a standardized or system-wide process influencing wait times.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Narrow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wait times range only from 35 to 37 minutes, indicating a tightly controlled or managed waiting time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System-Wide Issue: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consistency might indicate a system-wide bottleneck or a standard operating procedure that leads to these wait times, regardless of the department. </a:t>
            </a:r>
          </a:p>
        </p:txBody>
      </p:sp>
    </p:spTree>
    <p:extLst>
      <p:ext uri="{BB962C8B-B14F-4D97-AF65-F5344CB8AC3E}">
        <p14:creationId xmlns:p14="http://schemas.microsoft.com/office/powerpoint/2010/main" val="65752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441" y="6067403"/>
            <a:ext cx="2405116" cy="678730"/>
          </a:xfrm>
        </p:spPr>
        <p:txBody>
          <a:bodyPr/>
          <a:lstStyle/>
          <a:p>
            <a:r>
              <a:rPr lang="en-US" dirty="0"/>
              <a:t>Main tab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FB049-0633-3D9B-937B-35DAC745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59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21909-49A2-4D04-1CAD-54B3B818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1696-D18A-283E-D293-433C03B6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907" y="6101654"/>
            <a:ext cx="3204184" cy="678730"/>
          </a:xfrm>
        </p:spPr>
        <p:txBody>
          <a:bodyPr/>
          <a:lstStyle/>
          <a:p>
            <a:r>
              <a:rPr lang="en-US" dirty="0"/>
              <a:t>Doctor’s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70498-128E-8266-E18B-E4F137E2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"/>
            <a:ext cx="12191999" cy="60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EB839-A3D1-7E88-9718-8E7EA766B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804-E892-5250-772E-E7A667EF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621" y="6165288"/>
            <a:ext cx="3194757" cy="678730"/>
          </a:xfrm>
        </p:spPr>
        <p:txBody>
          <a:bodyPr/>
          <a:lstStyle/>
          <a:p>
            <a:r>
              <a:rPr lang="en-US" dirty="0"/>
              <a:t>Patient’s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8F26D-6A01-E3BA-E4C6-51060085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1"/>
            <a:ext cx="12192000" cy="61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78" y="395926"/>
            <a:ext cx="5308722" cy="578367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C7606F-1860-BF3A-C9EC-F11B344817A8}"/>
              </a:ext>
            </a:extLst>
          </p:cNvPr>
          <p:cNvSpPr txBox="1">
            <a:spLocks/>
          </p:cNvSpPr>
          <p:nvPr/>
        </p:nvSpPr>
        <p:spPr>
          <a:xfrm>
            <a:off x="787278" y="1215590"/>
            <a:ext cx="9966243" cy="46667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Staff Allocation</a:t>
            </a:r>
            <a:r>
              <a:rPr lang="en-US" sz="1800" b="1" dirty="0"/>
              <a:t>:</a:t>
            </a:r>
          </a:p>
          <a:p>
            <a:r>
              <a:rPr lang="en-US" sz="1800" dirty="0"/>
              <a:t>Hiring additional </a:t>
            </a:r>
            <a:r>
              <a:rPr lang="en-US" sz="1800" b="1" dirty="0"/>
              <a:t>doctors in high-traffic departments</a:t>
            </a:r>
            <a:r>
              <a:rPr lang="en-US" sz="1800" dirty="0"/>
              <a:t> will improve patient care and reduce wait times.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General Practice</a:t>
            </a:r>
            <a:r>
              <a:rPr lang="en-US" sz="1800" dirty="0"/>
              <a:t> department requires more doctors due to the </a:t>
            </a:r>
            <a:r>
              <a:rPr lang="en-US" sz="1800" b="1" dirty="0"/>
              <a:t>high number of patient visits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u="sng" dirty="0"/>
              <a:t>Patient Satisfaction Score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Minimizing wait times</a:t>
            </a:r>
            <a:r>
              <a:rPr lang="en-US" sz="1800" dirty="0"/>
              <a:t> and offering </a:t>
            </a:r>
            <a:r>
              <a:rPr lang="en-US" sz="1800" b="1" dirty="0"/>
              <a:t>discounts</a:t>
            </a:r>
            <a:r>
              <a:rPr lang="en-US" sz="1800" dirty="0"/>
              <a:t> can enhance </a:t>
            </a:r>
            <a:r>
              <a:rPr lang="en-US" sz="1800" b="1" dirty="0"/>
              <a:t>patient satisfaction</a:t>
            </a:r>
            <a:r>
              <a:rPr lang="en-US" sz="1800" dirty="0"/>
              <a:t> and strengthen the hospital’s reputation.</a:t>
            </a:r>
          </a:p>
          <a:p>
            <a:pPr marL="0" indent="0">
              <a:buNone/>
            </a:pPr>
            <a:r>
              <a:rPr lang="en-US" sz="1800" b="1" u="sng" dirty="0"/>
              <a:t>Patient Feedback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Encouraging patient feedback</a:t>
            </a:r>
            <a:r>
              <a:rPr lang="en-US" sz="1800" dirty="0"/>
              <a:t> is essential, as </a:t>
            </a:r>
            <a:r>
              <a:rPr lang="en-US" sz="1800" b="1" dirty="0"/>
              <a:t>75% of patients</a:t>
            </a:r>
            <a:r>
              <a:rPr lang="en-US" sz="1800" dirty="0"/>
              <a:t> have not provided their satisfaction scores.</a:t>
            </a:r>
          </a:p>
          <a:p>
            <a:r>
              <a:rPr lang="en-US" sz="1800" dirty="0"/>
              <a:t>Collecting feedback will help in </a:t>
            </a:r>
            <a:r>
              <a:rPr lang="en-US" sz="1800" b="1" dirty="0"/>
              <a:t>identifying areas for improvement</a:t>
            </a:r>
            <a:r>
              <a:rPr lang="en-US" sz="1800" dirty="0"/>
              <a:t> and implementing necessary actions.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10117072" cy="3436937"/>
          </a:xfrm>
        </p:spPr>
        <p:txBody>
          <a:bodyPr>
            <a:normAutofit/>
          </a:bodyPr>
          <a:lstStyle/>
          <a:p>
            <a:r>
              <a:rPr lang="en-US" sz="1800" b="1" dirty="0"/>
              <a:t>Key Insights Identified: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analysis revealed crucial trends, such as </a:t>
            </a:r>
            <a:r>
              <a:rPr lang="en-US" sz="1800" b="1" dirty="0"/>
              <a:t>department-wise revenue</a:t>
            </a:r>
            <a:r>
              <a:rPr lang="en-US" sz="1800" dirty="0"/>
              <a:t>, </a:t>
            </a:r>
            <a:r>
              <a:rPr lang="en-US" sz="1800" b="1" dirty="0"/>
              <a:t>patient demographics</a:t>
            </a:r>
            <a:r>
              <a:rPr lang="en-US" sz="1800" dirty="0"/>
              <a:t>, and </a:t>
            </a:r>
            <a:r>
              <a:rPr lang="en-US" sz="1800" b="1" dirty="0"/>
              <a:t>satisfaction scores</a:t>
            </a:r>
            <a:r>
              <a:rPr lang="en-US" sz="1800" dirty="0"/>
              <a:t>, providing valuable insights for </a:t>
            </a:r>
            <a:r>
              <a:rPr lang="en-US" sz="1800" b="1" dirty="0"/>
              <a:t>informed decision-making</a:t>
            </a:r>
            <a:r>
              <a:rPr lang="en-US" sz="1800" dirty="0"/>
              <a:t>.</a:t>
            </a:r>
          </a:p>
          <a:p>
            <a:r>
              <a:rPr lang="en-US" sz="1800" b="1" dirty="0"/>
              <a:t>Actionable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Strategies like </a:t>
            </a:r>
            <a:r>
              <a:rPr lang="en-US" sz="1800" b="1" dirty="0"/>
              <a:t>optimizing staff allocation</a:t>
            </a:r>
            <a:r>
              <a:rPr lang="en-US" sz="1800" dirty="0"/>
              <a:t>, </a:t>
            </a:r>
            <a:r>
              <a:rPr lang="en-US" sz="1800" b="1" dirty="0"/>
              <a:t>enhancing patient feedback collection</a:t>
            </a:r>
            <a:r>
              <a:rPr lang="en-US" sz="1800" dirty="0"/>
              <a:t>, and </a:t>
            </a:r>
            <a:r>
              <a:rPr lang="en-US" sz="1800" b="1" dirty="0"/>
              <a:t>reducing wait times</a:t>
            </a:r>
            <a:r>
              <a:rPr lang="en-US" sz="1800" dirty="0"/>
              <a:t> aim to improve </a:t>
            </a:r>
            <a:r>
              <a:rPr lang="en-US" sz="1800" b="1" dirty="0"/>
              <a:t>efficiency</a:t>
            </a:r>
            <a:r>
              <a:rPr lang="en-US" sz="1800" dirty="0"/>
              <a:t> and </a:t>
            </a:r>
            <a:r>
              <a:rPr lang="en-US" sz="1800" b="1" dirty="0"/>
              <a:t>patient experience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Strategic Path Forward: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These insights support the adoption of </a:t>
            </a:r>
            <a:r>
              <a:rPr lang="en-US" sz="1800" b="1" dirty="0"/>
              <a:t>data-driven policies</a:t>
            </a:r>
            <a:r>
              <a:rPr lang="en-US" sz="1800" dirty="0"/>
              <a:t>, ensuring a </a:t>
            </a:r>
            <a:r>
              <a:rPr lang="en-US" sz="1800" b="1" dirty="0"/>
              <a:t>balance between financial sustainability and enhanced healthcare accessibility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81772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rtl="0">
              <a:lnSpc>
                <a:spcPct val="170000"/>
              </a:lnSpc>
            </a:pPr>
            <a:r>
              <a:rPr lang="en-US" sz="8000" b="0" i="0" u="none" strike="noStrike" dirty="0">
                <a:solidFill>
                  <a:srgbClr val="000000"/>
                </a:solidFill>
                <a:effectLst/>
              </a:rPr>
              <a:t>You have been hired as a consultant data analyst by Columbia Asia Hospital. The Hospital is looking for key insights for the following objectives:</a:t>
            </a:r>
            <a:endParaRPr lang="en-US" sz="8000" b="0" dirty="0">
              <a:effectLst/>
            </a:endParaRPr>
          </a:p>
          <a:p>
            <a:pPr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b="1" i="0" u="none" strike="noStrike" dirty="0">
                <a:solidFill>
                  <a:srgbClr val="000000"/>
                </a:solidFill>
                <a:effectLst/>
              </a:rPr>
              <a:t>Assess the hospital's revenue generation</a:t>
            </a:r>
          </a:p>
          <a:p>
            <a:pPr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b="1" i="0" u="none" strike="noStrike" dirty="0">
                <a:solidFill>
                  <a:srgbClr val="000000"/>
                </a:solidFill>
                <a:effectLst/>
              </a:rPr>
              <a:t>Insights about suitable departments for new hires</a:t>
            </a:r>
          </a:p>
          <a:p>
            <a:pPr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b="1" i="0" u="none" strike="noStrike" dirty="0">
                <a:solidFill>
                  <a:srgbClr val="000000"/>
                </a:solidFill>
                <a:effectLst/>
              </a:rPr>
              <a:t>Strategies suggestions for patient discounts</a:t>
            </a:r>
            <a:br>
              <a:rPr lang="en-US" sz="8000" b="0" dirty="0">
                <a:effectLst/>
              </a:rPr>
            </a:br>
            <a:r>
              <a:rPr lang="en-US" sz="8000" b="0" i="0" u="none" strike="noStrike" dirty="0">
                <a:solidFill>
                  <a:srgbClr val="000000"/>
                </a:solidFill>
                <a:effectLst/>
              </a:rPr>
              <a:t>Your task is to perform data analysis and come up with a report in order to help the organization with the mentioned objectives.</a:t>
            </a:r>
            <a:endParaRPr lang="en-US" sz="8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247" y="92345"/>
            <a:ext cx="5486400" cy="956821"/>
          </a:xfrm>
        </p:spPr>
        <p:txBody>
          <a:bodyPr/>
          <a:lstStyle/>
          <a:p>
            <a:r>
              <a:rPr lang="en-US" sz="4200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3281D-20F5-F1E4-3939-167BA89664F9}"/>
              </a:ext>
            </a:extLst>
          </p:cNvPr>
          <p:cNvSpPr txBox="1"/>
          <p:nvPr/>
        </p:nvSpPr>
        <p:spPr>
          <a:xfrm>
            <a:off x="1008882" y="1051556"/>
            <a:ext cx="5203383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Date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This column contains date and time information without specifying AM or PM. The format is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DD-MM-YYYY HH:MM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Each patient is assigned a unique identifier, which seems to be in the format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124-62-3289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Gender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This column records the gender of the patient, denoted by 'M' for male and 'F' for female.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Age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The age of the patients is listed in years.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Sat Score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It seems to represent a satisfaction score given by or for the patient. However, the scores are single-digit, and it's not clear what the scale is.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First Initial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This column contains the first initial of the patient's first name.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Last Name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The surname of the patient is listed in this column.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5DC40-2481-A486-30DB-9F4B3362D8E3}"/>
              </a:ext>
            </a:extLst>
          </p:cNvPr>
          <p:cNvSpPr txBox="1"/>
          <p:nvPr/>
        </p:nvSpPr>
        <p:spPr>
          <a:xfrm>
            <a:off x="6315960" y="1049166"/>
            <a:ext cx="5693789" cy="556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Race: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The racial or ethnic background of the patient is recorded here, with categories such as 'White', 'African American', 'Asian', 'Native American/Alaska Native', and 'Two or More Races'.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Admin Flag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This column contains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boolean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values ('TRUE' or 'FALSE') which might indicate whether the patient was admitted or some other administrative flag.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Patient Wait Time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Appears to indicate the time the patient waited, possibly in minutes, before being seen or processed.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Department Referral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This column lists the department to which the patient was referred, with entries such as 'General Practice', 'Orthopedics', 'Gastroenterology', or 'None' indicating no referral.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Doctor Name: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Identifies the doctor who attended each patient.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Appointment Fees: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The cost charged for a doctor's consultation.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Total Bill: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The overall amount billed to the patient, including all services and charges.</a:t>
            </a: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24206"/>
            <a:ext cx="5120640" cy="770641"/>
          </a:xfrm>
        </p:spPr>
        <p:txBody>
          <a:bodyPr/>
          <a:lstStyle/>
          <a:p>
            <a:r>
              <a:rPr lang="en-US" sz="4200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1600199"/>
            <a:ext cx="9695782" cy="4291553"/>
          </a:xfrm>
        </p:spPr>
        <p:txBody>
          <a:bodyPr/>
          <a:lstStyle/>
          <a:p>
            <a:r>
              <a:rPr lang="en-US" sz="2400" u="sng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b="1" dirty="0"/>
              <a:t>"Patient Satisfaction Score"</a:t>
            </a:r>
            <a:r>
              <a:rPr lang="en-US" sz="2000" dirty="0"/>
              <a:t> column, </a:t>
            </a:r>
            <a:r>
              <a:rPr lang="en-US" sz="2000" b="1" dirty="0"/>
              <a:t>null values</a:t>
            </a:r>
            <a:r>
              <a:rPr lang="en-US" sz="2000" dirty="0"/>
              <a:t> were replaced with </a:t>
            </a:r>
            <a:r>
              <a:rPr lang="en-US" sz="2000" b="1" dirty="0"/>
              <a:t>0</a:t>
            </a:r>
            <a:r>
              <a:rPr lang="en-US" sz="2000" dirty="0"/>
              <a:t> to ensure smooth analysis and prevent errors.</a:t>
            </a:r>
          </a:p>
          <a:p>
            <a:r>
              <a:rPr lang="en-US" sz="2400" u="sng" dirty="0"/>
              <a:t>Data transformation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 and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were extracted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separate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existing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field for better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"Patient 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was created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combining the first name initial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last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improve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"Gender"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was generated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converting abbreviations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full gender names.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5978-00E3-C653-CEDE-C221E7ED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1" y="18854"/>
            <a:ext cx="725864" cy="6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FF60C-D9D3-2C1F-63AB-66F5C5A6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A17-DC70-AF24-1392-129AE15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376" y="431708"/>
            <a:ext cx="8955251" cy="956821"/>
          </a:xfrm>
        </p:spPr>
        <p:txBody>
          <a:bodyPr/>
          <a:lstStyle/>
          <a:p>
            <a:r>
              <a:rPr lang="en-US" sz="4200" dirty="0"/>
              <a:t>Patient visits by department referral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0F5E5F-70CC-335B-7588-78AFB49A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3" y="4117950"/>
            <a:ext cx="95020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 Practice Dominates: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7.2K visits, far exceeding all other departments.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Drop-Off: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Orthopedics at 1.0K, shows a major decrease post-GP.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Specialized Referrals: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Cardiology, Neurology, etc., all under 0.3K.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GP is key entry point, specialized departments may be underutilized.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0EB55-1513-266A-7824-A4AA089B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75"/>
          <a:stretch/>
        </p:blipFill>
        <p:spPr>
          <a:xfrm>
            <a:off x="2814668" y="1388529"/>
            <a:ext cx="5450299" cy="26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46" y="424206"/>
            <a:ext cx="9601200" cy="715241"/>
          </a:xfrm>
        </p:spPr>
        <p:txBody>
          <a:bodyPr/>
          <a:lstStyle/>
          <a:p>
            <a:r>
              <a:rPr lang="en-US" dirty="0"/>
              <a:t>Patient demographics by age group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4E634A-7DA5-E72B-970D-79BAE590A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46" y="3823601"/>
            <a:ext cx="107668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Relatively Even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pie chart demonstrates a fairly even distribution of patient visits across all age groups. No single age group dominates significantly.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Slight Skew Towards Younger Adults: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19-35 age group has the highest percentage (22.89%), suggesting a slightly higher utilization of services by this demographic.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Usage Across All 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 age groups show a substantial number of visits, indicating healthcare services are accessed by a diverse population.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EE8DB-02CB-5C79-1DC8-B70BFC90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03" b="6247"/>
          <a:stretch/>
        </p:blipFill>
        <p:spPr>
          <a:xfrm>
            <a:off x="2771481" y="1139447"/>
            <a:ext cx="5533534" cy="26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8B809-A58E-752B-CA8F-81215978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E02-B0A5-C6C0-E7D3-E9BC2847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90" y="268665"/>
            <a:ext cx="9206076" cy="956821"/>
          </a:xfrm>
        </p:spPr>
        <p:txBody>
          <a:bodyPr/>
          <a:lstStyle/>
          <a:p>
            <a:pPr algn="r"/>
            <a:r>
              <a:rPr lang="en-US" sz="4200" dirty="0"/>
              <a:t>Revenue generated by each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54AD8-CC0E-C522-4BF7-B6D4EAD9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00"/>
          <a:stretch/>
        </p:blipFill>
        <p:spPr>
          <a:xfrm>
            <a:off x="2036190" y="914399"/>
            <a:ext cx="6088679" cy="271401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DBCC9C4-9BC0-ED29-C72B-519E341ED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2" y="3628417"/>
            <a:ext cx="101301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Orthopedics and General Practice Dominate: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These two departments generate the vast majority of </a:t>
            </a:r>
            <a:r>
              <a:rPr lang="en-US" altLang="en-US" dirty="0"/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revenue, significantly outpacing all others.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Revenue Decline: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There's a steep drop in revenue after Cardiology, indicating a large gap between the top earners and the rest.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Revenue from Specialized Departments: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Departments like Physiotherapy, Gastroenterology, and Renal contribute significantly less revenue. </a:t>
            </a:r>
          </a:p>
        </p:txBody>
      </p:sp>
    </p:spTree>
    <p:extLst>
      <p:ext uri="{BB962C8B-B14F-4D97-AF65-F5344CB8AC3E}">
        <p14:creationId xmlns:p14="http://schemas.microsoft.com/office/powerpoint/2010/main" val="30445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0D9D4-0CFB-ABEF-279E-6D4A2EA1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821C96-C4AD-AC8E-03EC-4FE394B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33" y="140626"/>
            <a:ext cx="8334727" cy="1139447"/>
          </a:xfrm>
        </p:spPr>
        <p:txBody>
          <a:bodyPr/>
          <a:lstStyle/>
          <a:p>
            <a:r>
              <a:rPr lang="en-US" dirty="0"/>
              <a:t>Relationship between patient wait time and satisfaction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C1240-A906-4F4B-CD22-7D17635F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07"/>
          <a:stretch/>
        </p:blipFill>
        <p:spPr>
          <a:xfrm>
            <a:off x="1364505" y="1280073"/>
            <a:ext cx="9462990" cy="20818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A296B7B-4C30-A071-012D-A663F2F4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34" y="3496066"/>
            <a:ext cx="105311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 Negative Correlation: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While there are fluctuations, the graph generally suggests a weak negative correlation between patient wait time and satisfaction scores. Meaning, as wait times increase, satisfaction scores tend to decrease slightly, but not consistently.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Fluctuations and Variability: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graph shows significant fluctuations in satisfaction scores across different wait times, indicating that wait time is not the only factor influencing patient satisfaction.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Plateauing Effect: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a certain point (around 40 minutes), satisfaction scores seem to plateau, suggesting that beyond this threshold, further increases in wait time don't significantly impact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35009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9BC04-D4FC-1658-6533-962847E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ED82-82C1-DDAD-F002-29F1C4DD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661" y="117836"/>
            <a:ext cx="8027725" cy="956821"/>
          </a:xfrm>
        </p:spPr>
        <p:txBody>
          <a:bodyPr/>
          <a:lstStyle/>
          <a:p>
            <a:pPr algn="r"/>
            <a:r>
              <a:rPr lang="en-US" sz="4200" dirty="0"/>
              <a:t>Patient visits throughout the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00A77-42E5-BCA8-F546-71E77471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23"/>
          <a:stretch/>
        </p:blipFill>
        <p:spPr>
          <a:xfrm>
            <a:off x="1951562" y="963039"/>
            <a:ext cx="9290224" cy="17538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48E7659-60BB-D5F4-B761-B8CA3FE2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62" y="3071679"/>
            <a:ext cx="103015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Seasonal Pattern: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graph reveals a distinct seasonal pattern in patient visits, with peaks and troughs throughout the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Start, Gradual Increase: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year begins with low patient visits, followed by a steady increase leading to a peak in the second quarter.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Mid-Year Dip: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There's a significant drop in patient visits in July, suggesting a potential seasonal low or a specific event affecting healthcare utilization.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Second Peak and Decline: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second peak occurs in the third quarter, followed by a decline towards the end of the year. </a:t>
            </a:r>
          </a:p>
        </p:txBody>
      </p:sp>
    </p:spTree>
    <p:extLst>
      <p:ext uri="{BB962C8B-B14F-4D97-AF65-F5344CB8AC3E}">
        <p14:creationId xmlns:p14="http://schemas.microsoft.com/office/powerpoint/2010/main" val="15736365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102</TotalTime>
  <Words>1275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COLUMBIA ASIA HOSPITAL ANALYSIS           - P Sakthi Ganesh</vt:lpstr>
      <vt:lpstr>Problem Statement</vt:lpstr>
      <vt:lpstr>Dataset Description</vt:lpstr>
      <vt:lpstr>Methodology</vt:lpstr>
      <vt:lpstr>Patient visits by department referral</vt:lpstr>
      <vt:lpstr>Patient demographics by age group</vt:lpstr>
      <vt:lpstr>Revenue generated by each department</vt:lpstr>
      <vt:lpstr>Relationship between patient wait time and satisfaction score</vt:lpstr>
      <vt:lpstr>Patient visits throughout the year</vt:lpstr>
      <vt:lpstr>Average satisfaction scores by age group</vt:lpstr>
      <vt:lpstr>Average waiting time for each department</vt:lpstr>
      <vt:lpstr>Main tab</vt:lpstr>
      <vt:lpstr>Doctor’s tab</vt:lpstr>
      <vt:lpstr>Patient’s tab</vt:lpstr>
      <vt:lpstr>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Ganesh</dc:creator>
  <cp:lastModifiedBy>Sakthi Ganesh</cp:lastModifiedBy>
  <cp:revision>1</cp:revision>
  <dcterms:created xsi:type="dcterms:W3CDTF">2025-02-25T18:41:53Z</dcterms:created>
  <dcterms:modified xsi:type="dcterms:W3CDTF">2025-02-25T20:24:20Z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