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2.12-->
<p:presentation xmlns:r="http://schemas.openxmlformats.org/officeDocument/2006/relationships" xmlns:a="http://schemas.openxmlformats.org/drawingml/2006/main" xmlns:p="http://schemas.openxmlformats.org/presentation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Lst>
  <p:sldSz cx="12192000" cy="6858000"/>
  <p:notesSz cx="12192000" cy="6858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p:present/>
    <p:sldAll/>
    <p:penClr>
      <a:prstClr val="red"/>
    </p:penClr>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tags" Target="tags/tag1.xml" /><Relationship Id="rId16" Type="http://schemas.openxmlformats.org/officeDocument/2006/relationships/presProps" Target="presProps.xml" /><Relationship Id="rId17" Type="http://schemas.openxmlformats.org/officeDocument/2006/relationships/viewProps" Target="viewProps.xml" /><Relationship Id="rId18" Type="http://schemas.openxmlformats.org/officeDocument/2006/relationships/theme" Target="theme/theme1.xml" /><Relationship Id="rId19"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2.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46" name=""/>
        <p:cNvGrpSpPr/>
        <p:nvPr/>
      </p:nvGrpSpPr>
      <p:grpSpPr>
        <a:xfrm>
          <a:off x="0" y="0"/>
          <a: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36" name=""/>
        <p:cNvGrpSpPr/>
        <p:nvPr/>
      </p:nvGrpSpPr>
      <p:grpSpPr>
        <a:xfrm>
          <a:off x="0" y="0"/>
          <a:ext cx="0" cy="0"/>
        </a:xfrm>
      </p:grpSpPr>
      <p:sp>
        <p:nvSpPr>
          <p:cNvPr id="1048654" name="Slide Image Placeholder 1"/>
          <p:cNvSpPr>
            <a:spLocks noGrp="1" noRot="1" noChangeAspect="1"/>
          </p:cNvSpPr>
          <p:nvPr>
            <p:ph type="sldImg"/>
          </p:nvPr>
        </p:nvSpPr>
        <p:spPr/>
      </p:sp>
      <p:sp>
        <p:nvSpPr>
          <p:cNvPr id="1048655" name="Notes Placeholder 2"/>
          <p:cNvSpPr>
            <a:spLocks noGrp="1"/>
          </p:cNvSpPr>
          <p:nvPr>
            <p:ph type="body" idx="1"/>
          </p:nvPr>
        </p:nvSpPr>
        <p:spPr/>
        <p:txBody>
          <a:bodyPr/>
          <a:lstStyle/>
          <a:p>
            <a:endParaRPr lang="en-IN"/>
          </a:p>
        </p:txBody>
      </p:sp>
      <p:sp>
        <p:nvSpPr>
          <p:cNvPr id="104865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Slide">
    <p:spTree>
      <p:nvGrpSpPr>
        <p:cNvPr id="32" name=""/>
        <p:cNvGrpSpPr/>
        <p:nvPr/>
      </p:nvGrpSpPr>
      <p:grpSpPr>
        <a:xfrm>
          <a:off x="0" y="0"/>
          <a:ext cx="0" cy="0"/>
        </a:xfrm>
      </p:grpSpPr>
      <p:sp>
        <p:nvSpPr>
          <p:cNvPr id="104864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104864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p:txBody>
      </p:sp>
      <p:sp>
        <p:nvSpPr>
          <p:cNvPr id="104864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4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43" name=""/>
        <p:cNvGrpSpPr/>
        <p:nvPr/>
      </p:nvGrpSpPr>
      <p:grpSpPr>
        <a:xfrm>
          <a:off x="0" y="0"/>
          <a: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688" name="Holder 3"/>
          <p:cNvSpPr>
            <a:spLocks noGrp="1"/>
          </p:cNvSpPr>
          <p:nvPr>
            <p:ph type="body" idx="1"/>
          </p:nvPr>
        </p:nvSpPr>
        <p:spPr/>
        <p:txBody>
          <a:bodyPr lIns="0" tIns="0" rIns="0" bIns="0"/>
          <a:lstStyle/>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wo Content">
    <p:spTree>
      <p:nvGrpSpPr>
        <p:cNvPr id="44" name=""/>
        <p:cNvGrpSpPr/>
        <p:nvPr/>
      </p:nvGrpSpPr>
      <p:grpSpPr>
        <a:xfrm>
          <a:off x="0" y="0"/>
          <a: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lstStyle/>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lstStyle/>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Only">
    <p:spTree>
      <p:nvGrpSpPr>
        <p:cNvPr id="18" name=""/>
        <p:cNvGrpSpPr/>
        <p:nvPr/>
      </p:nvGrpSpPr>
      <p:grpSpPr>
        <a:xfrm>
          <a:off x="0" y="0"/>
          <a: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lank">
    <p:spTree>
      <p:nvGrpSpPr>
        <p:cNvPr id="45" name=""/>
        <p:cNvGrpSpPr/>
        <p:nvPr/>
      </p:nvGrpSpPr>
      <p:grpSpPr>
        <a:xfrm>
          <a:off x="0" y="0"/>
          <a: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2" name=""/>
        <p:cNvGrpSpPr/>
        <p:nvPr/>
      </p:nvGrpSpPr>
      <p:grpSpPr>
        <a:xfrm>
          <a:off x="0" y="0"/>
          <a:ext cx="0" cy="0"/>
        </a:xfrm>
      </p:grpSpPr>
      <p:sp>
        <p:nvSpPr>
          <p:cNvPr id="1048576" name="bg object 16"/>
          <p:cNvSpPr/>
          <p:nvPr/>
        </p:nvSpPr>
        <p:spPr>
          <a:xfrm>
            <a:off x="9377426" y="4825"/>
            <a:ext cx="1218565" cy="6853555"/>
          </a:xfrm>
          <a:custGeom>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577" name="bg object 17"/>
          <p:cNvSpPr/>
          <p:nvPr/>
        </p:nvSpPr>
        <p:spPr>
          <a:xfrm>
            <a:off x="7448612" y="3694896"/>
            <a:ext cx="4743450" cy="3163570"/>
          </a:xfrm>
          <a:custGeom>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578" name="bg object 18"/>
          <p:cNvSpPr/>
          <p:nvPr/>
        </p:nvSpPr>
        <p:spPr>
          <a:xfrm>
            <a:off x="9182100" y="0"/>
            <a:ext cx="3009900" cy="6858000"/>
          </a:xfrm>
          <a:custGeom>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579" name="bg object 19"/>
          <p:cNvSpPr/>
          <p:nvPr/>
        </p:nvSpPr>
        <p:spPr>
          <a:xfrm>
            <a:off x="9602878" y="0"/>
            <a:ext cx="2589530" cy="6858000"/>
          </a:xfrm>
          <a:custGeom>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580" name="bg object 20"/>
          <p:cNvSpPr/>
          <p:nvPr/>
        </p:nvSpPr>
        <p:spPr>
          <a:xfrm>
            <a:off x="8934450" y="3048000"/>
            <a:ext cx="3257550" cy="3810000"/>
          </a:xfrm>
          <a:custGeom>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581" name="bg object 21"/>
          <p:cNvSpPr/>
          <p:nvPr/>
        </p:nvSpPr>
        <p:spPr>
          <a:xfrm>
            <a:off x="9337930" y="0"/>
            <a:ext cx="2854325" cy="6858000"/>
          </a:xfrm>
          <a:custGeom>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582" name="bg object 22"/>
          <p:cNvSpPr/>
          <p:nvPr/>
        </p:nvSpPr>
        <p:spPr>
          <a:xfrm>
            <a:off x="10896600" y="0"/>
            <a:ext cx="1295400" cy="6858000"/>
          </a:xfrm>
          <a:custGeom>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583" name="bg object 23"/>
          <p:cNvSpPr/>
          <p:nvPr/>
        </p:nvSpPr>
        <p:spPr>
          <a:xfrm>
            <a:off x="10936247" y="0"/>
            <a:ext cx="1256030" cy="6858000"/>
          </a:xfrm>
          <a:custGeom>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584" name="bg object 24"/>
          <p:cNvSpPr/>
          <p:nvPr/>
        </p:nvSpPr>
        <p:spPr>
          <a:xfrm>
            <a:off x="10372725" y="3590925"/>
            <a:ext cx="1819275" cy="3267075"/>
          </a:xfrm>
          <a:custGeom>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1048585" name="bg object 25"/>
          <p:cNvSpPr/>
          <p:nvPr/>
        </p:nvSpPr>
        <p:spPr>
          <a:xfrm>
            <a:off x="0" y="4010025"/>
            <a:ext cx="447675" cy="2847975"/>
          </a:xfrm>
          <a:custGeom>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 Id="rId3" Type="http://schemas.openxmlformats.org/officeDocument/2006/relationships/package" Target="../embeddings/Microsoft_Office_Excel_2007_Workbook1.xlsx" TargetMode="Internal" /><Relationship Id="rId4" Type="http://schemas.openxmlformats.org/officeDocument/2006/relationships/image" Target="../media/image12.emf" /><Relationship Id="rId5" Type="http://schemas.openxmlformats.org/officeDocument/2006/relationships/image" Target="../media/image13.png" /><Relationship Id="rId6" Type="http://schemas.openxmlformats.org/officeDocument/2006/relationships/image" Target="../media/image14.png" /><Relationship Id="rId7" Type="http://schemas.openxmlformats.org/officeDocument/2006/relationships/vmlDrawing" Target="../drawings/vmlDrawing1.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 Id="rId3" Type="http://schemas.openxmlformats.org/officeDocument/2006/relationships/image" Target="../media/image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 Id="rId3" Type="http://schemas.openxmlformats.org/officeDocument/2006/relationships/image" Target="../media/image3.png" /><Relationship Id="rId4" Type="http://schemas.openxmlformats.org/officeDocument/2006/relationships/image" Target="../media/image5.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 Id="rId3" Type="http://schemas.openxmlformats.org/officeDocument/2006/relationships/image" Target="../media/image2.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 Id="rId3" Type="http://schemas.openxmlformats.org/officeDocument/2006/relationships/image" Target="../media/image2.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jpeg" /><Relationship Id="rId3" Type="http://schemas.openxmlformats.org/officeDocument/2006/relationships/image" Target="../media/image2.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e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33" name=""/>
        <p:cNvGrpSpPr/>
        <p:nvPr/>
      </p:nvGrpSpPr>
      <p:grpSpPr>
        <a:xfrm>
          <a:off x="0" y="0"/>
          <a:ext cx="0" cy="0"/>
        </a:xfrm>
      </p:grpSpPr>
      <p:grpSp>
        <p:nvGrpSpPr>
          <p:cNvPr id="2097191" name="" title=""/>
          <p:cNvGrpSpPr/>
          <p:nvPr/>
        </p:nvGrpSpPr>
        <p:grpSpPr>
          <a:xfrm>
            <a:off x="876299" y="990600"/>
            <a:ext cx="1743075" cy="1333500"/>
            <a:chOff x="241299" y="355600"/>
            <a:chExt cx="1743075" cy="1333500"/>
          </a:xfrm>
        </p:grpSpPr>
        <p:sp>
          <p:nvSpPr>
            <p:cNvPr id="2097192" name="object 3" title=""/>
            <p:cNvSpPr/>
            <p:nvPr/>
          </p:nvSpPr>
          <p:spPr>
            <a:xfrm>
              <a:off x="241299" y="631825"/>
              <a:ext cx="1228725" cy="10572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097193" name="object 4" title=""/>
            <p:cNvSpPr/>
            <p:nvPr/>
          </p:nvSpPr>
          <p:spPr>
            <a:xfrm>
              <a:off x="1336674" y="355600"/>
              <a:ext cx="647700" cy="561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grpSp>
      <p:sp>
        <p:nvSpPr>
          <p:cNvPr id="2097194" name="object 5" title=""/>
          <p:cNvSpPr/>
          <p:nvPr/>
        </p:nvSpPr>
        <p:spPr>
          <a:xfrm>
            <a:off x="3752850" y="1190625"/>
            <a:ext cx="1666875" cy="1438275"/>
          </a:xfrm>
          <a:solidFill>
            <a:srgbClr val="42D0A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097195" name="object 6" title=""/>
          <p:cNvSpPr/>
          <p:nvPr/>
        </p:nvSpPr>
        <p:spPr>
          <a:xfrm>
            <a:off x="3800475" y="5229225"/>
            <a:ext cx="723900" cy="619125"/>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l">
              <a:lnSpc>
                <a:spcPct val="0"/>
              </a:lnSpc>
              <a:spcBef>
                <a:spcPct val="0"/>
              </a:spcBef>
              <a:spcAft>
                <a:spcPct val="0"/>
              </a:spcAft>
            </a:pPr>
          </a:p>
        </p:txBody>
      </p:sp>
      <p:sp>
        <p:nvSpPr>
          <p:cNvPr id="2097196" name="Holder 2"/>
          <p:cNvSpPr>
            <a:spLocks noGrp="1"/>
          </p:cNvSpPr>
          <p:nvPr>
            <p:ph type="ctrTitle"/>
          </p:nvPr>
        </p:nvSpPr>
        <p:spPr>
          <a:xfrm>
            <a:off x="-828675" y="19665"/>
            <a:ext cx="9982200" cy="504190"/>
          </a:xfrm>
          <a:prstGeom prst="rect">
            <a:avLst/>
          </a:prstGeom>
          <a:noFill/>
        </p:spPr>
        <p:txBody>
          <a:bodyPr wrap="square" lIns="0" tIns="16510" rIns="0" bIns="0" anchor="t">
            <a:spAutoFit/>
          </a:bodyPr>
          <a:lstStyle>
            <a:lvl1pPr>
              <a:defRPr sz="3200" b="0" i="0">
                <a:solidFill>
                  <a:schemeClr val="tx1"/>
                </a:solidFill>
                <a:latin typeface="Trebuchet MS"/>
                <a:cs typeface="Trebuchet MS"/>
              </a:defRPr>
            </a:lvl1pPr>
          </a:lstStyle>
          <a:p>
            <a:pPr marL="3213735" marR="0" indent="0" algn="l">
              <a:lnSpc>
                <a:spcPct val="100000"/>
              </a:lnSpc>
              <a:spcBef>
                <a:spcPts val="130"/>
              </a:spcBef>
              <a:spcAft>
                <a:spcPct val="0"/>
              </a:spcAft>
            </a:pPr>
            <a:r>
              <a:rPr sz="3200" b="1" spc="0" baseline="0">
                <a:solidFill>
                  <a:srgbClr val="0F0F0F"/>
                </a:solidFill>
                <a:latin typeface="&quot;Times New Roman&quot;"/>
              </a:rPr>
              <a:t>Employee Data Analysis using Excel</a:t>
            </a:r>
          </a:p>
        </p:txBody>
      </p:sp>
      <p:pic>
        <p:nvPicPr>
          <p:cNvPr id="2097197" name="object 9" title=""/>
          <p:cNvPicPr/>
          <p:nvPr/>
        </p:nvPicPr>
        <p:blipFill>
          <a:blip r:embed="rId3"/>
          <a:stretch>
            <a:fillRect/>
          </a:stretch>
        </p:blipFill>
        <p:spPr>
          <a:xfrm>
            <a:off x="676275" y="6467475"/>
            <a:ext cx="2143125" cy="200025"/>
          </a:xfrm>
          <a:prstGeom prst="rect">
            <a:avLst/>
          </a:prstGeom>
        </p:spPr>
      </p:pic>
      <p:sp>
        <p:nvSpPr>
          <p:cNvPr id="2097198" name="Holder 6"/>
          <p:cNvSpPr>
            <a:spLocks noGrp="1"/>
          </p:cNvSpPr>
          <p:nvPr>
            <p:ph type="sldNum" sz="quarter" idx="7"/>
          </p:nvPr>
        </p:nvSpPr>
        <p:spPr>
          <a:xfrm>
            <a:off x="11353418" y="6473337"/>
            <a:ext cx="151129" cy="174625"/>
          </a:xfrm>
          <a:noFill/>
        </p:spPr>
        <p:txBody>
          <a:bodyPr wrap="square" lIns="0" tIns="6985" rIns="0" bIns="0" anchor="t"/>
          <a:lstStyle>
            <a:lvl1pPr>
              <a:defRPr sz="1100" b="0" i="0">
                <a:solidFill>
                  <a:srgbClr val="2D936B"/>
                </a:solidFill>
                <a:latin typeface="Trebuchet MS"/>
                <a:cs typeface="Trebuchet MS"/>
              </a:defRPr>
            </a:lvl1pPr>
          </a:lstStyle>
          <a:p>
            <a:pPr marL="38100" marR="0" indent="0" algn="l">
              <a:lnSpc>
                <a:spcPct val="100000"/>
              </a:lnSpc>
              <a:spcBef>
                <a:spcPts val="55"/>
              </a:spcBef>
              <a:spcAft>
                <a:spcPct val="0"/>
              </a:spcAft>
            </a:pPr>
            <a:r>
              <a:rPr sz="1100" spc="10" baseline="0">
                <a:solidFill>
                  <a:srgbClr val="2D936B"/>
                </a:solidFill>
                <a:latin typeface="&quot;Trebuchet MS&quot;"/>
              </a:rPr>
              <a:t>1</a:t>
            </a:r>
          </a:p>
        </p:txBody>
      </p:sp>
      <p:sp>
        <p:nvSpPr>
          <p:cNvPr id="2097199" name="TextBox 13" title=""/>
          <p:cNvSpPr/>
          <p:nvPr/>
        </p:nvSpPr>
        <p:spPr>
          <a:xfrm>
            <a:off x="1216914" y="1827528"/>
            <a:ext cx="8958437" cy="3647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400" b="1" i="1" spc="0" baseline="0">
                <a:solidFill>
                  <a:srgbClr val="000000"/>
                </a:solidFill>
                <a:latin typeface="Calibri"/>
              </a:rPr>
              <a:t>NAME </a:t>
            </a:r>
            <a:r>
              <a:rPr sz="2400" b="1" i="1" spc="0" baseline="0">
                <a:solidFill>
                  <a:srgbClr val="000000"/>
                </a:solidFill>
                <a:latin typeface="Calibri"/>
              </a:rPr>
              <a:t>               : K.S</a:t>
            </a:r>
            <a:r>
              <a:rPr sz="2400" b="1" i="1" spc="0" baseline="0">
                <a:solidFill>
                  <a:srgbClr val="000000"/>
                </a:solidFill>
                <a:latin typeface="Calibri"/>
              </a:rPr>
              <a:t>AKTHIVEL</a:t>
            </a:r>
          </a:p>
          <a:p>
            <a:pPr marL="0" marR="0" indent="0" algn="l">
              <a:lnSpc>
                <a:spcPct val="100000"/>
              </a:lnSpc>
              <a:spcBef>
                <a:spcPct val="0"/>
              </a:spcBef>
              <a:spcAft>
                <a:spcPct val="0"/>
              </a:spcAft>
            </a:pPr>
            <a:r>
              <a:rPr baseline="0">
                <a:latin typeface="inherit"/>
              </a:rPr>
              <a:t>&amp;nbsp;</a:t>
            </a:r>
          </a:p>
          <a:p>
            <a:pPr marL="0" marR="0" indent="0" algn="l">
              <a:lnSpc>
                <a:spcPct val="100000"/>
              </a:lnSpc>
              <a:spcBef>
                <a:spcPct val="0"/>
              </a:spcBef>
              <a:spcAft>
                <a:spcPct val="0"/>
              </a:spcAft>
            </a:pPr>
            <a:r>
              <a:rPr sz="2400" b="1" i="1" spc="0" baseline="0">
                <a:solidFill>
                  <a:srgbClr val="000000"/>
                </a:solidFill>
                <a:latin typeface="Calibri"/>
              </a:rPr>
              <a:t>REGISTER NO</a:t>
            </a:r>
            <a:r>
              <a:rPr sz="2400" b="1" i="1" spc="0" baseline="0">
                <a:solidFill>
                  <a:srgbClr val="000000"/>
                </a:solidFill>
                <a:latin typeface="Calibri"/>
              </a:rPr>
              <a:t>.  </a:t>
            </a:r>
            <a:r>
              <a:rPr sz="2400" b="1" i="1" spc="0" baseline="0">
                <a:solidFill>
                  <a:srgbClr val="000000"/>
                </a:solidFill>
                <a:latin typeface="Calibri"/>
              </a:rPr>
              <a:t>:</a:t>
            </a:r>
            <a:r>
              <a:rPr sz="2400" b="1" i="1" spc="0" baseline="0">
                <a:solidFill>
                  <a:srgbClr val="000000"/>
                </a:solidFill>
                <a:latin typeface="Calibri"/>
              </a:rPr>
              <a:t> 312218235</a:t>
            </a:r>
          </a:p>
          <a:p>
            <a:pPr marL="0" marR="0" indent="0" algn="l">
              <a:lnSpc>
                <a:spcPct val="100000"/>
              </a:lnSpc>
              <a:spcBef>
                <a:spcPct val="0"/>
              </a:spcBef>
              <a:spcAft>
                <a:spcPct val="0"/>
              </a:spcAft>
            </a:pPr>
            <a:r>
              <a:rPr baseline="0">
                <a:latin typeface="inherit"/>
              </a:rPr>
              <a:t>&amp;nbsp;</a:t>
            </a:r>
          </a:p>
          <a:p>
            <a:pPr marL="0" marR="0" indent="0" algn="l">
              <a:lnSpc>
                <a:spcPct val="100000"/>
              </a:lnSpc>
              <a:spcBef>
                <a:spcPct val="0"/>
              </a:spcBef>
              <a:spcAft>
                <a:spcPct val="0"/>
              </a:spcAft>
            </a:pPr>
            <a:r>
              <a:rPr sz="2400" b="1" i="1" spc="0" baseline="0">
                <a:solidFill>
                  <a:srgbClr val="000000"/>
                </a:solidFill>
                <a:latin typeface="Calibri"/>
              </a:rPr>
              <a:t>DEPARTMENT</a:t>
            </a:r>
            <a:r>
              <a:rPr sz="2400" b="1" i="1" spc="0" baseline="0">
                <a:solidFill>
                  <a:srgbClr val="000000"/>
                </a:solidFill>
                <a:latin typeface="Calibri"/>
              </a:rPr>
              <a:t>:</a:t>
            </a:r>
            <a:r>
              <a:rPr sz="2400" b="1" i="1" spc="0" baseline="0">
                <a:solidFill>
                  <a:srgbClr val="000000"/>
                </a:solidFill>
                <a:latin typeface="Calibri"/>
              </a:rPr>
              <a:t> C</a:t>
            </a:r>
            <a:r>
              <a:rPr sz="2400" b="1" i="1" spc="0" baseline="0">
                <a:solidFill>
                  <a:srgbClr val="000000"/>
                </a:solidFill>
                <a:latin typeface="Calibri"/>
              </a:rPr>
              <a:t>OMMERCE</a:t>
            </a:r>
          </a:p>
          <a:p>
            <a:pPr marL="0" marR="0" indent="0" algn="l">
              <a:lnSpc>
                <a:spcPct val="100000"/>
              </a:lnSpc>
              <a:spcBef>
                <a:spcPct val="0"/>
              </a:spcBef>
              <a:spcAft>
                <a:spcPct val="0"/>
              </a:spcAft>
            </a:pPr>
            <a:r>
              <a:rPr baseline="0">
                <a:latin typeface="inherit"/>
              </a:rPr>
              <a:t>&amp;nbsp;</a:t>
            </a:r>
          </a:p>
          <a:p>
            <a:pPr marL="0" marR="0" indent="0" algn="l">
              <a:lnSpc>
                <a:spcPct val="100000"/>
              </a:lnSpc>
              <a:spcBef>
                <a:spcPct val="0"/>
              </a:spcBef>
              <a:spcAft>
                <a:spcPct val="0"/>
              </a:spcAft>
            </a:pPr>
            <a:r>
              <a:rPr sz="2400" b="1" i="1" spc="0" baseline="0">
                <a:solidFill>
                  <a:srgbClr val="000000"/>
                </a:solidFill>
                <a:latin typeface="Calibri"/>
              </a:rPr>
              <a:t>COLLEGE</a:t>
            </a:r>
            <a:r>
              <a:rPr sz="2400" b="1" i="1" spc="0" baseline="0">
                <a:solidFill>
                  <a:srgbClr val="000000"/>
                </a:solidFill>
                <a:latin typeface="Calibri"/>
              </a:rPr>
              <a:t>          :</a:t>
            </a:r>
            <a:r>
              <a:rPr sz="2400" b="1" i="1" spc="0" baseline="0">
                <a:solidFill>
                  <a:srgbClr val="000000"/>
                </a:solidFill>
                <a:latin typeface="Calibri"/>
              </a:rPr>
              <a:t>  GOVERNMENT ARTS &amp;amp; SCIENCE </a:t>
            </a:r>
          </a:p>
          <a:p>
            <a:pPr marL="0" marR="0" indent="0" algn="l">
              <a:lnSpc>
                <a:spcPct val="100000"/>
              </a:lnSpc>
              <a:spcBef>
                <a:spcPct val="0"/>
              </a:spcBef>
              <a:spcAft>
                <a:spcPct val="0"/>
              </a:spcAft>
            </a:pPr>
            <a:r>
              <a:rPr sz="2400" b="1" i="1" spc="0" baseline="0">
                <a:solidFill>
                  <a:srgbClr val="000000"/>
                </a:solidFill>
                <a:latin typeface="Calibri"/>
              </a:rPr>
              <a:t>                               Dr. RadhaKrishnan Nagar,Tondiarpet,ch-12</a:t>
            </a:r>
          </a:p>
          <a:p>
            <a:pPr marL="0" marR="0" indent="0" algn="l">
              <a:lnSpc>
                <a:spcPct val="100000"/>
              </a:lnSpc>
              <a:spcBef>
                <a:spcPct val="0"/>
              </a:spcBef>
              <a:spcAft>
                <a:spcPct val="0"/>
              </a:spcAft>
            </a:pPr>
          </a:p>
          <a:p>
            <a:pPr marL="0" marR="0" indent="0" algn="l">
              <a:lnSpc>
                <a:spcPct val="100000"/>
              </a:lnSpc>
              <a:spcBef>
                <a:spcPct val="0"/>
              </a:spcBef>
              <a:spcAft>
                <a:spcPct val="0"/>
              </a:spcAft>
            </a:p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0" name=""/>
        <p:cNvGrpSpPr/>
        <p:nvPr/>
      </p:nvGrpSpPr>
      <p:grpSpPr>
        <a:xfrm>
          <a:off x="0" y="0"/>
          <a:ext cx="0" cy="0"/>
        </a:xfrm>
      </p:grpSpPr>
      <p:sp>
        <p:nvSpPr>
          <p:cNvPr id="1048674"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6" name="object 6"/>
          <p:cNvPicPr/>
          <p:nvPr/>
        </p:nvPicPr>
        <p:blipFill>
          <a:blip r:embed="rId2"/>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avLst/>
          </a:prstGeom>
          <a:solidFill>
            <a:srgbClr val="00B0F0"/>
          </a:solidFill>
          <a:ln>
            <a:solidFill>
              <a:srgbClr val="00B0F0"/>
            </a:solidFill>
          </a:ln>
        </p:spPr>
        <p:txBody>
          <a:bodyPr vert="horz" wrap="square" lIns="0" tIns="13335" rIns="0" bIns="0" rtlCol="0">
            <a:spAutoFit/>
          </a:bodyPr>
          <a:lstStyle/>
          <a:p>
            <a:pPr marL="12700">
              <a:lnSpc>
                <a:spcPct val="100000"/>
              </a:lnSpc>
              <a:spcBef>
                <a:spcPts val="105"/>
              </a:spcBef>
            </a:pPr>
            <a:r>
              <a:rPr sz="4800" b="1" u="sng" spc="15">
                <a:latin typeface="Trebuchet MS"/>
                <a:cs typeface="Trebuchet MS"/>
              </a:rPr>
              <a:t>M</a:t>
            </a:r>
            <a:r>
              <a:rPr sz="4800" b="1" u="sng">
                <a:latin typeface="Trebuchet MS"/>
                <a:cs typeface="Trebuchet MS"/>
              </a:rPr>
              <a:t>O</a:t>
            </a:r>
            <a:r>
              <a:rPr sz="4800" b="1" u="sng" spc="-15">
                <a:latin typeface="Trebuchet MS"/>
                <a:cs typeface="Trebuchet MS"/>
              </a:rPr>
              <a:t>D</a:t>
            </a:r>
            <a:r>
              <a:rPr sz="4800" b="1" u="sng" spc="-35">
                <a:latin typeface="Trebuchet MS"/>
                <a:cs typeface="Trebuchet MS"/>
              </a:rPr>
              <a:t>E</a:t>
            </a:r>
            <a:r>
              <a:rPr sz="4800" b="1" u="sng" spc="-30">
                <a:latin typeface="Trebuchet MS"/>
                <a:cs typeface="Trebuchet MS"/>
              </a:rPr>
              <a:t>LL</a:t>
            </a:r>
            <a:r>
              <a:rPr sz="4800" b="1" u="sng" spc="-5">
                <a:latin typeface="Trebuchet MS"/>
                <a:cs typeface="Trebuchet MS"/>
              </a:rPr>
              <a:t>I</a:t>
            </a:r>
            <a:r>
              <a:rPr sz="4800" b="1" u="sng" spc="30">
                <a:latin typeface="Trebuchet MS"/>
                <a:cs typeface="Trebuchet MS"/>
              </a:rPr>
              <a:t>N</a:t>
            </a:r>
            <a:r>
              <a:rPr sz="4800" b="1" u="sng" spc="5">
                <a:latin typeface="Trebuchet MS"/>
                <a:cs typeface="Trebuchet MS"/>
              </a:rPr>
              <a:t>G</a:t>
            </a:r>
            <a:endParaRPr sz="4800" u="sng">
              <a:latin typeface="Trebuchet MS"/>
              <a:cs typeface="Trebuchet MS"/>
            </a:endParaRPr>
          </a:p>
        </p:txBody>
      </p:sp>
      <p:sp>
        <p:nvSpPr>
          <p:cNvPr id="1048677" name="object 3"/>
          <p:cNvSpPr/>
          <p:nvPr/>
        </p:nvSpPr>
        <p:spPr>
          <a:xfrm>
            <a:off x="10058400" y="525141"/>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78" name="TextBox 1"/>
          <p:cNvSpPr txBox="1"/>
          <p:nvPr/>
        </p:nvSpPr>
        <p:spPr>
          <a:xfrm>
            <a:off x="739775" y="1447800"/>
            <a:ext cx="7108825" cy="3647441"/>
          </a:xfrm>
          <a:prstGeom prst="rect">
            <a:avLst/>
          </a:prstGeom>
          <a:noFill/>
        </p:spPr>
        <p:txBody>
          <a:bodyPr wrap="square" rtlCol="0">
            <a:spAutoFit/>
          </a:bodyPr>
          <a:lstStyle/>
          <a:p>
            <a:pPr marL="514350" indent="-514350">
              <a:buFont typeface="+mj-lt"/>
              <a:buAutoNum type="romanLcPeriod"/>
            </a:pPr>
            <a:r>
              <a:rPr lang="en-US" sz="2400" b="1"/>
              <a:t>Data cleaning.</a:t>
            </a:r>
          </a:p>
          <a:p>
            <a:pPr marL="514350" indent="-514350">
              <a:buFont typeface="+mj-lt"/>
              <a:buAutoNum type="romanLcPeriod"/>
            </a:pPr>
            <a:r>
              <a:rPr lang="en-US" sz="2400" b="1"/>
              <a:t>Creating table.</a:t>
            </a:r>
          </a:p>
          <a:p>
            <a:pPr marL="514350" indent="-514350">
              <a:buFont typeface="+mj-lt"/>
              <a:buAutoNum type="romanLcPeriod"/>
            </a:pPr>
            <a:r>
              <a:rPr lang="en-US" sz="2400" b="1"/>
              <a:t>Creating pivot chart.</a:t>
            </a:r>
          </a:p>
          <a:p>
            <a:pPr marL="514350" indent="-514350">
              <a:buFont typeface="+mj-lt"/>
              <a:buAutoNum type="romanLcPeriod"/>
            </a:pPr>
            <a:r>
              <a:rPr lang="en-US" sz="2400" b="1"/>
              <a:t>Creating dashboard.</a:t>
            </a:r>
          </a:p>
          <a:p>
            <a:pPr marL="514350" indent="-514350">
              <a:buFont typeface="+mj-lt"/>
              <a:buAutoNum type="romanLcPeriod"/>
            </a:pPr>
            <a:r>
              <a:rPr lang="en-US" sz="2400" b="1"/>
              <a:t>Inserting pivot chart in dashboard.</a:t>
            </a:r>
          </a:p>
          <a:p>
            <a:pPr marL="514350" indent="-514350">
              <a:buFont typeface="+mj-lt"/>
              <a:buAutoNum type="romanLcPeriod"/>
            </a:pPr>
            <a:r>
              <a:rPr lang="en-US" sz="2400" b="1"/>
              <a:t>Inserting formulas in dash board to make interaction.</a:t>
            </a:r>
          </a:p>
          <a:p>
            <a:pPr marL="514350" indent="-514350">
              <a:buFont typeface="+mj-lt"/>
              <a:buAutoNum type="romanLcPeriod"/>
            </a:pPr>
            <a:r>
              <a:rPr lang="en-US" sz="2400" b="1"/>
              <a:t>Creating interactive dashboard by putting all together elements. </a:t>
            </a:r>
          </a:p>
          <a:p>
            <a:pPr marL="514350" indent="-514350">
              <a:buFont typeface="+mj-lt"/>
              <a:buAutoNum type="romanLcPeriod"/>
            </a:pPr>
            <a:endParaRPr lang="en-IN" sz="2400" b="1"/>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1" name=""/>
        <p:cNvGrpSpPr/>
        <p:nvPr/>
      </p:nvGrpSpPr>
      <p:grpSpPr>
        <a:xfrm>
          <a:off x="0" y="0"/>
          <a:ext cx="0" cy="0"/>
        </a:xfrm>
      </p:grpSpPr>
      <p:sp>
        <p:nvSpPr>
          <p:cNvPr id="1048679"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0" name="object 4"/>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81"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7" name="object 6"/>
          <p:cNvPicPr/>
          <p:nvPr/>
        </p:nvPicPr>
        <p:blipFill>
          <a:blip r:embed="rId2"/>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u="sng">
                <a:solidFill>
                  <a:srgbClr val="00B0F0"/>
                </a:solidFill>
              </a:rPr>
              <a:t>R</a:t>
            </a:r>
            <a:r>
              <a:rPr u="sng" spc="-40">
                <a:solidFill>
                  <a:srgbClr val="00B0F0"/>
                </a:solidFill>
              </a:rPr>
              <a:t>E</a:t>
            </a:r>
            <a:r>
              <a:rPr u="sng" spc="15">
                <a:solidFill>
                  <a:srgbClr val="00B0F0"/>
                </a:solidFill>
              </a:rPr>
              <a:t>S</a:t>
            </a:r>
            <a:r>
              <a:rPr u="sng" spc="-30">
                <a:solidFill>
                  <a:srgbClr val="00B0F0"/>
                </a:solidFill>
              </a:rPr>
              <a:t>U</a:t>
            </a:r>
            <a:r>
              <a:rPr u="sng" spc="-405">
                <a:solidFill>
                  <a:srgbClr val="00B0F0"/>
                </a:solidFill>
              </a:rPr>
              <a:t>L</a:t>
            </a:r>
            <a:r>
              <a:rPr u="sng">
                <a:solidFill>
                  <a:srgbClr val="00B0F0"/>
                </a:solidFill>
              </a:rPr>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mc:Choice xmlns:v="urn:schemas-microsoft-com:vml" Requires="v">
                <p:oleObj spid="_x0000_s1038" name="Worksheet" showAsIcon="1" r:id="rId3" imgW="1052310" imgH="2525544" progId="Excel.Sheet.12">
                  <p:embed/>
                </p:oleObj>
              </mc:Choice>
              <mc:Fallback>
                <p:oleObj name="Worksheet" showAsIcon="1" r:id="rId3" imgW="1052310" imgH="2525544" progId="Excel.Sheet.12">
                  <p:embed/>
                  <p:pic>
                    <p:nvPicPr>
                      <p:cNvPr id="0" name="OLE substitute imag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048684" name="TextBox 15"/>
          <p:cNvSpPr txBox="1"/>
          <p:nvPr/>
        </p:nvSpPr>
        <p:spPr>
          <a:xfrm>
            <a:off x="5483925" y="698904"/>
            <a:ext cx="3124200" cy="369332"/>
          </a:xfrm>
          <a:prstGeom prst="rect">
            <a:avLst/>
          </a:prstGeom>
          <a:noFill/>
        </p:spPr>
        <p:txBody>
          <a:bodyPr wrap="square" rtlCol="0">
            <a:spAutoFit/>
          </a:bodyPr>
          <a:lstStyle/>
          <a:p>
            <a:r>
              <a:rPr lang="en-US" b="1"/>
              <a:t>(click  to open  file)</a:t>
            </a:r>
            <a:endParaRPr lang="en-IN" b="1"/>
          </a:p>
        </p:txBody>
      </p:sp>
      <p:pic>
        <p:nvPicPr>
          <p:cNvPr id="2097169" name="Picture 19"/>
          <p:cNvPicPr>
            <a:picLocks noChangeAspect="1"/>
          </p:cNvPicPr>
          <p:nvPr/>
        </p:nvPicPr>
        <p:blipFill>
          <a:blip r:embed="rId5"/>
          <a:stretch>
            <a:fillRect/>
          </a:stretch>
        </p:blipFill>
        <p:spPr>
          <a:xfrm>
            <a:off x="523006" y="1351165"/>
            <a:ext cx="8468594" cy="4863933"/>
          </a:xfrm>
          <a:prstGeom prst="rect">
            <a:avLst/>
          </a:prstGeom>
        </p:spPr>
      </p:pic>
      <p:pic>
        <p:nvPicPr>
          <p:cNvPr id="2097170" name="Graphic 21" descr="Right pointing backhand index"/>
          <p:cNvPicPr>
            <a:picLocks noChangeAspect="1"/>
          </p:cNvPicPr>
          <p:nvPr/>
        </p:nvPicPr>
        <p:blipFill>
          <a:blip r:embed="rId6"/>
          <a:stretch>
            <a:fillRect/>
          </a:stretch>
        </p:blipFill>
        <p:spPr>
          <a:xfrm flipH="1">
            <a:off x="5026725" y="654970"/>
            <a:ext cx="457200" cy="457200"/>
          </a:xfrm>
          <a:prstGeom prst="rect">
            <a:avLst/>
          </a:prstGeom>
        </p:spPr>
      </p:pic>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42" name=""/>
        <p:cNvGrpSpPr/>
        <p:nvPr/>
      </p:nvGrpSpPr>
      <p:grpSpPr>
        <a:xfrm>
          <a:off x="0" y="0"/>
          <a:ext cx="0" cy="0"/>
        </a:xfrm>
      </p:grpSpPr>
      <p:sp>
        <p:nvSpPr>
          <p:cNvPr id="1048685" name="Title 1"/>
          <p:cNvSpPr>
            <a:spLocks noGrp="1"/>
          </p:cNvSpPr>
          <p:nvPr>
            <p:ph type="title"/>
          </p:nvPr>
        </p:nvSpPr>
        <p:spPr>
          <a:xfrm>
            <a:off x="755332" y="385444"/>
            <a:ext cx="10681335" cy="723901"/>
          </a:xfrm>
        </p:spPr>
        <p:txBody>
          <a:bodyPr/>
          <a:lstStyle/>
          <a:p>
            <a:r>
              <a:rPr lang="en-US" u="sng">
                <a:solidFill>
                  <a:srgbClr val="00B0F0"/>
                </a:solidFill>
                <a:latin typeface="Times New Roman" panose="02020603050405020304" pitchFamily="18" charset="0"/>
                <a:cs typeface="Times New Roman" panose="02020603050405020304" pitchFamily="18" charset="0"/>
              </a:rPr>
              <a:t>Conclusion</a:t>
            </a:r>
            <a:r>
              <a:rPr lang="en-GB" u="sng">
                <a:solidFill>
                  <a:srgbClr val="00B0F0"/>
                </a:solidFill>
                <a:latin typeface="Times New Roman" panose="02020603050405020304" pitchFamily="18" charset="0"/>
                <a:cs typeface="Times New Roman" panose="02020603050405020304" pitchFamily="18" charset="0"/>
              </a:rPr>
              <a:t> :</a:t>
            </a:r>
            <a:endParaRPr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avLst/>
          </a:prstGeom>
          <a:noFill/>
          <a:ln>
            <a:solidFill>
              <a:schemeClr val="accent1">
                <a:lumMod val="20000"/>
                <a:lumOff val="80000"/>
              </a:schemeClr>
            </a:solidFill>
          </a:ln>
        </p:spPr>
        <p:txBody>
          <a:bodyPr wrap="square" rtlCol="0">
            <a:spAutoFit/>
          </a:bodyPr>
          <a:lstStyle/>
          <a:p>
            <a:r>
              <a:rPr lang="en-US" sz="2400" b="1">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400" b="1">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37" name=""/>
        <p:cNvGrpSpPr/>
        <p:nvPr/>
      </p:nvGrpSpPr>
      <p:grpSpPr>
        <a:xfrm>
          <a:off x="0" y="0"/>
          <a:ext cx="0" cy="0"/>
        </a:xfrm>
      </p:grpSpPr>
      <p:sp>
        <p:nvSpPr>
          <p:cNvPr id="1048657" name="object 2"/>
          <p:cNvSpPr/>
          <p:nvPr/>
        </p:nvSpPr>
        <p:spPr>
          <a:xfrm>
            <a:off x="0" y="0"/>
            <a:ext cx="12192000" cy="6858000"/>
          </a:xfrm>
          <a:custGeom>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59" name="object 5"/>
            <p:cNvSpPr/>
            <p:nvPr/>
          </p:nvSpPr>
          <p:spPr>
            <a:xfrm>
              <a:off x="7448612" y="3694896"/>
              <a:ext cx="4743450" cy="3163570"/>
            </a:xfrm>
            <a:custGeom>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60" name="object 6"/>
            <p:cNvSpPr/>
            <p:nvPr/>
          </p:nvSpPr>
          <p:spPr>
            <a:xfrm>
              <a:off x="9182100" y="0"/>
              <a:ext cx="3009900" cy="6858000"/>
            </a:xfrm>
            <a:custGeom>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61" name="object 7"/>
            <p:cNvSpPr/>
            <p:nvPr/>
          </p:nvSpPr>
          <p:spPr>
            <a:xfrm>
              <a:off x="9602878" y="0"/>
              <a:ext cx="2589530" cy="6858000"/>
            </a:xfrm>
            <a:custGeom>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62" name="object 8"/>
            <p:cNvSpPr/>
            <p:nvPr/>
          </p:nvSpPr>
          <p:spPr>
            <a:xfrm>
              <a:off x="8934450" y="3048000"/>
              <a:ext cx="3257550" cy="3810000"/>
            </a:xfrm>
            <a:custGeom>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63" name="object 9"/>
            <p:cNvSpPr/>
            <p:nvPr/>
          </p:nvSpPr>
          <p:spPr>
            <a:xfrm>
              <a:off x="9337930" y="0"/>
              <a:ext cx="2854325" cy="6858000"/>
            </a:xfrm>
            <a:custGeom>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64" name="object 10"/>
            <p:cNvSpPr/>
            <p:nvPr/>
          </p:nvSpPr>
          <p:spPr>
            <a:xfrm>
              <a:off x="10896600" y="0"/>
              <a:ext cx="1295400" cy="6858000"/>
            </a:xfrm>
            <a:custGeom>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65" name="object 11"/>
            <p:cNvSpPr/>
            <p:nvPr/>
          </p:nvSpPr>
          <p:spPr>
            <a:xfrm>
              <a:off x="10936247" y="0"/>
              <a:ext cx="1256030" cy="6858000"/>
            </a:xfrm>
            <a:custGeom>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66" name="object 12"/>
            <p:cNvSpPr/>
            <p:nvPr/>
          </p:nvSpPr>
          <p:spPr>
            <a:xfrm>
              <a:off x="10372725" y="3590925"/>
              <a:ext cx="1819275" cy="3267075"/>
            </a:xfrm>
            <a:custGeom>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67" name="object 13"/>
          <p:cNvSpPr/>
          <p:nvPr/>
        </p:nvSpPr>
        <p:spPr>
          <a:xfrm>
            <a:off x="0" y="4010025"/>
            <a:ext cx="447675" cy="2847975"/>
          </a:xfrm>
          <a:custGeom>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68" name="object 14"/>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69" name="object 15"/>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0" name="object 16"/>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71"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u="sng" spc="5">
                <a:solidFill>
                  <a:srgbClr val="00B0F0"/>
                </a:solidFill>
              </a:rPr>
              <a:t>PROJECT</a:t>
            </a:r>
            <a:r>
              <a:rPr sz="4250" u="sng" spc="-85">
                <a:solidFill>
                  <a:srgbClr val="00B0F0"/>
                </a:solidFill>
              </a:rPr>
              <a:t> </a:t>
            </a:r>
            <a:r>
              <a:rPr sz="4250" u="sng" spc="25">
                <a:solidFill>
                  <a:srgbClr val="00B0F0"/>
                </a:solidFill>
              </a:rPr>
              <a:t>TITLE</a:t>
            </a:r>
            <a:endParaRPr sz="4250" u="sng">
              <a:solidFill>
                <a:srgbClr val="00B0F0"/>
              </a:solidFill>
            </a:endParaRPr>
          </a:p>
        </p:txBody>
      </p:sp>
      <p:grpSp>
        <p:nvGrpSpPr>
          <p:cNvPr id="39" name="object 18"/>
          <p:cNvGrpSpPr/>
          <p:nvPr/>
        </p:nvGrpSpPr>
        <p:grpSpPr>
          <a:xfrm>
            <a:off x="466725" y="6410325"/>
            <a:ext cx="3705225" cy="295275"/>
            <a:chOff x="466725" y="6410325"/>
            <a:chExt cx="3705225" cy="295275"/>
          </a:xfrm>
        </p:grpSpPr>
        <p:pic>
          <p:nvPicPr>
            <p:cNvPr id="2097164" name="object 19"/>
            <p:cNvPicPr/>
            <p:nvPr/>
          </p:nvPicPr>
          <p:blipFill>
            <a:blip r:embed="rId2"/>
            <a:stretch>
              <a:fillRect/>
            </a:stretch>
          </p:blipFill>
          <p:spPr>
            <a:xfrm>
              <a:off x="676275" y="6467475"/>
              <a:ext cx="2143125" cy="200025"/>
            </a:xfrm>
            <a:prstGeom prst="rect">
              <a:avLst/>
            </a:prstGeom>
          </p:spPr>
        </p:pic>
        <p:pic>
          <p:nvPicPr>
            <p:cNvPr id="2097165" name="object 20"/>
            <p:cNvPicPr/>
            <p:nvPr/>
          </p:nvPicPr>
          <p:blipFill>
            <a:blip r:embed="rId3"/>
            <a:stretch>
              <a:fillRect/>
            </a:stretch>
          </p:blipFill>
          <p:spPr>
            <a:xfrm>
              <a:off x="466725" y="6410325"/>
              <a:ext cx="3705225" cy="295275"/>
            </a:xfrm>
            <a:prstGeom prst="rect">
              <a:avLst/>
            </a:prstGeom>
          </p:spPr>
        </p:pic>
      </p:grpSp>
      <p:sp>
        <p:nvSpPr>
          <p:cNvPr id="104867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73"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name="">
    <p:spTree>
      <p:nvGrpSpPr>
        <p:cNvPr id="29" name=""/>
        <p:cNvGrpSpPr/>
        <p:nvPr/>
      </p:nvGrpSpPr>
      <p:grpSpPr>
        <a:xfrm>
          <a:off x="0" y="0"/>
          <a:ext cx="0" cy="0"/>
        </a:xfrm>
      </p:grpSpPr>
      <p:sp>
        <p:nvSpPr>
          <p:cNvPr id="1048625" name="object 2"/>
          <p:cNvSpPr/>
          <p:nvPr/>
        </p:nvSpPr>
        <p:spPr>
          <a:xfrm>
            <a:off x="-76200" y="28579"/>
            <a:ext cx="12481713" cy="6858000"/>
          </a:xfrm>
          <a:custGeom>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27" name="object 5"/>
            <p:cNvSpPr/>
            <p:nvPr/>
          </p:nvSpPr>
          <p:spPr>
            <a:xfrm>
              <a:off x="7448612" y="3694896"/>
              <a:ext cx="4743450" cy="3163570"/>
            </a:xfrm>
            <a:custGeom>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28" name="object 6"/>
            <p:cNvSpPr/>
            <p:nvPr/>
          </p:nvSpPr>
          <p:spPr>
            <a:xfrm>
              <a:off x="9182100" y="0"/>
              <a:ext cx="3009900" cy="6858000"/>
            </a:xfrm>
            <a:custGeom>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29" name="object 7"/>
            <p:cNvSpPr/>
            <p:nvPr/>
          </p:nvSpPr>
          <p:spPr>
            <a:xfrm>
              <a:off x="9602878" y="0"/>
              <a:ext cx="2589530" cy="6858000"/>
            </a:xfrm>
            <a:custGeom>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30" name="object 8"/>
            <p:cNvSpPr/>
            <p:nvPr/>
          </p:nvSpPr>
          <p:spPr>
            <a:xfrm>
              <a:off x="8934450" y="3048000"/>
              <a:ext cx="3257550" cy="3810000"/>
            </a:xfrm>
            <a:custGeom>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31" name="object 9"/>
            <p:cNvSpPr/>
            <p:nvPr/>
          </p:nvSpPr>
          <p:spPr>
            <a:xfrm>
              <a:off x="9337930" y="0"/>
              <a:ext cx="2854325" cy="6858000"/>
            </a:xfrm>
            <a:custGeom>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32" name="object 10"/>
            <p:cNvSpPr/>
            <p:nvPr/>
          </p:nvSpPr>
          <p:spPr>
            <a:xfrm>
              <a:off x="10896600" y="0"/>
              <a:ext cx="1295400" cy="6858000"/>
            </a:xfrm>
            <a:custGeom>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33" name="object 11"/>
            <p:cNvSpPr/>
            <p:nvPr/>
          </p:nvSpPr>
          <p:spPr>
            <a:xfrm>
              <a:off x="10936247" y="0"/>
              <a:ext cx="1256030" cy="6858000"/>
            </a:xfrm>
            <a:custGeom>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34" name="object 12"/>
            <p:cNvSpPr/>
            <p:nvPr/>
          </p:nvSpPr>
          <p:spPr>
            <a:xfrm>
              <a:off x="10372725" y="3590925"/>
              <a:ext cx="1819275" cy="3267075"/>
            </a:xfrm>
            <a:custGeom>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35" name="object 13"/>
          <p:cNvSpPr/>
          <p:nvPr/>
        </p:nvSpPr>
        <p:spPr>
          <a:xfrm>
            <a:off x="0" y="4010025"/>
            <a:ext cx="447675" cy="2847975"/>
          </a:xfrm>
          <a:custGeom>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048638" name="object 16"/>
          <p:cNvSpPr/>
          <p:nvPr/>
        </p:nvSpPr>
        <p:spPr>
          <a:xfrm>
            <a:off x="11010900" y="5610225"/>
            <a:ext cx="647700" cy="647700"/>
          </a:xfrm>
          <a:custGeom>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2097160" name="object 17"/>
          <p:cNvPicPr/>
          <p:nvPr/>
        </p:nvPicPr>
        <p:blipFill>
          <a:blip r:embed="rId2"/>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61" name="object 19"/>
            <p:cNvPicPr/>
            <p:nvPr/>
          </p:nvPicPr>
          <p:blipFill>
            <a:blip r:embed="rId3"/>
            <a:stretch>
              <a:fillRect/>
            </a:stretch>
          </p:blipFill>
          <p:spPr>
            <a:xfrm>
              <a:off x="466725" y="6410325"/>
              <a:ext cx="3705225" cy="295275"/>
            </a:xfrm>
            <a:prstGeom prst="rect">
              <a:avLst/>
            </a:prstGeom>
          </p:spPr>
        </p:pic>
        <p:pic>
          <p:nvPicPr>
            <p:cNvPr id="2097162" name="object 20"/>
            <p:cNvPicPr/>
            <p:nvPr/>
          </p:nvPicPr>
          <p:blipFill>
            <a:blip r:embed="rId4"/>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3313241" cy="737236"/>
          </a:xfrm>
          <a:prstGeom prst="rect">
            <a:avLst/>
          </a:prstGeom>
        </p:spPr>
        <p:txBody>
          <a:bodyPr vert="horz" wrap="square" lIns="0" tIns="13335" rIns="0" bIns="0" rtlCol="0">
            <a:spAutoFit/>
          </a:bodyPr>
          <a:lstStyle/>
          <a:p>
            <a:pPr marL="12700">
              <a:lnSpc>
                <a:spcPct val="100000"/>
              </a:lnSpc>
              <a:spcBef>
                <a:spcPts val="105"/>
              </a:spcBef>
            </a:pPr>
            <a:r>
              <a:rPr u="sng" spc="25">
                <a:solidFill>
                  <a:srgbClr val="00B0F0"/>
                </a:solidFill>
              </a:rPr>
              <a:t>A</a:t>
            </a:r>
            <a:r>
              <a:rPr u="sng" spc="-5">
                <a:solidFill>
                  <a:srgbClr val="00B0F0"/>
                </a:solidFill>
              </a:rPr>
              <a:t>G</a:t>
            </a:r>
            <a:r>
              <a:rPr u="sng" spc="-35">
                <a:solidFill>
                  <a:srgbClr val="00B0F0"/>
                </a:solidFill>
              </a:rPr>
              <a:t>E</a:t>
            </a:r>
            <a:r>
              <a:rPr u="sng" spc="15">
                <a:solidFill>
                  <a:srgbClr val="00B0F0"/>
                </a:solidFill>
              </a:rPr>
              <a:t>N</a:t>
            </a:r>
            <a:r>
              <a:rPr u="sng">
                <a:solidFill>
                  <a:srgbClr val="00B0F0"/>
                </a:solidFill>
              </a:rPr>
              <a:t>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1"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6" name=""/>
        <p:cNvGrpSpPr/>
        <p:nvPr/>
      </p:nvGrpSpPr>
      <p:grpSpPr>
        <a:xfrm>
          <a:off x="0" y="0"/>
          <a:ext cx="0" cy="0"/>
        </a:xfrm>
      </p:grpSpPr>
      <p:grpSp>
        <p:nvGrpSpPr>
          <p:cNvPr id="27" name="object 2"/>
          <p:cNvGrpSpPr/>
          <p:nvPr/>
        </p:nvGrpSpPr>
        <p:grpSpPr>
          <a:xfrm>
            <a:off x="7991475" y="2933700"/>
            <a:ext cx="2762250" cy="3257550"/>
            <a:chOff x="7991475" y="2933700"/>
            <a:chExt cx="2762250" cy="3257550"/>
          </a:xfrm>
        </p:grpSpPr>
        <p:sp>
          <p:nvSpPr>
            <p:cNvPr id="1048613"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4" name="object 4"/>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7" name="object 5"/>
            <p:cNvPicPr/>
            <p:nvPr/>
          </p:nvPicPr>
          <p:blipFill>
            <a:blip r:embed="rId2"/>
            <a:stretch>
              <a:fillRect/>
            </a:stretch>
          </p:blipFill>
          <p:spPr>
            <a:xfrm>
              <a:off x="7991475" y="2933700"/>
              <a:ext cx="2762250" cy="3257550"/>
            </a:xfrm>
            <a:prstGeom prst="rect">
              <a:avLst/>
            </a:prstGeom>
          </p:spPr>
        </p:pic>
      </p:grpSp>
      <p:sp>
        <p:nvSpPr>
          <p:cNvPr id="1048615"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tabLst>
            </a:pPr>
            <a:r>
              <a:rPr sz="4400" u="sng" spc="-20">
                <a:solidFill>
                  <a:srgbClr val="00B0F0"/>
                </a:solidFill>
              </a:rPr>
              <a:t>P</a:t>
            </a:r>
            <a:r>
              <a:rPr sz="4400" u="sng" spc="15">
                <a:solidFill>
                  <a:srgbClr val="00B0F0"/>
                </a:solidFill>
              </a:rPr>
              <a:t>ROB</a:t>
            </a:r>
            <a:r>
              <a:rPr sz="4400" u="sng" spc="55">
                <a:solidFill>
                  <a:srgbClr val="00B0F0"/>
                </a:solidFill>
              </a:rPr>
              <a:t>L</a:t>
            </a:r>
            <a:r>
              <a:rPr sz="4400" u="sng" spc="-20">
                <a:solidFill>
                  <a:srgbClr val="00B0F0"/>
                </a:solidFill>
              </a:rPr>
              <a:t>E</a:t>
            </a:r>
            <a:r>
              <a:rPr sz="4400" u="sng" spc="20">
                <a:solidFill>
                  <a:srgbClr val="00B0F0"/>
                </a:solidFill>
              </a:rPr>
              <a:t>M</a:t>
            </a:r>
            <a:r>
              <a:rPr sz="4400" u="sng">
                <a:solidFill>
                  <a:srgbClr val="00B0F0"/>
                </a:solidFill>
              </a:rPr>
              <a:t>	</a:t>
            </a:r>
            <a:r>
              <a:rPr sz="4400" u="sng" spc="10">
                <a:solidFill>
                  <a:srgbClr val="00B0F0"/>
                </a:solidFill>
              </a:rPr>
              <a:t>S</a:t>
            </a:r>
            <a:r>
              <a:rPr sz="4400" u="sng" spc="-370">
                <a:solidFill>
                  <a:srgbClr val="00B0F0"/>
                </a:solidFill>
              </a:rPr>
              <a:t>T</a:t>
            </a:r>
            <a:r>
              <a:rPr sz="4400" u="sng" spc="-375">
                <a:solidFill>
                  <a:srgbClr val="00B0F0"/>
                </a:solidFill>
              </a:rPr>
              <a:t>A</a:t>
            </a:r>
            <a:r>
              <a:rPr sz="4400" u="sng" spc="15">
                <a:solidFill>
                  <a:srgbClr val="00B0F0"/>
                </a:solidFill>
              </a:rPr>
              <a:t>T</a:t>
            </a:r>
            <a:r>
              <a:rPr sz="4400" u="sng" spc="-10">
                <a:solidFill>
                  <a:srgbClr val="00B0F0"/>
                </a:solidFill>
              </a:rPr>
              <a:t>E</a:t>
            </a:r>
            <a:r>
              <a:rPr sz="4400" u="sng" spc="-20">
                <a:solidFill>
                  <a:srgbClr val="00B0F0"/>
                </a:solidFill>
              </a:rPr>
              <a:t>ME</a:t>
            </a:r>
            <a:r>
              <a:rPr sz="4400" u="sng" spc="10">
                <a:solidFill>
                  <a:srgbClr val="00B0F0"/>
                </a:solidFill>
              </a:rPr>
              <a:t>NT</a:t>
            </a:r>
            <a:endParaRPr sz="4400" u="sng">
              <a:solidFill>
                <a:srgbClr val="00B0F0"/>
              </a:solidFill>
            </a:endParaRPr>
          </a:p>
        </p:txBody>
      </p:sp>
      <p:pic>
        <p:nvPicPr>
          <p:cNvPr id="2097158" name="object 8"/>
          <p:cNvPicPr/>
          <p:nvPr/>
        </p:nvPicPr>
        <p:blipFill>
          <a:blip r:embed="rId3"/>
          <a:stretch>
            <a:fillRect/>
          </a:stretch>
        </p:blipFill>
        <p:spPr>
          <a:xfrm>
            <a:off x="676275" y="6467475"/>
            <a:ext cx="2143125" cy="200025"/>
          </a:xfrm>
          <a:prstGeom prst="rect">
            <a:avLst/>
          </a:prstGeom>
        </p:spPr>
      </p:pic>
      <p:sp>
        <p:nvSpPr>
          <p:cNvPr id="104861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17" name="TextBox 10"/>
          <p:cNvSpPr txBox="1"/>
          <p:nvPr/>
        </p:nvSpPr>
        <p:spPr>
          <a:xfrm>
            <a:off x="533400" y="1600200"/>
            <a:ext cx="7162800" cy="2504441"/>
          </a:xfrm>
          <a:prstGeom prst="rect">
            <a:avLst/>
          </a:prstGeom>
          <a:noFill/>
        </p:spPr>
        <p:txBody>
          <a:bodyPr wrap="square" rtlCol="0">
            <a:spAutoFit/>
          </a:bodyPr>
          <a:lstStyle/>
          <a:p>
            <a:r>
              <a:rPr lang="en-US" sz="3200" b="1"/>
              <a:t>THE PROBLEM  IS  TO IDENTIFY  AVERAGE  SALARY AND AGE OF THE EMPLOYEE ACCORDING TO THEIR DEPARTMENT,GENDER &amp;  ROLE(ex:manager,process excecutive).</a:t>
            </a:r>
            <a:endParaRPr lang="en-IN" sz="3200" b="1"/>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3" name=""/>
        <p:cNvGrpSpPr/>
        <p:nvPr/>
      </p:nvGrpSpPr>
      <p:grpSpPr>
        <a:xfrm>
          <a:off x="0" y="0"/>
          <a:ext cx="0" cy="0"/>
        </a:xfrm>
      </p:grpSpPr>
      <p:grpSp>
        <p:nvGrpSpPr>
          <p:cNvPr id="24"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06" name="object 4"/>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5" name="object 5"/>
            <p:cNvPicPr/>
            <p:nvPr/>
          </p:nvPicPr>
          <p:blipFill>
            <a:blip r:embed="rId2"/>
            <a:stretch>
              <a:fillRect/>
            </a:stretch>
          </p:blipFill>
          <p:spPr>
            <a:xfrm>
              <a:off x="8658225" y="2647950"/>
              <a:ext cx="3533775" cy="3810000"/>
            </a:xfrm>
            <a:prstGeom prst="rect">
              <a:avLst/>
            </a:prstGeom>
          </p:spPr>
        </p:pic>
      </p:grpSp>
      <p:sp>
        <p:nvSpPr>
          <p:cNvPr id="1048607"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tabLst>
            </a:pPr>
            <a:r>
              <a:rPr sz="4250" u="sng" spc="5">
                <a:solidFill>
                  <a:srgbClr val="00B0F0"/>
                </a:solidFill>
              </a:rPr>
              <a:t>PROJECT	</a:t>
            </a:r>
            <a:r>
              <a:rPr sz="4250" u="sng" spc="-20">
                <a:solidFill>
                  <a:srgbClr val="00B0F0"/>
                </a:solidFill>
              </a:rPr>
              <a:t>OVERVIEW</a:t>
            </a:r>
            <a:endParaRPr sz="4250" u="sng">
              <a:solidFill>
                <a:srgbClr val="00B0F0"/>
              </a:solidFill>
            </a:endParaRPr>
          </a:p>
        </p:txBody>
      </p:sp>
      <p:pic>
        <p:nvPicPr>
          <p:cNvPr id="2097156" name="object 8"/>
          <p:cNvPicPr/>
          <p:nvPr/>
        </p:nvPicPr>
        <p:blipFill>
          <a:blip r:embed="rId3"/>
          <a:stretch>
            <a:fillRect/>
          </a:stretch>
        </p:blipFill>
        <p:spPr>
          <a:xfrm>
            <a:off x="676275" y="6467475"/>
            <a:ext cx="2143125" cy="200025"/>
          </a:xfrm>
          <a:prstGeom prst="rect">
            <a:avLst/>
          </a:prstGeom>
        </p:spPr>
      </p:pic>
      <p:sp>
        <p:nvSpPr>
          <p:cNvPr id="104860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09" name="TextBox 8"/>
          <p:cNvSpPr txBox="1"/>
          <p:nvPr/>
        </p:nvSpPr>
        <p:spPr>
          <a:xfrm>
            <a:off x="381000" y="1828800"/>
            <a:ext cx="8277225" cy="1513839"/>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a:p>
        </p:txBody>
      </p:sp>
      <p:sp>
        <p:nvSpPr>
          <p:cNvPr id="1048610" name="TextBox 11"/>
          <p:cNvSpPr txBox="1"/>
          <p:nvPr/>
        </p:nvSpPr>
        <p:spPr>
          <a:xfrm>
            <a:off x="381000" y="3154740"/>
            <a:ext cx="8277225" cy="1869440"/>
          </a:xfrm>
          <a:prstGeom prst="rect">
            <a:avLst/>
          </a:prstGeom>
          <a:noFill/>
        </p:spPr>
        <p:txBody>
          <a:bodyPr wrap="square" rtlCol="0">
            <a:spAutoFit/>
          </a:bodyPr>
          <a:lstStyle/>
          <a:p>
            <a:pPr marL="285750" indent="-285750">
              <a:buFont typeface="Wingdings" panose="05000000000000000000" pitchFamily="2" charset="2"/>
              <a:buChar char="§"/>
            </a:pPr>
            <a:r>
              <a:rPr lang="en-US" sz="2400"/>
              <a:t>TABLES.</a:t>
            </a:r>
          </a:p>
          <a:p>
            <a:pPr marL="285750" indent="-285750">
              <a:buFont typeface="Wingdings" panose="05000000000000000000" pitchFamily="2" charset="2"/>
              <a:buChar char="§"/>
            </a:pPr>
            <a:r>
              <a:rPr lang="en-US" sz="2400"/>
              <a:t>SLICERS.</a:t>
            </a:r>
          </a:p>
          <a:p>
            <a:pPr marL="285750" indent="-285750">
              <a:buFont typeface="Wingdings" panose="05000000000000000000" pitchFamily="2" charset="2"/>
              <a:buChar char="§"/>
            </a:pPr>
            <a:r>
              <a:rPr lang="en-US" sz="2400"/>
              <a:t>PIVOT CHART(</a:t>
            </a:r>
            <a:r>
              <a:rPr lang="en-US" sz="2400">
                <a:solidFill>
                  <a:schemeClr val="tx2">
                    <a:lumMod val="60000"/>
                    <a:lumOff val="40000"/>
                  </a:schemeClr>
                </a:solidFill>
              </a:rPr>
              <a:t>LINE CHART,PIE CHART &amp; BAR CHART</a:t>
            </a:r>
            <a:r>
              <a:rPr lang="en-US" sz="2400"/>
              <a:t>).</a:t>
            </a:r>
          </a:p>
          <a:p>
            <a:pPr marL="285750" indent="-285750">
              <a:buFont typeface="Wingdings" panose="05000000000000000000" pitchFamily="2" charset="2"/>
              <a:buChar char="§"/>
            </a:pPr>
            <a:r>
              <a:rPr lang="en-US" sz="2400"/>
              <a:t>BY INSERTING FORMULA TO MAKE INTERACTIVE DASHBOARD.</a:t>
            </a:r>
            <a:endParaRPr lang="en-IN" sz="2400"/>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9" name=""/>
        <p:cNvGrpSpPr/>
        <p:nvPr/>
      </p:nvGrpSpPr>
      <p:grpSpPr>
        <a:xfrm>
          <a:off x="0" y="0"/>
          <a:ext cx="0" cy="0"/>
        </a:xfrm>
      </p:grpSpPr>
      <p:sp>
        <p:nvSpPr>
          <p:cNvPr id="1048595" name="object 2"/>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596" name="object 4"/>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597"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u="sng" spc="25">
                <a:solidFill>
                  <a:srgbClr val="00B0F0"/>
                </a:solidFill>
              </a:rPr>
              <a:t>W</a:t>
            </a:r>
            <a:r>
              <a:rPr sz="3600" u="sng" spc="-20">
                <a:solidFill>
                  <a:srgbClr val="00B0F0"/>
                </a:solidFill>
              </a:rPr>
              <a:t>H</a:t>
            </a:r>
            <a:r>
              <a:rPr sz="3600" u="sng" spc="20">
                <a:solidFill>
                  <a:srgbClr val="00B0F0"/>
                </a:solidFill>
              </a:rPr>
              <a:t>O</a:t>
            </a:r>
            <a:r>
              <a:rPr sz="3600" u="sng" spc="-235">
                <a:solidFill>
                  <a:srgbClr val="00B0F0"/>
                </a:solidFill>
              </a:rPr>
              <a:t> </a:t>
            </a:r>
            <a:r>
              <a:rPr sz="3600" u="sng" spc="-10">
                <a:solidFill>
                  <a:srgbClr val="00B0F0"/>
                </a:solidFill>
              </a:rPr>
              <a:t>AR</a:t>
            </a:r>
            <a:r>
              <a:rPr sz="3600" u="sng" spc="15">
                <a:solidFill>
                  <a:srgbClr val="00B0F0"/>
                </a:solidFill>
              </a:rPr>
              <a:t>E</a:t>
            </a:r>
            <a:r>
              <a:rPr sz="3600" u="sng" spc="-35">
                <a:solidFill>
                  <a:srgbClr val="00B0F0"/>
                </a:solidFill>
              </a:rPr>
              <a:t> </a:t>
            </a:r>
            <a:r>
              <a:rPr sz="3600" u="sng" spc="-10">
                <a:solidFill>
                  <a:srgbClr val="00B0F0"/>
                </a:solidFill>
              </a:rPr>
              <a:t>T</a:t>
            </a:r>
            <a:r>
              <a:rPr sz="3600" u="sng" spc="-15">
                <a:solidFill>
                  <a:srgbClr val="00B0F0"/>
                </a:solidFill>
              </a:rPr>
              <a:t>H</a:t>
            </a:r>
            <a:r>
              <a:rPr sz="3600" u="sng" spc="15">
                <a:solidFill>
                  <a:srgbClr val="00B0F0"/>
                </a:solidFill>
              </a:rPr>
              <a:t>E</a:t>
            </a:r>
            <a:r>
              <a:rPr sz="3600" u="sng" spc="-35">
                <a:solidFill>
                  <a:srgbClr val="00B0F0"/>
                </a:solidFill>
              </a:rPr>
              <a:t> </a:t>
            </a:r>
            <a:r>
              <a:rPr sz="3600" u="sng" spc="-20">
                <a:solidFill>
                  <a:srgbClr val="00B0F0"/>
                </a:solidFill>
              </a:rPr>
              <a:t>E</a:t>
            </a:r>
            <a:r>
              <a:rPr sz="3600" u="sng" spc="30">
                <a:solidFill>
                  <a:srgbClr val="00B0F0"/>
                </a:solidFill>
              </a:rPr>
              <a:t>N</a:t>
            </a:r>
            <a:r>
              <a:rPr sz="3600" u="sng" spc="15">
                <a:solidFill>
                  <a:srgbClr val="00B0F0"/>
                </a:solidFill>
              </a:rPr>
              <a:t>D</a:t>
            </a:r>
            <a:r>
              <a:rPr sz="3600" u="sng" spc="-45">
                <a:solidFill>
                  <a:srgbClr val="00B0F0"/>
                </a:solidFill>
              </a:rPr>
              <a:t> </a:t>
            </a:r>
            <a:r>
              <a:rPr sz="3600" u="sng">
                <a:solidFill>
                  <a:srgbClr val="00B0F0"/>
                </a:solidFill>
              </a:rPr>
              <a:t>U</a:t>
            </a:r>
            <a:r>
              <a:rPr sz="3600" u="sng" spc="10">
                <a:solidFill>
                  <a:srgbClr val="00B0F0"/>
                </a:solidFill>
              </a:rPr>
              <a:t>S</a:t>
            </a:r>
            <a:r>
              <a:rPr sz="3600" u="sng" spc="-25">
                <a:solidFill>
                  <a:srgbClr val="00B0F0"/>
                </a:solidFill>
              </a:rPr>
              <a:t>E</a:t>
            </a:r>
            <a:r>
              <a:rPr sz="3600" u="sng" spc="-10">
                <a:solidFill>
                  <a:srgbClr val="00B0F0"/>
                </a:solidFill>
              </a:rPr>
              <a:t>R</a:t>
            </a:r>
            <a:r>
              <a:rPr sz="3600" u="sng" spc="5">
                <a:solidFill>
                  <a:srgbClr val="00B0F0"/>
                </a:solidFill>
              </a:rPr>
              <a:t>S?</a:t>
            </a:r>
            <a:endParaRPr sz="3600" u="sng">
              <a:solidFill>
                <a:srgbClr val="00B0F0"/>
              </a:solidFill>
            </a:endParaRPr>
          </a:p>
        </p:txBody>
      </p:sp>
      <p:pic>
        <p:nvPicPr>
          <p:cNvPr id="2097152" name="object 6"/>
          <p:cNvPicPr/>
          <p:nvPr/>
        </p:nvPicPr>
        <p:blipFill>
          <a:blip r:embed="rId2"/>
          <a:stretch>
            <a:fillRect/>
          </a:stretch>
        </p:blipFill>
        <p:spPr>
          <a:xfrm>
            <a:off x="723900" y="6172200"/>
            <a:ext cx="2181225" cy="485775"/>
          </a:xfrm>
          <a:prstGeom prst="rect">
            <a:avLst/>
          </a:prstGeom>
        </p:spPr>
      </p:pic>
      <p:sp>
        <p:nvSpPr>
          <p:cNvPr id="104859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599" name="TextBox 6"/>
          <p:cNvSpPr txBox="1"/>
          <p:nvPr/>
        </p:nvSpPr>
        <p:spPr>
          <a:xfrm>
            <a:off x="457200" y="1905000"/>
            <a:ext cx="8077200" cy="2504441"/>
          </a:xfrm>
          <a:prstGeom prst="rect">
            <a:avLst/>
          </a:prstGeom>
          <a:noFill/>
        </p:spPr>
        <p:txBody>
          <a:bodyPr wrap="square" rtlCol="0">
            <a:spAutoFit/>
          </a:bodyPr>
          <a:lstStyle/>
          <a:p>
            <a:pPr marL="457200" indent="-457200">
              <a:buFont typeface="+mj-lt"/>
              <a:buAutoNum type="alphaUcPeriod"/>
            </a:pPr>
            <a:r>
              <a:rPr lang="en-US" sz="3200"/>
              <a:t>Human Resources (HR) Department</a:t>
            </a:r>
          </a:p>
          <a:p>
            <a:pPr marL="457200" indent="-457200">
              <a:buFont typeface="+mj-lt"/>
              <a:buAutoNum type="alphaUcPeriod"/>
            </a:pPr>
            <a:r>
              <a:rPr lang="en-US" sz="3200"/>
              <a:t>Finance Department</a:t>
            </a:r>
          </a:p>
          <a:p>
            <a:pPr marL="457200" indent="-457200">
              <a:buFont typeface="+mj-lt"/>
              <a:buAutoNum type="alphaUcPeriod"/>
            </a:pPr>
            <a:r>
              <a:rPr lang="en-US" sz="3200"/>
              <a:t>Compensation and Benefits Specialists</a:t>
            </a:r>
          </a:p>
          <a:p>
            <a:pPr marL="457200" indent="-457200">
              <a:buFont typeface="+mj-lt"/>
              <a:buAutoNum type="alphaUcPeriod"/>
            </a:pPr>
            <a:r>
              <a:rPr lang="en-US" sz="3200"/>
              <a:t>Operational Managers</a:t>
            </a:r>
          </a:p>
          <a:p>
            <a:pPr marL="457200" indent="-457200">
              <a:buFont typeface="+mj-lt"/>
              <a:buAutoNum type="alphaUcPeriod"/>
            </a:pPr>
            <a:r>
              <a:rPr lang="en-US" sz="3200"/>
              <a:t> IT and Data Management Teams</a:t>
            </a:r>
            <a:endParaRPr lang="en-IN" sz="3200"/>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2" name=""/>
        <p:cNvGrpSpPr/>
        <p:nvPr/>
      </p:nvGrpSpPr>
      <p:grpSpPr>
        <a:xfrm>
          <a:off x="0" y="0"/>
          <a:ext cx="0" cy="0"/>
        </a:xfrm>
      </p:grpSpPr>
      <p:pic>
        <p:nvPicPr>
          <p:cNvPr id="2097153" name="object 2"/>
          <p:cNvPicPr/>
          <p:nvPr/>
        </p:nvPicPr>
        <p:blipFill>
          <a:blip r:embed="rId2"/>
          <a:stretch>
            <a:fillRect/>
          </a:stretch>
        </p:blipFill>
        <p:spPr>
          <a:xfrm>
            <a:off x="0" y="1476375"/>
            <a:ext cx="2695574" cy="3248025"/>
          </a:xfrm>
          <a:prstGeom prst="rect">
            <a:avLst/>
          </a:prstGeom>
        </p:spPr>
      </p:pic>
      <p:sp>
        <p:nvSpPr>
          <p:cNvPr id="1048600"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01"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02"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u="sng" spc="10">
                <a:solidFill>
                  <a:srgbClr val="00B0F0"/>
                </a:solidFill>
              </a:rPr>
              <a:t>O</a:t>
            </a:r>
            <a:r>
              <a:rPr sz="3600" u="sng" spc="25">
                <a:solidFill>
                  <a:srgbClr val="00B0F0"/>
                </a:solidFill>
              </a:rPr>
              <a:t>U</a:t>
            </a:r>
            <a:r>
              <a:rPr sz="3600" u="sng">
                <a:solidFill>
                  <a:srgbClr val="00B0F0"/>
                </a:solidFill>
              </a:rPr>
              <a:t>R</a:t>
            </a:r>
            <a:r>
              <a:rPr sz="3600" u="sng" spc="5">
                <a:solidFill>
                  <a:srgbClr val="00B0F0"/>
                </a:solidFill>
              </a:rPr>
              <a:t> </a:t>
            </a:r>
            <a:r>
              <a:rPr sz="3600" u="sng" spc="25">
                <a:solidFill>
                  <a:srgbClr val="00B0F0"/>
                </a:solidFill>
              </a:rPr>
              <a:t>S</a:t>
            </a:r>
            <a:r>
              <a:rPr sz="3600" u="sng" spc="10">
                <a:solidFill>
                  <a:srgbClr val="00B0F0"/>
                </a:solidFill>
              </a:rPr>
              <a:t>O</a:t>
            </a:r>
            <a:r>
              <a:rPr sz="3600" u="sng" spc="25">
                <a:solidFill>
                  <a:srgbClr val="00B0F0"/>
                </a:solidFill>
              </a:rPr>
              <a:t>LU</a:t>
            </a:r>
            <a:r>
              <a:rPr sz="3600" u="sng" spc="-35">
                <a:solidFill>
                  <a:srgbClr val="00B0F0"/>
                </a:solidFill>
              </a:rPr>
              <a:t>T</a:t>
            </a:r>
            <a:r>
              <a:rPr sz="3600" u="sng" spc="-30">
                <a:solidFill>
                  <a:srgbClr val="00B0F0"/>
                </a:solidFill>
              </a:rPr>
              <a:t>I</a:t>
            </a:r>
            <a:r>
              <a:rPr sz="3600" u="sng" spc="10">
                <a:solidFill>
                  <a:srgbClr val="00B0F0"/>
                </a:solidFill>
              </a:rPr>
              <a:t>O</a:t>
            </a:r>
            <a:r>
              <a:rPr sz="3600" u="sng">
                <a:solidFill>
                  <a:srgbClr val="00B0F0"/>
                </a:solidFill>
              </a:rPr>
              <a:t>N</a:t>
            </a:r>
            <a:r>
              <a:rPr sz="3600" u="sng" spc="-345">
                <a:solidFill>
                  <a:srgbClr val="00B0F0"/>
                </a:solidFill>
              </a:rPr>
              <a:t> </a:t>
            </a:r>
            <a:r>
              <a:rPr sz="3600" u="sng" spc="-35">
                <a:solidFill>
                  <a:srgbClr val="00B0F0"/>
                </a:solidFill>
              </a:rPr>
              <a:t>A</a:t>
            </a:r>
            <a:r>
              <a:rPr sz="3600" u="sng" spc="-5">
                <a:solidFill>
                  <a:srgbClr val="00B0F0"/>
                </a:solidFill>
              </a:rPr>
              <a:t>N</a:t>
            </a:r>
            <a:r>
              <a:rPr sz="3600" u="sng">
                <a:solidFill>
                  <a:srgbClr val="00B0F0"/>
                </a:solidFill>
              </a:rPr>
              <a:t>D</a:t>
            </a:r>
            <a:r>
              <a:rPr sz="3600" u="sng" spc="35">
                <a:solidFill>
                  <a:srgbClr val="00B0F0"/>
                </a:solidFill>
              </a:rPr>
              <a:t> </a:t>
            </a:r>
            <a:r>
              <a:rPr sz="3600" u="sng" spc="-30">
                <a:solidFill>
                  <a:srgbClr val="00B0F0"/>
                </a:solidFill>
              </a:rPr>
              <a:t>I</a:t>
            </a:r>
            <a:r>
              <a:rPr sz="3600" u="sng" spc="-35">
                <a:solidFill>
                  <a:srgbClr val="00B0F0"/>
                </a:solidFill>
              </a:rPr>
              <a:t>T</a:t>
            </a:r>
            <a:r>
              <a:rPr sz="3600" u="sng">
                <a:solidFill>
                  <a:srgbClr val="00B0F0"/>
                </a:solidFill>
              </a:rPr>
              <a:t>S</a:t>
            </a:r>
            <a:r>
              <a:rPr sz="3600" u="sng" spc="60">
                <a:solidFill>
                  <a:srgbClr val="00B0F0"/>
                </a:solidFill>
              </a:rPr>
              <a:t> </a:t>
            </a:r>
            <a:r>
              <a:rPr sz="3600" u="sng" spc="-295">
                <a:solidFill>
                  <a:srgbClr val="00B0F0"/>
                </a:solidFill>
              </a:rPr>
              <a:t>V</a:t>
            </a:r>
            <a:r>
              <a:rPr sz="3600" u="sng" spc="-35">
                <a:solidFill>
                  <a:srgbClr val="00B0F0"/>
                </a:solidFill>
              </a:rPr>
              <a:t>A</a:t>
            </a:r>
            <a:r>
              <a:rPr sz="3600" u="sng" spc="25">
                <a:solidFill>
                  <a:srgbClr val="00B0F0"/>
                </a:solidFill>
              </a:rPr>
              <a:t>LU</a:t>
            </a:r>
            <a:r>
              <a:rPr sz="3600" u="sng">
                <a:solidFill>
                  <a:srgbClr val="00B0F0"/>
                </a:solidFill>
              </a:rPr>
              <a:t>E</a:t>
            </a:r>
            <a:r>
              <a:rPr sz="3600" u="sng" spc="-65">
                <a:solidFill>
                  <a:srgbClr val="00B0F0"/>
                </a:solidFill>
              </a:rPr>
              <a:t> </a:t>
            </a:r>
            <a:r>
              <a:rPr sz="3600" u="sng" spc="-15">
                <a:solidFill>
                  <a:srgbClr val="00B0F0"/>
                </a:solidFill>
              </a:rPr>
              <a:t>P</a:t>
            </a:r>
            <a:r>
              <a:rPr sz="3600" u="sng" spc="-30">
                <a:solidFill>
                  <a:srgbClr val="00B0F0"/>
                </a:solidFill>
              </a:rPr>
              <a:t>R</a:t>
            </a:r>
            <a:r>
              <a:rPr sz="3600" u="sng" spc="10">
                <a:solidFill>
                  <a:srgbClr val="00B0F0"/>
                </a:solidFill>
              </a:rPr>
              <a:t>O</a:t>
            </a:r>
            <a:r>
              <a:rPr sz="3600" u="sng" spc="-15">
                <a:solidFill>
                  <a:srgbClr val="00B0F0"/>
                </a:solidFill>
              </a:rPr>
              <a:t>P</a:t>
            </a:r>
            <a:r>
              <a:rPr sz="3600" u="sng" spc="10">
                <a:solidFill>
                  <a:srgbClr val="00B0F0"/>
                </a:solidFill>
              </a:rPr>
              <a:t>O</a:t>
            </a:r>
            <a:r>
              <a:rPr sz="3600" u="sng" spc="25">
                <a:solidFill>
                  <a:srgbClr val="00B0F0"/>
                </a:solidFill>
              </a:rPr>
              <a:t>S</a:t>
            </a:r>
            <a:r>
              <a:rPr sz="3600" u="sng" spc="-30">
                <a:solidFill>
                  <a:srgbClr val="00B0F0"/>
                </a:solidFill>
              </a:rPr>
              <a:t>I</a:t>
            </a:r>
            <a:r>
              <a:rPr sz="3600" u="sng" spc="-35">
                <a:solidFill>
                  <a:srgbClr val="00B0F0"/>
                </a:solidFill>
              </a:rPr>
              <a:t>T</a:t>
            </a:r>
            <a:r>
              <a:rPr sz="3600" u="sng" spc="-30">
                <a:solidFill>
                  <a:srgbClr val="00B0F0"/>
                </a:solidFill>
              </a:rPr>
              <a:t>I</a:t>
            </a:r>
            <a:r>
              <a:rPr sz="3600" u="sng" spc="10">
                <a:solidFill>
                  <a:srgbClr val="00B0F0"/>
                </a:solidFill>
              </a:rPr>
              <a:t>O</a:t>
            </a:r>
            <a:r>
              <a:rPr sz="3600" u="sng">
                <a:solidFill>
                  <a:srgbClr val="00B0F0"/>
                </a:solidFill>
              </a:rPr>
              <a:t>N</a:t>
            </a:r>
          </a:p>
        </p:txBody>
      </p:sp>
      <p:pic>
        <p:nvPicPr>
          <p:cNvPr id="2097154" name="object 7"/>
          <p:cNvPicPr/>
          <p:nvPr/>
        </p:nvPicPr>
        <p:blipFill>
          <a:blip r:embed="rId3"/>
          <a:stretch>
            <a:fillRect/>
          </a:stretch>
        </p:blipFill>
        <p:spPr>
          <a:xfrm>
            <a:off x="676275" y="6467475"/>
            <a:ext cx="2143125" cy="200025"/>
          </a:xfrm>
          <a:prstGeom prst="rect">
            <a:avLst/>
          </a:prstGeom>
        </p:spPr>
      </p:pic>
      <p:sp>
        <p:nvSpPr>
          <p:cNvPr id="104860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04" name="TextBox 7"/>
          <p:cNvSpPr txBox="1"/>
          <p:nvPr/>
        </p:nvSpPr>
        <p:spPr>
          <a:xfrm>
            <a:off x="2971800" y="1733549"/>
            <a:ext cx="6248400" cy="5019041"/>
          </a:xfrm>
          <a:prstGeom prst="rect">
            <a:avLst/>
          </a:prstGeom>
          <a:noFill/>
        </p:spPr>
        <p:txBody>
          <a:bodyPr wrap="square" rtlCol="0">
            <a:spAutoFit/>
          </a:bodyPr>
          <a:lstStyle/>
          <a:p>
            <a:pPr marL="342900" indent="-342900">
              <a:buFont typeface="Wingdings" panose="05000000000000000000" pitchFamily="2" charset="2"/>
              <a:buChar char="q"/>
            </a:pPr>
            <a:r>
              <a:rPr lang="en-US" sz="2400" b="1"/>
              <a:t>User-Friendly Interface:</a:t>
            </a:r>
            <a:endParaRPr lang="en-US" sz="2400"/>
          </a:p>
          <a:p>
            <a:pPr>
              <a:buFont typeface="Arial" panose="020b0604020202020204" pitchFamily="34" charset="0"/>
              <a:buChar char="•"/>
            </a:pPr>
            <a:r>
              <a:rPr lang="en-US" sz="2000" b="1"/>
              <a:t>Accessibility</a:t>
            </a:r>
            <a:r>
              <a:rPr lang="en-US" sz="2000"/>
              <a:t> </a:t>
            </a:r>
          </a:p>
          <a:p>
            <a:pPr>
              <a:buFont typeface="Arial" panose="020b0604020202020204" pitchFamily="34" charset="0"/>
              <a:buChar char="•"/>
            </a:pPr>
            <a:r>
              <a:rPr lang="en-US" sz="2000" b="1"/>
              <a:t>Ease of Use</a:t>
            </a:r>
          </a:p>
          <a:p>
            <a:pPr marL="342900" indent="-342900">
              <a:buFont typeface="Wingdings" panose="05000000000000000000" pitchFamily="2" charset="2"/>
              <a:buChar char="q"/>
            </a:pPr>
            <a:r>
              <a:rPr lang="en-US" sz="2400" b="1"/>
              <a:t>Comprehensive Data Management:</a:t>
            </a:r>
            <a:endParaRPr lang="en-US" sz="2400"/>
          </a:p>
          <a:p>
            <a:pPr>
              <a:buFont typeface="Arial" panose="020b0604020202020204" pitchFamily="34" charset="0"/>
              <a:buChar char="•"/>
            </a:pPr>
            <a:r>
              <a:rPr lang="en-US" sz="2000" b="1"/>
              <a:t>Data Organization</a:t>
            </a:r>
            <a:endParaRPr lang="en-US" sz="2000"/>
          </a:p>
          <a:p>
            <a:pPr>
              <a:buFont typeface="Arial" panose="020b0604020202020204" pitchFamily="34" charset="0"/>
              <a:buChar char="•"/>
            </a:pPr>
            <a:r>
              <a:rPr lang="en-US" sz="2000" b="1"/>
              <a:t>Data Integration</a:t>
            </a:r>
          </a:p>
          <a:p>
            <a:pPr marL="342900" indent="-342900">
              <a:buFont typeface="Wingdings" panose="05000000000000000000" pitchFamily="2" charset="2"/>
              <a:buChar char="q"/>
            </a:pPr>
            <a:r>
              <a:rPr lang="en-US" sz="2400" b="1"/>
              <a:t>Advanced Analytical Tools:</a:t>
            </a:r>
            <a:endParaRPr lang="en-US" sz="2400"/>
          </a:p>
          <a:p>
            <a:pPr>
              <a:buFont typeface="Arial" panose="020b0604020202020204" pitchFamily="34" charset="0"/>
              <a:buChar char="•"/>
            </a:pPr>
            <a:r>
              <a:rPr lang="en-US" sz="2000" b="1"/>
              <a:t>Formulas and Functions</a:t>
            </a:r>
          </a:p>
          <a:p>
            <a:pPr>
              <a:buFont typeface="Arial" panose="020b0604020202020204" pitchFamily="34" charset="0"/>
              <a:buChar char="•"/>
            </a:pPr>
            <a:r>
              <a:rPr lang="en-US" sz="2000" b="1"/>
              <a:t>PivotTables</a:t>
            </a:r>
          </a:p>
          <a:p>
            <a:pPr marL="342900" indent="-342900">
              <a:buFont typeface="Wingdings" panose="05000000000000000000" pitchFamily="2" charset="2"/>
              <a:buChar char="q"/>
            </a:pPr>
            <a:r>
              <a:rPr lang="en-US" sz="2400" b="1"/>
              <a:t>Visual Representation:</a:t>
            </a:r>
            <a:endParaRPr lang="en-US" sz="2400"/>
          </a:p>
          <a:p>
            <a:pPr>
              <a:buFont typeface="Arial" panose="020b0604020202020204" pitchFamily="34" charset="0"/>
              <a:buChar char="•"/>
            </a:pPr>
            <a:r>
              <a:rPr lang="en-US" sz="2000" b="1"/>
              <a:t>Charts and Graphs</a:t>
            </a:r>
          </a:p>
          <a:p>
            <a:pPr marL="342900" indent="-342900">
              <a:buFont typeface="Wingdings" panose="05000000000000000000" pitchFamily="2" charset="2"/>
              <a:buChar char="q"/>
            </a:pPr>
            <a:r>
              <a:rPr lang="en-IN" sz="2400" b="1"/>
              <a:t>Scenario Analysis</a:t>
            </a:r>
            <a:r>
              <a:rPr lang="en-IN" sz="2400"/>
              <a:t>:</a:t>
            </a:r>
          </a:p>
          <a:p>
            <a:pPr marL="342900" indent="-342900">
              <a:buFont typeface="Wingdings" panose="05000000000000000000" pitchFamily="2" charset="2"/>
              <a:buChar char="§"/>
            </a:pPr>
            <a:r>
              <a:rPr lang="en-IN" sz="2000" b="1"/>
              <a:t>Used to analyse different situation</a:t>
            </a:r>
          </a:p>
          <a:p>
            <a:pPr marL="342900" indent="-342900">
              <a:buFont typeface="Wingdings" panose="05000000000000000000" pitchFamily="2" charset="2"/>
              <a:buChar char="§"/>
            </a:pPr>
            <a:endParaRPr lang="en-IN" sz="2400"/>
          </a:p>
          <a:p>
            <a:pPr marL="342900" indent="-342900">
              <a:buFont typeface="Arial" panose="020b0604020202020204" pitchFamily="34" charset="0"/>
              <a:buChar char="•"/>
            </a:pPr>
            <a:endParaRPr lang="en-US" sz="2400"/>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5" name=""/>
        <p:cNvGrpSpPr/>
        <p:nvPr/>
      </p:nvGrpSpPr>
      <p:grpSpPr>
        <a:xfrm>
          <a:off x="0" y="0"/>
          <a:ext cx="0" cy="0"/>
        </a:xfrm>
      </p:grpSpPr>
      <p:sp>
        <p:nvSpPr>
          <p:cNvPr id="1048611" name="Title 1"/>
          <p:cNvSpPr>
            <a:spLocks noGrp="1"/>
          </p:cNvSpPr>
          <p:nvPr>
            <p:ph type="title"/>
          </p:nvPr>
        </p:nvSpPr>
        <p:spPr>
          <a:xfrm>
            <a:off x="755332" y="55813"/>
            <a:ext cx="10681335" cy="723901"/>
          </a:xfrm>
        </p:spPr>
        <p:txBody>
          <a:bodyPr/>
          <a:lstStyle/>
          <a:p>
            <a:r>
              <a:rPr lang="en-IN" u="sng">
                <a:solidFill>
                  <a:srgbClr val="00B0F0"/>
                </a:solidFill>
              </a:rPr>
              <a:t>Dataset Description</a:t>
            </a:r>
          </a:p>
        </p:txBody>
      </p:sp>
      <p:sp>
        <p:nvSpPr>
          <p:cNvPr id="1048612" name="TextBox 2"/>
          <p:cNvSpPr txBox="1"/>
          <p:nvPr/>
        </p:nvSpPr>
        <p:spPr>
          <a:xfrm>
            <a:off x="755332" y="1175165"/>
            <a:ext cx="7321868" cy="5463541"/>
          </a:xfrm>
          <a:prstGeom prst="rect">
            <a:avLst/>
          </a:prstGeom>
          <a:noFill/>
        </p:spPr>
        <p:txBody>
          <a:bodyPr wrap="square" rtlCol="0">
            <a:spAutoFit/>
          </a:bodyPr>
          <a:lstStyle/>
          <a:p>
            <a:r>
              <a:rPr lang="en-US" sz="2800" b="1"/>
              <a:t>Data Overview</a:t>
            </a:r>
            <a:r>
              <a:rPr lang="en-US" b="1"/>
              <a:t>:</a:t>
            </a:r>
          </a:p>
          <a:p>
            <a:r>
              <a:rPr lang="en-US" b="1"/>
              <a:t>The dataset contains information about employees within an organization, including their salaries and ages. This data is used to calculate and analyze average salary and average age metrics.</a:t>
            </a:r>
          </a:p>
          <a:p>
            <a:r>
              <a:rPr lang="en-IN" sz="2800" b="1"/>
              <a:t>Data Fields</a:t>
            </a:r>
            <a:r>
              <a:rPr lang="en-IN" b="1"/>
              <a:t>:</a:t>
            </a:r>
          </a:p>
          <a:p>
            <a:pPr marL="342900" indent="-342900">
              <a:buFont typeface="+mj-lt"/>
              <a:buAutoNum type="arabicPeriod"/>
            </a:pPr>
            <a:r>
              <a:rPr lang="en-US" b="1"/>
              <a:t>ID</a:t>
            </a:r>
          </a:p>
          <a:p>
            <a:pPr marL="342900" indent="-342900">
              <a:buFont typeface="+mj-lt"/>
              <a:buAutoNum type="arabicPeriod"/>
            </a:pPr>
            <a:r>
              <a:rPr lang="en-US" b="1"/>
              <a:t>Name	</a:t>
            </a:r>
          </a:p>
          <a:p>
            <a:pPr marL="342900" indent="-342900">
              <a:buFont typeface="+mj-lt"/>
              <a:buAutoNum type="arabicPeriod"/>
            </a:pPr>
            <a:r>
              <a:rPr lang="en-US" b="1"/>
              <a:t>Surname</a:t>
            </a:r>
          </a:p>
          <a:p>
            <a:pPr marL="342900" indent="-342900">
              <a:buFont typeface="+mj-lt"/>
              <a:buAutoNum type="arabicPeriod"/>
            </a:pPr>
            <a:r>
              <a:rPr lang="en-US" b="1"/>
              <a:t>Age	</a:t>
            </a:r>
          </a:p>
          <a:p>
            <a:pPr marL="342900" indent="-342900">
              <a:buFont typeface="+mj-lt"/>
              <a:buAutoNum type="arabicPeriod"/>
            </a:pPr>
            <a:r>
              <a:rPr lang="en-US" b="1"/>
              <a:t>Tenure	</a:t>
            </a:r>
          </a:p>
          <a:p>
            <a:pPr marL="342900" indent="-342900">
              <a:buFont typeface="+mj-lt"/>
              <a:buAutoNum type="arabicPeriod"/>
            </a:pPr>
            <a:r>
              <a:rPr lang="en-US" b="1"/>
              <a:t>Gender	</a:t>
            </a:r>
          </a:p>
          <a:p>
            <a:pPr marL="342900" indent="-342900">
              <a:buFont typeface="+mj-lt"/>
              <a:buAutoNum type="arabicPeriod"/>
            </a:pPr>
            <a:r>
              <a:rPr lang="en-US" b="1"/>
              <a:t>Region	</a:t>
            </a:r>
          </a:p>
          <a:p>
            <a:pPr marL="342900" indent="-342900">
              <a:buFont typeface="+mj-lt"/>
              <a:buAutoNum type="arabicPeriod"/>
            </a:pPr>
            <a:r>
              <a:rPr lang="en-US" b="1"/>
              <a:t>Department	</a:t>
            </a:r>
          </a:p>
          <a:p>
            <a:pPr marL="342900" indent="-342900">
              <a:buFont typeface="+mj-lt"/>
              <a:buAutoNum type="arabicPeriod"/>
            </a:pPr>
            <a:r>
              <a:rPr lang="en-US" b="1"/>
              <a:t>Manager	</a:t>
            </a:r>
          </a:p>
          <a:p>
            <a:pPr marL="342900" indent="-342900">
              <a:buFont typeface="+mj-lt"/>
              <a:buAutoNum type="arabicPeriod"/>
            </a:pPr>
            <a:r>
              <a:rPr lang="en-US" b="1"/>
              <a:t>Hours</a:t>
            </a:r>
          </a:p>
          <a:p>
            <a:pPr marL="342900" indent="-342900">
              <a:buFont typeface="+mj-lt"/>
              <a:buAutoNum type="arabicPeriod"/>
            </a:pPr>
            <a:r>
              <a:rPr lang="en-US" b="1"/>
              <a:t>Salary Band	</a:t>
            </a:r>
          </a:p>
          <a:p>
            <a:pPr marL="342900" indent="-342900">
              <a:buFont typeface="+mj-lt"/>
              <a:buAutoNum type="arabicPeriod"/>
            </a:pPr>
            <a:r>
              <a:rPr lang="en-US" b="1"/>
              <a:t>Salary</a:t>
            </a:r>
          </a:p>
          <a:p>
            <a:pPr marL="342900" indent="-342900">
              <a:buFont typeface="+mj-lt"/>
              <a:buAutoNum type="arabicPeriod"/>
            </a:pPr>
            <a:r>
              <a:rPr lang="en-US" b="1"/>
              <a:t>Performance</a:t>
            </a:r>
          </a:p>
          <a:p>
            <a:pPr marL="342900" indent="-342900">
              <a:buFont typeface="+mj-lt"/>
              <a:buAutoNum type="arabicPeriod"/>
            </a:pPr>
            <a:endParaRPr lang="en-IN"/>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28" name=""/>
        <p:cNvGrpSpPr/>
        <p:nvPr/>
      </p:nvGrpSpPr>
      <p:grpSpPr>
        <a:xfrm>
          <a:off x="0" y="0"/>
          <a:ext cx="0" cy="0"/>
        </a:xfrm>
      </p:grpSpPr>
      <p:sp>
        <p:nvSpPr>
          <p:cNvPr id="104861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19" name="object 3"/>
          <p:cNvSpPr/>
          <p:nvPr/>
        </p:nvSpPr>
        <p:spPr>
          <a:xfrm>
            <a:off x="9353550" y="5362575"/>
            <a:ext cx="457200" cy="457200"/>
          </a:xfrm>
          <a:custGeom>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20" name="object 4"/>
          <p:cNvSpPr/>
          <p:nvPr/>
        </p:nvSpPr>
        <p:spPr>
          <a:xfrm>
            <a:off x="6696075" y="1695450"/>
            <a:ext cx="314325" cy="323850"/>
          </a:xfrm>
          <a:custGeom>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21" name="object 5"/>
          <p:cNvSpPr/>
          <p:nvPr/>
        </p:nvSpPr>
        <p:spPr>
          <a:xfrm>
            <a:off x="9353550" y="5895975"/>
            <a:ext cx="180975" cy="180975"/>
          </a:xfrm>
          <a:custGeom>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9" name="object 6"/>
          <p:cNvPicPr/>
          <p:nvPr/>
        </p:nvPicPr>
        <p:blipFill>
          <a:blip r:embed="rId2"/>
          <a:stretch>
            <a:fillRect/>
          </a:stretch>
        </p:blipFill>
        <p:spPr>
          <a:xfrm>
            <a:off x="66675" y="3381373"/>
            <a:ext cx="2466975" cy="3419475"/>
          </a:xfrm>
          <a:prstGeom prst="rect">
            <a:avLst/>
          </a:prstGeom>
        </p:spPr>
      </p:pic>
      <p:sp>
        <p:nvSpPr>
          <p:cNvPr id="104862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u="sng" spc="15">
                <a:solidFill>
                  <a:srgbClr val="00B0F0"/>
                </a:solidFill>
              </a:rPr>
              <a:t>THE</a:t>
            </a:r>
            <a:r>
              <a:rPr sz="4250" u="sng" spc="20">
                <a:solidFill>
                  <a:srgbClr val="00B0F0"/>
                </a:solidFill>
              </a:rPr>
              <a:t> </a:t>
            </a:r>
            <a:r>
              <a:rPr lang="en-US" sz="4250" u="sng" spc="20">
                <a:solidFill>
                  <a:srgbClr val="00B0F0"/>
                </a:solidFill>
              </a:rPr>
              <a:t>"</a:t>
            </a:r>
            <a:r>
              <a:rPr sz="4250" u="sng" spc="10">
                <a:solidFill>
                  <a:srgbClr val="00B0F0"/>
                </a:solidFill>
              </a:rPr>
              <a:t>WOW</a:t>
            </a:r>
            <a:r>
              <a:rPr lang="en-US" sz="4250" u="sng" spc="10">
                <a:solidFill>
                  <a:srgbClr val="00B0F0"/>
                </a:solidFill>
              </a:rPr>
              <a:t>"</a:t>
            </a:r>
            <a:r>
              <a:rPr sz="4250" u="sng" spc="85">
                <a:solidFill>
                  <a:srgbClr val="00B0F0"/>
                </a:solidFill>
              </a:rPr>
              <a:t> </a:t>
            </a:r>
            <a:r>
              <a:rPr sz="4250" u="sng" spc="10">
                <a:solidFill>
                  <a:srgbClr val="00B0F0"/>
                </a:solidFill>
              </a:rPr>
              <a:t>IN</a:t>
            </a:r>
            <a:r>
              <a:rPr sz="4250" u="sng" spc="-5">
                <a:solidFill>
                  <a:srgbClr val="00B0F0"/>
                </a:solidFill>
              </a:rPr>
              <a:t> </a:t>
            </a:r>
            <a:r>
              <a:rPr sz="4250" u="sng" spc="15">
                <a:solidFill>
                  <a:srgbClr val="00B0F0"/>
                </a:solidFill>
              </a:rPr>
              <a:t>OUR</a:t>
            </a:r>
            <a:r>
              <a:rPr sz="4250" u="sng" spc="-10">
                <a:solidFill>
                  <a:srgbClr val="00B0F0"/>
                </a:solidFill>
              </a:rPr>
              <a:t> </a:t>
            </a:r>
            <a:r>
              <a:rPr sz="4250" u="sng" spc="20">
                <a:solidFill>
                  <a:srgbClr val="00B0F0"/>
                </a:solidFill>
              </a:rPr>
              <a:t>SOLUTION</a:t>
            </a:r>
            <a:endParaRPr sz="4250" u="sng">
              <a:solidFill>
                <a:srgbClr val="00B0F0"/>
              </a:solidFill>
            </a:endParaRPr>
          </a:p>
        </p:txBody>
      </p:sp>
      <p:sp>
        <p:nvSpPr>
          <p:cNvPr id="104862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24" name="TextBox 8"/>
          <p:cNvSpPr txBox="1"/>
          <p:nvPr/>
        </p:nvSpPr>
        <p:spPr>
          <a:xfrm>
            <a:off x="2743200" y="2354703"/>
            <a:ext cx="8534018" cy="3025141"/>
          </a:xfrm>
          <a:prstGeom prst="rect">
            <a:avLst/>
          </a:prstGeom>
          <a:noFill/>
        </p:spPr>
        <p:txBody>
          <a:bodyPr wrap="square" rtlCol="0">
            <a:spAutoFit/>
          </a:bodyPr>
          <a:lstStyle/>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a:solidFill>
                  <a:srgbClr val="0D0D0D"/>
                </a:solidFill>
                <a:latin typeface="Times New Roman" panose="02020603050405020304" pitchFamily="18" charset="0"/>
                <a:cs typeface="Times New Roman" panose="02020603050405020304" pitchFamily="18" charset="0"/>
              </a:rPr>
              <a:t>Slicers</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tags/tag1.xml><?xml version="1.0" encoding="utf-8"?>
<p:tagLst xmlns:p="http://schemas.openxmlformats.org/presentationml/2006/main">
  <p:tag name="AS_NET" val="6.0.29"/>
  <p:tag name="AS_OS" val="Unix 5.4.0.192"/>
  <p:tag name="AS_RELEASE_DATE" val="2022.12.14"/>
  <p:tag name="AS_TITLE" val="Aspose.Slides for .NET5"/>
  <p:tag name="AS_VERSION" val="22.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vt="http://schemas.openxmlformats.org/officeDocument/2006/docPropsVTypes" xmlns="http://schemas.openxmlformats.org/officeDocument/2006/extended-properties">
  <Company/>
  <Paragraphs>96</Paragraphs>
  <Slides>12</Slides>
  <Notes>1</Notes>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12</vt:i4>
      </vt:variant>
    </vt:vector>
  </HeadingPairs>
  <TitlesOfParts>
    <vt:vector baseType="lpstr" size="22">
      <vt:lpstr>Arial</vt:lpstr>
      <vt:lpstr>Calibri</vt:lpstr>
      <vt:lpstr>Trebuchet MS</vt:lpstr>
      <vt:lpstr>Calibri Light</vt:lpstr>
      <vt:lpstr>"Times New Roman"</vt:lpstr>
      <vt:lpstr>"Trebuchet MS"</vt:lpstr>
      <vt:lpstr>inherit</vt:lpstr>
      <vt:lpstr>Times New Roman</vt:lpstr>
      <vt:lpstr>Wingdings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0</LinksUpToDate>
  <SharedDoc>0</SharedDoc>
  <HyperlinksChanged>0</HyperlinksChanged>
  <Application>Aspose.Slides for .NET</Application>
  <AppVersion>22.1200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Face Mask Detection using Convolutional Neural Network (CNN)  </dc:title>
  <dc:creator>Konduru Narasimha</dc:creator>
  <cp:lastModifiedBy>919384533569</cp:lastModifiedBy>
  <cp:revision>1</cp:revision>
  <dcterms:created xsi:type="dcterms:W3CDTF">2024-03-28T17:07:22Z</dcterms:created>
  <dcterms:modified xsi:type="dcterms:W3CDTF">2024-09-10T16:00:21Z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2024-03-21T00:00:00Z</vt:filetime>
  </property>
  <property fmtid="{D5CDD505-2E9C-101B-9397-08002B2CF9AE}" pid="3" name="ICV">
    <vt:lpwstr>b37de6b140b2479e8fcaacae3b8fa51e</vt:lpwstr>
  </property>
  <property fmtid="{D5CDD505-2E9C-101B-9397-08002B2CF9AE}" pid="4" name="LastSaved">
    <vt:filetime>2024-03-29T00:00:00Z</vt:filetime>
  </property>
</Properties>
</file>