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4.jpg" ContentType="image/jpeg"/>
  <Override PartName="/ppt/media/image15.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1" i="0">
                <a:solidFill>
                  <a:srgbClr val="BB8538"/>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400" b="1" i="1">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1" i="0">
                <a:solidFill>
                  <a:srgbClr val="BB8538"/>
                </a:solidFill>
                <a:latin typeface="Times New Roman"/>
                <a:cs typeface="Times New Roman"/>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3/10/2023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3999" cy="5143498"/>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2240279" y="1408175"/>
            <a:ext cx="4811395" cy="76200"/>
          </a:xfrm>
          <a:custGeom>
            <a:avLst/>
            <a:gdLst/>
            <a:ahLst/>
            <a:cxnLst/>
            <a:rect l="l" t="t" r="r" b="b"/>
            <a:pathLst>
              <a:path w="4811395" h="76200">
                <a:moveTo>
                  <a:pt x="4811141" y="0"/>
                </a:moveTo>
                <a:lnTo>
                  <a:pt x="0" y="0"/>
                </a:lnTo>
                <a:lnTo>
                  <a:pt x="0" y="76200"/>
                </a:lnTo>
                <a:lnTo>
                  <a:pt x="4811141" y="76200"/>
                </a:lnTo>
                <a:lnTo>
                  <a:pt x="4811141" y="0"/>
                </a:lnTo>
                <a:close/>
              </a:path>
            </a:pathLst>
          </a:custGeom>
          <a:solidFill>
            <a:srgbClr val="EEC6CE"/>
          </a:solidFill>
        </p:spPr>
        <p:txBody>
          <a:bodyPr wrap="square" lIns="0" tIns="0" rIns="0" bIns="0" rtlCol="0"/>
          <a:lstStyle/>
          <a:p>
            <a:endParaRPr/>
          </a:p>
        </p:txBody>
      </p:sp>
      <p:sp>
        <p:nvSpPr>
          <p:cNvPr id="18" name="bg object 18"/>
          <p:cNvSpPr/>
          <p:nvPr/>
        </p:nvSpPr>
        <p:spPr>
          <a:xfrm>
            <a:off x="2692907" y="1784604"/>
            <a:ext cx="1181099" cy="1181100"/>
          </a:xfrm>
          <a:prstGeom prst="rect">
            <a:avLst/>
          </a:prstGeom>
          <a:blipFill>
            <a:blip r:embed="rId3" cstate="print"/>
            <a:stretch>
              <a:fillRect/>
            </a:stretch>
          </a:blipFill>
        </p:spPr>
        <p:txBody>
          <a:bodyPr wrap="square" lIns="0" tIns="0" rIns="0" bIns="0" rtlCol="0"/>
          <a:lstStyle/>
          <a:p>
            <a:endParaRPr/>
          </a:p>
        </p:txBody>
      </p:sp>
      <p:sp>
        <p:nvSpPr>
          <p:cNvPr id="19" name="bg object 19"/>
          <p:cNvSpPr/>
          <p:nvPr/>
        </p:nvSpPr>
        <p:spPr>
          <a:xfrm>
            <a:off x="2232660" y="614172"/>
            <a:ext cx="4819015" cy="793750"/>
          </a:xfrm>
          <a:custGeom>
            <a:avLst/>
            <a:gdLst/>
            <a:ahLst/>
            <a:cxnLst/>
            <a:rect l="l" t="t" r="r" b="b"/>
            <a:pathLst>
              <a:path w="4819015" h="793750">
                <a:moveTo>
                  <a:pt x="4818761" y="0"/>
                </a:moveTo>
                <a:lnTo>
                  <a:pt x="0" y="0"/>
                </a:lnTo>
                <a:lnTo>
                  <a:pt x="0" y="793623"/>
                </a:lnTo>
                <a:lnTo>
                  <a:pt x="4818761" y="793623"/>
                </a:lnTo>
                <a:lnTo>
                  <a:pt x="4818761" y="0"/>
                </a:lnTo>
                <a:close/>
              </a:path>
            </a:pathLst>
          </a:custGeom>
          <a:solidFill>
            <a:srgbClr val="203669"/>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400" b="1" i="0">
                <a:solidFill>
                  <a:srgbClr val="BB8538"/>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3/10/2023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3/10/2023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412991" y="0"/>
            <a:ext cx="2731008" cy="5143498"/>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0" y="0"/>
            <a:ext cx="9143999" cy="5143498"/>
          </a:xfrm>
          <a:prstGeom prst="rect">
            <a:avLst/>
          </a:prstGeom>
          <a:blipFill>
            <a:blip r:embed="rId8" cstate="print"/>
            <a:stretch>
              <a:fillRect/>
            </a:stretch>
          </a:blipFill>
        </p:spPr>
        <p:txBody>
          <a:bodyPr wrap="square" lIns="0" tIns="0" rIns="0" bIns="0" rtlCol="0"/>
          <a:lstStyle/>
          <a:p>
            <a:endParaRPr/>
          </a:p>
        </p:txBody>
      </p:sp>
      <p:sp>
        <p:nvSpPr>
          <p:cNvPr id="18" name="bg object 18"/>
          <p:cNvSpPr/>
          <p:nvPr/>
        </p:nvSpPr>
        <p:spPr>
          <a:xfrm>
            <a:off x="0" y="202692"/>
            <a:ext cx="135890" cy="344170"/>
          </a:xfrm>
          <a:custGeom>
            <a:avLst/>
            <a:gdLst/>
            <a:ahLst/>
            <a:cxnLst/>
            <a:rect l="l" t="t" r="r" b="b"/>
            <a:pathLst>
              <a:path w="135890" h="344170">
                <a:moveTo>
                  <a:pt x="135382" y="0"/>
                </a:moveTo>
                <a:lnTo>
                  <a:pt x="0" y="0"/>
                </a:lnTo>
                <a:lnTo>
                  <a:pt x="0" y="344042"/>
                </a:lnTo>
                <a:lnTo>
                  <a:pt x="135382" y="344042"/>
                </a:lnTo>
                <a:lnTo>
                  <a:pt x="135382" y="0"/>
                </a:lnTo>
                <a:close/>
              </a:path>
            </a:pathLst>
          </a:custGeom>
          <a:solidFill>
            <a:srgbClr val="20366A"/>
          </a:solidFill>
        </p:spPr>
        <p:txBody>
          <a:bodyPr wrap="square" lIns="0" tIns="0" rIns="0" bIns="0" rtlCol="0"/>
          <a:lstStyle/>
          <a:p>
            <a:endParaRPr/>
          </a:p>
        </p:txBody>
      </p:sp>
      <p:sp>
        <p:nvSpPr>
          <p:cNvPr id="2" name="Holder 2"/>
          <p:cNvSpPr>
            <a:spLocks noGrp="1"/>
          </p:cNvSpPr>
          <p:nvPr>
            <p:ph type="title"/>
          </p:nvPr>
        </p:nvSpPr>
        <p:spPr>
          <a:xfrm>
            <a:off x="2469514" y="2123313"/>
            <a:ext cx="4204970" cy="452755"/>
          </a:xfrm>
          <a:prstGeom prst="rect">
            <a:avLst/>
          </a:prstGeom>
        </p:spPr>
        <p:txBody>
          <a:bodyPr wrap="square" lIns="0" tIns="0" rIns="0" bIns="0">
            <a:spAutoFit/>
          </a:bodyPr>
          <a:lstStyle>
            <a:lvl1pPr>
              <a:defRPr sz="1400" b="1" i="0">
                <a:solidFill>
                  <a:srgbClr val="BB8538"/>
                </a:solidFill>
                <a:latin typeface="Times New Roman"/>
                <a:cs typeface="Times New Roman"/>
              </a:defRPr>
            </a:lvl1pPr>
          </a:lstStyle>
          <a:p>
            <a:endParaRPr/>
          </a:p>
        </p:txBody>
      </p:sp>
      <p:sp>
        <p:nvSpPr>
          <p:cNvPr id="3" name="Holder 3"/>
          <p:cNvSpPr>
            <a:spLocks noGrp="1"/>
          </p:cNvSpPr>
          <p:nvPr>
            <p:ph type="body" idx="1"/>
          </p:nvPr>
        </p:nvSpPr>
        <p:spPr>
          <a:xfrm>
            <a:off x="354279" y="786511"/>
            <a:ext cx="5595620" cy="2280920"/>
          </a:xfrm>
          <a:prstGeom prst="rect">
            <a:avLst/>
          </a:prstGeom>
        </p:spPr>
        <p:txBody>
          <a:bodyPr wrap="square" lIns="0" tIns="0" rIns="0" bIns="0">
            <a:spAutoFit/>
          </a:bodyPr>
          <a:lstStyle>
            <a:lvl1pPr>
              <a:defRPr sz="1400" b="1" i="1">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3/10/2023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571"/>
            <a:ext cx="9143999" cy="5134354"/>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346709" y="3259073"/>
            <a:ext cx="525780" cy="0"/>
          </a:xfrm>
          <a:custGeom>
            <a:avLst/>
            <a:gdLst/>
            <a:ahLst/>
            <a:cxnLst/>
            <a:rect l="l" t="t" r="r" b="b"/>
            <a:pathLst>
              <a:path w="525780">
                <a:moveTo>
                  <a:pt x="0" y="0"/>
                </a:moveTo>
                <a:lnTo>
                  <a:pt x="525767" y="0"/>
                </a:lnTo>
              </a:path>
            </a:pathLst>
          </a:custGeom>
          <a:ln w="28956">
            <a:solidFill>
              <a:srgbClr val="20366A"/>
            </a:solidFill>
          </a:ln>
        </p:spPr>
        <p:txBody>
          <a:bodyPr wrap="square" lIns="0" tIns="0" rIns="0" bIns="0" rtlCol="0"/>
          <a:lstStyle/>
          <a:p>
            <a:endParaRPr dirty="0"/>
          </a:p>
        </p:txBody>
      </p:sp>
      <p:sp>
        <p:nvSpPr>
          <p:cNvPr id="4" name="object 4"/>
          <p:cNvSpPr txBox="1"/>
          <p:nvPr/>
        </p:nvSpPr>
        <p:spPr>
          <a:xfrm>
            <a:off x="352653" y="2692969"/>
            <a:ext cx="2983230" cy="354330"/>
          </a:xfrm>
          <a:prstGeom prst="rect">
            <a:avLst/>
          </a:prstGeom>
        </p:spPr>
        <p:txBody>
          <a:bodyPr vert="horz" wrap="square" lIns="0" tIns="0" rIns="0" bIns="0" rtlCol="0">
            <a:spAutoFit/>
          </a:bodyPr>
          <a:lstStyle/>
          <a:p>
            <a:pPr>
              <a:lnSpc>
                <a:spcPts val="2735"/>
              </a:lnSpc>
            </a:pPr>
            <a:r>
              <a:rPr sz="2400" b="1" spc="-35" dirty="0">
                <a:solidFill>
                  <a:srgbClr val="203669"/>
                </a:solidFill>
                <a:latin typeface="Trebuchet MS"/>
                <a:cs typeface="Trebuchet MS"/>
              </a:rPr>
              <a:t>“Your </a:t>
            </a:r>
            <a:r>
              <a:rPr sz="2400" b="1" spc="-5" dirty="0">
                <a:solidFill>
                  <a:srgbClr val="203669"/>
                </a:solidFill>
                <a:latin typeface="Trebuchet MS"/>
                <a:cs typeface="Trebuchet MS"/>
              </a:rPr>
              <a:t>Project</a:t>
            </a:r>
            <a:r>
              <a:rPr sz="2400" b="1" spc="-375" dirty="0">
                <a:solidFill>
                  <a:srgbClr val="203669"/>
                </a:solidFill>
                <a:latin typeface="Trebuchet MS"/>
                <a:cs typeface="Trebuchet MS"/>
              </a:rPr>
              <a:t> </a:t>
            </a:r>
            <a:r>
              <a:rPr sz="2400" b="1" spc="-20" dirty="0">
                <a:solidFill>
                  <a:srgbClr val="203669"/>
                </a:solidFill>
                <a:latin typeface="Trebuchet MS"/>
                <a:cs typeface="Trebuchet MS"/>
              </a:rPr>
              <a:t>Name”</a:t>
            </a:r>
            <a:endParaRPr sz="2400" dirty="0">
              <a:latin typeface="Trebuchet MS"/>
              <a:cs typeface="Trebuchet MS"/>
            </a:endParaRPr>
          </a:p>
        </p:txBody>
      </p:sp>
      <p:sp>
        <p:nvSpPr>
          <p:cNvPr id="5" name="object 5"/>
          <p:cNvSpPr txBox="1"/>
          <p:nvPr/>
        </p:nvSpPr>
        <p:spPr>
          <a:xfrm>
            <a:off x="339648" y="3378453"/>
            <a:ext cx="1151890" cy="391160"/>
          </a:xfrm>
          <a:prstGeom prst="rect">
            <a:avLst/>
          </a:prstGeom>
        </p:spPr>
        <p:txBody>
          <a:bodyPr vert="horz" wrap="square" lIns="0" tIns="12700" rIns="0" bIns="0" rtlCol="0">
            <a:spAutoFit/>
          </a:bodyPr>
          <a:lstStyle/>
          <a:p>
            <a:pPr marL="12700">
              <a:lnSpc>
                <a:spcPct val="100000"/>
              </a:lnSpc>
              <a:spcBef>
                <a:spcPts val="100"/>
              </a:spcBef>
            </a:pPr>
            <a:r>
              <a:rPr sz="2400" b="1" spc="60" dirty="0">
                <a:solidFill>
                  <a:srgbClr val="203669"/>
                </a:solidFill>
                <a:latin typeface="Trebuchet MS"/>
                <a:cs typeface="Trebuchet MS"/>
              </a:rPr>
              <a:t>Task </a:t>
            </a:r>
            <a:r>
              <a:rPr sz="2400" b="1" dirty="0">
                <a:solidFill>
                  <a:srgbClr val="203669"/>
                </a:solidFill>
                <a:latin typeface="Trebuchet MS"/>
                <a:cs typeface="Trebuchet MS"/>
              </a:rPr>
              <a:t>-</a:t>
            </a:r>
            <a:r>
              <a:rPr sz="2400" b="1" spc="-365" dirty="0">
                <a:solidFill>
                  <a:srgbClr val="203669"/>
                </a:solidFill>
                <a:latin typeface="Trebuchet MS"/>
                <a:cs typeface="Trebuchet MS"/>
              </a:rPr>
              <a:t> </a:t>
            </a:r>
            <a:r>
              <a:rPr sz="2400" b="1" dirty="0">
                <a:solidFill>
                  <a:srgbClr val="203669"/>
                </a:solidFill>
                <a:latin typeface="Trebuchet MS"/>
                <a:cs typeface="Trebuchet MS"/>
              </a:rPr>
              <a:t>1</a:t>
            </a:r>
            <a:endParaRPr sz="2400" dirty="0">
              <a:latin typeface="Trebuchet MS"/>
              <a:cs typeface="Trebuchet MS"/>
            </a:endParaRPr>
          </a:p>
        </p:txBody>
      </p:sp>
      <p:sp>
        <p:nvSpPr>
          <p:cNvPr id="6" name="object 6"/>
          <p:cNvSpPr/>
          <p:nvPr/>
        </p:nvSpPr>
        <p:spPr>
          <a:xfrm>
            <a:off x="3971544" y="0"/>
            <a:ext cx="5172456" cy="5018530"/>
          </a:xfrm>
          <a:prstGeom prst="rect">
            <a:avLst/>
          </a:prstGeom>
          <a:blipFill>
            <a:blip r:embed="rId3" cstate="print"/>
            <a:stretch>
              <a:fillRect/>
            </a:stretch>
          </a:blipFill>
        </p:spPr>
        <p:txBody>
          <a:bodyPr wrap="square" lIns="0" tIns="0" rIns="0" bIns="0" rtlCol="0"/>
          <a:lstStyle/>
          <a:p>
            <a:endParaRPr dirty="0"/>
          </a:p>
        </p:txBody>
      </p:sp>
      <p:sp>
        <p:nvSpPr>
          <p:cNvPr id="7" name="object 7"/>
          <p:cNvSpPr/>
          <p:nvPr/>
        </p:nvSpPr>
        <p:spPr>
          <a:xfrm>
            <a:off x="1245108" y="2438400"/>
            <a:ext cx="2508250" cy="859790"/>
          </a:xfrm>
          <a:custGeom>
            <a:avLst/>
            <a:gdLst/>
            <a:ahLst/>
            <a:cxnLst/>
            <a:rect l="l" t="t" r="r" b="b"/>
            <a:pathLst>
              <a:path w="2508250" h="859789">
                <a:moveTo>
                  <a:pt x="1253998" y="0"/>
                </a:moveTo>
                <a:lnTo>
                  <a:pt x="1185291" y="635"/>
                </a:lnTo>
                <a:lnTo>
                  <a:pt x="1117473" y="2539"/>
                </a:lnTo>
                <a:lnTo>
                  <a:pt x="1050671" y="5587"/>
                </a:lnTo>
                <a:lnTo>
                  <a:pt x="985011" y="9906"/>
                </a:lnTo>
                <a:lnTo>
                  <a:pt x="920622" y="15367"/>
                </a:lnTo>
                <a:lnTo>
                  <a:pt x="857630" y="21970"/>
                </a:lnTo>
                <a:lnTo>
                  <a:pt x="796162" y="29591"/>
                </a:lnTo>
                <a:lnTo>
                  <a:pt x="736091" y="38226"/>
                </a:lnTo>
                <a:lnTo>
                  <a:pt x="677798" y="48006"/>
                </a:lnTo>
                <a:lnTo>
                  <a:pt x="621156" y="58674"/>
                </a:lnTo>
                <a:lnTo>
                  <a:pt x="566292" y="70357"/>
                </a:lnTo>
                <a:lnTo>
                  <a:pt x="513460" y="82931"/>
                </a:lnTo>
                <a:lnTo>
                  <a:pt x="462534" y="96393"/>
                </a:lnTo>
                <a:lnTo>
                  <a:pt x="413892" y="110743"/>
                </a:lnTo>
                <a:lnTo>
                  <a:pt x="367283" y="125856"/>
                </a:lnTo>
                <a:lnTo>
                  <a:pt x="323088" y="141731"/>
                </a:lnTo>
                <a:lnTo>
                  <a:pt x="281304" y="158495"/>
                </a:lnTo>
                <a:lnTo>
                  <a:pt x="241934" y="175894"/>
                </a:lnTo>
                <a:lnTo>
                  <a:pt x="205231" y="194056"/>
                </a:lnTo>
                <a:lnTo>
                  <a:pt x="171195" y="212851"/>
                </a:lnTo>
                <a:lnTo>
                  <a:pt x="111632" y="252222"/>
                </a:lnTo>
                <a:lnTo>
                  <a:pt x="73151" y="285114"/>
                </a:lnTo>
                <a:lnTo>
                  <a:pt x="73151" y="202692"/>
                </a:lnTo>
                <a:lnTo>
                  <a:pt x="27431" y="202692"/>
                </a:lnTo>
                <a:lnTo>
                  <a:pt x="27431" y="340232"/>
                </a:lnTo>
                <a:lnTo>
                  <a:pt x="16408" y="359918"/>
                </a:lnTo>
                <a:lnTo>
                  <a:pt x="7353" y="382777"/>
                </a:lnTo>
                <a:lnTo>
                  <a:pt x="1854" y="406019"/>
                </a:lnTo>
                <a:lnTo>
                  <a:pt x="0" y="429641"/>
                </a:lnTo>
                <a:lnTo>
                  <a:pt x="1854" y="453263"/>
                </a:lnTo>
                <a:lnTo>
                  <a:pt x="7353" y="476504"/>
                </a:lnTo>
                <a:lnTo>
                  <a:pt x="16408" y="499363"/>
                </a:lnTo>
                <a:lnTo>
                  <a:pt x="27431" y="519175"/>
                </a:lnTo>
                <a:lnTo>
                  <a:pt x="27431" y="741933"/>
                </a:lnTo>
                <a:lnTo>
                  <a:pt x="73151" y="741933"/>
                </a:lnTo>
                <a:lnTo>
                  <a:pt x="73151" y="574167"/>
                </a:lnTo>
                <a:lnTo>
                  <a:pt x="86232" y="586486"/>
                </a:lnTo>
                <a:lnTo>
                  <a:pt x="139953" y="627126"/>
                </a:lnTo>
                <a:lnTo>
                  <a:pt x="205231" y="665226"/>
                </a:lnTo>
                <a:lnTo>
                  <a:pt x="241934" y="683387"/>
                </a:lnTo>
                <a:lnTo>
                  <a:pt x="281304" y="700786"/>
                </a:lnTo>
                <a:lnTo>
                  <a:pt x="323088" y="717550"/>
                </a:lnTo>
                <a:lnTo>
                  <a:pt x="367283" y="733425"/>
                </a:lnTo>
                <a:lnTo>
                  <a:pt x="413892" y="748538"/>
                </a:lnTo>
                <a:lnTo>
                  <a:pt x="462534" y="762888"/>
                </a:lnTo>
                <a:lnTo>
                  <a:pt x="513460" y="776351"/>
                </a:lnTo>
                <a:lnTo>
                  <a:pt x="566292" y="788924"/>
                </a:lnTo>
                <a:lnTo>
                  <a:pt x="621156" y="800607"/>
                </a:lnTo>
                <a:lnTo>
                  <a:pt x="677798" y="811276"/>
                </a:lnTo>
                <a:lnTo>
                  <a:pt x="736091" y="821055"/>
                </a:lnTo>
                <a:lnTo>
                  <a:pt x="796162" y="829691"/>
                </a:lnTo>
                <a:lnTo>
                  <a:pt x="857630" y="837438"/>
                </a:lnTo>
                <a:lnTo>
                  <a:pt x="920622" y="843914"/>
                </a:lnTo>
                <a:lnTo>
                  <a:pt x="985011" y="849376"/>
                </a:lnTo>
                <a:lnTo>
                  <a:pt x="1050671" y="853694"/>
                </a:lnTo>
                <a:lnTo>
                  <a:pt x="1117473" y="856742"/>
                </a:lnTo>
                <a:lnTo>
                  <a:pt x="1185291" y="858647"/>
                </a:lnTo>
                <a:lnTo>
                  <a:pt x="1253998" y="859282"/>
                </a:lnTo>
                <a:lnTo>
                  <a:pt x="1322831" y="858647"/>
                </a:lnTo>
                <a:lnTo>
                  <a:pt x="1390649" y="856742"/>
                </a:lnTo>
                <a:lnTo>
                  <a:pt x="1457452" y="853694"/>
                </a:lnTo>
                <a:lnTo>
                  <a:pt x="1523111" y="849376"/>
                </a:lnTo>
                <a:lnTo>
                  <a:pt x="1587373" y="843914"/>
                </a:lnTo>
                <a:lnTo>
                  <a:pt x="1650364" y="837438"/>
                </a:lnTo>
                <a:lnTo>
                  <a:pt x="1711960" y="829691"/>
                </a:lnTo>
                <a:lnTo>
                  <a:pt x="1772030" y="821055"/>
                </a:lnTo>
                <a:lnTo>
                  <a:pt x="1830324" y="811276"/>
                </a:lnTo>
                <a:lnTo>
                  <a:pt x="1886965" y="800607"/>
                </a:lnTo>
                <a:lnTo>
                  <a:pt x="1941829" y="788924"/>
                </a:lnTo>
                <a:lnTo>
                  <a:pt x="1994662" y="776351"/>
                </a:lnTo>
                <a:lnTo>
                  <a:pt x="2045462" y="762888"/>
                </a:lnTo>
                <a:lnTo>
                  <a:pt x="2094229" y="748538"/>
                </a:lnTo>
                <a:lnTo>
                  <a:pt x="2140839" y="733425"/>
                </a:lnTo>
                <a:lnTo>
                  <a:pt x="2185034" y="717550"/>
                </a:lnTo>
                <a:lnTo>
                  <a:pt x="2226817" y="700786"/>
                </a:lnTo>
                <a:lnTo>
                  <a:pt x="2266188" y="683387"/>
                </a:lnTo>
                <a:lnTo>
                  <a:pt x="2302891" y="665226"/>
                </a:lnTo>
                <a:lnTo>
                  <a:pt x="2336927" y="646430"/>
                </a:lnTo>
                <a:lnTo>
                  <a:pt x="2396490" y="607060"/>
                </a:lnTo>
                <a:lnTo>
                  <a:pt x="2444115" y="565404"/>
                </a:lnTo>
                <a:lnTo>
                  <a:pt x="2479166" y="521843"/>
                </a:lnTo>
                <a:lnTo>
                  <a:pt x="2500756" y="476504"/>
                </a:lnTo>
                <a:lnTo>
                  <a:pt x="2508122" y="429641"/>
                </a:lnTo>
                <a:lnTo>
                  <a:pt x="2500756" y="382777"/>
                </a:lnTo>
                <a:lnTo>
                  <a:pt x="2479166" y="337438"/>
                </a:lnTo>
                <a:lnTo>
                  <a:pt x="2444115" y="293877"/>
                </a:lnTo>
                <a:lnTo>
                  <a:pt x="2396490" y="252222"/>
                </a:lnTo>
                <a:lnTo>
                  <a:pt x="2336927" y="212851"/>
                </a:lnTo>
                <a:lnTo>
                  <a:pt x="2302891" y="194056"/>
                </a:lnTo>
                <a:lnTo>
                  <a:pt x="2266188" y="175894"/>
                </a:lnTo>
                <a:lnTo>
                  <a:pt x="2226817" y="158495"/>
                </a:lnTo>
                <a:lnTo>
                  <a:pt x="2185034" y="141731"/>
                </a:lnTo>
                <a:lnTo>
                  <a:pt x="2140839" y="125856"/>
                </a:lnTo>
                <a:lnTo>
                  <a:pt x="2094229" y="110743"/>
                </a:lnTo>
                <a:lnTo>
                  <a:pt x="2045462" y="96393"/>
                </a:lnTo>
                <a:lnTo>
                  <a:pt x="1994662" y="82931"/>
                </a:lnTo>
                <a:lnTo>
                  <a:pt x="1941829" y="70357"/>
                </a:lnTo>
                <a:lnTo>
                  <a:pt x="1886965" y="58674"/>
                </a:lnTo>
                <a:lnTo>
                  <a:pt x="1830324" y="48006"/>
                </a:lnTo>
                <a:lnTo>
                  <a:pt x="1772030" y="38226"/>
                </a:lnTo>
                <a:lnTo>
                  <a:pt x="1711960" y="29591"/>
                </a:lnTo>
                <a:lnTo>
                  <a:pt x="1650364" y="21970"/>
                </a:lnTo>
                <a:lnTo>
                  <a:pt x="1587373" y="15367"/>
                </a:lnTo>
                <a:lnTo>
                  <a:pt x="1523111" y="9906"/>
                </a:lnTo>
                <a:lnTo>
                  <a:pt x="1457452" y="5587"/>
                </a:lnTo>
                <a:lnTo>
                  <a:pt x="1390649" y="2539"/>
                </a:lnTo>
                <a:lnTo>
                  <a:pt x="1322831" y="635"/>
                </a:lnTo>
                <a:lnTo>
                  <a:pt x="1253998" y="0"/>
                </a:lnTo>
                <a:close/>
              </a:path>
            </a:pathLst>
          </a:custGeom>
          <a:solidFill>
            <a:srgbClr val="EBEDEC"/>
          </a:solidFill>
        </p:spPr>
        <p:txBody>
          <a:bodyPr wrap="square" lIns="0" tIns="0" rIns="0" bIns="0" rtlCol="0"/>
          <a:lstStyle/>
          <a:p>
            <a:endParaRPr dirty="0"/>
          </a:p>
        </p:txBody>
      </p:sp>
      <p:sp>
        <p:nvSpPr>
          <p:cNvPr id="8" name="object 8"/>
          <p:cNvSpPr txBox="1"/>
          <p:nvPr/>
        </p:nvSpPr>
        <p:spPr>
          <a:xfrm>
            <a:off x="336804" y="2641092"/>
            <a:ext cx="3416935" cy="381515"/>
          </a:xfrm>
          <a:prstGeom prst="rect">
            <a:avLst/>
          </a:prstGeom>
          <a:solidFill>
            <a:srgbClr val="E7E7E7"/>
          </a:solidFill>
        </p:spPr>
        <p:txBody>
          <a:bodyPr vert="horz" wrap="square" lIns="0" tIns="103505" rIns="0" bIns="0" rtlCol="0">
            <a:spAutoFit/>
          </a:bodyPr>
          <a:lstStyle/>
          <a:p>
            <a:pPr marL="145415">
              <a:lnSpc>
                <a:spcPct val="100000"/>
              </a:lnSpc>
              <a:spcBef>
                <a:spcPts val="815"/>
              </a:spcBef>
            </a:pPr>
            <a:r>
              <a:rPr lang="en-IN" b="1" spc="-5" dirty="0" smtClean="0">
                <a:solidFill>
                  <a:schemeClr val="tx2"/>
                </a:solidFill>
                <a:latin typeface="Arial"/>
                <a:cs typeface="Arial"/>
              </a:rPr>
              <a:t>Money Transfer Application</a:t>
            </a:r>
            <a:endParaRPr dirty="0">
              <a:solidFill>
                <a:schemeClr val="tx2"/>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766" y="223265"/>
            <a:ext cx="4258310" cy="489878"/>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20366A"/>
                </a:solidFill>
                <a:latin typeface="+mj-lt"/>
                <a:cs typeface="Trebuchet MS"/>
              </a:rPr>
              <a:t>S</a:t>
            </a:r>
            <a:r>
              <a:rPr sz="1600" spc="-240" dirty="0">
                <a:solidFill>
                  <a:srgbClr val="20366A"/>
                </a:solidFill>
                <a:latin typeface="+mj-lt"/>
                <a:cs typeface="Trebuchet MS"/>
              </a:rPr>
              <a:t> </a:t>
            </a:r>
            <a:r>
              <a:rPr sz="1600" dirty="0">
                <a:solidFill>
                  <a:srgbClr val="20366A"/>
                </a:solidFill>
                <a:latin typeface="+mj-lt"/>
                <a:cs typeface="Trebuchet MS"/>
              </a:rPr>
              <a:t>R</a:t>
            </a:r>
            <a:r>
              <a:rPr sz="1600" spc="-245" dirty="0">
                <a:solidFill>
                  <a:srgbClr val="20366A"/>
                </a:solidFill>
                <a:latin typeface="+mj-lt"/>
                <a:cs typeface="Trebuchet MS"/>
              </a:rPr>
              <a:t> </a:t>
            </a:r>
            <a:r>
              <a:rPr sz="1600" dirty="0">
                <a:solidFill>
                  <a:srgbClr val="20366A"/>
                </a:solidFill>
                <a:latin typeface="+mj-lt"/>
                <a:cs typeface="Trebuchet MS"/>
              </a:rPr>
              <a:t>S</a:t>
            </a:r>
            <a:r>
              <a:rPr sz="1600" spc="105" dirty="0">
                <a:solidFill>
                  <a:srgbClr val="20366A"/>
                </a:solidFill>
                <a:latin typeface="+mj-lt"/>
                <a:cs typeface="Trebuchet MS"/>
              </a:rPr>
              <a:t> </a:t>
            </a:r>
            <a:r>
              <a:rPr sz="1600" dirty="0">
                <a:solidFill>
                  <a:srgbClr val="20366A"/>
                </a:solidFill>
                <a:latin typeface="+mj-lt"/>
                <a:cs typeface="Trebuchet MS"/>
              </a:rPr>
              <a:t>for</a:t>
            </a:r>
            <a:r>
              <a:rPr sz="1600" spc="-130" dirty="0">
                <a:solidFill>
                  <a:srgbClr val="20366A"/>
                </a:solidFill>
                <a:latin typeface="+mj-lt"/>
                <a:cs typeface="Trebuchet MS"/>
              </a:rPr>
              <a:t> </a:t>
            </a:r>
            <a:r>
              <a:rPr sz="1600" spc="55" dirty="0" smtClean="0">
                <a:solidFill>
                  <a:srgbClr val="20366A"/>
                </a:solidFill>
                <a:latin typeface="+mj-lt"/>
                <a:cs typeface="Trebuchet MS"/>
              </a:rPr>
              <a:t>“</a:t>
            </a:r>
            <a:r>
              <a:rPr lang="en-IN" sz="1600" spc="55" dirty="0" smtClean="0">
                <a:solidFill>
                  <a:srgbClr val="20366A"/>
                </a:solidFill>
                <a:latin typeface="+mj-lt"/>
                <a:cs typeface="Trebuchet MS"/>
              </a:rPr>
              <a:t>Money Transfer Application System</a:t>
            </a:r>
            <a:r>
              <a:rPr sz="1600" dirty="0" smtClean="0">
                <a:solidFill>
                  <a:srgbClr val="20366A"/>
                </a:solidFill>
                <a:latin typeface="+mj-lt"/>
                <a:cs typeface="Trebuchet MS"/>
              </a:rPr>
              <a:t>"</a:t>
            </a:r>
            <a:r>
              <a:rPr lang="en-IN" sz="1500" dirty="0" smtClean="0">
                <a:solidFill>
                  <a:srgbClr val="20366A"/>
                </a:solidFill>
                <a:latin typeface="Trebuchet MS"/>
                <a:cs typeface="Trebuchet MS"/>
              </a:rPr>
              <a:t/>
            </a:r>
            <a:br>
              <a:rPr lang="en-IN" sz="1500" dirty="0" smtClean="0">
                <a:solidFill>
                  <a:srgbClr val="20366A"/>
                </a:solidFill>
                <a:latin typeface="Trebuchet MS"/>
                <a:cs typeface="Trebuchet MS"/>
              </a:rPr>
            </a:br>
            <a:endParaRPr sz="1500" dirty="0">
              <a:latin typeface="Trebuchet MS"/>
              <a:cs typeface="Trebuchet MS"/>
            </a:endParaRPr>
          </a:p>
        </p:txBody>
      </p:sp>
      <p:sp>
        <p:nvSpPr>
          <p:cNvPr id="5" name="TextBox 4"/>
          <p:cNvSpPr txBox="1"/>
          <p:nvPr/>
        </p:nvSpPr>
        <p:spPr>
          <a:xfrm>
            <a:off x="152400" y="514350"/>
            <a:ext cx="6096000" cy="5509200"/>
          </a:xfrm>
          <a:prstGeom prst="rect">
            <a:avLst/>
          </a:prstGeom>
          <a:noFill/>
        </p:spPr>
        <p:txBody>
          <a:bodyPr wrap="square" rtlCol="0">
            <a:spAutoFit/>
          </a:bodyPr>
          <a:lstStyle/>
          <a:p>
            <a:r>
              <a:rPr lang="en-US" sz="1600" b="1" dirty="0" smtClean="0">
                <a:solidFill>
                  <a:schemeClr val="tx2"/>
                </a:solidFill>
                <a:latin typeface="Arial" pitchFamily="34" charset="0"/>
                <a:cs typeface="Arial" pitchFamily="34" charset="0"/>
              </a:rPr>
              <a:t>SOFTWARE REQUIREMENTS:</a:t>
            </a:r>
          </a:p>
          <a:p>
            <a:r>
              <a:rPr lang="en-US" sz="1600" b="1" dirty="0" smtClean="0"/>
              <a:t>1. </a:t>
            </a:r>
            <a:r>
              <a:rPr lang="en-US" b="1" u="sng" dirty="0" smtClean="0"/>
              <a:t>Operating </a:t>
            </a:r>
            <a:r>
              <a:rPr lang="en-US" b="1" u="sng" dirty="0"/>
              <a:t>System: </a:t>
            </a:r>
            <a:r>
              <a:rPr lang="en-US" sz="1600" b="1" dirty="0"/>
              <a:t>The system should be compatible with popular operating systems such as Windows, </a:t>
            </a:r>
            <a:r>
              <a:rPr lang="en-US" sz="1600" b="1" dirty="0" err="1"/>
              <a:t>macOS</a:t>
            </a:r>
            <a:r>
              <a:rPr lang="en-US" sz="1600" b="1" dirty="0"/>
              <a:t>, </a:t>
            </a:r>
            <a:r>
              <a:rPr lang="en-US" sz="1600" b="1" dirty="0" err="1"/>
              <a:t>iOS</a:t>
            </a:r>
            <a:r>
              <a:rPr lang="en-US" sz="1600" b="1" dirty="0"/>
              <a:t>, and Android, in order to provide access to a wide range of users</a:t>
            </a:r>
            <a:r>
              <a:rPr lang="en-US" sz="1600" b="1" dirty="0" smtClean="0"/>
              <a:t>.</a:t>
            </a:r>
            <a:endParaRPr lang="en-US" sz="1600" b="1" dirty="0"/>
          </a:p>
          <a:p>
            <a:r>
              <a:rPr lang="en-US" sz="1600" b="1" dirty="0" smtClean="0"/>
              <a:t>2. </a:t>
            </a:r>
            <a:r>
              <a:rPr lang="en-US" b="1" u="sng" dirty="0" smtClean="0"/>
              <a:t>Web </a:t>
            </a:r>
            <a:r>
              <a:rPr lang="en-US" b="1" u="sng" dirty="0"/>
              <a:t>Server</a:t>
            </a:r>
            <a:r>
              <a:rPr lang="en-US" sz="1600" b="1" dirty="0"/>
              <a:t>: The system should run on a web server that can handle a high volume of traffic and provide fast response times.</a:t>
            </a:r>
          </a:p>
          <a:p>
            <a:r>
              <a:rPr lang="en-US" sz="1600" b="1" dirty="0" smtClean="0"/>
              <a:t>3. </a:t>
            </a:r>
            <a:r>
              <a:rPr lang="en-US" b="1" u="sng" dirty="0" smtClean="0"/>
              <a:t>Database </a:t>
            </a:r>
            <a:r>
              <a:rPr lang="en-US" b="1" u="sng" dirty="0"/>
              <a:t>Management System: </a:t>
            </a:r>
            <a:r>
              <a:rPr lang="en-US" sz="1600" b="1" dirty="0"/>
              <a:t>The system should use a database management system to store user information, transaction history, and other relevant data.</a:t>
            </a:r>
          </a:p>
          <a:p>
            <a:r>
              <a:rPr lang="en-US" sz="1600" b="1" dirty="0" smtClean="0"/>
              <a:t>4. </a:t>
            </a:r>
            <a:r>
              <a:rPr lang="en-US" b="1" u="sng" dirty="0" smtClean="0"/>
              <a:t>Application </a:t>
            </a:r>
            <a:r>
              <a:rPr lang="en-US" b="1" u="sng" dirty="0"/>
              <a:t>Framework: </a:t>
            </a:r>
            <a:r>
              <a:rPr lang="en-US" sz="1600" b="1" dirty="0"/>
              <a:t>The system should use an appropriate application framework that can facilitate rapid development, provide built-in security features, and help with scalability.</a:t>
            </a:r>
          </a:p>
          <a:p>
            <a:r>
              <a:rPr lang="en-US" sz="1600" b="1" dirty="0" smtClean="0"/>
              <a:t>5. </a:t>
            </a:r>
            <a:r>
              <a:rPr lang="en-US" b="1" u="sng" dirty="0" smtClean="0"/>
              <a:t>APIs</a:t>
            </a:r>
            <a:r>
              <a:rPr lang="en-US" b="1" u="sng" dirty="0"/>
              <a:t>:</a:t>
            </a:r>
            <a:r>
              <a:rPr lang="en-US" sz="1600" b="1" dirty="0"/>
              <a:t> The system should have APIs available for integration with third-party services or applications, such as accounting software or e-commerce platforms</a:t>
            </a:r>
            <a:r>
              <a:rPr lang="en-US" sz="1600" b="1" dirty="0" smtClean="0"/>
              <a:t>.</a:t>
            </a:r>
          </a:p>
          <a:p>
            <a:r>
              <a:rPr lang="en-US" sz="1600" b="1" dirty="0" smtClean="0"/>
              <a:t>6.</a:t>
            </a:r>
            <a:r>
              <a:rPr lang="en-US" sz="1600" dirty="0"/>
              <a:t> </a:t>
            </a:r>
            <a:r>
              <a:rPr lang="en-US" b="1" u="sng" dirty="0"/>
              <a:t>Encryption:</a:t>
            </a:r>
            <a:r>
              <a:rPr lang="en-US" sz="1600" b="1" dirty="0"/>
              <a:t> The system should use encryption technology to protect sensitive user data and financial transactions, such as SSL/TLS encryption and secure hashing algorithms.</a:t>
            </a:r>
          </a:p>
          <a:p>
            <a:endParaRPr lang="en-US" sz="1600" b="1" dirty="0"/>
          </a:p>
          <a:p>
            <a:r>
              <a:rPr lang="en-US" dirty="0" smtClean="0"/>
              <a:t/>
            </a:r>
            <a:br>
              <a:rPr lang="en-US" dirty="0" smtClean="0"/>
            </a:b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8659"/>
            <a:ext cx="4258310" cy="266740"/>
          </a:xfrm>
          <a:prstGeom prst="rect">
            <a:avLst/>
          </a:prstGeom>
        </p:spPr>
        <p:txBody>
          <a:bodyPr vert="horz" wrap="square" lIns="0" tIns="12700" rIns="0" bIns="0" rtlCol="0">
            <a:spAutoFit/>
          </a:bodyPr>
          <a:lstStyle/>
          <a:p>
            <a:pPr marL="12700">
              <a:lnSpc>
                <a:spcPct val="100000"/>
              </a:lnSpc>
              <a:spcBef>
                <a:spcPts val="100"/>
              </a:spcBef>
            </a:pPr>
            <a:r>
              <a:rPr lang="en-US" sz="1650" dirty="0">
                <a:solidFill>
                  <a:srgbClr val="20366A"/>
                </a:solidFill>
                <a:latin typeface="+mj-lt"/>
                <a:cs typeface="Trebuchet MS"/>
              </a:rPr>
              <a:t>S</a:t>
            </a:r>
            <a:r>
              <a:rPr lang="en-US" sz="1650" spc="-240" dirty="0">
                <a:solidFill>
                  <a:srgbClr val="20366A"/>
                </a:solidFill>
                <a:latin typeface="+mj-lt"/>
                <a:cs typeface="Trebuchet MS"/>
              </a:rPr>
              <a:t> </a:t>
            </a:r>
            <a:r>
              <a:rPr lang="en-US" sz="1650" dirty="0">
                <a:solidFill>
                  <a:srgbClr val="20366A"/>
                </a:solidFill>
                <a:latin typeface="+mj-lt"/>
                <a:cs typeface="Trebuchet MS"/>
              </a:rPr>
              <a:t>R</a:t>
            </a:r>
            <a:r>
              <a:rPr lang="en-US" sz="1650" spc="-245" dirty="0">
                <a:solidFill>
                  <a:srgbClr val="20366A"/>
                </a:solidFill>
                <a:latin typeface="+mj-lt"/>
                <a:cs typeface="Trebuchet MS"/>
              </a:rPr>
              <a:t> </a:t>
            </a:r>
            <a:r>
              <a:rPr lang="en-US" sz="1650" dirty="0">
                <a:solidFill>
                  <a:srgbClr val="20366A"/>
                </a:solidFill>
                <a:latin typeface="+mj-lt"/>
                <a:cs typeface="Trebuchet MS"/>
              </a:rPr>
              <a:t>S</a:t>
            </a:r>
            <a:r>
              <a:rPr lang="en-US" sz="1650" spc="105" dirty="0">
                <a:solidFill>
                  <a:srgbClr val="20366A"/>
                </a:solidFill>
                <a:latin typeface="+mj-lt"/>
                <a:cs typeface="Trebuchet MS"/>
              </a:rPr>
              <a:t> </a:t>
            </a:r>
            <a:r>
              <a:rPr lang="en-US" sz="1650" dirty="0">
                <a:solidFill>
                  <a:srgbClr val="20366A"/>
                </a:solidFill>
                <a:latin typeface="+mj-lt"/>
                <a:cs typeface="Trebuchet MS"/>
              </a:rPr>
              <a:t>for</a:t>
            </a:r>
            <a:r>
              <a:rPr lang="en-US" sz="1650" spc="-130" dirty="0">
                <a:solidFill>
                  <a:srgbClr val="20366A"/>
                </a:solidFill>
                <a:latin typeface="+mj-lt"/>
                <a:cs typeface="Trebuchet MS"/>
              </a:rPr>
              <a:t> </a:t>
            </a:r>
            <a:r>
              <a:rPr lang="en-US" sz="1650" spc="55" dirty="0">
                <a:solidFill>
                  <a:srgbClr val="20366A"/>
                </a:solidFill>
                <a:latin typeface="+mj-lt"/>
                <a:cs typeface="Trebuchet MS"/>
              </a:rPr>
              <a:t>“Money Transfer Application </a:t>
            </a:r>
            <a:r>
              <a:rPr lang="en-US" sz="1650" spc="55" dirty="0" smtClean="0">
                <a:solidFill>
                  <a:srgbClr val="20366A"/>
                </a:solidFill>
                <a:latin typeface="+mj-lt"/>
                <a:cs typeface="Trebuchet MS"/>
              </a:rPr>
              <a:t>System</a:t>
            </a:r>
            <a:r>
              <a:rPr lang="en-US" sz="1650" dirty="0" smtClean="0">
                <a:solidFill>
                  <a:srgbClr val="20366A"/>
                </a:solidFill>
                <a:latin typeface="+mj-lt"/>
                <a:cs typeface="Trebuchet MS"/>
              </a:rPr>
              <a:t>“</a:t>
            </a:r>
            <a:endParaRPr sz="1650" dirty="0">
              <a:latin typeface="Trebuchet MS"/>
              <a:cs typeface="Trebuchet MS"/>
            </a:endParaRPr>
          </a:p>
        </p:txBody>
      </p:sp>
      <p:sp>
        <p:nvSpPr>
          <p:cNvPr id="6" name="TextBox 5"/>
          <p:cNvSpPr txBox="1"/>
          <p:nvPr/>
        </p:nvSpPr>
        <p:spPr>
          <a:xfrm>
            <a:off x="114300" y="237167"/>
            <a:ext cx="6172200" cy="4924425"/>
          </a:xfrm>
          <a:prstGeom prst="rect">
            <a:avLst/>
          </a:prstGeom>
          <a:noFill/>
        </p:spPr>
        <p:txBody>
          <a:bodyPr wrap="square" rtlCol="0">
            <a:spAutoFit/>
          </a:bodyPr>
          <a:lstStyle/>
          <a:p>
            <a:r>
              <a:rPr lang="en-US" sz="1600" b="1" dirty="0" smtClean="0">
                <a:solidFill>
                  <a:schemeClr val="tx2"/>
                </a:solidFill>
              </a:rPr>
              <a:t>HARDWARE REQUIREMENTS:</a:t>
            </a:r>
          </a:p>
          <a:p>
            <a:r>
              <a:rPr lang="en-US" sz="1600" b="1" dirty="0" smtClean="0"/>
              <a:t>1. </a:t>
            </a:r>
            <a:r>
              <a:rPr lang="en-US" b="1" u="sng" dirty="0" smtClean="0"/>
              <a:t>Processor:</a:t>
            </a:r>
            <a:r>
              <a:rPr lang="en-US" sz="1600" b="1" dirty="0" smtClean="0"/>
              <a:t> The system should have a powerful processor to handle a high volume of transactions and user requests simultaneously.</a:t>
            </a:r>
          </a:p>
          <a:p>
            <a:endParaRPr lang="en-US" sz="1600" b="1" dirty="0" smtClean="0"/>
          </a:p>
          <a:p>
            <a:r>
              <a:rPr lang="en-US" sz="1600" b="1" dirty="0" smtClean="0"/>
              <a:t>2. </a:t>
            </a:r>
            <a:r>
              <a:rPr lang="en-US" b="1" u="sng" dirty="0" smtClean="0"/>
              <a:t>RAM:</a:t>
            </a:r>
            <a:r>
              <a:rPr lang="en-US" sz="1600" b="1" dirty="0" smtClean="0"/>
              <a:t> The system should have sufficient RAM to handle the load of multiple users and transactions, with a recommended minimum of 8GB.</a:t>
            </a:r>
          </a:p>
          <a:p>
            <a:endParaRPr lang="en-US" sz="1600" b="1" dirty="0" smtClean="0"/>
          </a:p>
          <a:p>
            <a:r>
              <a:rPr lang="en-US" sz="1600" b="1" dirty="0" smtClean="0"/>
              <a:t>3. </a:t>
            </a:r>
            <a:r>
              <a:rPr lang="en-US" b="1" u="sng" dirty="0" smtClean="0"/>
              <a:t>Storage:</a:t>
            </a:r>
            <a:r>
              <a:rPr lang="en-US" sz="1600" b="1" dirty="0" smtClean="0"/>
              <a:t> The system should have adequate storage space to store user data, transaction history, and other relevant information, with a recommended minimum of 500GB.</a:t>
            </a:r>
          </a:p>
          <a:p>
            <a:endParaRPr lang="en-US" sz="1600" b="1" dirty="0" smtClean="0"/>
          </a:p>
          <a:p>
            <a:r>
              <a:rPr lang="en-US" b="1" u="sng" dirty="0" smtClean="0"/>
              <a:t>4.Network Interface: </a:t>
            </a:r>
            <a:r>
              <a:rPr lang="en-US" sz="1600" b="1" dirty="0" smtClean="0"/>
              <a:t>The system should have a fast and reliable network interface to ensure fast data transfer between the system and other devices, with a recommended minimum of 1 </a:t>
            </a:r>
            <a:r>
              <a:rPr lang="en-US" sz="1600" b="1" dirty="0" err="1" smtClean="0"/>
              <a:t>Gbps</a:t>
            </a:r>
            <a:r>
              <a:rPr lang="en-US" sz="1600" b="1" dirty="0" smtClean="0"/>
              <a:t>.</a:t>
            </a:r>
          </a:p>
          <a:p>
            <a:endParaRPr lang="en-US" sz="1600" b="1" dirty="0"/>
          </a:p>
          <a:p>
            <a:r>
              <a:rPr lang="en-US" sz="1600" b="1" dirty="0" smtClean="0"/>
              <a:t>5. </a:t>
            </a:r>
            <a:r>
              <a:rPr lang="en-US" b="1" u="sng" dirty="0" smtClean="0"/>
              <a:t>Load Balancer: </a:t>
            </a:r>
            <a:r>
              <a:rPr lang="en-US" sz="1600" b="1" dirty="0" smtClean="0"/>
              <a:t>The system should have a load balancer to distribute the load across multiple servers and ensure that the system can handle a large number of users and transactions.</a:t>
            </a:r>
            <a:endParaRPr lang="en-IN" sz="16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83540" y="346328"/>
            <a:ext cx="2031364" cy="289823"/>
          </a:xfrm>
          <a:prstGeom prst="rect">
            <a:avLst/>
          </a:prstGeom>
        </p:spPr>
        <p:txBody>
          <a:bodyPr vert="horz" wrap="square" lIns="0" tIns="12700" rIns="0" bIns="0" rtlCol="0">
            <a:spAutoFit/>
          </a:bodyPr>
          <a:lstStyle/>
          <a:p>
            <a:pPr marL="12700">
              <a:lnSpc>
                <a:spcPct val="100000"/>
              </a:lnSpc>
              <a:spcBef>
                <a:spcPts val="100"/>
              </a:spcBef>
            </a:pPr>
            <a:r>
              <a:rPr sz="1800" b="1" spc="-5" dirty="0">
                <a:solidFill>
                  <a:schemeClr val="tx2"/>
                </a:solidFill>
                <a:latin typeface="Arial"/>
                <a:cs typeface="Arial"/>
              </a:rPr>
              <a:t>Use Case</a:t>
            </a:r>
            <a:r>
              <a:rPr sz="1800" b="1" spc="-45" dirty="0">
                <a:solidFill>
                  <a:schemeClr val="tx2"/>
                </a:solidFill>
                <a:latin typeface="Arial"/>
                <a:cs typeface="Arial"/>
              </a:rPr>
              <a:t> </a:t>
            </a:r>
            <a:r>
              <a:rPr sz="1800" b="1" spc="-5" dirty="0" smtClean="0">
                <a:solidFill>
                  <a:schemeClr val="tx2"/>
                </a:solidFill>
                <a:latin typeface="Arial"/>
                <a:cs typeface="Arial"/>
              </a:rPr>
              <a:t>Diagram</a:t>
            </a:r>
            <a:endParaRPr sz="1800" dirty="0">
              <a:solidFill>
                <a:schemeClr val="tx2"/>
              </a:solidFill>
              <a:latin typeface="Arial"/>
              <a:cs typeface="Aria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540" y="897514"/>
            <a:ext cx="5907278" cy="357923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93319" y="246126"/>
            <a:ext cx="161290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chemeClr val="tx2"/>
                </a:solidFill>
                <a:latin typeface="Arial"/>
                <a:cs typeface="Arial"/>
              </a:rPr>
              <a:t>Class</a:t>
            </a:r>
            <a:r>
              <a:rPr sz="1800" b="1" spc="-50" dirty="0">
                <a:solidFill>
                  <a:schemeClr val="tx2"/>
                </a:solidFill>
                <a:latin typeface="Arial"/>
                <a:cs typeface="Arial"/>
              </a:rPr>
              <a:t> </a:t>
            </a:r>
            <a:r>
              <a:rPr sz="1800" b="1" spc="-5" dirty="0">
                <a:solidFill>
                  <a:schemeClr val="tx2"/>
                </a:solidFill>
                <a:latin typeface="Arial"/>
                <a:cs typeface="Arial"/>
              </a:rPr>
              <a:t>Diagram</a:t>
            </a:r>
            <a:endParaRPr sz="1800" dirty="0">
              <a:solidFill>
                <a:schemeClr val="tx2"/>
              </a:solidFill>
              <a:latin typeface="Arial"/>
              <a:cs typeface="Aria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246" y="742950"/>
            <a:ext cx="5490954" cy="437755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64058" y="208279"/>
            <a:ext cx="220853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chemeClr val="tx2"/>
                </a:solidFill>
                <a:latin typeface="Arial"/>
                <a:cs typeface="Arial"/>
              </a:rPr>
              <a:t>Sequence</a:t>
            </a:r>
            <a:r>
              <a:rPr sz="1800" b="1" spc="-50" dirty="0">
                <a:solidFill>
                  <a:schemeClr val="tx2"/>
                </a:solidFill>
                <a:latin typeface="Arial"/>
                <a:cs typeface="Arial"/>
              </a:rPr>
              <a:t> </a:t>
            </a:r>
            <a:r>
              <a:rPr sz="1800" b="1" spc="-5" dirty="0">
                <a:solidFill>
                  <a:schemeClr val="tx2"/>
                </a:solidFill>
                <a:latin typeface="Arial"/>
                <a:cs typeface="Arial"/>
              </a:rPr>
              <a:t>Diagrams</a:t>
            </a:r>
            <a:endParaRPr sz="1800" dirty="0">
              <a:solidFill>
                <a:schemeClr val="tx2"/>
              </a:solidFill>
              <a:latin typeface="Arial"/>
              <a:cs typeface="Aria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09" y="442480"/>
            <a:ext cx="6449291" cy="433907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09550"/>
            <a:ext cx="6019800" cy="46482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51546"/>
            <a:ext cx="6096000" cy="46577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13436" y="220421"/>
            <a:ext cx="1687195" cy="300355"/>
          </a:xfrm>
          <a:prstGeom prst="rect">
            <a:avLst/>
          </a:prstGeom>
        </p:spPr>
        <p:txBody>
          <a:bodyPr vert="horz" wrap="square" lIns="0" tIns="12700" rIns="0" bIns="0" rtlCol="0">
            <a:spAutoFit/>
          </a:bodyPr>
          <a:lstStyle/>
          <a:p>
            <a:pPr marL="12700">
              <a:lnSpc>
                <a:spcPct val="100000"/>
              </a:lnSpc>
              <a:spcBef>
                <a:spcPts val="100"/>
              </a:spcBef>
            </a:pPr>
            <a:r>
              <a:rPr sz="1800" b="1" spc="-5" dirty="0">
                <a:solidFill>
                  <a:schemeClr val="tx2"/>
                </a:solidFill>
                <a:latin typeface="Arial"/>
                <a:cs typeface="Arial"/>
              </a:rPr>
              <a:t>State</a:t>
            </a:r>
            <a:r>
              <a:rPr sz="1800" b="1" spc="-60" dirty="0">
                <a:solidFill>
                  <a:schemeClr val="tx2"/>
                </a:solidFill>
                <a:latin typeface="Arial"/>
                <a:cs typeface="Arial"/>
              </a:rPr>
              <a:t> </a:t>
            </a:r>
            <a:r>
              <a:rPr sz="1800" b="1" spc="-5" dirty="0">
                <a:solidFill>
                  <a:schemeClr val="tx2"/>
                </a:solidFill>
                <a:latin typeface="Arial"/>
                <a:cs typeface="Arial"/>
              </a:rPr>
              <a:t>Diagrams</a:t>
            </a:r>
            <a:endParaRPr sz="1800" dirty="0">
              <a:solidFill>
                <a:schemeClr val="tx2"/>
              </a:solidFill>
              <a:latin typeface="Arial"/>
              <a:cs typeface="Aria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436" y="819150"/>
            <a:ext cx="5760605" cy="38862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3999" cy="514349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202692"/>
            <a:ext cx="135890" cy="344170"/>
          </a:xfrm>
          <a:custGeom>
            <a:avLst/>
            <a:gdLst/>
            <a:ahLst/>
            <a:cxnLst/>
            <a:rect l="l" t="t" r="r" b="b"/>
            <a:pathLst>
              <a:path w="135890" h="344170">
                <a:moveTo>
                  <a:pt x="135382" y="0"/>
                </a:moveTo>
                <a:lnTo>
                  <a:pt x="0" y="0"/>
                </a:lnTo>
                <a:lnTo>
                  <a:pt x="0" y="344042"/>
                </a:lnTo>
                <a:lnTo>
                  <a:pt x="135382" y="344042"/>
                </a:lnTo>
                <a:lnTo>
                  <a:pt x="135382" y="0"/>
                </a:lnTo>
                <a:close/>
              </a:path>
            </a:pathLst>
          </a:custGeom>
          <a:solidFill>
            <a:srgbClr val="20366A"/>
          </a:solidFill>
        </p:spPr>
        <p:txBody>
          <a:bodyPr wrap="square" lIns="0" tIns="0" rIns="0" bIns="0" rtlCol="0"/>
          <a:lstStyle/>
          <a:p>
            <a:endParaRPr/>
          </a:p>
        </p:txBody>
      </p:sp>
      <p:sp>
        <p:nvSpPr>
          <p:cNvPr id="4" name="object 4"/>
          <p:cNvSpPr/>
          <p:nvPr/>
        </p:nvSpPr>
        <p:spPr>
          <a:xfrm>
            <a:off x="2625851" y="1060703"/>
            <a:ext cx="3884676" cy="337108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6618731" y="2307335"/>
            <a:ext cx="82294" cy="82295"/>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6426708" y="3560064"/>
            <a:ext cx="80770" cy="82296"/>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5448300" y="4376928"/>
            <a:ext cx="82296" cy="82295"/>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6443471" y="1082039"/>
            <a:ext cx="82294" cy="82296"/>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2441448" y="2307335"/>
            <a:ext cx="82295" cy="82295"/>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2619755" y="3566159"/>
            <a:ext cx="82295" cy="82296"/>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3592067" y="4376928"/>
            <a:ext cx="82294" cy="82295"/>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2619755" y="1089660"/>
            <a:ext cx="82295" cy="80772"/>
          </a:xfrm>
          <a:prstGeom prst="rect">
            <a:avLst/>
          </a:prstGeom>
          <a:blipFill>
            <a:blip r:embed="rId9" cstate="print"/>
            <a:stretch>
              <a:fillRect/>
            </a:stretch>
          </a:blipFill>
        </p:spPr>
        <p:txBody>
          <a:bodyPr wrap="square" lIns="0" tIns="0" rIns="0" bIns="0" rtlCol="0"/>
          <a:lstStyle/>
          <a:p>
            <a:endParaRPr/>
          </a:p>
        </p:txBody>
      </p:sp>
      <p:grpSp>
        <p:nvGrpSpPr>
          <p:cNvPr id="13" name="object 13"/>
          <p:cNvGrpSpPr/>
          <p:nvPr/>
        </p:nvGrpSpPr>
        <p:grpSpPr>
          <a:xfrm>
            <a:off x="3540252" y="1382267"/>
            <a:ext cx="2080260" cy="2081530"/>
            <a:chOff x="3540252" y="1382267"/>
            <a:chExt cx="2080260" cy="2081530"/>
          </a:xfrm>
        </p:grpSpPr>
        <p:sp>
          <p:nvSpPr>
            <p:cNvPr id="14" name="object 14"/>
            <p:cNvSpPr/>
            <p:nvPr/>
          </p:nvSpPr>
          <p:spPr>
            <a:xfrm>
              <a:off x="3552444" y="1394459"/>
              <a:ext cx="2054225" cy="2055495"/>
            </a:xfrm>
            <a:custGeom>
              <a:avLst/>
              <a:gdLst/>
              <a:ahLst/>
              <a:cxnLst/>
              <a:rect l="l" t="t" r="r" b="b"/>
              <a:pathLst>
                <a:path w="2054225" h="2055495">
                  <a:moveTo>
                    <a:pt x="1026921" y="0"/>
                  </a:moveTo>
                  <a:lnTo>
                    <a:pt x="978534" y="1142"/>
                  </a:lnTo>
                  <a:lnTo>
                    <a:pt x="930782" y="4444"/>
                  </a:lnTo>
                  <a:lnTo>
                    <a:pt x="883665" y="9905"/>
                  </a:lnTo>
                  <a:lnTo>
                    <a:pt x="837183" y="17525"/>
                  </a:lnTo>
                  <a:lnTo>
                    <a:pt x="791463" y="27177"/>
                  </a:lnTo>
                  <a:lnTo>
                    <a:pt x="746505" y="38735"/>
                  </a:lnTo>
                  <a:lnTo>
                    <a:pt x="702309" y="52450"/>
                  </a:lnTo>
                  <a:lnTo>
                    <a:pt x="659002" y="67944"/>
                  </a:lnTo>
                  <a:lnTo>
                    <a:pt x="616711" y="85216"/>
                  </a:lnTo>
                  <a:lnTo>
                    <a:pt x="575309" y="104393"/>
                  </a:lnTo>
                  <a:lnTo>
                    <a:pt x="534923" y="125349"/>
                  </a:lnTo>
                  <a:lnTo>
                    <a:pt x="495680" y="148081"/>
                  </a:lnTo>
                  <a:lnTo>
                    <a:pt x="457453" y="172338"/>
                  </a:lnTo>
                  <a:lnTo>
                    <a:pt x="420369" y="198247"/>
                  </a:lnTo>
                  <a:lnTo>
                    <a:pt x="384682" y="225805"/>
                  </a:lnTo>
                  <a:lnTo>
                    <a:pt x="350138" y="254762"/>
                  </a:lnTo>
                  <a:lnTo>
                    <a:pt x="316864" y="285241"/>
                  </a:lnTo>
                  <a:lnTo>
                    <a:pt x="284988" y="317118"/>
                  </a:lnTo>
                  <a:lnTo>
                    <a:pt x="254634" y="350392"/>
                  </a:lnTo>
                  <a:lnTo>
                    <a:pt x="225551" y="384937"/>
                  </a:lnTo>
                  <a:lnTo>
                    <a:pt x="198119" y="420750"/>
                  </a:lnTo>
                  <a:lnTo>
                    <a:pt x="172211" y="457835"/>
                  </a:lnTo>
                  <a:lnTo>
                    <a:pt x="147954" y="495935"/>
                  </a:lnTo>
                  <a:lnTo>
                    <a:pt x="125348" y="535304"/>
                  </a:lnTo>
                  <a:lnTo>
                    <a:pt x="104393" y="575690"/>
                  </a:lnTo>
                  <a:lnTo>
                    <a:pt x="85216" y="617092"/>
                  </a:lnTo>
                  <a:lnTo>
                    <a:pt x="67817" y="659510"/>
                  </a:lnTo>
                  <a:lnTo>
                    <a:pt x="52323" y="702817"/>
                  </a:lnTo>
                  <a:lnTo>
                    <a:pt x="38734" y="747013"/>
                  </a:lnTo>
                  <a:lnTo>
                    <a:pt x="27177" y="792098"/>
                  </a:lnTo>
                  <a:lnTo>
                    <a:pt x="17525" y="837819"/>
                  </a:lnTo>
                  <a:lnTo>
                    <a:pt x="9905" y="884301"/>
                  </a:lnTo>
                  <a:lnTo>
                    <a:pt x="4444" y="931544"/>
                  </a:lnTo>
                  <a:lnTo>
                    <a:pt x="1142" y="979296"/>
                  </a:lnTo>
                  <a:lnTo>
                    <a:pt x="0" y="1027683"/>
                  </a:lnTo>
                  <a:lnTo>
                    <a:pt x="1142" y="1076070"/>
                  </a:lnTo>
                  <a:lnTo>
                    <a:pt x="4444" y="1123822"/>
                  </a:lnTo>
                  <a:lnTo>
                    <a:pt x="9905" y="1171066"/>
                  </a:lnTo>
                  <a:lnTo>
                    <a:pt x="17525" y="1217548"/>
                  </a:lnTo>
                  <a:lnTo>
                    <a:pt x="27177" y="1263269"/>
                  </a:lnTo>
                  <a:lnTo>
                    <a:pt x="38734" y="1308353"/>
                  </a:lnTo>
                  <a:lnTo>
                    <a:pt x="52323" y="1352550"/>
                  </a:lnTo>
                  <a:lnTo>
                    <a:pt x="67817" y="1395857"/>
                  </a:lnTo>
                  <a:lnTo>
                    <a:pt x="85216" y="1438275"/>
                  </a:lnTo>
                  <a:lnTo>
                    <a:pt x="104393" y="1479677"/>
                  </a:lnTo>
                  <a:lnTo>
                    <a:pt x="125348" y="1520063"/>
                  </a:lnTo>
                  <a:lnTo>
                    <a:pt x="147954" y="1559433"/>
                  </a:lnTo>
                  <a:lnTo>
                    <a:pt x="172211" y="1597533"/>
                  </a:lnTo>
                  <a:lnTo>
                    <a:pt x="198119" y="1634616"/>
                  </a:lnTo>
                  <a:lnTo>
                    <a:pt x="225551" y="1670431"/>
                  </a:lnTo>
                  <a:lnTo>
                    <a:pt x="254634" y="1704975"/>
                  </a:lnTo>
                  <a:lnTo>
                    <a:pt x="284988" y="1738248"/>
                  </a:lnTo>
                  <a:lnTo>
                    <a:pt x="316864" y="1770126"/>
                  </a:lnTo>
                  <a:lnTo>
                    <a:pt x="350138" y="1800606"/>
                  </a:lnTo>
                  <a:lnTo>
                    <a:pt x="384682" y="1829562"/>
                  </a:lnTo>
                  <a:lnTo>
                    <a:pt x="420369" y="1857120"/>
                  </a:lnTo>
                  <a:lnTo>
                    <a:pt x="457453" y="1883028"/>
                  </a:lnTo>
                  <a:lnTo>
                    <a:pt x="495680" y="1907285"/>
                  </a:lnTo>
                  <a:lnTo>
                    <a:pt x="534923" y="1930019"/>
                  </a:lnTo>
                  <a:lnTo>
                    <a:pt x="575309" y="1950973"/>
                  </a:lnTo>
                  <a:lnTo>
                    <a:pt x="616711" y="1970151"/>
                  </a:lnTo>
                  <a:lnTo>
                    <a:pt x="659002" y="1987422"/>
                  </a:lnTo>
                  <a:lnTo>
                    <a:pt x="702309" y="2002916"/>
                  </a:lnTo>
                  <a:lnTo>
                    <a:pt x="746505" y="2016633"/>
                  </a:lnTo>
                  <a:lnTo>
                    <a:pt x="791463" y="2028189"/>
                  </a:lnTo>
                  <a:lnTo>
                    <a:pt x="837183" y="2037841"/>
                  </a:lnTo>
                  <a:lnTo>
                    <a:pt x="883665" y="2045462"/>
                  </a:lnTo>
                  <a:lnTo>
                    <a:pt x="930782" y="2050922"/>
                  </a:lnTo>
                  <a:lnTo>
                    <a:pt x="978534" y="2054225"/>
                  </a:lnTo>
                  <a:lnTo>
                    <a:pt x="1026921" y="2055367"/>
                  </a:lnTo>
                  <a:lnTo>
                    <a:pt x="1075308" y="2054225"/>
                  </a:lnTo>
                  <a:lnTo>
                    <a:pt x="1123060" y="2050922"/>
                  </a:lnTo>
                  <a:lnTo>
                    <a:pt x="1170177" y="2045462"/>
                  </a:lnTo>
                  <a:lnTo>
                    <a:pt x="1216659" y="2037841"/>
                  </a:lnTo>
                  <a:lnTo>
                    <a:pt x="1262379" y="2028189"/>
                  </a:lnTo>
                  <a:lnTo>
                    <a:pt x="1307338" y="2016633"/>
                  </a:lnTo>
                  <a:lnTo>
                    <a:pt x="1351533" y="2002916"/>
                  </a:lnTo>
                  <a:lnTo>
                    <a:pt x="1394840" y="1987422"/>
                  </a:lnTo>
                  <a:lnTo>
                    <a:pt x="1437131" y="1970151"/>
                  </a:lnTo>
                  <a:lnTo>
                    <a:pt x="1478533" y="1950973"/>
                  </a:lnTo>
                  <a:lnTo>
                    <a:pt x="1518919" y="1930019"/>
                  </a:lnTo>
                  <a:lnTo>
                    <a:pt x="1558163" y="1907285"/>
                  </a:lnTo>
                  <a:lnTo>
                    <a:pt x="1596389" y="1883028"/>
                  </a:lnTo>
                  <a:lnTo>
                    <a:pt x="1633473" y="1857120"/>
                  </a:lnTo>
                  <a:lnTo>
                    <a:pt x="1669160" y="1829562"/>
                  </a:lnTo>
                  <a:lnTo>
                    <a:pt x="1703704" y="1800606"/>
                  </a:lnTo>
                  <a:lnTo>
                    <a:pt x="1736978" y="1770126"/>
                  </a:lnTo>
                  <a:lnTo>
                    <a:pt x="1768855" y="1738248"/>
                  </a:lnTo>
                  <a:lnTo>
                    <a:pt x="1799208" y="1704975"/>
                  </a:lnTo>
                  <a:lnTo>
                    <a:pt x="1828291" y="1670431"/>
                  </a:lnTo>
                  <a:lnTo>
                    <a:pt x="1855723" y="1634616"/>
                  </a:lnTo>
                  <a:lnTo>
                    <a:pt x="1881631" y="1597533"/>
                  </a:lnTo>
                  <a:lnTo>
                    <a:pt x="1905889" y="1559433"/>
                  </a:lnTo>
                  <a:lnTo>
                    <a:pt x="1928494" y="1520063"/>
                  </a:lnTo>
                  <a:lnTo>
                    <a:pt x="1949450" y="1479677"/>
                  </a:lnTo>
                  <a:lnTo>
                    <a:pt x="1968627" y="1438275"/>
                  </a:lnTo>
                  <a:lnTo>
                    <a:pt x="1986026" y="1395857"/>
                  </a:lnTo>
                  <a:lnTo>
                    <a:pt x="2001519" y="1352550"/>
                  </a:lnTo>
                  <a:lnTo>
                    <a:pt x="2015108" y="1308353"/>
                  </a:lnTo>
                  <a:lnTo>
                    <a:pt x="2026665" y="1263269"/>
                  </a:lnTo>
                  <a:lnTo>
                    <a:pt x="2036317" y="1217548"/>
                  </a:lnTo>
                  <a:lnTo>
                    <a:pt x="2043938" y="1171066"/>
                  </a:lnTo>
                  <a:lnTo>
                    <a:pt x="2049398" y="1123822"/>
                  </a:lnTo>
                  <a:lnTo>
                    <a:pt x="2052701" y="1076070"/>
                  </a:lnTo>
                  <a:lnTo>
                    <a:pt x="2053843" y="1027683"/>
                  </a:lnTo>
                  <a:lnTo>
                    <a:pt x="2052701" y="979296"/>
                  </a:lnTo>
                  <a:lnTo>
                    <a:pt x="2049398" y="931544"/>
                  </a:lnTo>
                  <a:lnTo>
                    <a:pt x="2043938" y="884301"/>
                  </a:lnTo>
                  <a:lnTo>
                    <a:pt x="2036317" y="837819"/>
                  </a:lnTo>
                  <a:lnTo>
                    <a:pt x="2026665" y="792098"/>
                  </a:lnTo>
                  <a:lnTo>
                    <a:pt x="2015108" y="747013"/>
                  </a:lnTo>
                  <a:lnTo>
                    <a:pt x="2001519" y="702817"/>
                  </a:lnTo>
                  <a:lnTo>
                    <a:pt x="1986026" y="659510"/>
                  </a:lnTo>
                  <a:lnTo>
                    <a:pt x="1968627" y="617092"/>
                  </a:lnTo>
                  <a:lnTo>
                    <a:pt x="1949450" y="575690"/>
                  </a:lnTo>
                  <a:lnTo>
                    <a:pt x="1928494" y="535304"/>
                  </a:lnTo>
                  <a:lnTo>
                    <a:pt x="1905889" y="495935"/>
                  </a:lnTo>
                  <a:lnTo>
                    <a:pt x="1881631" y="457835"/>
                  </a:lnTo>
                  <a:lnTo>
                    <a:pt x="1855723" y="420750"/>
                  </a:lnTo>
                  <a:lnTo>
                    <a:pt x="1828291" y="384937"/>
                  </a:lnTo>
                  <a:lnTo>
                    <a:pt x="1799208" y="350392"/>
                  </a:lnTo>
                  <a:lnTo>
                    <a:pt x="1768855" y="317118"/>
                  </a:lnTo>
                  <a:lnTo>
                    <a:pt x="1736978" y="285241"/>
                  </a:lnTo>
                  <a:lnTo>
                    <a:pt x="1703704" y="254762"/>
                  </a:lnTo>
                  <a:lnTo>
                    <a:pt x="1669160" y="225805"/>
                  </a:lnTo>
                  <a:lnTo>
                    <a:pt x="1633473" y="198247"/>
                  </a:lnTo>
                  <a:lnTo>
                    <a:pt x="1596389" y="172338"/>
                  </a:lnTo>
                  <a:lnTo>
                    <a:pt x="1558163" y="148081"/>
                  </a:lnTo>
                  <a:lnTo>
                    <a:pt x="1518919" y="125349"/>
                  </a:lnTo>
                  <a:lnTo>
                    <a:pt x="1478533" y="104393"/>
                  </a:lnTo>
                  <a:lnTo>
                    <a:pt x="1437131" y="85216"/>
                  </a:lnTo>
                  <a:lnTo>
                    <a:pt x="1394840" y="67944"/>
                  </a:lnTo>
                  <a:lnTo>
                    <a:pt x="1351533" y="52450"/>
                  </a:lnTo>
                  <a:lnTo>
                    <a:pt x="1307338" y="38735"/>
                  </a:lnTo>
                  <a:lnTo>
                    <a:pt x="1262379" y="27177"/>
                  </a:lnTo>
                  <a:lnTo>
                    <a:pt x="1216659" y="17525"/>
                  </a:lnTo>
                  <a:lnTo>
                    <a:pt x="1170177" y="9905"/>
                  </a:lnTo>
                  <a:lnTo>
                    <a:pt x="1123060" y="4444"/>
                  </a:lnTo>
                  <a:lnTo>
                    <a:pt x="1075308" y="1142"/>
                  </a:lnTo>
                  <a:lnTo>
                    <a:pt x="1026921" y="0"/>
                  </a:lnTo>
                  <a:close/>
                </a:path>
              </a:pathLst>
            </a:custGeom>
            <a:solidFill>
              <a:srgbClr val="F0F0F0"/>
            </a:solidFill>
          </p:spPr>
          <p:txBody>
            <a:bodyPr wrap="square" lIns="0" tIns="0" rIns="0" bIns="0" rtlCol="0"/>
            <a:lstStyle/>
            <a:p>
              <a:endParaRPr/>
            </a:p>
          </p:txBody>
        </p:sp>
        <p:sp>
          <p:nvSpPr>
            <p:cNvPr id="15" name="object 15"/>
            <p:cNvSpPr/>
            <p:nvPr/>
          </p:nvSpPr>
          <p:spPr>
            <a:xfrm>
              <a:off x="3553206" y="1395221"/>
              <a:ext cx="2054225" cy="2055495"/>
            </a:xfrm>
            <a:custGeom>
              <a:avLst/>
              <a:gdLst/>
              <a:ahLst/>
              <a:cxnLst/>
              <a:rect l="l" t="t" r="r" b="b"/>
              <a:pathLst>
                <a:path w="2054225" h="2055495">
                  <a:moveTo>
                    <a:pt x="0" y="1027683"/>
                  </a:moveTo>
                  <a:lnTo>
                    <a:pt x="1143" y="979296"/>
                  </a:lnTo>
                  <a:lnTo>
                    <a:pt x="4445" y="931544"/>
                  </a:lnTo>
                  <a:lnTo>
                    <a:pt x="9906" y="884301"/>
                  </a:lnTo>
                  <a:lnTo>
                    <a:pt x="17526" y="837819"/>
                  </a:lnTo>
                  <a:lnTo>
                    <a:pt x="27178" y="792098"/>
                  </a:lnTo>
                  <a:lnTo>
                    <a:pt x="38735" y="747013"/>
                  </a:lnTo>
                  <a:lnTo>
                    <a:pt x="52324" y="702817"/>
                  </a:lnTo>
                  <a:lnTo>
                    <a:pt x="67818" y="659510"/>
                  </a:lnTo>
                  <a:lnTo>
                    <a:pt x="85217" y="617092"/>
                  </a:lnTo>
                  <a:lnTo>
                    <a:pt x="104394" y="575690"/>
                  </a:lnTo>
                  <a:lnTo>
                    <a:pt x="125349" y="535304"/>
                  </a:lnTo>
                  <a:lnTo>
                    <a:pt x="147955" y="495935"/>
                  </a:lnTo>
                  <a:lnTo>
                    <a:pt x="172212" y="457835"/>
                  </a:lnTo>
                  <a:lnTo>
                    <a:pt x="198120" y="420750"/>
                  </a:lnTo>
                  <a:lnTo>
                    <a:pt x="225552" y="384937"/>
                  </a:lnTo>
                  <a:lnTo>
                    <a:pt x="254635" y="350392"/>
                  </a:lnTo>
                  <a:lnTo>
                    <a:pt x="284988" y="317118"/>
                  </a:lnTo>
                  <a:lnTo>
                    <a:pt x="316865" y="285241"/>
                  </a:lnTo>
                  <a:lnTo>
                    <a:pt x="350139" y="254762"/>
                  </a:lnTo>
                  <a:lnTo>
                    <a:pt x="384683" y="225805"/>
                  </a:lnTo>
                  <a:lnTo>
                    <a:pt x="420370" y="198247"/>
                  </a:lnTo>
                  <a:lnTo>
                    <a:pt x="457454" y="172338"/>
                  </a:lnTo>
                  <a:lnTo>
                    <a:pt x="495681" y="148081"/>
                  </a:lnTo>
                  <a:lnTo>
                    <a:pt x="534924" y="125349"/>
                  </a:lnTo>
                  <a:lnTo>
                    <a:pt x="575310" y="104393"/>
                  </a:lnTo>
                  <a:lnTo>
                    <a:pt x="616712" y="85216"/>
                  </a:lnTo>
                  <a:lnTo>
                    <a:pt x="659003" y="67944"/>
                  </a:lnTo>
                  <a:lnTo>
                    <a:pt x="702310" y="52450"/>
                  </a:lnTo>
                  <a:lnTo>
                    <a:pt x="746506" y="38735"/>
                  </a:lnTo>
                  <a:lnTo>
                    <a:pt x="791464" y="27177"/>
                  </a:lnTo>
                  <a:lnTo>
                    <a:pt x="837184" y="17525"/>
                  </a:lnTo>
                  <a:lnTo>
                    <a:pt x="883666" y="9905"/>
                  </a:lnTo>
                  <a:lnTo>
                    <a:pt x="930783" y="4444"/>
                  </a:lnTo>
                  <a:lnTo>
                    <a:pt x="978535" y="1142"/>
                  </a:lnTo>
                  <a:lnTo>
                    <a:pt x="1026922" y="0"/>
                  </a:lnTo>
                  <a:lnTo>
                    <a:pt x="1075309" y="1142"/>
                  </a:lnTo>
                  <a:lnTo>
                    <a:pt x="1123061" y="4444"/>
                  </a:lnTo>
                  <a:lnTo>
                    <a:pt x="1170178" y="9905"/>
                  </a:lnTo>
                  <a:lnTo>
                    <a:pt x="1216660" y="17525"/>
                  </a:lnTo>
                  <a:lnTo>
                    <a:pt x="1262380" y="27177"/>
                  </a:lnTo>
                  <a:lnTo>
                    <a:pt x="1307338" y="38735"/>
                  </a:lnTo>
                  <a:lnTo>
                    <a:pt x="1351534" y="52450"/>
                  </a:lnTo>
                  <a:lnTo>
                    <a:pt x="1394841" y="67944"/>
                  </a:lnTo>
                  <a:lnTo>
                    <a:pt x="1437132" y="85216"/>
                  </a:lnTo>
                  <a:lnTo>
                    <a:pt x="1478534" y="104393"/>
                  </a:lnTo>
                  <a:lnTo>
                    <a:pt x="1518920" y="125349"/>
                  </a:lnTo>
                  <a:lnTo>
                    <a:pt x="1558163" y="148081"/>
                  </a:lnTo>
                  <a:lnTo>
                    <a:pt x="1596390" y="172338"/>
                  </a:lnTo>
                  <a:lnTo>
                    <a:pt x="1633474" y="198247"/>
                  </a:lnTo>
                  <a:lnTo>
                    <a:pt x="1669161" y="225805"/>
                  </a:lnTo>
                  <a:lnTo>
                    <a:pt x="1703705" y="254762"/>
                  </a:lnTo>
                  <a:lnTo>
                    <a:pt x="1736979" y="285241"/>
                  </a:lnTo>
                  <a:lnTo>
                    <a:pt x="1768856" y="317118"/>
                  </a:lnTo>
                  <a:lnTo>
                    <a:pt x="1799209" y="350392"/>
                  </a:lnTo>
                  <a:lnTo>
                    <a:pt x="1828292" y="384937"/>
                  </a:lnTo>
                  <a:lnTo>
                    <a:pt x="1855724" y="420750"/>
                  </a:lnTo>
                  <a:lnTo>
                    <a:pt x="1881632" y="457835"/>
                  </a:lnTo>
                  <a:lnTo>
                    <a:pt x="1905889" y="495935"/>
                  </a:lnTo>
                  <a:lnTo>
                    <a:pt x="1928495" y="535304"/>
                  </a:lnTo>
                  <a:lnTo>
                    <a:pt x="1949450" y="575690"/>
                  </a:lnTo>
                  <a:lnTo>
                    <a:pt x="1968627" y="617092"/>
                  </a:lnTo>
                  <a:lnTo>
                    <a:pt x="1986026" y="659510"/>
                  </a:lnTo>
                  <a:lnTo>
                    <a:pt x="2001520" y="702817"/>
                  </a:lnTo>
                  <a:lnTo>
                    <a:pt x="2015109" y="747013"/>
                  </a:lnTo>
                  <a:lnTo>
                    <a:pt x="2026666" y="792098"/>
                  </a:lnTo>
                  <a:lnTo>
                    <a:pt x="2036318" y="837819"/>
                  </a:lnTo>
                  <a:lnTo>
                    <a:pt x="2043938" y="884301"/>
                  </a:lnTo>
                  <a:lnTo>
                    <a:pt x="2049399" y="931544"/>
                  </a:lnTo>
                  <a:lnTo>
                    <a:pt x="2052701" y="979296"/>
                  </a:lnTo>
                  <a:lnTo>
                    <a:pt x="2053844" y="1027683"/>
                  </a:lnTo>
                  <a:lnTo>
                    <a:pt x="2052701" y="1076070"/>
                  </a:lnTo>
                  <a:lnTo>
                    <a:pt x="2049399" y="1123822"/>
                  </a:lnTo>
                  <a:lnTo>
                    <a:pt x="2043938" y="1171066"/>
                  </a:lnTo>
                  <a:lnTo>
                    <a:pt x="2036318" y="1217548"/>
                  </a:lnTo>
                  <a:lnTo>
                    <a:pt x="2026666" y="1263269"/>
                  </a:lnTo>
                  <a:lnTo>
                    <a:pt x="2015109" y="1308353"/>
                  </a:lnTo>
                  <a:lnTo>
                    <a:pt x="2001520" y="1352550"/>
                  </a:lnTo>
                  <a:lnTo>
                    <a:pt x="1986026" y="1395857"/>
                  </a:lnTo>
                  <a:lnTo>
                    <a:pt x="1968627" y="1438275"/>
                  </a:lnTo>
                  <a:lnTo>
                    <a:pt x="1949450" y="1479677"/>
                  </a:lnTo>
                  <a:lnTo>
                    <a:pt x="1928495" y="1520063"/>
                  </a:lnTo>
                  <a:lnTo>
                    <a:pt x="1905889" y="1559433"/>
                  </a:lnTo>
                  <a:lnTo>
                    <a:pt x="1881632" y="1597533"/>
                  </a:lnTo>
                  <a:lnTo>
                    <a:pt x="1855724" y="1634616"/>
                  </a:lnTo>
                  <a:lnTo>
                    <a:pt x="1828292" y="1670430"/>
                  </a:lnTo>
                  <a:lnTo>
                    <a:pt x="1799209" y="1704975"/>
                  </a:lnTo>
                  <a:lnTo>
                    <a:pt x="1768856" y="1738248"/>
                  </a:lnTo>
                  <a:lnTo>
                    <a:pt x="1736979" y="1770126"/>
                  </a:lnTo>
                  <a:lnTo>
                    <a:pt x="1703705" y="1800605"/>
                  </a:lnTo>
                  <a:lnTo>
                    <a:pt x="1669161" y="1829561"/>
                  </a:lnTo>
                  <a:lnTo>
                    <a:pt x="1633474" y="1857120"/>
                  </a:lnTo>
                  <a:lnTo>
                    <a:pt x="1596390" y="1883028"/>
                  </a:lnTo>
                  <a:lnTo>
                    <a:pt x="1558163" y="1907285"/>
                  </a:lnTo>
                  <a:lnTo>
                    <a:pt x="1518920" y="1930019"/>
                  </a:lnTo>
                  <a:lnTo>
                    <a:pt x="1478534" y="1950973"/>
                  </a:lnTo>
                  <a:lnTo>
                    <a:pt x="1437132" y="1970151"/>
                  </a:lnTo>
                  <a:lnTo>
                    <a:pt x="1394841" y="1987422"/>
                  </a:lnTo>
                  <a:lnTo>
                    <a:pt x="1351534" y="2002916"/>
                  </a:lnTo>
                  <a:lnTo>
                    <a:pt x="1307338" y="2016633"/>
                  </a:lnTo>
                  <a:lnTo>
                    <a:pt x="1262380" y="2028189"/>
                  </a:lnTo>
                  <a:lnTo>
                    <a:pt x="1216660" y="2037841"/>
                  </a:lnTo>
                  <a:lnTo>
                    <a:pt x="1170178" y="2045461"/>
                  </a:lnTo>
                  <a:lnTo>
                    <a:pt x="1123061" y="2050922"/>
                  </a:lnTo>
                  <a:lnTo>
                    <a:pt x="1075309" y="2054225"/>
                  </a:lnTo>
                  <a:lnTo>
                    <a:pt x="1026922" y="2055367"/>
                  </a:lnTo>
                  <a:lnTo>
                    <a:pt x="978535" y="2054225"/>
                  </a:lnTo>
                  <a:lnTo>
                    <a:pt x="930783" y="2050922"/>
                  </a:lnTo>
                  <a:lnTo>
                    <a:pt x="883666" y="2045461"/>
                  </a:lnTo>
                  <a:lnTo>
                    <a:pt x="837184" y="2037841"/>
                  </a:lnTo>
                  <a:lnTo>
                    <a:pt x="791464" y="2028189"/>
                  </a:lnTo>
                  <a:lnTo>
                    <a:pt x="746506" y="2016633"/>
                  </a:lnTo>
                  <a:lnTo>
                    <a:pt x="702310" y="2002916"/>
                  </a:lnTo>
                  <a:lnTo>
                    <a:pt x="659003" y="1987422"/>
                  </a:lnTo>
                  <a:lnTo>
                    <a:pt x="616712" y="1970151"/>
                  </a:lnTo>
                  <a:lnTo>
                    <a:pt x="575310" y="1950973"/>
                  </a:lnTo>
                  <a:lnTo>
                    <a:pt x="534924" y="1930019"/>
                  </a:lnTo>
                  <a:lnTo>
                    <a:pt x="495681" y="1907285"/>
                  </a:lnTo>
                  <a:lnTo>
                    <a:pt x="457454" y="1883028"/>
                  </a:lnTo>
                  <a:lnTo>
                    <a:pt x="420370" y="1857120"/>
                  </a:lnTo>
                  <a:lnTo>
                    <a:pt x="384683" y="1829561"/>
                  </a:lnTo>
                  <a:lnTo>
                    <a:pt x="350139" y="1800605"/>
                  </a:lnTo>
                  <a:lnTo>
                    <a:pt x="316865" y="1770126"/>
                  </a:lnTo>
                  <a:lnTo>
                    <a:pt x="284988" y="1738248"/>
                  </a:lnTo>
                  <a:lnTo>
                    <a:pt x="254635" y="1704975"/>
                  </a:lnTo>
                  <a:lnTo>
                    <a:pt x="225552" y="1670430"/>
                  </a:lnTo>
                  <a:lnTo>
                    <a:pt x="198120" y="1634616"/>
                  </a:lnTo>
                  <a:lnTo>
                    <a:pt x="172212" y="1597533"/>
                  </a:lnTo>
                  <a:lnTo>
                    <a:pt x="147955" y="1559433"/>
                  </a:lnTo>
                  <a:lnTo>
                    <a:pt x="125349" y="1520063"/>
                  </a:lnTo>
                  <a:lnTo>
                    <a:pt x="104394" y="1479677"/>
                  </a:lnTo>
                  <a:lnTo>
                    <a:pt x="85217" y="1438275"/>
                  </a:lnTo>
                  <a:lnTo>
                    <a:pt x="67818" y="1395857"/>
                  </a:lnTo>
                  <a:lnTo>
                    <a:pt x="52324" y="1352550"/>
                  </a:lnTo>
                  <a:lnTo>
                    <a:pt x="38735" y="1308353"/>
                  </a:lnTo>
                  <a:lnTo>
                    <a:pt x="27178" y="1263269"/>
                  </a:lnTo>
                  <a:lnTo>
                    <a:pt x="17526" y="1217548"/>
                  </a:lnTo>
                  <a:lnTo>
                    <a:pt x="9906" y="1171066"/>
                  </a:lnTo>
                  <a:lnTo>
                    <a:pt x="4445" y="1123822"/>
                  </a:lnTo>
                  <a:lnTo>
                    <a:pt x="1143" y="1076070"/>
                  </a:lnTo>
                  <a:lnTo>
                    <a:pt x="0" y="1027683"/>
                  </a:lnTo>
                  <a:close/>
                </a:path>
              </a:pathLst>
            </a:custGeom>
            <a:ln w="25908">
              <a:solidFill>
                <a:srgbClr val="F0F0F0"/>
              </a:solidFill>
            </a:ln>
          </p:spPr>
          <p:txBody>
            <a:bodyPr wrap="square" lIns="0" tIns="0" rIns="0" bIns="0" rtlCol="0"/>
            <a:lstStyle/>
            <a:p>
              <a:endParaRPr/>
            </a:p>
          </p:txBody>
        </p:sp>
        <p:sp>
          <p:nvSpPr>
            <p:cNvPr id="16" name="object 16"/>
            <p:cNvSpPr/>
            <p:nvPr/>
          </p:nvSpPr>
          <p:spPr>
            <a:xfrm>
              <a:off x="3605784" y="1449323"/>
              <a:ext cx="1946275" cy="1944370"/>
            </a:xfrm>
            <a:custGeom>
              <a:avLst/>
              <a:gdLst/>
              <a:ahLst/>
              <a:cxnLst/>
              <a:rect l="l" t="t" r="r" b="b"/>
              <a:pathLst>
                <a:path w="1946275" h="1944370">
                  <a:moveTo>
                    <a:pt x="972946" y="0"/>
                  </a:moveTo>
                  <a:lnTo>
                    <a:pt x="924432" y="1142"/>
                  </a:lnTo>
                  <a:lnTo>
                    <a:pt x="876553" y="4699"/>
                  </a:lnTo>
                  <a:lnTo>
                    <a:pt x="829182" y="10540"/>
                  </a:lnTo>
                  <a:lnTo>
                    <a:pt x="782701" y="18541"/>
                  </a:lnTo>
                  <a:lnTo>
                    <a:pt x="736853" y="28828"/>
                  </a:lnTo>
                  <a:lnTo>
                    <a:pt x="692023" y="41148"/>
                  </a:lnTo>
                  <a:lnTo>
                    <a:pt x="647953" y="55625"/>
                  </a:lnTo>
                  <a:lnTo>
                    <a:pt x="604901" y="72009"/>
                  </a:lnTo>
                  <a:lnTo>
                    <a:pt x="562737" y="90297"/>
                  </a:lnTo>
                  <a:lnTo>
                    <a:pt x="521842" y="110616"/>
                  </a:lnTo>
                  <a:lnTo>
                    <a:pt x="481838" y="132714"/>
                  </a:lnTo>
                  <a:lnTo>
                    <a:pt x="443229" y="156590"/>
                  </a:lnTo>
                  <a:lnTo>
                    <a:pt x="405638" y="182245"/>
                  </a:lnTo>
                  <a:lnTo>
                    <a:pt x="369442" y="209550"/>
                  </a:lnTo>
                  <a:lnTo>
                    <a:pt x="334644" y="238505"/>
                  </a:lnTo>
                  <a:lnTo>
                    <a:pt x="301116" y="268986"/>
                  </a:lnTo>
                  <a:lnTo>
                    <a:pt x="269113" y="300863"/>
                  </a:lnTo>
                  <a:lnTo>
                    <a:pt x="238632" y="334390"/>
                  </a:lnTo>
                  <a:lnTo>
                    <a:pt x="209676" y="369188"/>
                  </a:lnTo>
                  <a:lnTo>
                    <a:pt x="182371" y="405384"/>
                  </a:lnTo>
                  <a:lnTo>
                    <a:pt x="156717" y="442849"/>
                  </a:lnTo>
                  <a:lnTo>
                    <a:pt x="132841" y="481456"/>
                  </a:lnTo>
                  <a:lnTo>
                    <a:pt x="110743" y="521334"/>
                  </a:lnTo>
                  <a:lnTo>
                    <a:pt x="90424" y="562356"/>
                  </a:lnTo>
                  <a:lnTo>
                    <a:pt x="72008" y="604393"/>
                  </a:lnTo>
                  <a:lnTo>
                    <a:pt x="55625" y="647445"/>
                  </a:lnTo>
                  <a:lnTo>
                    <a:pt x="41148" y="691388"/>
                  </a:lnTo>
                  <a:lnTo>
                    <a:pt x="28828" y="736219"/>
                  </a:lnTo>
                  <a:lnTo>
                    <a:pt x="18541" y="781938"/>
                  </a:lnTo>
                  <a:lnTo>
                    <a:pt x="10540" y="828420"/>
                  </a:lnTo>
                  <a:lnTo>
                    <a:pt x="4699" y="875664"/>
                  </a:lnTo>
                  <a:lnTo>
                    <a:pt x="1142" y="923544"/>
                  </a:lnTo>
                  <a:lnTo>
                    <a:pt x="0" y="972184"/>
                  </a:lnTo>
                  <a:lnTo>
                    <a:pt x="1142" y="1020699"/>
                  </a:lnTo>
                  <a:lnTo>
                    <a:pt x="4699" y="1068577"/>
                  </a:lnTo>
                  <a:lnTo>
                    <a:pt x="10540" y="1115821"/>
                  </a:lnTo>
                  <a:lnTo>
                    <a:pt x="18541" y="1162303"/>
                  </a:lnTo>
                  <a:lnTo>
                    <a:pt x="28828" y="1208024"/>
                  </a:lnTo>
                  <a:lnTo>
                    <a:pt x="41148" y="1252855"/>
                  </a:lnTo>
                  <a:lnTo>
                    <a:pt x="55625" y="1296796"/>
                  </a:lnTo>
                  <a:lnTo>
                    <a:pt x="72008" y="1339850"/>
                  </a:lnTo>
                  <a:lnTo>
                    <a:pt x="90424" y="1381887"/>
                  </a:lnTo>
                  <a:lnTo>
                    <a:pt x="110743" y="1422908"/>
                  </a:lnTo>
                  <a:lnTo>
                    <a:pt x="132841" y="1462786"/>
                  </a:lnTo>
                  <a:lnTo>
                    <a:pt x="156717" y="1501394"/>
                  </a:lnTo>
                  <a:lnTo>
                    <a:pt x="182371" y="1538858"/>
                  </a:lnTo>
                  <a:lnTo>
                    <a:pt x="209676" y="1575053"/>
                  </a:lnTo>
                  <a:lnTo>
                    <a:pt x="238632" y="1609852"/>
                  </a:lnTo>
                  <a:lnTo>
                    <a:pt x="269113" y="1643380"/>
                  </a:lnTo>
                  <a:lnTo>
                    <a:pt x="301116" y="1675257"/>
                  </a:lnTo>
                  <a:lnTo>
                    <a:pt x="334644" y="1705737"/>
                  </a:lnTo>
                  <a:lnTo>
                    <a:pt x="369442" y="1734693"/>
                  </a:lnTo>
                  <a:lnTo>
                    <a:pt x="405638" y="1761998"/>
                  </a:lnTo>
                  <a:lnTo>
                    <a:pt x="443229" y="1787652"/>
                  </a:lnTo>
                  <a:lnTo>
                    <a:pt x="481838" y="1811527"/>
                  </a:lnTo>
                  <a:lnTo>
                    <a:pt x="521842" y="1833626"/>
                  </a:lnTo>
                  <a:lnTo>
                    <a:pt x="562737" y="1853945"/>
                  </a:lnTo>
                  <a:lnTo>
                    <a:pt x="604901" y="1872233"/>
                  </a:lnTo>
                  <a:lnTo>
                    <a:pt x="647953" y="1888617"/>
                  </a:lnTo>
                  <a:lnTo>
                    <a:pt x="692023" y="1903095"/>
                  </a:lnTo>
                  <a:lnTo>
                    <a:pt x="736853" y="1915414"/>
                  </a:lnTo>
                  <a:lnTo>
                    <a:pt x="782701" y="1925701"/>
                  </a:lnTo>
                  <a:lnTo>
                    <a:pt x="829182" y="1933702"/>
                  </a:lnTo>
                  <a:lnTo>
                    <a:pt x="876553" y="1939544"/>
                  </a:lnTo>
                  <a:lnTo>
                    <a:pt x="924432" y="1943100"/>
                  </a:lnTo>
                  <a:lnTo>
                    <a:pt x="972946" y="1944243"/>
                  </a:lnTo>
                  <a:lnTo>
                    <a:pt x="1021588" y="1943100"/>
                  </a:lnTo>
                  <a:lnTo>
                    <a:pt x="1069466" y="1939544"/>
                  </a:lnTo>
                  <a:lnTo>
                    <a:pt x="1116838" y="1933702"/>
                  </a:lnTo>
                  <a:lnTo>
                    <a:pt x="1163319" y="1925701"/>
                  </a:lnTo>
                  <a:lnTo>
                    <a:pt x="1209166" y="1915414"/>
                  </a:lnTo>
                  <a:lnTo>
                    <a:pt x="1253998" y="1903095"/>
                  </a:lnTo>
                  <a:lnTo>
                    <a:pt x="1298066" y="1888617"/>
                  </a:lnTo>
                  <a:lnTo>
                    <a:pt x="1341119" y="1872233"/>
                  </a:lnTo>
                  <a:lnTo>
                    <a:pt x="1383283" y="1853945"/>
                  </a:lnTo>
                  <a:lnTo>
                    <a:pt x="1424177" y="1833626"/>
                  </a:lnTo>
                  <a:lnTo>
                    <a:pt x="1464182" y="1811527"/>
                  </a:lnTo>
                  <a:lnTo>
                    <a:pt x="1502790" y="1787652"/>
                  </a:lnTo>
                  <a:lnTo>
                    <a:pt x="1540382" y="1761998"/>
                  </a:lnTo>
                  <a:lnTo>
                    <a:pt x="1576577" y="1734693"/>
                  </a:lnTo>
                  <a:lnTo>
                    <a:pt x="1611376" y="1705737"/>
                  </a:lnTo>
                  <a:lnTo>
                    <a:pt x="1644903" y="1675257"/>
                  </a:lnTo>
                  <a:lnTo>
                    <a:pt x="1676907" y="1643380"/>
                  </a:lnTo>
                  <a:lnTo>
                    <a:pt x="1707388" y="1609852"/>
                  </a:lnTo>
                  <a:lnTo>
                    <a:pt x="1736343" y="1575053"/>
                  </a:lnTo>
                  <a:lnTo>
                    <a:pt x="1763649" y="1538858"/>
                  </a:lnTo>
                  <a:lnTo>
                    <a:pt x="1789302" y="1501394"/>
                  </a:lnTo>
                  <a:lnTo>
                    <a:pt x="1813178" y="1462786"/>
                  </a:lnTo>
                  <a:lnTo>
                    <a:pt x="1835277" y="1422908"/>
                  </a:lnTo>
                  <a:lnTo>
                    <a:pt x="1855596" y="1381887"/>
                  </a:lnTo>
                  <a:lnTo>
                    <a:pt x="1874012" y="1339850"/>
                  </a:lnTo>
                  <a:lnTo>
                    <a:pt x="1890394" y="1296796"/>
                  </a:lnTo>
                  <a:lnTo>
                    <a:pt x="1904873" y="1252855"/>
                  </a:lnTo>
                  <a:lnTo>
                    <a:pt x="1917191" y="1208024"/>
                  </a:lnTo>
                  <a:lnTo>
                    <a:pt x="1927352" y="1162303"/>
                  </a:lnTo>
                  <a:lnTo>
                    <a:pt x="1935479" y="1115821"/>
                  </a:lnTo>
                  <a:lnTo>
                    <a:pt x="1941321" y="1068577"/>
                  </a:lnTo>
                  <a:lnTo>
                    <a:pt x="1944877" y="1020699"/>
                  </a:lnTo>
                  <a:lnTo>
                    <a:pt x="1946020" y="972184"/>
                  </a:lnTo>
                  <a:lnTo>
                    <a:pt x="1944877" y="923544"/>
                  </a:lnTo>
                  <a:lnTo>
                    <a:pt x="1941321" y="875664"/>
                  </a:lnTo>
                  <a:lnTo>
                    <a:pt x="1935479" y="828420"/>
                  </a:lnTo>
                  <a:lnTo>
                    <a:pt x="1927352" y="781938"/>
                  </a:lnTo>
                  <a:lnTo>
                    <a:pt x="1917191" y="736219"/>
                  </a:lnTo>
                  <a:lnTo>
                    <a:pt x="1904873" y="691388"/>
                  </a:lnTo>
                  <a:lnTo>
                    <a:pt x="1890394" y="647445"/>
                  </a:lnTo>
                  <a:lnTo>
                    <a:pt x="1874012" y="604393"/>
                  </a:lnTo>
                  <a:lnTo>
                    <a:pt x="1855596" y="562356"/>
                  </a:lnTo>
                  <a:lnTo>
                    <a:pt x="1835277" y="521334"/>
                  </a:lnTo>
                  <a:lnTo>
                    <a:pt x="1813178" y="481456"/>
                  </a:lnTo>
                  <a:lnTo>
                    <a:pt x="1789302" y="442849"/>
                  </a:lnTo>
                  <a:lnTo>
                    <a:pt x="1763649" y="405384"/>
                  </a:lnTo>
                  <a:lnTo>
                    <a:pt x="1736343" y="369188"/>
                  </a:lnTo>
                  <a:lnTo>
                    <a:pt x="1707388" y="334390"/>
                  </a:lnTo>
                  <a:lnTo>
                    <a:pt x="1676907" y="300863"/>
                  </a:lnTo>
                  <a:lnTo>
                    <a:pt x="1644903" y="268986"/>
                  </a:lnTo>
                  <a:lnTo>
                    <a:pt x="1611376" y="238505"/>
                  </a:lnTo>
                  <a:lnTo>
                    <a:pt x="1576577" y="209550"/>
                  </a:lnTo>
                  <a:lnTo>
                    <a:pt x="1540382" y="182245"/>
                  </a:lnTo>
                  <a:lnTo>
                    <a:pt x="1502790" y="156590"/>
                  </a:lnTo>
                  <a:lnTo>
                    <a:pt x="1464182" y="132714"/>
                  </a:lnTo>
                  <a:lnTo>
                    <a:pt x="1424177" y="110616"/>
                  </a:lnTo>
                  <a:lnTo>
                    <a:pt x="1383283" y="90297"/>
                  </a:lnTo>
                  <a:lnTo>
                    <a:pt x="1341119" y="72009"/>
                  </a:lnTo>
                  <a:lnTo>
                    <a:pt x="1298066" y="55625"/>
                  </a:lnTo>
                  <a:lnTo>
                    <a:pt x="1253998" y="41148"/>
                  </a:lnTo>
                  <a:lnTo>
                    <a:pt x="1209166" y="28828"/>
                  </a:lnTo>
                  <a:lnTo>
                    <a:pt x="1163319" y="18541"/>
                  </a:lnTo>
                  <a:lnTo>
                    <a:pt x="1116838" y="10540"/>
                  </a:lnTo>
                  <a:lnTo>
                    <a:pt x="1069466" y="4699"/>
                  </a:lnTo>
                  <a:lnTo>
                    <a:pt x="1021588" y="1142"/>
                  </a:lnTo>
                  <a:lnTo>
                    <a:pt x="972946" y="0"/>
                  </a:lnTo>
                  <a:close/>
                </a:path>
              </a:pathLst>
            </a:custGeom>
            <a:solidFill>
              <a:srgbClr val="FFFFFF"/>
            </a:solidFill>
          </p:spPr>
          <p:txBody>
            <a:bodyPr wrap="square" lIns="0" tIns="0" rIns="0" bIns="0" rtlCol="0"/>
            <a:lstStyle/>
            <a:p>
              <a:endParaRPr/>
            </a:p>
          </p:txBody>
        </p:sp>
      </p:grpSp>
      <p:sp>
        <p:nvSpPr>
          <p:cNvPr id="17" name="object 17"/>
          <p:cNvSpPr txBox="1"/>
          <p:nvPr/>
        </p:nvSpPr>
        <p:spPr>
          <a:xfrm>
            <a:off x="4040885" y="2243785"/>
            <a:ext cx="1078865" cy="300355"/>
          </a:xfrm>
          <a:prstGeom prst="rect">
            <a:avLst/>
          </a:prstGeom>
        </p:spPr>
        <p:txBody>
          <a:bodyPr vert="horz" wrap="square" lIns="0" tIns="12700" rIns="0" bIns="0" rtlCol="0">
            <a:spAutoFit/>
          </a:bodyPr>
          <a:lstStyle/>
          <a:p>
            <a:pPr marL="12700">
              <a:lnSpc>
                <a:spcPct val="100000"/>
              </a:lnSpc>
              <a:spcBef>
                <a:spcPts val="100"/>
              </a:spcBef>
            </a:pPr>
            <a:r>
              <a:rPr sz="1800" b="1" spc="-25" dirty="0">
                <a:solidFill>
                  <a:srgbClr val="203669"/>
                </a:solidFill>
                <a:latin typeface="Times New Roman"/>
                <a:cs typeface="Times New Roman"/>
              </a:rPr>
              <a:t>Check-List</a:t>
            </a:r>
            <a:endParaRPr sz="1800">
              <a:latin typeface="Times New Roman"/>
              <a:cs typeface="Times New Roman"/>
            </a:endParaRPr>
          </a:p>
        </p:txBody>
      </p:sp>
      <p:sp>
        <p:nvSpPr>
          <p:cNvPr id="18" name="object 18"/>
          <p:cNvSpPr txBox="1"/>
          <p:nvPr/>
        </p:nvSpPr>
        <p:spPr>
          <a:xfrm>
            <a:off x="1067816" y="938911"/>
            <a:ext cx="1394460" cy="330200"/>
          </a:xfrm>
          <a:prstGeom prst="rect">
            <a:avLst/>
          </a:prstGeom>
        </p:spPr>
        <p:txBody>
          <a:bodyPr vert="horz" wrap="square" lIns="0" tIns="12065" rIns="0" bIns="0" rtlCol="0">
            <a:spAutoFit/>
          </a:bodyPr>
          <a:lstStyle/>
          <a:p>
            <a:pPr marR="6350" algn="r">
              <a:lnSpc>
                <a:spcPct val="100000"/>
              </a:lnSpc>
              <a:spcBef>
                <a:spcPts val="95"/>
              </a:spcBef>
            </a:pPr>
            <a:r>
              <a:rPr sz="1000" spc="-70" dirty="0">
                <a:latin typeface="P052"/>
                <a:cs typeface="P052"/>
              </a:rPr>
              <a:t>Gather </a:t>
            </a:r>
            <a:r>
              <a:rPr sz="1000" spc="-85" dirty="0">
                <a:latin typeface="P052"/>
                <a:cs typeface="P052"/>
              </a:rPr>
              <a:t>requirements  </a:t>
            </a:r>
            <a:r>
              <a:rPr sz="1000" spc="-45" dirty="0">
                <a:latin typeface="P052"/>
                <a:cs typeface="P052"/>
              </a:rPr>
              <a:t>for</a:t>
            </a:r>
            <a:r>
              <a:rPr sz="1000" spc="-90" dirty="0">
                <a:latin typeface="P052"/>
                <a:cs typeface="P052"/>
              </a:rPr>
              <a:t> </a:t>
            </a:r>
            <a:r>
              <a:rPr sz="1000" spc="-30" dirty="0">
                <a:latin typeface="P052"/>
                <a:cs typeface="P052"/>
              </a:rPr>
              <a:t>the</a:t>
            </a:r>
            <a:endParaRPr sz="1000">
              <a:latin typeface="P052"/>
              <a:cs typeface="P052"/>
            </a:endParaRPr>
          </a:p>
          <a:p>
            <a:pPr marR="5080" algn="r">
              <a:lnSpc>
                <a:spcPct val="100000"/>
              </a:lnSpc>
            </a:pPr>
            <a:r>
              <a:rPr sz="1000" spc="-20" dirty="0">
                <a:latin typeface="P052"/>
                <a:cs typeface="P052"/>
              </a:rPr>
              <a:t>p</a:t>
            </a:r>
            <a:r>
              <a:rPr sz="1000" spc="-15" dirty="0">
                <a:latin typeface="P052"/>
                <a:cs typeface="P052"/>
              </a:rPr>
              <a:t>r</a:t>
            </a:r>
            <a:r>
              <a:rPr sz="1000" spc="-10" dirty="0">
                <a:latin typeface="P052"/>
                <a:cs typeface="P052"/>
              </a:rPr>
              <a:t>oj</a:t>
            </a:r>
            <a:r>
              <a:rPr sz="1000" spc="-15" dirty="0">
                <a:latin typeface="P052"/>
                <a:cs typeface="P052"/>
              </a:rPr>
              <a:t>ec</a:t>
            </a:r>
            <a:r>
              <a:rPr sz="1000" spc="-5" dirty="0">
                <a:latin typeface="P052"/>
                <a:cs typeface="P052"/>
              </a:rPr>
              <a:t>t</a:t>
            </a:r>
            <a:endParaRPr sz="1000">
              <a:latin typeface="P052"/>
              <a:cs typeface="P052"/>
            </a:endParaRPr>
          </a:p>
        </p:txBody>
      </p:sp>
      <p:sp>
        <p:nvSpPr>
          <p:cNvPr id="19" name="object 19"/>
          <p:cNvSpPr txBox="1"/>
          <p:nvPr/>
        </p:nvSpPr>
        <p:spPr>
          <a:xfrm>
            <a:off x="1116279" y="2167508"/>
            <a:ext cx="1172210" cy="330200"/>
          </a:xfrm>
          <a:prstGeom prst="rect">
            <a:avLst/>
          </a:prstGeom>
        </p:spPr>
        <p:txBody>
          <a:bodyPr vert="horz" wrap="square" lIns="0" tIns="12065" rIns="0" bIns="0" rtlCol="0">
            <a:spAutoFit/>
          </a:bodyPr>
          <a:lstStyle/>
          <a:p>
            <a:pPr marR="5080" algn="r">
              <a:lnSpc>
                <a:spcPct val="100000"/>
              </a:lnSpc>
              <a:spcBef>
                <a:spcPts val="95"/>
              </a:spcBef>
            </a:pPr>
            <a:r>
              <a:rPr sz="1000" spc="-80" dirty="0">
                <a:latin typeface="P052"/>
                <a:cs typeface="P052"/>
              </a:rPr>
              <a:t>Prepare </a:t>
            </a:r>
            <a:r>
              <a:rPr sz="1000" spc="-85" dirty="0">
                <a:latin typeface="P052"/>
                <a:cs typeface="P052"/>
              </a:rPr>
              <a:t>database</a:t>
            </a:r>
            <a:r>
              <a:rPr sz="1000" spc="-145" dirty="0">
                <a:latin typeface="P052"/>
                <a:cs typeface="P052"/>
              </a:rPr>
              <a:t> </a:t>
            </a:r>
            <a:r>
              <a:rPr sz="1000" spc="-75" dirty="0">
                <a:latin typeface="P052"/>
                <a:cs typeface="P052"/>
              </a:rPr>
              <a:t>design</a:t>
            </a:r>
            <a:endParaRPr sz="1000">
              <a:latin typeface="P052"/>
              <a:cs typeface="P052"/>
            </a:endParaRPr>
          </a:p>
          <a:p>
            <a:pPr marR="13970" algn="r">
              <a:lnSpc>
                <a:spcPct val="100000"/>
              </a:lnSpc>
            </a:pPr>
            <a:r>
              <a:rPr sz="1000" spc="-20" dirty="0">
                <a:latin typeface="P052"/>
                <a:cs typeface="P052"/>
              </a:rPr>
              <a:t>s</a:t>
            </a:r>
            <a:r>
              <a:rPr sz="1000" spc="-15" dirty="0">
                <a:latin typeface="P052"/>
                <a:cs typeface="P052"/>
              </a:rPr>
              <a:t>c</a:t>
            </a:r>
            <a:r>
              <a:rPr sz="1000" spc="-25" dirty="0">
                <a:latin typeface="P052"/>
                <a:cs typeface="P052"/>
              </a:rPr>
              <a:t>h</a:t>
            </a:r>
            <a:r>
              <a:rPr sz="1000" spc="-15" dirty="0">
                <a:latin typeface="P052"/>
                <a:cs typeface="P052"/>
              </a:rPr>
              <a:t>e</a:t>
            </a:r>
            <a:r>
              <a:rPr sz="1000" spc="-25" dirty="0">
                <a:latin typeface="P052"/>
                <a:cs typeface="P052"/>
              </a:rPr>
              <a:t>ma</a:t>
            </a:r>
            <a:r>
              <a:rPr sz="1000" spc="-5" dirty="0">
                <a:latin typeface="P052"/>
                <a:cs typeface="P052"/>
              </a:rPr>
              <a:t>s</a:t>
            </a:r>
            <a:endParaRPr sz="1000">
              <a:latin typeface="P052"/>
              <a:cs typeface="P052"/>
            </a:endParaRPr>
          </a:p>
        </p:txBody>
      </p:sp>
      <p:sp>
        <p:nvSpPr>
          <p:cNvPr id="20" name="object 20"/>
          <p:cNvSpPr txBox="1"/>
          <p:nvPr/>
        </p:nvSpPr>
        <p:spPr>
          <a:xfrm>
            <a:off x="1318386" y="3428187"/>
            <a:ext cx="1135380" cy="330200"/>
          </a:xfrm>
          <a:prstGeom prst="rect">
            <a:avLst/>
          </a:prstGeom>
        </p:spPr>
        <p:txBody>
          <a:bodyPr vert="horz" wrap="square" lIns="0" tIns="12065" rIns="0" bIns="0" rtlCol="0">
            <a:spAutoFit/>
          </a:bodyPr>
          <a:lstStyle/>
          <a:p>
            <a:pPr marR="5080" algn="r">
              <a:lnSpc>
                <a:spcPct val="100000"/>
              </a:lnSpc>
              <a:spcBef>
                <a:spcPts val="95"/>
              </a:spcBef>
            </a:pPr>
            <a:r>
              <a:rPr sz="1000" spc="-45" dirty="0">
                <a:latin typeface="P052"/>
                <a:cs typeface="P052"/>
              </a:rPr>
              <a:t>Get </a:t>
            </a:r>
            <a:r>
              <a:rPr sz="1000" spc="-70" dirty="0">
                <a:latin typeface="P052"/>
                <a:cs typeface="P052"/>
              </a:rPr>
              <a:t>your </a:t>
            </a:r>
            <a:r>
              <a:rPr sz="1000" spc="-60" dirty="0">
                <a:latin typeface="P052"/>
                <a:cs typeface="P052"/>
              </a:rPr>
              <a:t>initial</a:t>
            </a:r>
            <a:r>
              <a:rPr sz="1000" spc="-170" dirty="0">
                <a:latin typeface="P052"/>
                <a:cs typeface="P052"/>
              </a:rPr>
              <a:t> </a:t>
            </a:r>
            <a:r>
              <a:rPr sz="1000" spc="-45" dirty="0">
                <a:latin typeface="P052"/>
                <a:cs typeface="P052"/>
              </a:rPr>
              <a:t>project</a:t>
            </a:r>
            <a:endParaRPr sz="1000">
              <a:latin typeface="P052"/>
              <a:cs typeface="P052"/>
            </a:endParaRPr>
          </a:p>
          <a:p>
            <a:pPr marR="9525" algn="r">
              <a:lnSpc>
                <a:spcPct val="100000"/>
              </a:lnSpc>
              <a:spcBef>
                <a:spcPts val="5"/>
              </a:spcBef>
            </a:pPr>
            <a:r>
              <a:rPr sz="1000" spc="-60" dirty="0">
                <a:latin typeface="P052"/>
                <a:cs typeface="P052"/>
              </a:rPr>
              <a:t>Structure</a:t>
            </a:r>
            <a:r>
              <a:rPr sz="1000" spc="-140" dirty="0">
                <a:latin typeface="P052"/>
                <a:cs typeface="P052"/>
              </a:rPr>
              <a:t> </a:t>
            </a:r>
            <a:r>
              <a:rPr sz="1000" spc="-15" dirty="0">
                <a:latin typeface="P052"/>
                <a:cs typeface="P052"/>
              </a:rPr>
              <a:t>ready</a:t>
            </a:r>
            <a:endParaRPr sz="1000">
              <a:latin typeface="P052"/>
              <a:cs typeface="P052"/>
            </a:endParaRPr>
          </a:p>
        </p:txBody>
      </p:sp>
      <p:sp>
        <p:nvSpPr>
          <p:cNvPr id="21" name="object 21"/>
          <p:cNvSpPr txBox="1"/>
          <p:nvPr/>
        </p:nvSpPr>
        <p:spPr>
          <a:xfrm>
            <a:off x="2311400" y="4314850"/>
            <a:ext cx="1125220" cy="177800"/>
          </a:xfrm>
          <a:prstGeom prst="rect">
            <a:avLst/>
          </a:prstGeom>
        </p:spPr>
        <p:txBody>
          <a:bodyPr vert="horz" wrap="square" lIns="0" tIns="12065" rIns="0" bIns="0" rtlCol="0">
            <a:spAutoFit/>
          </a:bodyPr>
          <a:lstStyle/>
          <a:p>
            <a:pPr marL="12700">
              <a:lnSpc>
                <a:spcPct val="100000"/>
              </a:lnSpc>
              <a:spcBef>
                <a:spcPts val="95"/>
              </a:spcBef>
            </a:pPr>
            <a:r>
              <a:rPr sz="1000" spc="-45" dirty="0">
                <a:latin typeface="P052"/>
                <a:cs typeface="P052"/>
              </a:rPr>
              <a:t>Initiate</a:t>
            </a:r>
            <a:r>
              <a:rPr sz="1000" spc="-125" dirty="0">
                <a:latin typeface="P052"/>
                <a:cs typeface="P052"/>
              </a:rPr>
              <a:t> </a:t>
            </a:r>
            <a:r>
              <a:rPr sz="1000" spc="-10" dirty="0">
                <a:latin typeface="P052"/>
                <a:cs typeface="P052"/>
              </a:rPr>
              <a:t>agit</a:t>
            </a:r>
            <a:r>
              <a:rPr sz="1000" spc="-145" dirty="0">
                <a:latin typeface="P052"/>
                <a:cs typeface="P052"/>
              </a:rPr>
              <a:t> </a:t>
            </a:r>
            <a:r>
              <a:rPr sz="1000" spc="-65" dirty="0">
                <a:latin typeface="P052"/>
                <a:cs typeface="P052"/>
              </a:rPr>
              <a:t>repository</a:t>
            </a:r>
            <a:endParaRPr sz="1000">
              <a:latin typeface="P052"/>
              <a:cs typeface="P052"/>
            </a:endParaRPr>
          </a:p>
        </p:txBody>
      </p:sp>
      <p:sp>
        <p:nvSpPr>
          <p:cNvPr id="22" name="object 22"/>
          <p:cNvSpPr txBox="1"/>
          <p:nvPr/>
        </p:nvSpPr>
        <p:spPr>
          <a:xfrm>
            <a:off x="6695947" y="938911"/>
            <a:ext cx="1260475" cy="330200"/>
          </a:xfrm>
          <a:prstGeom prst="rect">
            <a:avLst/>
          </a:prstGeom>
        </p:spPr>
        <p:txBody>
          <a:bodyPr vert="horz" wrap="square" lIns="0" tIns="12065" rIns="0" bIns="0" rtlCol="0">
            <a:spAutoFit/>
          </a:bodyPr>
          <a:lstStyle/>
          <a:p>
            <a:pPr marL="12700" marR="5080">
              <a:lnSpc>
                <a:spcPct val="100000"/>
              </a:lnSpc>
              <a:spcBef>
                <a:spcPts val="95"/>
              </a:spcBef>
            </a:pPr>
            <a:r>
              <a:rPr sz="1000" spc="-80" dirty="0">
                <a:latin typeface="P052"/>
                <a:cs typeface="P052"/>
              </a:rPr>
              <a:t>add</a:t>
            </a:r>
            <a:r>
              <a:rPr sz="1000" spc="-160" dirty="0">
                <a:latin typeface="P052"/>
                <a:cs typeface="P052"/>
              </a:rPr>
              <a:t> </a:t>
            </a:r>
            <a:r>
              <a:rPr sz="1000" spc="-85" dirty="0">
                <a:latin typeface="P052"/>
                <a:cs typeface="P052"/>
              </a:rPr>
              <a:t>Readme.md</a:t>
            </a:r>
            <a:r>
              <a:rPr sz="1000" spc="-105" dirty="0">
                <a:latin typeface="P052"/>
                <a:cs typeface="P052"/>
              </a:rPr>
              <a:t> </a:t>
            </a:r>
            <a:r>
              <a:rPr sz="1000" spc="-45" dirty="0">
                <a:latin typeface="P052"/>
                <a:cs typeface="P052"/>
              </a:rPr>
              <a:t>file</a:t>
            </a:r>
            <a:r>
              <a:rPr sz="1000" spc="-125" dirty="0">
                <a:latin typeface="P052"/>
                <a:cs typeface="P052"/>
              </a:rPr>
              <a:t> </a:t>
            </a:r>
            <a:r>
              <a:rPr sz="1000" spc="-40" dirty="0">
                <a:latin typeface="P052"/>
                <a:cs typeface="P052"/>
              </a:rPr>
              <a:t>with  </a:t>
            </a:r>
            <a:r>
              <a:rPr sz="1000" spc="-70" dirty="0">
                <a:latin typeface="P052"/>
                <a:cs typeface="P052"/>
              </a:rPr>
              <a:t>description </a:t>
            </a:r>
            <a:r>
              <a:rPr sz="1000" spc="-20" dirty="0">
                <a:latin typeface="P052"/>
                <a:cs typeface="P052"/>
              </a:rPr>
              <a:t>of </a:t>
            </a:r>
            <a:r>
              <a:rPr sz="1000" spc="-50" dirty="0">
                <a:latin typeface="P052"/>
                <a:cs typeface="P052"/>
              </a:rPr>
              <a:t>the</a:t>
            </a:r>
            <a:r>
              <a:rPr sz="1000" spc="-160" dirty="0">
                <a:latin typeface="P052"/>
                <a:cs typeface="P052"/>
              </a:rPr>
              <a:t> </a:t>
            </a:r>
            <a:r>
              <a:rPr sz="1000" spc="-35" dirty="0">
                <a:latin typeface="P052"/>
                <a:cs typeface="P052"/>
              </a:rPr>
              <a:t>project</a:t>
            </a:r>
            <a:endParaRPr sz="1000">
              <a:latin typeface="P052"/>
              <a:cs typeface="P052"/>
            </a:endParaRPr>
          </a:p>
        </p:txBody>
      </p:sp>
      <p:sp>
        <p:nvSpPr>
          <p:cNvPr id="23" name="object 23"/>
          <p:cNvSpPr txBox="1"/>
          <p:nvPr/>
        </p:nvSpPr>
        <p:spPr>
          <a:xfrm>
            <a:off x="6867525" y="2167508"/>
            <a:ext cx="1499235" cy="330200"/>
          </a:xfrm>
          <a:prstGeom prst="rect">
            <a:avLst/>
          </a:prstGeom>
        </p:spPr>
        <p:txBody>
          <a:bodyPr vert="horz" wrap="square" lIns="0" tIns="12065" rIns="0" bIns="0" rtlCol="0">
            <a:spAutoFit/>
          </a:bodyPr>
          <a:lstStyle/>
          <a:p>
            <a:pPr marL="12700" marR="5080">
              <a:lnSpc>
                <a:spcPct val="100000"/>
              </a:lnSpc>
              <a:spcBef>
                <a:spcPts val="95"/>
              </a:spcBef>
            </a:pPr>
            <a:r>
              <a:rPr sz="1000" spc="-55" dirty="0">
                <a:latin typeface="P052"/>
                <a:cs typeface="P052"/>
              </a:rPr>
              <a:t>Commit</a:t>
            </a:r>
            <a:r>
              <a:rPr sz="1000" spc="-100" dirty="0">
                <a:latin typeface="P052"/>
                <a:cs typeface="P052"/>
              </a:rPr>
              <a:t> </a:t>
            </a:r>
            <a:r>
              <a:rPr sz="1000" spc="-60" dirty="0">
                <a:latin typeface="P052"/>
                <a:cs typeface="P052"/>
              </a:rPr>
              <a:t>all</a:t>
            </a:r>
            <a:r>
              <a:rPr sz="1000" spc="-130" dirty="0">
                <a:latin typeface="P052"/>
                <a:cs typeface="P052"/>
              </a:rPr>
              <a:t> </a:t>
            </a:r>
            <a:r>
              <a:rPr sz="1000" spc="-80" dirty="0">
                <a:latin typeface="P052"/>
                <a:cs typeface="P052"/>
              </a:rPr>
              <a:t>changes</a:t>
            </a:r>
            <a:r>
              <a:rPr sz="1000" spc="-100" dirty="0">
                <a:latin typeface="P052"/>
                <a:cs typeface="P052"/>
              </a:rPr>
              <a:t> </a:t>
            </a:r>
            <a:r>
              <a:rPr sz="1000" spc="-60" dirty="0">
                <a:latin typeface="P052"/>
                <a:cs typeface="P052"/>
              </a:rPr>
              <a:t>with</a:t>
            </a:r>
            <a:r>
              <a:rPr sz="1000" spc="-105" dirty="0">
                <a:latin typeface="P052"/>
                <a:cs typeface="P052"/>
              </a:rPr>
              <a:t> </a:t>
            </a:r>
            <a:r>
              <a:rPr sz="1000" spc="-45" dirty="0">
                <a:latin typeface="P052"/>
                <a:cs typeface="P052"/>
              </a:rPr>
              <a:t>"first  </a:t>
            </a:r>
            <a:r>
              <a:rPr sz="1000" spc="-15" dirty="0">
                <a:latin typeface="P052"/>
                <a:cs typeface="P052"/>
              </a:rPr>
              <a:t>commit"</a:t>
            </a:r>
            <a:endParaRPr sz="1000">
              <a:latin typeface="P052"/>
              <a:cs typeface="P052"/>
            </a:endParaRPr>
          </a:p>
        </p:txBody>
      </p:sp>
      <p:sp>
        <p:nvSpPr>
          <p:cNvPr id="24" name="object 24"/>
          <p:cNvSpPr txBox="1"/>
          <p:nvPr/>
        </p:nvSpPr>
        <p:spPr>
          <a:xfrm>
            <a:off x="6682485" y="3428187"/>
            <a:ext cx="1414145" cy="330200"/>
          </a:xfrm>
          <a:prstGeom prst="rect">
            <a:avLst/>
          </a:prstGeom>
        </p:spPr>
        <p:txBody>
          <a:bodyPr vert="horz" wrap="square" lIns="0" tIns="12065" rIns="0" bIns="0" rtlCol="0">
            <a:spAutoFit/>
          </a:bodyPr>
          <a:lstStyle/>
          <a:p>
            <a:pPr marL="12700">
              <a:lnSpc>
                <a:spcPct val="100000"/>
              </a:lnSpc>
              <a:spcBef>
                <a:spcPts val="95"/>
              </a:spcBef>
            </a:pPr>
            <a:r>
              <a:rPr sz="1000" spc="-65" dirty="0">
                <a:latin typeface="P052"/>
                <a:cs typeface="P052"/>
              </a:rPr>
              <a:t>create</a:t>
            </a:r>
            <a:r>
              <a:rPr sz="1000" spc="-125" dirty="0">
                <a:latin typeface="P052"/>
                <a:cs typeface="P052"/>
              </a:rPr>
              <a:t> </a:t>
            </a:r>
            <a:r>
              <a:rPr sz="1000" spc="-50" dirty="0">
                <a:latin typeface="P052"/>
                <a:cs typeface="P052"/>
              </a:rPr>
              <a:t>arepository</a:t>
            </a:r>
            <a:r>
              <a:rPr sz="1000" spc="-110" dirty="0">
                <a:latin typeface="P052"/>
                <a:cs typeface="P052"/>
              </a:rPr>
              <a:t> </a:t>
            </a:r>
            <a:r>
              <a:rPr sz="1000" spc="-30" dirty="0">
                <a:latin typeface="P052"/>
                <a:cs typeface="P052"/>
              </a:rPr>
              <a:t>on</a:t>
            </a:r>
            <a:r>
              <a:rPr sz="1000" spc="-105" dirty="0">
                <a:latin typeface="P052"/>
                <a:cs typeface="P052"/>
              </a:rPr>
              <a:t> </a:t>
            </a:r>
            <a:r>
              <a:rPr sz="1000" spc="-55" dirty="0">
                <a:latin typeface="P052"/>
                <a:cs typeface="P052"/>
              </a:rPr>
              <a:t>github</a:t>
            </a:r>
            <a:endParaRPr sz="1000">
              <a:latin typeface="P052"/>
              <a:cs typeface="P052"/>
            </a:endParaRPr>
          </a:p>
          <a:p>
            <a:pPr marL="12700">
              <a:lnSpc>
                <a:spcPct val="100000"/>
              </a:lnSpc>
              <a:spcBef>
                <a:spcPts val="5"/>
              </a:spcBef>
            </a:pPr>
            <a:r>
              <a:rPr sz="1000" spc="-75" dirty="0">
                <a:latin typeface="P052"/>
                <a:cs typeface="P052"/>
              </a:rPr>
              <a:t>realted </a:t>
            </a:r>
            <a:r>
              <a:rPr sz="1000" spc="-25" dirty="0">
                <a:latin typeface="P052"/>
                <a:cs typeface="P052"/>
              </a:rPr>
              <a:t>to</a:t>
            </a:r>
            <a:r>
              <a:rPr sz="1000" spc="-114" dirty="0">
                <a:latin typeface="P052"/>
                <a:cs typeface="P052"/>
              </a:rPr>
              <a:t> </a:t>
            </a:r>
            <a:r>
              <a:rPr sz="1000" spc="-10" dirty="0">
                <a:latin typeface="P052"/>
                <a:cs typeface="P052"/>
              </a:rPr>
              <a:t>project</a:t>
            </a:r>
            <a:endParaRPr sz="1000">
              <a:latin typeface="P052"/>
              <a:cs typeface="P052"/>
            </a:endParaRPr>
          </a:p>
        </p:txBody>
      </p:sp>
      <p:sp>
        <p:nvSpPr>
          <p:cNvPr id="25" name="object 25"/>
          <p:cNvSpPr txBox="1"/>
          <p:nvPr/>
        </p:nvSpPr>
        <p:spPr>
          <a:xfrm>
            <a:off x="5664834" y="4314850"/>
            <a:ext cx="1414780" cy="177800"/>
          </a:xfrm>
          <a:prstGeom prst="rect">
            <a:avLst/>
          </a:prstGeom>
        </p:spPr>
        <p:txBody>
          <a:bodyPr vert="horz" wrap="square" lIns="0" tIns="12065" rIns="0" bIns="0" rtlCol="0">
            <a:spAutoFit/>
          </a:bodyPr>
          <a:lstStyle/>
          <a:p>
            <a:pPr marL="12700">
              <a:lnSpc>
                <a:spcPct val="100000"/>
              </a:lnSpc>
              <a:spcBef>
                <a:spcPts val="95"/>
              </a:spcBef>
            </a:pPr>
            <a:r>
              <a:rPr sz="1000" spc="-70" dirty="0">
                <a:latin typeface="P052"/>
                <a:cs typeface="P052"/>
              </a:rPr>
              <a:t>Push</a:t>
            </a:r>
            <a:r>
              <a:rPr sz="1000" spc="-120" dirty="0">
                <a:latin typeface="P052"/>
                <a:cs typeface="P052"/>
              </a:rPr>
              <a:t> </a:t>
            </a:r>
            <a:r>
              <a:rPr sz="1000" spc="-70" dirty="0">
                <a:latin typeface="P052"/>
                <a:cs typeface="P052"/>
              </a:rPr>
              <a:t>your</a:t>
            </a:r>
            <a:r>
              <a:rPr sz="1000" spc="-114" dirty="0">
                <a:latin typeface="P052"/>
                <a:cs typeface="P052"/>
              </a:rPr>
              <a:t> </a:t>
            </a:r>
            <a:r>
              <a:rPr sz="1000" spc="-80" dirty="0">
                <a:latin typeface="P052"/>
                <a:cs typeface="P052"/>
              </a:rPr>
              <a:t>changes</a:t>
            </a:r>
            <a:r>
              <a:rPr sz="1000" spc="-130" dirty="0">
                <a:latin typeface="P052"/>
                <a:cs typeface="P052"/>
              </a:rPr>
              <a:t> </a:t>
            </a:r>
            <a:r>
              <a:rPr sz="1000" spc="-25" dirty="0">
                <a:latin typeface="P052"/>
                <a:cs typeface="P052"/>
              </a:rPr>
              <a:t>to</a:t>
            </a:r>
            <a:r>
              <a:rPr sz="1000" spc="-75" dirty="0">
                <a:latin typeface="P052"/>
                <a:cs typeface="P052"/>
              </a:rPr>
              <a:t> </a:t>
            </a:r>
            <a:r>
              <a:rPr sz="1000" spc="-45" dirty="0">
                <a:latin typeface="P052"/>
                <a:cs typeface="P052"/>
              </a:rPr>
              <a:t>github</a:t>
            </a:r>
            <a:endParaRPr sz="1000">
              <a:latin typeface="P052"/>
              <a:cs typeface="P052"/>
            </a:endParaRPr>
          </a:p>
        </p:txBody>
      </p:sp>
      <p:sp>
        <p:nvSpPr>
          <p:cNvPr id="26" name="object 26"/>
          <p:cNvSpPr txBox="1">
            <a:spLocks noGrp="1"/>
          </p:cNvSpPr>
          <p:nvPr>
            <p:ph type="title"/>
          </p:nvPr>
        </p:nvSpPr>
        <p:spPr>
          <a:xfrm>
            <a:off x="271678" y="160985"/>
            <a:ext cx="2864485" cy="391795"/>
          </a:xfrm>
          <a:prstGeom prst="rect">
            <a:avLst/>
          </a:prstGeom>
        </p:spPr>
        <p:txBody>
          <a:bodyPr vert="horz" wrap="square" lIns="0" tIns="12700" rIns="0" bIns="0" rtlCol="0">
            <a:spAutoFit/>
          </a:bodyPr>
          <a:lstStyle/>
          <a:p>
            <a:pPr marL="12700">
              <a:lnSpc>
                <a:spcPct val="100000"/>
              </a:lnSpc>
              <a:spcBef>
                <a:spcPts val="100"/>
              </a:spcBef>
            </a:pPr>
            <a:r>
              <a:rPr sz="2400" spc="-35" dirty="0">
                <a:solidFill>
                  <a:srgbClr val="C68A30"/>
                </a:solidFill>
              </a:rPr>
              <a:t>Assessment</a:t>
            </a:r>
            <a:r>
              <a:rPr sz="2400" spc="-245" dirty="0">
                <a:solidFill>
                  <a:srgbClr val="C68A30"/>
                </a:solidFill>
              </a:rPr>
              <a:t> </a:t>
            </a:r>
            <a:r>
              <a:rPr sz="2400" spc="-50" dirty="0">
                <a:solidFill>
                  <a:srgbClr val="C68A30"/>
                </a:solidFill>
              </a:rPr>
              <a:t>Parameter</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32660" y="865378"/>
            <a:ext cx="4819015" cy="299720"/>
          </a:xfrm>
          <a:prstGeom prst="rect">
            <a:avLst/>
          </a:prstGeom>
        </p:spPr>
        <p:txBody>
          <a:bodyPr vert="horz" wrap="square" lIns="0" tIns="12700" rIns="0" bIns="0" rtlCol="0">
            <a:spAutoFit/>
          </a:bodyPr>
          <a:lstStyle/>
          <a:p>
            <a:pPr marL="3175" algn="ctr">
              <a:lnSpc>
                <a:spcPct val="100000"/>
              </a:lnSpc>
              <a:spcBef>
                <a:spcPts val="100"/>
              </a:spcBef>
            </a:pPr>
            <a:r>
              <a:rPr sz="1800" b="1" i="1" dirty="0">
                <a:solidFill>
                  <a:srgbClr val="FFFFFF"/>
                </a:solidFill>
                <a:latin typeface="Trebuchet MS"/>
                <a:cs typeface="Trebuchet MS"/>
              </a:rPr>
              <a:t>Submission</a:t>
            </a:r>
            <a:r>
              <a:rPr sz="1800" b="1" i="1" spc="235" dirty="0">
                <a:solidFill>
                  <a:srgbClr val="FFFFFF"/>
                </a:solidFill>
                <a:latin typeface="Trebuchet MS"/>
                <a:cs typeface="Trebuchet MS"/>
              </a:rPr>
              <a:t> </a:t>
            </a:r>
            <a:r>
              <a:rPr sz="1800" b="1" i="1" spc="-15" dirty="0">
                <a:solidFill>
                  <a:srgbClr val="FFFFFF"/>
                </a:solidFill>
                <a:latin typeface="Trebuchet MS"/>
                <a:cs typeface="Trebuchet MS"/>
              </a:rPr>
              <a:t>Github</a:t>
            </a:r>
            <a:endParaRPr sz="1800">
              <a:latin typeface="Trebuchet MS"/>
              <a:cs typeface="Trebuchet MS"/>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2669540" marR="5080" indent="-933450">
              <a:lnSpc>
                <a:spcPct val="100000"/>
              </a:lnSpc>
              <a:spcBef>
                <a:spcPts val="100"/>
              </a:spcBef>
            </a:pPr>
            <a:r>
              <a:rPr spc="-5" dirty="0"/>
              <a:t>https://github.com/12345venkat/  </a:t>
            </a:r>
            <a:r>
              <a:rPr spc="40" dirty="0"/>
              <a:t>fullstack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3999" cy="5143498"/>
          </a:xfrm>
          <a:prstGeom prst="rect">
            <a:avLst/>
          </a:prstGeom>
          <a:blipFill>
            <a:blip r:embed="rId2" cstate="print"/>
            <a:stretch>
              <a:fillRect/>
            </a:stretch>
          </a:blipFill>
        </p:spPr>
        <p:txBody>
          <a:bodyPr wrap="square" lIns="0" tIns="0" rIns="0" bIns="0" rtlCol="0"/>
          <a:lstStyle/>
          <a:p>
            <a:endParaRPr dirty="0"/>
          </a:p>
        </p:txBody>
      </p:sp>
      <p:grpSp>
        <p:nvGrpSpPr>
          <p:cNvPr id="3" name="object 3"/>
          <p:cNvGrpSpPr/>
          <p:nvPr/>
        </p:nvGrpSpPr>
        <p:grpSpPr>
          <a:xfrm>
            <a:off x="0" y="638555"/>
            <a:ext cx="4733290" cy="4030979"/>
            <a:chOff x="0" y="638555"/>
            <a:chExt cx="4733290" cy="4030979"/>
          </a:xfrm>
        </p:grpSpPr>
        <p:sp>
          <p:nvSpPr>
            <p:cNvPr id="4" name="object 4"/>
            <p:cNvSpPr/>
            <p:nvPr/>
          </p:nvSpPr>
          <p:spPr>
            <a:xfrm>
              <a:off x="0" y="638555"/>
              <a:ext cx="4733290" cy="4030979"/>
            </a:xfrm>
            <a:custGeom>
              <a:avLst/>
              <a:gdLst/>
              <a:ahLst/>
              <a:cxnLst/>
              <a:rect l="l" t="t" r="r" b="b"/>
              <a:pathLst>
                <a:path w="4733290" h="4030979">
                  <a:moveTo>
                    <a:pt x="4733163" y="0"/>
                  </a:moveTo>
                  <a:lnTo>
                    <a:pt x="0" y="0"/>
                  </a:lnTo>
                  <a:lnTo>
                    <a:pt x="0" y="4030979"/>
                  </a:lnTo>
                  <a:lnTo>
                    <a:pt x="4733163" y="4030979"/>
                  </a:lnTo>
                  <a:lnTo>
                    <a:pt x="4733163" y="0"/>
                  </a:lnTo>
                  <a:close/>
                </a:path>
              </a:pathLst>
            </a:custGeom>
            <a:solidFill>
              <a:srgbClr val="203669"/>
            </a:solidFill>
          </p:spPr>
          <p:txBody>
            <a:bodyPr wrap="square" lIns="0" tIns="0" rIns="0" bIns="0" rtlCol="0"/>
            <a:lstStyle/>
            <a:p>
              <a:endParaRPr dirty="0"/>
            </a:p>
          </p:txBody>
        </p:sp>
        <p:sp>
          <p:nvSpPr>
            <p:cNvPr id="5" name="object 5"/>
            <p:cNvSpPr/>
            <p:nvPr/>
          </p:nvSpPr>
          <p:spPr>
            <a:xfrm>
              <a:off x="0" y="819911"/>
              <a:ext cx="144780" cy="323215"/>
            </a:xfrm>
            <a:custGeom>
              <a:avLst/>
              <a:gdLst/>
              <a:ahLst/>
              <a:cxnLst/>
              <a:rect l="l" t="t" r="r" b="b"/>
              <a:pathLst>
                <a:path w="144780" h="323215">
                  <a:moveTo>
                    <a:pt x="144780" y="0"/>
                  </a:moveTo>
                  <a:lnTo>
                    <a:pt x="0" y="0"/>
                  </a:lnTo>
                  <a:lnTo>
                    <a:pt x="0" y="322961"/>
                  </a:lnTo>
                  <a:lnTo>
                    <a:pt x="144780" y="322961"/>
                  </a:lnTo>
                  <a:lnTo>
                    <a:pt x="144780" y="0"/>
                  </a:lnTo>
                  <a:close/>
                </a:path>
              </a:pathLst>
            </a:custGeom>
            <a:solidFill>
              <a:srgbClr val="C68A30"/>
            </a:solidFill>
          </p:spPr>
          <p:txBody>
            <a:bodyPr wrap="square" lIns="0" tIns="0" rIns="0" bIns="0" rtlCol="0"/>
            <a:lstStyle/>
            <a:p>
              <a:endParaRPr dirty="0"/>
            </a:p>
          </p:txBody>
        </p:sp>
      </p:grpSp>
      <p:sp>
        <p:nvSpPr>
          <p:cNvPr id="6" name="object 6"/>
          <p:cNvSpPr txBox="1">
            <a:spLocks noGrp="1"/>
          </p:cNvSpPr>
          <p:nvPr>
            <p:ph type="title"/>
          </p:nvPr>
        </p:nvSpPr>
        <p:spPr>
          <a:xfrm>
            <a:off x="221386" y="650875"/>
            <a:ext cx="3197225" cy="594073"/>
          </a:xfrm>
          <a:prstGeom prst="rect">
            <a:avLst/>
          </a:prstGeom>
        </p:spPr>
        <p:txBody>
          <a:bodyPr vert="horz" wrap="square" lIns="0" tIns="30480" rIns="0" bIns="0" rtlCol="0">
            <a:spAutoFit/>
          </a:bodyPr>
          <a:lstStyle/>
          <a:p>
            <a:pPr marL="12700" marR="5080">
              <a:lnSpc>
                <a:spcPts val="2330"/>
              </a:lnSpc>
              <a:spcBef>
                <a:spcPts val="240"/>
              </a:spcBef>
            </a:pPr>
            <a:r>
              <a:rPr lang="en-IN" sz="1600" spc="105" dirty="0" smtClean="0">
                <a:solidFill>
                  <a:srgbClr val="FFFFFF"/>
                </a:solidFill>
                <a:latin typeface="Trebuchet MS"/>
                <a:cs typeface="Trebuchet MS"/>
              </a:rPr>
              <a:t>Money Transfer Application System</a:t>
            </a:r>
            <a:endParaRPr sz="1600" dirty="0">
              <a:latin typeface="Trebuchet MS"/>
              <a:cs typeface="Trebuchet MS"/>
            </a:endParaRPr>
          </a:p>
        </p:txBody>
      </p:sp>
      <p:sp>
        <p:nvSpPr>
          <p:cNvPr id="7" name="object 7"/>
          <p:cNvSpPr txBox="1"/>
          <p:nvPr/>
        </p:nvSpPr>
        <p:spPr>
          <a:xfrm>
            <a:off x="222910" y="1321434"/>
            <a:ext cx="3805554" cy="520014"/>
          </a:xfrm>
          <a:prstGeom prst="rect">
            <a:avLst/>
          </a:prstGeom>
        </p:spPr>
        <p:txBody>
          <a:bodyPr vert="horz" wrap="square" lIns="0" tIns="19685" rIns="0" bIns="0" rtlCol="0">
            <a:spAutoFit/>
          </a:bodyPr>
          <a:lstStyle/>
          <a:p>
            <a:pPr marL="299085" marR="5080" indent="-287020" algn="just">
              <a:lnSpc>
                <a:spcPts val="1310"/>
              </a:lnSpc>
              <a:spcBef>
                <a:spcPts val="155"/>
              </a:spcBef>
              <a:buSzPct val="127272"/>
              <a:buFont typeface="Arial"/>
              <a:buChar char="▪"/>
              <a:tabLst>
                <a:tab pos="299720" algn="l"/>
              </a:tabLst>
            </a:pPr>
            <a:r>
              <a:rPr sz="900" spc="-5" dirty="0">
                <a:solidFill>
                  <a:srgbClr val="FFFFFF"/>
                </a:solidFill>
                <a:latin typeface="Arial" pitchFamily="34" charset="0"/>
                <a:cs typeface="Arial" pitchFamily="34" charset="0"/>
              </a:rPr>
              <a:t>The software </a:t>
            </a:r>
            <a:r>
              <a:rPr sz="900" spc="35" dirty="0">
                <a:solidFill>
                  <a:srgbClr val="FFFFFF"/>
                </a:solidFill>
                <a:latin typeface="Arial" pitchFamily="34" charset="0"/>
                <a:cs typeface="Arial" pitchFamily="34" charset="0"/>
              </a:rPr>
              <a:t>system </a:t>
            </a:r>
            <a:r>
              <a:rPr sz="900" spc="-5" dirty="0">
                <a:solidFill>
                  <a:srgbClr val="FFFFFF"/>
                </a:solidFill>
                <a:latin typeface="Arial" pitchFamily="34" charset="0"/>
                <a:cs typeface="Arial" pitchFamily="34" charset="0"/>
              </a:rPr>
              <a:t>being produced is called </a:t>
            </a:r>
            <a:r>
              <a:rPr lang="en-IN" sz="900" spc="40" dirty="0" smtClean="0">
                <a:solidFill>
                  <a:srgbClr val="FFFFFF"/>
                </a:solidFill>
                <a:latin typeface="Arial" pitchFamily="34" charset="0"/>
                <a:cs typeface="Arial" pitchFamily="34" charset="0"/>
              </a:rPr>
              <a:t>Money Transfer Application System</a:t>
            </a:r>
            <a:r>
              <a:rPr sz="900" spc="45" dirty="0" smtClean="0">
                <a:solidFill>
                  <a:srgbClr val="FFFFFF"/>
                </a:solidFill>
                <a:latin typeface="Arial" pitchFamily="34" charset="0"/>
                <a:cs typeface="Arial" pitchFamily="34" charset="0"/>
              </a:rPr>
              <a:t> </a:t>
            </a:r>
            <a:r>
              <a:rPr sz="900" spc="-5" dirty="0">
                <a:solidFill>
                  <a:srgbClr val="FFFFFF"/>
                </a:solidFill>
                <a:latin typeface="Arial" pitchFamily="34" charset="0"/>
                <a:cs typeface="Arial" pitchFamily="34" charset="0"/>
              </a:rPr>
              <a:t>or </a:t>
            </a:r>
            <a:r>
              <a:rPr lang="en-IN" sz="900" spc="55" dirty="0" smtClean="0">
                <a:solidFill>
                  <a:srgbClr val="FFFFFF"/>
                </a:solidFill>
                <a:latin typeface="Arial" pitchFamily="34" charset="0"/>
                <a:cs typeface="Arial" pitchFamily="34" charset="0"/>
              </a:rPr>
              <a:t>MTAS</a:t>
            </a:r>
            <a:r>
              <a:rPr sz="900" spc="55" dirty="0" smtClean="0">
                <a:solidFill>
                  <a:srgbClr val="FFFFFF"/>
                </a:solidFill>
                <a:latin typeface="Arial" pitchFamily="34" charset="0"/>
                <a:cs typeface="Arial" pitchFamily="34" charset="0"/>
              </a:rPr>
              <a:t>. </a:t>
            </a:r>
            <a:r>
              <a:rPr sz="900" spc="-5" dirty="0">
                <a:solidFill>
                  <a:srgbClr val="FFFFFF"/>
                </a:solidFill>
                <a:latin typeface="Arial" pitchFamily="34" charset="0"/>
                <a:cs typeface="Arial" pitchFamily="34" charset="0"/>
              </a:rPr>
              <a:t>It is being produced for </a:t>
            </a:r>
            <a:r>
              <a:rPr lang="en-IN" sz="900" dirty="0" smtClean="0">
                <a:solidFill>
                  <a:srgbClr val="FFFFFF"/>
                </a:solidFill>
                <a:latin typeface="Arial" pitchFamily="34" charset="0"/>
                <a:cs typeface="Arial" pitchFamily="34" charset="0"/>
              </a:rPr>
              <a:t>customer who can transfer money through online at anytime and anywhere</a:t>
            </a:r>
            <a:r>
              <a:rPr lang="en-IN" sz="900" dirty="0" smtClean="0">
                <a:solidFill>
                  <a:srgbClr val="FFFFFF"/>
                </a:solidFill>
                <a:latin typeface="Trebuchet MS"/>
                <a:cs typeface="Trebuchet MS"/>
              </a:rPr>
              <a:t>.</a:t>
            </a:r>
            <a:endParaRPr sz="900" dirty="0">
              <a:latin typeface="Trebuchet MS"/>
              <a:cs typeface="Trebuchet MS"/>
            </a:endParaRPr>
          </a:p>
        </p:txBody>
      </p:sp>
      <p:sp>
        <p:nvSpPr>
          <p:cNvPr id="8" name="object 8"/>
          <p:cNvSpPr/>
          <p:nvPr/>
        </p:nvSpPr>
        <p:spPr>
          <a:xfrm>
            <a:off x="4267200" y="242314"/>
            <a:ext cx="4876800" cy="4901183"/>
          </a:xfrm>
          <a:prstGeom prst="rect">
            <a:avLst/>
          </a:prstGeom>
          <a:blipFill>
            <a:blip r:embed="rId3" cstate="print"/>
            <a:stretch>
              <a:fillRect/>
            </a:stretch>
          </a:blipFill>
        </p:spPr>
        <p:txBody>
          <a:bodyPr wrap="square" lIns="0" tIns="0" rIns="0" bIns="0" rtlCol="0"/>
          <a:lstStyle/>
          <a:p>
            <a:endParaRPr dirty="0"/>
          </a:p>
        </p:txBody>
      </p:sp>
      <p:graphicFrame>
        <p:nvGraphicFramePr>
          <p:cNvPr id="9" name="object 9"/>
          <p:cNvGraphicFramePr>
            <a:graphicFrameLocks noGrp="1"/>
          </p:cNvGraphicFramePr>
          <p:nvPr>
            <p:extLst>
              <p:ext uri="{D42A27DB-BD31-4B8C-83A1-F6EECF244321}">
                <p14:modId xmlns:p14="http://schemas.microsoft.com/office/powerpoint/2010/main" val="1224692273"/>
              </p:ext>
            </p:extLst>
          </p:nvPr>
        </p:nvGraphicFramePr>
        <p:xfrm>
          <a:off x="135178" y="1945195"/>
          <a:ext cx="4279263" cy="2451161"/>
        </p:xfrm>
        <a:graphic>
          <a:graphicData uri="http://schemas.openxmlformats.org/drawingml/2006/table">
            <a:tbl>
              <a:tblPr firstRow="1" bandRow="1">
                <a:tableStyleId>{2D5ABB26-0587-4C30-8999-92F81FD0307C}</a:tableStyleId>
              </a:tblPr>
              <a:tblGrid>
                <a:gridCol w="1739264"/>
                <a:gridCol w="1718310"/>
                <a:gridCol w="821689"/>
              </a:tblGrid>
              <a:tr h="480694">
                <a:tc>
                  <a:txBody>
                    <a:bodyPr/>
                    <a:lstStyle/>
                    <a:p>
                      <a:pPr marL="1905" algn="ctr">
                        <a:lnSpc>
                          <a:spcPct val="100000"/>
                        </a:lnSpc>
                        <a:spcBef>
                          <a:spcPts val="640"/>
                        </a:spcBef>
                      </a:pPr>
                      <a:r>
                        <a:rPr sz="1400" b="1" dirty="0">
                          <a:solidFill>
                            <a:srgbClr val="FFFFFF"/>
                          </a:solidFill>
                          <a:latin typeface="Arial"/>
                          <a:cs typeface="Arial"/>
                        </a:rPr>
                        <a:t>LMS</a:t>
                      </a:r>
                      <a:r>
                        <a:rPr sz="1400" b="1" spc="-65" dirty="0">
                          <a:solidFill>
                            <a:srgbClr val="FFFFFF"/>
                          </a:solidFill>
                          <a:latin typeface="Arial"/>
                          <a:cs typeface="Arial"/>
                        </a:rPr>
                        <a:t> </a:t>
                      </a:r>
                      <a:r>
                        <a:rPr sz="1400" b="1" spc="-15" dirty="0">
                          <a:solidFill>
                            <a:srgbClr val="FFFFFF"/>
                          </a:solidFill>
                          <a:latin typeface="Arial"/>
                          <a:cs typeface="Arial"/>
                        </a:rPr>
                        <a:t>Username</a:t>
                      </a:r>
                      <a:endParaRPr sz="1400" dirty="0">
                        <a:latin typeface="Arial"/>
                        <a:cs typeface="Arial"/>
                      </a:endParaRPr>
                    </a:p>
                  </a:txBody>
                  <a:tcPr marL="0" marR="0" marT="8128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203669"/>
                    </a:solidFill>
                  </a:tcPr>
                </a:tc>
                <a:tc>
                  <a:txBody>
                    <a:bodyPr/>
                    <a:lstStyle/>
                    <a:p>
                      <a:pPr marL="1905" algn="ctr">
                        <a:lnSpc>
                          <a:spcPct val="100000"/>
                        </a:lnSpc>
                        <a:spcBef>
                          <a:spcPts val="640"/>
                        </a:spcBef>
                      </a:pPr>
                      <a:r>
                        <a:rPr sz="1400" b="1" spc="-20" dirty="0">
                          <a:solidFill>
                            <a:srgbClr val="FFFFFF"/>
                          </a:solidFill>
                          <a:latin typeface="Arial"/>
                          <a:cs typeface="Arial"/>
                        </a:rPr>
                        <a:t>Name</a:t>
                      </a:r>
                      <a:endParaRPr sz="1400" dirty="0">
                        <a:latin typeface="Arial"/>
                        <a:cs typeface="Arial"/>
                      </a:endParaRPr>
                    </a:p>
                  </a:txBody>
                  <a:tcPr marL="0" marR="0" marT="8128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203669"/>
                    </a:solidFill>
                  </a:tcPr>
                </a:tc>
                <a:tc>
                  <a:txBody>
                    <a:bodyPr/>
                    <a:lstStyle/>
                    <a:p>
                      <a:pPr marL="3175" algn="ctr">
                        <a:lnSpc>
                          <a:spcPct val="100000"/>
                        </a:lnSpc>
                        <a:spcBef>
                          <a:spcPts val="640"/>
                        </a:spcBef>
                      </a:pPr>
                      <a:r>
                        <a:rPr sz="1400" b="1" spc="-15" dirty="0">
                          <a:solidFill>
                            <a:srgbClr val="FFFFFF"/>
                          </a:solidFill>
                          <a:latin typeface="Arial"/>
                          <a:cs typeface="Arial"/>
                        </a:rPr>
                        <a:t>Batch</a:t>
                      </a:r>
                      <a:endParaRPr sz="1400" dirty="0">
                        <a:latin typeface="Arial"/>
                        <a:cs typeface="Arial"/>
                      </a:endParaRPr>
                    </a:p>
                  </a:txBody>
                  <a:tcPr marL="0" marR="0" marT="8128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203669"/>
                    </a:solidFill>
                  </a:tcPr>
                </a:tc>
              </a:tr>
              <a:tr h="480695">
                <a:tc>
                  <a:txBody>
                    <a:bodyPr/>
                    <a:lstStyle/>
                    <a:p>
                      <a:pPr>
                        <a:lnSpc>
                          <a:spcPct val="100000"/>
                        </a:lnSpc>
                      </a:pPr>
                      <a:endParaRPr sz="1800" dirty="0">
                        <a:latin typeface="Times New Roman"/>
                        <a:cs typeface="Times New Roman"/>
                      </a:endParaRPr>
                    </a:p>
                    <a:p>
                      <a:pPr algn="ctr">
                        <a:lnSpc>
                          <a:spcPts val="1614"/>
                        </a:lnSpc>
                      </a:pPr>
                      <a:r>
                        <a:rPr sz="1400" b="1" spc="-15" dirty="0" smtClean="0">
                          <a:solidFill>
                            <a:srgbClr val="FFFFFF"/>
                          </a:solidFill>
                          <a:latin typeface="Arial"/>
                          <a:cs typeface="Arial"/>
                        </a:rPr>
                        <a:t>2115a6</a:t>
                      </a:r>
                      <a:r>
                        <a:rPr lang="en-IN" sz="1400" b="1" spc="-15" dirty="0" smtClean="0">
                          <a:solidFill>
                            <a:srgbClr val="FFFFFF"/>
                          </a:solidFill>
                          <a:latin typeface="Arial"/>
                          <a:cs typeface="Arial"/>
                        </a:rPr>
                        <a:t>48</a:t>
                      </a:r>
                      <a:endParaRPr sz="1400" dirty="0">
                        <a:latin typeface="Arial"/>
                        <a:cs typeface="Arial"/>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203669"/>
                    </a:solidFill>
                  </a:tcPr>
                </a:tc>
                <a:tc>
                  <a:txBody>
                    <a:bodyPr/>
                    <a:lstStyle/>
                    <a:p>
                      <a:pPr marL="1905" algn="ctr">
                        <a:lnSpc>
                          <a:spcPct val="100000"/>
                        </a:lnSpc>
                        <a:spcBef>
                          <a:spcPts val="640"/>
                        </a:spcBef>
                      </a:pPr>
                      <a:r>
                        <a:rPr lang="en-IN" sz="1400" b="1" dirty="0" smtClean="0">
                          <a:solidFill>
                            <a:srgbClr val="FFFFFF"/>
                          </a:solidFill>
                          <a:latin typeface="Arial"/>
                          <a:cs typeface="Arial"/>
                        </a:rPr>
                        <a:t>Saran</a:t>
                      </a:r>
                      <a:r>
                        <a:rPr lang="en-IN" sz="1400" b="1" baseline="0" dirty="0" smtClean="0">
                          <a:solidFill>
                            <a:srgbClr val="FFFFFF"/>
                          </a:solidFill>
                          <a:latin typeface="Arial"/>
                          <a:cs typeface="Arial"/>
                        </a:rPr>
                        <a:t> </a:t>
                      </a:r>
                      <a:r>
                        <a:rPr lang="en-IN" sz="1400" b="1" baseline="0" dirty="0" err="1" smtClean="0">
                          <a:solidFill>
                            <a:srgbClr val="FFFFFF"/>
                          </a:solidFill>
                          <a:latin typeface="Arial"/>
                          <a:cs typeface="Arial"/>
                        </a:rPr>
                        <a:t>Nithish</a:t>
                      </a:r>
                      <a:r>
                        <a:rPr lang="en-IN" sz="1400" b="1" baseline="0" dirty="0" smtClean="0">
                          <a:solidFill>
                            <a:srgbClr val="FFFFFF"/>
                          </a:solidFill>
                          <a:latin typeface="Arial"/>
                          <a:cs typeface="Arial"/>
                        </a:rPr>
                        <a:t> NA</a:t>
                      </a:r>
                      <a:endParaRPr sz="1400" dirty="0">
                        <a:latin typeface="Arial"/>
                        <a:cs typeface="Arial"/>
                      </a:endParaRPr>
                    </a:p>
                  </a:txBody>
                  <a:tcPr marL="0" marR="0" marT="8128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203669"/>
                    </a:solidFill>
                  </a:tcPr>
                </a:tc>
                <a:tc>
                  <a:txBody>
                    <a:bodyPr/>
                    <a:lstStyle/>
                    <a:p>
                      <a:pPr algn="ctr">
                        <a:lnSpc>
                          <a:spcPct val="100000"/>
                        </a:lnSpc>
                        <a:spcBef>
                          <a:spcPts val="640"/>
                        </a:spcBef>
                      </a:pPr>
                      <a:r>
                        <a:rPr sz="1400" b="1" spc="-70" dirty="0">
                          <a:solidFill>
                            <a:srgbClr val="FFFFFF"/>
                          </a:solidFill>
                          <a:latin typeface="Arial"/>
                          <a:cs typeface="Arial"/>
                        </a:rPr>
                        <a:t>A6</a:t>
                      </a:r>
                      <a:endParaRPr sz="1400">
                        <a:latin typeface="Arial"/>
                        <a:cs typeface="Arial"/>
                      </a:endParaRPr>
                    </a:p>
                  </a:txBody>
                  <a:tcPr marL="0" marR="0" marT="8128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203669"/>
                    </a:solidFill>
                  </a:tcPr>
                </a:tc>
              </a:tr>
              <a:tr h="480059">
                <a:tc>
                  <a:txBody>
                    <a:bodyPr/>
                    <a:lstStyle/>
                    <a:p>
                      <a:pPr>
                        <a:lnSpc>
                          <a:spcPct val="100000"/>
                        </a:lnSpc>
                      </a:pPr>
                      <a:endParaRPr sz="1800" dirty="0">
                        <a:latin typeface="Times New Roman"/>
                        <a:cs typeface="Times New Roman"/>
                      </a:endParaRPr>
                    </a:p>
                    <a:p>
                      <a:pPr algn="ctr">
                        <a:lnSpc>
                          <a:spcPts val="1610"/>
                        </a:lnSpc>
                      </a:pPr>
                      <a:r>
                        <a:rPr sz="1400" b="1" spc="-15" dirty="0" smtClean="0">
                          <a:solidFill>
                            <a:srgbClr val="FFFFFF"/>
                          </a:solidFill>
                          <a:latin typeface="Arial"/>
                          <a:cs typeface="Arial"/>
                        </a:rPr>
                        <a:t>2115a6</a:t>
                      </a:r>
                      <a:r>
                        <a:rPr lang="en-IN" sz="1400" b="1" spc="-15" dirty="0" smtClean="0">
                          <a:solidFill>
                            <a:srgbClr val="FFFFFF"/>
                          </a:solidFill>
                          <a:latin typeface="Arial"/>
                          <a:cs typeface="Arial"/>
                        </a:rPr>
                        <a:t>49</a:t>
                      </a:r>
                      <a:endParaRPr sz="1400" dirty="0">
                        <a:latin typeface="Arial"/>
                        <a:cs typeface="Arial"/>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203669"/>
                    </a:solidFill>
                  </a:tcPr>
                </a:tc>
                <a:tc>
                  <a:txBody>
                    <a:bodyPr/>
                    <a:lstStyle/>
                    <a:p>
                      <a:pPr marL="5080" algn="ctr">
                        <a:lnSpc>
                          <a:spcPct val="100000"/>
                        </a:lnSpc>
                        <a:spcBef>
                          <a:spcPts val="640"/>
                        </a:spcBef>
                      </a:pPr>
                      <a:r>
                        <a:rPr lang="en-IN" sz="1400" b="1" spc="5" dirty="0" err="1" smtClean="0">
                          <a:solidFill>
                            <a:srgbClr val="FFFFFF"/>
                          </a:solidFill>
                          <a:latin typeface="Arial"/>
                          <a:cs typeface="Arial"/>
                        </a:rPr>
                        <a:t>Shyam</a:t>
                      </a:r>
                      <a:r>
                        <a:rPr lang="en-IN" sz="1400" b="1" spc="5" baseline="0" dirty="0" smtClean="0">
                          <a:solidFill>
                            <a:srgbClr val="FFFFFF"/>
                          </a:solidFill>
                          <a:latin typeface="Arial"/>
                          <a:cs typeface="Arial"/>
                        </a:rPr>
                        <a:t> Ganesh J</a:t>
                      </a:r>
                      <a:endParaRPr sz="1400" dirty="0">
                        <a:latin typeface="Arial"/>
                        <a:cs typeface="Arial"/>
                      </a:endParaRPr>
                    </a:p>
                  </a:txBody>
                  <a:tcPr marL="0" marR="0" marT="8128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203669"/>
                    </a:solidFill>
                  </a:tcPr>
                </a:tc>
                <a:tc>
                  <a:txBody>
                    <a:bodyPr/>
                    <a:lstStyle/>
                    <a:p>
                      <a:pPr algn="ctr">
                        <a:lnSpc>
                          <a:spcPct val="100000"/>
                        </a:lnSpc>
                        <a:spcBef>
                          <a:spcPts val="640"/>
                        </a:spcBef>
                      </a:pPr>
                      <a:r>
                        <a:rPr sz="1400" b="1" spc="-70" dirty="0">
                          <a:solidFill>
                            <a:srgbClr val="FFFFFF"/>
                          </a:solidFill>
                          <a:latin typeface="Arial"/>
                          <a:cs typeface="Arial"/>
                        </a:rPr>
                        <a:t>A6</a:t>
                      </a:r>
                      <a:endParaRPr sz="1400">
                        <a:latin typeface="Arial"/>
                        <a:cs typeface="Arial"/>
                      </a:endParaRPr>
                    </a:p>
                  </a:txBody>
                  <a:tcPr marL="0" marR="0" marT="8128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203669"/>
                    </a:solidFill>
                  </a:tcPr>
                </a:tc>
              </a:tr>
              <a:tr h="480695">
                <a:tc>
                  <a:txBody>
                    <a:bodyPr/>
                    <a:lstStyle/>
                    <a:p>
                      <a:pPr algn="ctr">
                        <a:lnSpc>
                          <a:spcPct val="100000"/>
                        </a:lnSpc>
                        <a:spcBef>
                          <a:spcPts val="645"/>
                        </a:spcBef>
                      </a:pPr>
                      <a:r>
                        <a:rPr sz="1400" b="1" spc="-15" dirty="0" smtClean="0">
                          <a:solidFill>
                            <a:srgbClr val="FFFFFF"/>
                          </a:solidFill>
                          <a:latin typeface="Arial"/>
                          <a:cs typeface="Arial"/>
                        </a:rPr>
                        <a:t>2115a6</a:t>
                      </a:r>
                      <a:r>
                        <a:rPr lang="en-IN" sz="1400" b="1" spc="-15" dirty="0" smtClean="0">
                          <a:solidFill>
                            <a:srgbClr val="FFFFFF"/>
                          </a:solidFill>
                          <a:latin typeface="Arial"/>
                          <a:cs typeface="Arial"/>
                        </a:rPr>
                        <a:t>44</a:t>
                      </a:r>
                      <a:endParaRPr sz="1400" dirty="0">
                        <a:latin typeface="Arial"/>
                        <a:cs typeface="Arial"/>
                      </a:endParaRPr>
                    </a:p>
                  </a:txBody>
                  <a:tcPr marL="0" marR="0" marT="8191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203669"/>
                    </a:solidFill>
                  </a:tcPr>
                </a:tc>
                <a:tc>
                  <a:txBody>
                    <a:bodyPr/>
                    <a:lstStyle/>
                    <a:p>
                      <a:pPr marL="14604" algn="ctr">
                        <a:lnSpc>
                          <a:spcPct val="100000"/>
                        </a:lnSpc>
                        <a:spcBef>
                          <a:spcPts val="380"/>
                        </a:spcBef>
                      </a:pPr>
                      <a:r>
                        <a:rPr lang="en-IN" sz="1400" b="1" spc="-5" dirty="0" smtClean="0">
                          <a:solidFill>
                            <a:srgbClr val="FFFFFF"/>
                          </a:solidFill>
                          <a:latin typeface="Arial"/>
                          <a:cs typeface="Arial"/>
                        </a:rPr>
                        <a:t>Sakthi</a:t>
                      </a:r>
                      <a:r>
                        <a:rPr lang="en-IN" sz="1400" b="1" spc="-5" baseline="0" dirty="0" smtClean="0">
                          <a:solidFill>
                            <a:srgbClr val="FFFFFF"/>
                          </a:solidFill>
                          <a:latin typeface="Arial"/>
                          <a:cs typeface="Arial"/>
                        </a:rPr>
                        <a:t> Murugan V</a:t>
                      </a:r>
                      <a:endParaRPr sz="1400" dirty="0">
                        <a:latin typeface="Arial"/>
                        <a:cs typeface="Arial"/>
                      </a:endParaRPr>
                    </a:p>
                  </a:txBody>
                  <a:tcPr marL="0" marR="0" marT="4826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203669"/>
                    </a:solidFill>
                  </a:tcPr>
                </a:tc>
                <a:tc>
                  <a:txBody>
                    <a:bodyPr/>
                    <a:lstStyle/>
                    <a:p>
                      <a:pPr algn="ctr">
                        <a:lnSpc>
                          <a:spcPct val="100000"/>
                        </a:lnSpc>
                        <a:spcBef>
                          <a:spcPts val="645"/>
                        </a:spcBef>
                      </a:pPr>
                      <a:r>
                        <a:rPr sz="1400" b="1" spc="-70" dirty="0">
                          <a:solidFill>
                            <a:srgbClr val="FFFFFF"/>
                          </a:solidFill>
                          <a:latin typeface="Arial"/>
                          <a:cs typeface="Arial"/>
                        </a:rPr>
                        <a:t>A6</a:t>
                      </a:r>
                      <a:endParaRPr sz="1400">
                        <a:latin typeface="Arial"/>
                        <a:cs typeface="Arial"/>
                      </a:endParaRPr>
                    </a:p>
                  </a:txBody>
                  <a:tcPr marL="0" marR="0" marT="8191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203669"/>
                    </a:solidFill>
                  </a:tcPr>
                </a:tc>
              </a:tr>
              <a:tr h="529018">
                <a:tc>
                  <a:txBody>
                    <a:bodyPr/>
                    <a:lstStyle/>
                    <a:p>
                      <a:pPr algn="ctr">
                        <a:lnSpc>
                          <a:spcPct val="100000"/>
                        </a:lnSpc>
                        <a:spcBef>
                          <a:spcPts val="650"/>
                        </a:spcBef>
                      </a:pPr>
                      <a:r>
                        <a:rPr sz="1400" b="1" spc="-15" dirty="0" smtClean="0">
                          <a:solidFill>
                            <a:srgbClr val="FFFFFF"/>
                          </a:solidFill>
                          <a:latin typeface="Arial"/>
                          <a:cs typeface="Arial"/>
                        </a:rPr>
                        <a:t>2115a6</a:t>
                      </a:r>
                      <a:r>
                        <a:rPr lang="en-IN" sz="1400" b="1" spc="-15" dirty="0" smtClean="0">
                          <a:solidFill>
                            <a:srgbClr val="FFFFFF"/>
                          </a:solidFill>
                          <a:latin typeface="Arial"/>
                          <a:cs typeface="Arial"/>
                        </a:rPr>
                        <a:t>46</a:t>
                      </a:r>
                      <a:endParaRPr sz="1400" dirty="0">
                        <a:latin typeface="Arial"/>
                        <a:cs typeface="Arial"/>
                      </a:endParaRPr>
                    </a:p>
                  </a:txBody>
                  <a:tcPr marL="0" marR="0" marT="8255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203669"/>
                    </a:solidFill>
                  </a:tcPr>
                </a:tc>
                <a:tc>
                  <a:txBody>
                    <a:bodyPr/>
                    <a:lstStyle/>
                    <a:p>
                      <a:pPr marL="797560" marR="15240" indent="-781050" algn="ctr">
                        <a:lnSpc>
                          <a:spcPct val="100000"/>
                        </a:lnSpc>
                        <a:spcBef>
                          <a:spcPts val="670"/>
                        </a:spcBef>
                      </a:pPr>
                      <a:r>
                        <a:rPr lang="en-IN" sz="1400" b="1" spc="-5" dirty="0" err="1" smtClean="0">
                          <a:solidFill>
                            <a:srgbClr val="FFFFFF"/>
                          </a:solidFill>
                          <a:latin typeface="Arial"/>
                          <a:cs typeface="Arial"/>
                        </a:rPr>
                        <a:t>Sanjai</a:t>
                      </a:r>
                      <a:r>
                        <a:rPr lang="en-IN" sz="1400" b="1" spc="-5" baseline="0" dirty="0" smtClean="0">
                          <a:solidFill>
                            <a:srgbClr val="FFFFFF"/>
                          </a:solidFill>
                          <a:latin typeface="Arial"/>
                          <a:cs typeface="Arial"/>
                        </a:rPr>
                        <a:t> Kumar B</a:t>
                      </a:r>
                      <a:endParaRPr sz="1400" dirty="0">
                        <a:latin typeface="Arial"/>
                        <a:cs typeface="Arial"/>
                      </a:endParaRPr>
                    </a:p>
                  </a:txBody>
                  <a:tcPr marL="0" marR="0" marT="8509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203669"/>
                    </a:solidFill>
                  </a:tcPr>
                </a:tc>
                <a:tc>
                  <a:txBody>
                    <a:bodyPr/>
                    <a:lstStyle/>
                    <a:p>
                      <a:pPr algn="ctr">
                        <a:lnSpc>
                          <a:spcPct val="100000"/>
                        </a:lnSpc>
                        <a:spcBef>
                          <a:spcPts val="650"/>
                        </a:spcBef>
                      </a:pPr>
                      <a:r>
                        <a:rPr sz="1400" b="1" spc="-70" dirty="0">
                          <a:solidFill>
                            <a:srgbClr val="FFFFFF"/>
                          </a:solidFill>
                          <a:latin typeface="Arial"/>
                          <a:cs typeface="Arial"/>
                        </a:rPr>
                        <a:t>A6</a:t>
                      </a:r>
                      <a:endParaRPr sz="1400" dirty="0">
                        <a:latin typeface="Arial"/>
                        <a:cs typeface="Arial"/>
                      </a:endParaRPr>
                    </a:p>
                  </a:txBody>
                  <a:tcPr marL="0" marR="0" marT="8255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203669"/>
                    </a:solidFill>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3999" cy="514349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3319" y="194563"/>
            <a:ext cx="2229485"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000000"/>
                </a:solidFill>
              </a:rPr>
              <a:t>1</a:t>
            </a:r>
            <a:r>
              <a:rPr sz="2800" spc="-90" dirty="0">
                <a:solidFill>
                  <a:srgbClr val="000000"/>
                </a:solidFill>
              </a:rPr>
              <a:t> </a:t>
            </a:r>
            <a:r>
              <a:rPr sz="2800" dirty="0">
                <a:solidFill>
                  <a:srgbClr val="000000"/>
                </a:solidFill>
              </a:rPr>
              <a:t>Introduction</a:t>
            </a:r>
            <a:endParaRPr sz="2800"/>
          </a:p>
        </p:txBody>
      </p:sp>
      <p:sp>
        <p:nvSpPr>
          <p:cNvPr id="3" name="object 3"/>
          <p:cNvSpPr txBox="1"/>
          <p:nvPr/>
        </p:nvSpPr>
        <p:spPr>
          <a:xfrm>
            <a:off x="293319" y="735584"/>
            <a:ext cx="5979160" cy="4085606"/>
          </a:xfrm>
          <a:prstGeom prst="rect">
            <a:avLst/>
          </a:prstGeom>
        </p:spPr>
        <p:txBody>
          <a:bodyPr vert="horz" wrap="square" lIns="0" tIns="12065" rIns="0" bIns="0" rtlCol="0">
            <a:spAutoFit/>
          </a:bodyPr>
          <a:lstStyle/>
          <a:p>
            <a:pPr marL="12700" marR="14604">
              <a:lnSpc>
                <a:spcPct val="100000"/>
              </a:lnSpc>
              <a:spcBef>
                <a:spcPts val="95"/>
              </a:spcBef>
            </a:pPr>
            <a:r>
              <a:rPr sz="1600" spc="-5" dirty="0">
                <a:latin typeface="Times New Roman"/>
                <a:cs typeface="Times New Roman"/>
              </a:rPr>
              <a:t>The Software Requirements Specification is designed to </a:t>
            </a:r>
            <a:r>
              <a:rPr sz="1600" spc="-10" dirty="0">
                <a:latin typeface="Times New Roman"/>
                <a:cs typeface="Times New Roman"/>
              </a:rPr>
              <a:t>document </a:t>
            </a:r>
            <a:r>
              <a:rPr sz="1600" spc="-5" dirty="0">
                <a:latin typeface="Times New Roman"/>
                <a:cs typeface="Times New Roman"/>
              </a:rPr>
              <a:t>and  describe the </a:t>
            </a:r>
            <a:r>
              <a:rPr sz="1600" spc="-10" dirty="0">
                <a:latin typeface="Times New Roman"/>
                <a:cs typeface="Times New Roman"/>
              </a:rPr>
              <a:t>agreement </a:t>
            </a:r>
            <a:r>
              <a:rPr sz="1600" spc="-5" dirty="0">
                <a:latin typeface="Times New Roman"/>
                <a:cs typeface="Times New Roman"/>
              </a:rPr>
              <a:t>between the </a:t>
            </a:r>
            <a:r>
              <a:rPr sz="1600" spc="-10" dirty="0">
                <a:latin typeface="Times New Roman"/>
                <a:cs typeface="Times New Roman"/>
              </a:rPr>
              <a:t>customer </a:t>
            </a:r>
            <a:r>
              <a:rPr sz="1600" spc="-5" dirty="0">
                <a:latin typeface="Times New Roman"/>
                <a:cs typeface="Times New Roman"/>
              </a:rPr>
              <a:t>and the developer  regarding the specification of the software product requested. Its </a:t>
            </a:r>
            <a:r>
              <a:rPr sz="1600" spc="-10" dirty="0">
                <a:latin typeface="Times New Roman"/>
                <a:cs typeface="Times New Roman"/>
              </a:rPr>
              <a:t>primary  </a:t>
            </a:r>
            <a:r>
              <a:rPr sz="1600" spc="-5" dirty="0">
                <a:latin typeface="Times New Roman"/>
                <a:cs typeface="Times New Roman"/>
              </a:rPr>
              <a:t>purpose is to provide a clear and descriptive </a:t>
            </a:r>
            <a:r>
              <a:rPr sz="1600" spc="-10" dirty="0">
                <a:latin typeface="Times New Roman"/>
                <a:cs typeface="Times New Roman"/>
              </a:rPr>
              <a:t>“statement </a:t>
            </a:r>
            <a:r>
              <a:rPr sz="1600" spc="-5" dirty="0">
                <a:latin typeface="Times New Roman"/>
                <a:cs typeface="Times New Roman"/>
              </a:rPr>
              <a:t>of</a:t>
            </a:r>
            <a:r>
              <a:rPr sz="1600" spc="204" dirty="0">
                <a:latin typeface="Times New Roman"/>
                <a:cs typeface="Times New Roman"/>
              </a:rPr>
              <a:t> </a:t>
            </a:r>
            <a:r>
              <a:rPr sz="1600" spc="-5" dirty="0">
                <a:latin typeface="Times New Roman"/>
                <a:cs typeface="Times New Roman"/>
              </a:rPr>
              <a:t>user</a:t>
            </a:r>
            <a:endParaRPr sz="1600" dirty="0">
              <a:latin typeface="Times New Roman"/>
              <a:cs typeface="Times New Roman"/>
            </a:endParaRPr>
          </a:p>
          <a:p>
            <a:pPr marL="12700" marR="115570">
              <a:lnSpc>
                <a:spcPct val="99400"/>
              </a:lnSpc>
              <a:spcBef>
                <a:spcPts val="15"/>
              </a:spcBef>
            </a:pPr>
            <a:r>
              <a:rPr sz="1600" spc="-5" dirty="0">
                <a:latin typeface="Times New Roman"/>
                <a:cs typeface="Times New Roman"/>
              </a:rPr>
              <a:t>requirements” that can be used as a reference in further development of  the software </a:t>
            </a:r>
            <a:r>
              <a:rPr sz="1600" spc="-10" dirty="0">
                <a:latin typeface="Times New Roman"/>
                <a:cs typeface="Times New Roman"/>
              </a:rPr>
              <a:t>system. </a:t>
            </a:r>
            <a:r>
              <a:rPr sz="1600" spc="-5" dirty="0">
                <a:latin typeface="Times New Roman"/>
                <a:cs typeface="Times New Roman"/>
              </a:rPr>
              <a:t>This </a:t>
            </a:r>
            <a:r>
              <a:rPr sz="1600" spc="-10" dirty="0">
                <a:latin typeface="Times New Roman"/>
                <a:cs typeface="Times New Roman"/>
              </a:rPr>
              <a:t>document </a:t>
            </a:r>
            <a:r>
              <a:rPr sz="1600" spc="-5" dirty="0">
                <a:latin typeface="Times New Roman"/>
                <a:cs typeface="Times New Roman"/>
              </a:rPr>
              <a:t>is broken into a </a:t>
            </a:r>
            <a:r>
              <a:rPr sz="1600" spc="-10" dirty="0">
                <a:latin typeface="Times New Roman"/>
                <a:cs typeface="Times New Roman"/>
              </a:rPr>
              <a:t>number </a:t>
            </a:r>
            <a:r>
              <a:rPr sz="1600" spc="-5" dirty="0">
                <a:latin typeface="Times New Roman"/>
                <a:cs typeface="Times New Roman"/>
              </a:rPr>
              <a:t>of sections  used to logically separate the software requirements into easily  referenced</a:t>
            </a:r>
            <a:r>
              <a:rPr sz="1600" spc="30" dirty="0">
                <a:latin typeface="Times New Roman"/>
                <a:cs typeface="Times New Roman"/>
              </a:rPr>
              <a:t> </a:t>
            </a:r>
            <a:r>
              <a:rPr sz="1600" spc="-5" dirty="0">
                <a:latin typeface="Times New Roman"/>
                <a:cs typeface="Times New Roman"/>
              </a:rPr>
              <a:t>parts.</a:t>
            </a:r>
            <a:endParaRPr sz="1600" dirty="0">
              <a:latin typeface="Times New Roman"/>
              <a:cs typeface="Times New Roman"/>
            </a:endParaRPr>
          </a:p>
          <a:p>
            <a:pPr marL="469900">
              <a:lnSpc>
                <a:spcPct val="100000"/>
              </a:lnSpc>
              <a:spcBef>
                <a:spcPts val="720"/>
              </a:spcBef>
            </a:pPr>
            <a:r>
              <a:rPr sz="2800" b="1" spc="-5" dirty="0">
                <a:latin typeface="Carlito"/>
                <a:cs typeface="Carlito"/>
              </a:rPr>
              <a:t>1.1</a:t>
            </a:r>
            <a:r>
              <a:rPr sz="2800" b="1" spc="10" dirty="0">
                <a:latin typeface="Carlito"/>
                <a:cs typeface="Carlito"/>
              </a:rPr>
              <a:t> </a:t>
            </a:r>
            <a:r>
              <a:rPr sz="2800" b="1" spc="-10" dirty="0">
                <a:latin typeface="Carlito"/>
                <a:cs typeface="Carlito"/>
              </a:rPr>
              <a:t>Purpose</a:t>
            </a:r>
            <a:endParaRPr sz="2800" dirty="0">
              <a:latin typeface="Carlito"/>
              <a:cs typeface="Carlito"/>
            </a:endParaRPr>
          </a:p>
          <a:p>
            <a:pPr marL="12700" marR="5080">
              <a:lnSpc>
                <a:spcPct val="100000"/>
              </a:lnSpc>
              <a:spcBef>
                <a:spcPts val="875"/>
              </a:spcBef>
            </a:pPr>
            <a:r>
              <a:rPr sz="1600" spc="-5" dirty="0">
                <a:latin typeface="Carlito"/>
                <a:cs typeface="Carlito"/>
              </a:rPr>
              <a:t>Defining and describing the functions and specifications of the </a:t>
            </a:r>
            <a:r>
              <a:rPr lang="en-IN" sz="1600" spc="-10" dirty="0" smtClean="0">
                <a:latin typeface="Carlito"/>
                <a:cs typeface="Carlito"/>
              </a:rPr>
              <a:t>Money Transfer Application System</a:t>
            </a:r>
            <a:r>
              <a:rPr sz="1600" spc="-10" dirty="0" smtClean="0">
                <a:latin typeface="Carlito"/>
                <a:cs typeface="Carlito"/>
              </a:rPr>
              <a:t> </a:t>
            </a:r>
            <a:r>
              <a:rPr sz="1600" spc="-5" dirty="0">
                <a:latin typeface="Carlito"/>
                <a:cs typeface="Carlito"/>
              </a:rPr>
              <a:t>is the </a:t>
            </a:r>
            <a:r>
              <a:rPr sz="1600" spc="-10" dirty="0">
                <a:latin typeface="Carlito"/>
                <a:cs typeface="Carlito"/>
              </a:rPr>
              <a:t>primary </a:t>
            </a:r>
            <a:r>
              <a:rPr sz="1600" spc="-5" dirty="0">
                <a:latin typeface="Carlito"/>
                <a:cs typeface="Carlito"/>
              </a:rPr>
              <a:t>goal of this Software Requirements  Specification </a:t>
            </a:r>
            <a:r>
              <a:rPr sz="1600" spc="-10" dirty="0">
                <a:latin typeface="Carlito"/>
                <a:cs typeface="Carlito"/>
              </a:rPr>
              <a:t>(SRS). </a:t>
            </a:r>
            <a:r>
              <a:rPr sz="1600" spc="-5" dirty="0">
                <a:latin typeface="Carlito"/>
                <a:cs typeface="Carlito"/>
              </a:rPr>
              <a:t>This Software Requirements Specification illustrates,  in clear terms, the </a:t>
            </a:r>
            <a:r>
              <a:rPr sz="1600" spc="-10" dirty="0">
                <a:latin typeface="Carlito"/>
                <a:cs typeface="Carlito"/>
              </a:rPr>
              <a:t>system’s primary uses </a:t>
            </a:r>
            <a:r>
              <a:rPr sz="1600" spc="-5" dirty="0">
                <a:latin typeface="Carlito"/>
                <a:cs typeface="Carlito"/>
              </a:rPr>
              <a:t>and required functionality as  specified by our</a:t>
            </a:r>
            <a:r>
              <a:rPr sz="1600" dirty="0">
                <a:latin typeface="Carlito"/>
                <a:cs typeface="Carlito"/>
              </a:rPr>
              <a:t> </a:t>
            </a:r>
            <a:r>
              <a:rPr sz="1600" spc="-5" dirty="0">
                <a:latin typeface="Carlito"/>
                <a:cs typeface="Carlito"/>
              </a:rPr>
              <a:t>customer</a:t>
            </a:r>
            <a:endParaRPr sz="1600" dirty="0">
              <a:latin typeface="Carlito"/>
              <a:cs typeface="Carl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91516"/>
            <a:ext cx="1824355" cy="443070"/>
          </a:xfrm>
          <a:prstGeom prst="rect">
            <a:avLst/>
          </a:prstGeom>
        </p:spPr>
        <p:txBody>
          <a:bodyPr vert="horz" wrap="square" lIns="0" tIns="12065" rIns="0" bIns="0" rtlCol="0">
            <a:spAutoFit/>
          </a:bodyPr>
          <a:lstStyle/>
          <a:p>
            <a:pPr marL="12700" algn="ctr">
              <a:lnSpc>
                <a:spcPct val="100000"/>
              </a:lnSpc>
              <a:spcBef>
                <a:spcPts val="95"/>
              </a:spcBef>
            </a:pPr>
            <a:r>
              <a:rPr sz="2800" spc="-5" dirty="0">
                <a:solidFill>
                  <a:srgbClr val="000000"/>
                </a:solidFill>
                <a:latin typeface="Carlito"/>
                <a:cs typeface="Carlito"/>
              </a:rPr>
              <a:t>1.2</a:t>
            </a:r>
            <a:r>
              <a:rPr sz="2800" spc="-50" dirty="0">
                <a:solidFill>
                  <a:srgbClr val="000000"/>
                </a:solidFill>
                <a:latin typeface="Carlito"/>
                <a:cs typeface="Carlito"/>
              </a:rPr>
              <a:t> </a:t>
            </a:r>
            <a:r>
              <a:rPr sz="2800" spc="-5" dirty="0" smtClean="0">
                <a:solidFill>
                  <a:srgbClr val="000000"/>
                </a:solidFill>
                <a:latin typeface="Carlito"/>
                <a:cs typeface="Carlito"/>
              </a:rPr>
              <a:t>S</a:t>
            </a:r>
            <a:r>
              <a:rPr lang="en-IN" sz="2800" spc="-5" dirty="0" smtClean="0">
                <a:solidFill>
                  <a:srgbClr val="000000"/>
                </a:solidFill>
                <a:latin typeface="Carlito"/>
                <a:cs typeface="Carlito"/>
              </a:rPr>
              <a:t>cope</a:t>
            </a:r>
            <a:endParaRPr sz="2800" dirty="0">
              <a:latin typeface="Carlito"/>
              <a:cs typeface="Carlito"/>
            </a:endParaRPr>
          </a:p>
        </p:txBody>
      </p:sp>
      <p:sp>
        <p:nvSpPr>
          <p:cNvPr id="3" name="object 3"/>
          <p:cNvSpPr txBox="1"/>
          <p:nvPr/>
        </p:nvSpPr>
        <p:spPr>
          <a:xfrm>
            <a:off x="154939" y="731011"/>
            <a:ext cx="6063615" cy="4792979"/>
          </a:xfrm>
          <a:prstGeom prst="rect">
            <a:avLst/>
          </a:prstGeom>
        </p:spPr>
        <p:txBody>
          <a:bodyPr vert="horz" wrap="square" lIns="0" tIns="12065" rIns="0" bIns="0" rtlCol="0">
            <a:spAutoFit/>
          </a:bodyPr>
          <a:lstStyle/>
          <a:p>
            <a:pPr marL="12700" marR="98425">
              <a:lnSpc>
                <a:spcPct val="100000"/>
              </a:lnSpc>
              <a:spcBef>
                <a:spcPts val="795"/>
              </a:spcBef>
            </a:pPr>
            <a:r>
              <a:rPr lang="en-US" sz="1600" dirty="0"/>
              <a:t>The scope of a money transfer application system would typically involve the development of a software application that allows users to send and receive money electronically. Such systems would typically integrate with banks and other financial institutions to ensure secure and reliable money transfer transactions</a:t>
            </a:r>
            <a:r>
              <a:rPr lang="en-US" sz="1600" dirty="0" smtClean="0"/>
              <a:t>.</a:t>
            </a:r>
          </a:p>
          <a:p>
            <a:r>
              <a:rPr lang="en-US" sz="1600" dirty="0"/>
              <a:t>Some potential features that could be included in a money transfer application system might include:</a:t>
            </a:r>
          </a:p>
          <a:p>
            <a:r>
              <a:rPr lang="en-US" sz="1600" dirty="0"/>
              <a:t>1</a:t>
            </a:r>
            <a:r>
              <a:rPr lang="en-US" sz="1600" dirty="0" smtClean="0"/>
              <a:t>.User </a:t>
            </a:r>
            <a:r>
              <a:rPr lang="en-US" sz="1600" dirty="0"/>
              <a:t>registration and profile </a:t>
            </a:r>
            <a:r>
              <a:rPr lang="en-US" sz="1600" dirty="0" smtClean="0"/>
              <a:t>management.</a:t>
            </a:r>
            <a:endParaRPr lang="en-US" sz="1600" dirty="0"/>
          </a:p>
          <a:p>
            <a:r>
              <a:rPr lang="en-US" sz="1600" dirty="0" smtClean="0"/>
              <a:t>2.Secure </a:t>
            </a:r>
            <a:r>
              <a:rPr lang="en-US" sz="1600" dirty="0"/>
              <a:t>login and </a:t>
            </a:r>
            <a:r>
              <a:rPr lang="en-US" sz="1600" dirty="0" smtClean="0"/>
              <a:t>authentication.</a:t>
            </a:r>
            <a:endParaRPr lang="en-US" sz="1600" dirty="0"/>
          </a:p>
          <a:p>
            <a:r>
              <a:rPr lang="en-US" sz="1600" dirty="0" smtClean="0"/>
              <a:t>3.Integration </a:t>
            </a:r>
            <a:r>
              <a:rPr lang="en-US" sz="1600" dirty="0"/>
              <a:t>with banking and financial institutions for fund transfer</a:t>
            </a:r>
          </a:p>
          <a:p>
            <a:r>
              <a:rPr lang="en-US" sz="1600" dirty="0" smtClean="0"/>
              <a:t>4.A </a:t>
            </a:r>
            <a:r>
              <a:rPr lang="en-US" sz="1600" dirty="0"/>
              <a:t>dashboard to manage and monitor transaction </a:t>
            </a:r>
            <a:r>
              <a:rPr lang="en-US" sz="1600" dirty="0" smtClean="0"/>
              <a:t>history.</a:t>
            </a:r>
            <a:endParaRPr lang="en-US" sz="1600" dirty="0"/>
          </a:p>
          <a:p>
            <a:r>
              <a:rPr lang="en-US" sz="1600" dirty="0" smtClean="0"/>
              <a:t>5.Notification </a:t>
            </a:r>
            <a:r>
              <a:rPr lang="en-US" sz="1600" dirty="0"/>
              <a:t>and alerts on transactions, account balance and other account </a:t>
            </a:r>
            <a:r>
              <a:rPr lang="en-US" sz="1600" dirty="0" smtClean="0"/>
              <a:t>activity.</a:t>
            </a:r>
          </a:p>
          <a:p>
            <a:r>
              <a:rPr lang="en-US" sz="1600" dirty="0"/>
              <a:t>The scope of a money transfer application system would depend on the requirements of the organization developing the system, as well as the needs of its intended users. With the growing trend towards digital payments, there is a significant market for such systems, and they can be useful for individuals, businesses, and financial institutions alike.</a:t>
            </a:r>
          </a:p>
          <a:p>
            <a:pPr marL="12700" marR="98425">
              <a:lnSpc>
                <a:spcPct val="100000"/>
              </a:lnSpc>
              <a:spcBef>
                <a:spcPts val="795"/>
              </a:spcBef>
            </a:pPr>
            <a:endParaRPr sz="1600" dirty="0">
              <a:latin typeface="Carlito"/>
              <a:cs typeface="Carl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3319" y="312801"/>
            <a:ext cx="1408430" cy="239395"/>
          </a:xfrm>
          <a:prstGeom prst="rect">
            <a:avLst/>
          </a:prstGeom>
        </p:spPr>
        <p:txBody>
          <a:bodyPr vert="horz" wrap="square" lIns="0" tIns="13335" rIns="0" bIns="0" rtlCol="0">
            <a:spAutoFit/>
          </a:bodyPr>
          <a:lstStyle/>
          <a:p>
            <a:pPr marL="12700">
              <a:lnSpc>
                <a:spcPct val="100000"/>
              </a:lnSpc>
              <a:spcBef>
                <a:spcPts val="105"/>
              </a:spcBef>
            </a:pPr>
            <a:r>
              <a:rPr dirty="0">
                <a:solidFill>
                  <a:srgbClr val="000000"/>
                </a:solidFill>
                <a:latin typeface="Arial"/>
                <a:cs typeface="Arial"/>
              </a:rPr>
              <a:t>1.3</a:t>
            </a:r>
            <a:r>
              <a:rPr spc="-70" dirty="0">
                <a:solidFill>
                  <a:srgbClr val="000000"/>
                </a:solidFill>
                <a:latin typeface="Arial"/>
                <a:cs typeface="Arial"/>
              </a:rPr>
              <a:t> </a:t>
            </a:r>
            <a:r>
              <a:rPr spc="-5" dirty="0">
                <a:solidFill>
                  <a:srgbClr val="000000"/>
                </a:solidFill>
                <a:latin typeface="Arial"/>
                <a:cs typeface="Arial"/>
              </a:rPr>
              <a:t>Organization</a:t>
            </a:r>
          </a:p>
        </p:txBody>
      </p:sp>
      <p:sp>
        <p:nvSpPr>
          <p:cNvPr id="3" name="object 3"/>
          <p:cNvSpPr txBox="1"/>
          <p:nvPr/>
        </p:nvSpPr>
        <p:spPr>
          <a:xfrm>
            <a:off x="293319" y="953262"/>
            <a:ext cx="5692775" cy="3654425"/>
          </a:xfrm>
          <a:prstGeom prst="rect">
            <a:avLst/>
          </a:prstGeom>
        </p:spPr>
        <p:txBody>
          <a:bodyPr vert="horz" wrap="square" lIns="0" tIns="13335" rIns="0" bIns="0" rtlCol="0">
            <a:spAutoFit/>
          </a:bodyPr>
          <a:lstStyle/>
          <a:p>
            <a:pPr marL="12700" marR="5080">
              <a:lnSpc>
                <a:spcPct val="100000"/>
              </a:lnSpc>
              <a:spcBef>
                <a:spcPts val="105"/>
              </a:spcBef>
            </a:pPr>
            <a:r>
              <a:rPr sz="1400" spc="-5" dirty="0">
                <a:latin typeface="Arial"/>
                <a:cs typeface="Arial"/>
              </a:rPr>
              <a:t>This Software Requirements </a:t>
            </a:r>
            <a:r>
              <a:rPr sz="1400" dirty="0">
                <a:latin typeface="Arial"/>
                <a:cs typeface="Arial"/>
              </a:rPr>
              <a:t>Specification document is </a:t>
            </a:r>
            <a:r>
              <a:rPr sz="1400" spc="-5" dirty="0">
                <a:latin typeface="Arial"/>
                <a:cs typeface="Arial"/>
              </a:rPr>
              <a:t>divided </a:t>
            </a:r>
            <a:r>
              <a:rPr sz="1400" dirty="0">
                <a:latin typeface="Arial"/>
                <a:cs typeface="Arial"/>
              </a:rPr>
              <a:t>in to  multiple subsections. </a:t>
            </a:r>
            <a:r>
              <a:rPr sz="1400" spc="-5" dirty="0">
                <a:latin typeface="Arial"/>
                <a:cs typeface="Arial"/>
              </a:rPr>
              <a:t>The </a:t>
            </a:r>
            <a:r>
              <a:rPr sz="1400" dirty="0">
                <a:latin typeface="Arial"/>
                <a:cs typeface="Arial"/>
              </a:rPr>
              <a:t>first section includes explanations of the  Purpose, Scope and Organization of the </a:t>
            </a:r>
            <a:r>
              <a:rPr sz="1400" spc="-5" dirty="0">
                <a:latin typeface="Arial"/>
                <a:cs typeface="Arial"/>
              </a:rPr>
              <a:t>document. The </a:t>
            </a:r>
            <a:r>
              <a:rPr sz="1400" dirty="0">
                <a:latin typeface="Arial"/>
                <a:cs typeface="Arial"/>
              </a:rPr>
              <a:t>first section  also handles the description of project specific </a:t>
            </a:r>
            <a:r>
              <a:rPr sz="1400" spc="-5" dirty="0">
                <a:latin typeface="Arial"/>
                <a:cs typeface="Arial"/>
              </a:rPr>
              <a:t>words, acronyms </a:t>
            </a:r>
            <a:r>
              <a:rPr sz="1400" dirty="0">
                <a:latin typeface="Arial"/>
                <a:cs typeface="Arial"/>
              </a:rPr>
              <a:t>and  abbreviations that </a:t>
            </a:r>
            <a:r>
              <a:rPr sz="1400" spc="-5" dirty="0">
                <a:latin typeface="Arial"/>
                <a:cs typeface="Arial"/>
              </a:rPr>
              <a:t>will </a:t>
            </a:r>
            <a:r>
              <a:rPr sz="1400" dirty="0">
                <a:latin typeface="Arial"/>
                <a:cs typeface="Arial"/>
              </a:rPr>
              <a:t>be used in the document. The second section of  the document is separated into the </a:t>
            </a:r>
            <a:r>
              <a:rPr sz="1400" spc="-5" dirty="0">
                <a:latin typeface="Arial"/>
                <a:cs typeface="Arial"/>
              </a:rPr>
              <a:t>following five different </a:t>
            </a:r>
            <a:r>
              <a:rPr sz="1400" dirty="0">
                <a:latin typeface="Arial"/>
                <a:cs typeface="Arial"/>
              </a:rPr>
              <a:t>sections,</a:t>
            </a:r>
            <a:r>
              <a:rPr sz="1400" spc="-225" dirty="0">
                <a:latin typeface="Arial"/>
                <a:cs typeface="Arial"/>
              </a:rPr>
              <a:t> </a:t>
            </a:r>
            <a:r>
              <a:rPr sz="1400" dirty="0">
                <a:latin typeface="Arial"/>
                <a:cs typeface="Arial"/>
              </a:rPr>
              <a:t>each  detailing specific details of </a:t>
            </a:r>
            <a:r>
              <a:rPr sz="1400" spc="-5" dirty="0">
                <a:latin typeface="Arial"/>
                <a:cs typeface="Arial"/>
              </a:rPr>
              <a:t>system </a:t>
            </a:r>
            <a:r>
              <a:rPr sz="1400" dirty="0">
                <a:latin typeface="Arial"/>
                <a:cs typeface="Arial"/>
              </a:rPr>
              <a:t>uses and their </a:t>
            </a:r>
            <a:r>
              <a:rPr sz="1400" spc="-5" dirty="0">
                <a:latin typeface="Arial"/>
                <a:cs typeface="Arial"/>
              </a:rPr>
              <a:t>corresponding</a:t>
            </a:r>
            <a:r>
              <a:rPr sz="1400" spc="-215" dirty="0">
                <a:latin typeface="Arial"/>
                <a:cs typeface="Arial"/>
              </a:rPr>
              <a:t> </a:t>
            </a:r>
            <a:r>
              <a:rPr sz="1400" dirty="0">
                <a:latin typeface="Arial"/>
                <a:cs typeface="Arial"/>
              </a:rPr>
              <a:t>actions:  Product Perspective, Product </a:t>
            </a:r>
            <a:r>
              <a:rPr sz="1400" spc="-5" dirty="0">
                <a:latin typeface="Arial"/>
                <a:cs typeface="Arial"/>
              </a:rPr>
              <a:t>Functions, User Characteristics,  </a:t>
            </a:r>
            <a:r>
              <a:rPr sz="1400" dirty="0">
                <a:latin typeface="Arial"/>
                <a:cs typeface="Arial"/>
              </a:rPr>
              <a:t>Constraints, </a:t>
            </a:r>
            <a:r>
              <a:rPr sz="1400" spc="-5" dirty="0">
                <a:latin typeface="Arial"/>
                <a:cs typeface="Arial"/>
              </a:rPr>
              <a:t>Assumptions </a:t>
            </a:r>
            <a:r>
              <a:rPr sz="1400" dirty="0">
                <a:latin typeface="Arial"/>
                <a:cs typeface="Arial"/>
              </a:rPr>
              <a:t>and Dependencies, Apportioning of  Requirements. The third section is an enumerated listing of all of the  </a:t>
            </a:r>
            <a:r>
              <a:rPr sz="1400" spc="-5" dirty="0">
                <a:latin typeface="Arial"/>
                <a:cs typeface="Arial"/>
              </a:rPr>
              <a:t>requirements </a:t>
            </a:r>
            <a:r>
              <a:rPr sz="1400" dirty="0">
                <a:latin typeface="Arial"/>
                <a:cs typeface="Arial"/>
              </a:rPr>
              <a:t>described for this </a:t>
            </a:r>
            <a:r>
              <a:rPr sz="1400" spc="-5" dirty="0">
                <a:latin typeface="Arial"/>
                <a:cs typeface="Arial"/>
              </a:rPr>
              <a:t>system. The </a:t>
            </a:r>
            <a:r>
              <a:rPr sz="1400" dirty="0">
                <a:latin typeface="Arial"/>
                <a:cs typeface="Arial"/>
              </a:rPr>
              <a:t>fourth section  </a:t>
            </a:r>
            <a:r>
              <a:rPr sz="1400" spc="-5" dirty="0">
                <a:latin typeface="Arial"/>
                <a:cs typeface="Arial"/>
              </a:rPr>
              <a:t>encompasses </a:t>
            </a:r>
            <a:r>
              <a:rPr sz="1400" dirty="0">
                <a:latin typeface="Arial"/>
                <a:cs typeface="Arial"/>
              </a:rPr>
              <a:t>all of the Use-case, Sequence, State and </a:t>
            </a:r>
            <a:r>
              <a:rPr sz="1400" spc="-5" dirty="0">
                <a:latin typeface="Arial"/>
                <a:cs typeface="Arial"/>
              </a:rPr>
              <a:t>Class </a:t>
            </a:r>
            <a:r>
              <a:rPr sz="1400" dirty="0">
                <a:latin typeface="Arial"/>
                <a:cs typeface="Arial"/>
              </a:rPr>
              <a:t>diagrams  that model the </a:t>
            </a:r>
            <a:r>
              <a:rPr sz="1400" spc="-5" dirty="0">
                <a:latin typeface="Arial"/>
                <a:cs typeface="Arial"/>
              </a:rPr>
              <a:t>system. </a:t>
            </a:r>
            <a:r>
              <a:rPr sz="1400" dirty="0">
                <a:latin typeface="Arial"/>
                <a:cs typeface="Arial"/>
              </a:rPr>
              <a:t>In the fifth section there </a:t>
            </a:r>
            <a:r>
              <a:rPr sz="1400" spc="-5" dirty="0">
                <a:latin typeface="Arial"/>
                <a:cs typeface="Arial"/>
              </a:rPr>
              <a:t>exists </a:t>
            </a:r>
            <a:r>
              <a:rPr sz="1400" dirty="0">
                <a:latin typeface="Arial"/>
                <a:cs typeface="Arial"/>
              </a:rPr>
              <a:t>a </a:t>
            </a:r>
            <a:r>
              <a:rPr sz="1400" spc="-5" dirty="0">
                <a:latin typeface="Arial"/>
                <a:cs typeface="Arial"/>
              </a:rPr>
              <a:t>Prototype </a:t>
            </a:r>
            <a:r>
              <a:rPr sz="1400" dirty="0">
                <a:latin typeface="Arial"/>
                <a:cs typeface="Arial"/>
              </a:rPr>
              <a:t>of the  </a:t>
            </a:r>
            <a:r>
              <a:rPr sz="1400" spc="-5" dirty="0">
                <a:latin typeface="Arial"/>
                <a:cs typeface="Arial"/>
              </a:rPr>
              <a:t>system </a:t>
            </a:r>
            <a:r>
              <a:rPr sz="1400" dirty="0">
                <a:latin typeface="Arial"/>
                <a:cs typeface="Arial"/>
              </a:rPr>
              <a:t>along </a:t>
            </a:r>
            <a:r>
              <a:rPr sz="1400" spc="-5" dirty="0">
                <a:latin typeface="Arial"/>
                <a:cs typeface="Arial"/>
              </a:rPr>
              <a:t>with </a:t>
            </a:r>
            <a:r>
              <a:rPr sz="1400" dirty="0">
                <a:latin typeface="Arial"/>
                <a:cs typeface="Arial"/>
              </a:rPr>
              <a:t>a sample scenario that graphically describes the use  of the </a:t>
            </a:r>
            <a:r>
              <a:rPr sz="1400" spc="-5" dirty="0">
                <a:latin typeface="Arial"/>
                <a:cs typeface="Arial"/>
              </a:rPr>
              <a:t>system. </a:t>
            </a:r>
            <a:r>
              <a:rPr sz="1400" dirty="0">
                <a:latin typeface="Arial"/>
                <a:cs typeface="Arial"/>
              </a:rPr>
              <a:t>The </a:t>
            </a:r>
            <a:r>
              <a:rPr sz="1400" spc="-5" dirty="0">
                <a:latin typeface="Arial"/>
                <a:cs typeface="Arial"/>
              </a:rPr>
              <a:t>sixth </a:t>
            </a:r>
            <a:r>
              <a:rPr sz="1400" dirty="0">
                <a:latin typeface="Arial"/>
                <a:cs typeface="Arial"/>
              </a:rPr>
              <a:t>section contains a listing of all related</a:t>
            </a:r>
            <a:r>
              <a:rPr sz="1400" spc="-220" dirty="0">
                <a:latin typeface="Arial"/>
                <a:cs typeface="Arial"/>
              </a:rPr>
              <a:t> </a:t>
            </a:r>
            <a:r>
              <a:rPr sz="1400" dirty="0">
                <a:latin typeface="Arial"/>
                <a:cs typeface="Arial"/>
              </a:rPr>
              <a:t>reference  materials used in this </a:t>
            </a:r>
            <a:r>
              <a:rPr sz="1400" spc="-5" dirty="0">
                <a:latin typeface="Arial"/>
                <a:cs typeface="Arial"/>
              </a:rPr>
              <a:t>document. The seventh </a:t>
            </a:r>
            <a:r>
              <a:rPr sz="1400" dirty="0">
                <a:latin typeface="Arial"/>
                <a:cs typeface="Arial"/>
              </a:rPr>
              <a:t>and final </a:t>
            </a:r>
            <a:r>
              <a:rPr sz="1400" spc="-5" dirty="0">
                <a:latin typeface="Arial"/>
                <a:cs typeface="Arial"/>
              </a:rPr>
              <a:t>subsection </a:t>
            </a:r>
            <a:r>
              <a:rPr sz="1400" dirty="0">
                <a:latin typeface="Arial"/>
                <a:cs typeface="Arial"/>
              </a:rPr>
              <a:t>is  dedicated to </a:t>
            </a:r>
            <a:r>
              <a:rPr sz="1400" spc="-5" dirty="0">
                <a:latin typeface="Arial"/>
                <a:cs typeface="Arial"/>
              </a:rPr>
              <a:t>providing </a:t>
            </a:r>
            <a:r>
              <a:rPr sz="1400" dirty="0">
                <a:latin typeface="Arial"/>
                <a:cs typeface="Arial"/>
              </a:rPr>
              <a:t>a point of contact for any </a:t>
            </a:r>
            <a:r>
              <a:rPr sz="1400" spc="-5" dirty="0">
                <a:latin typeface="Arial"/>
                <a:cs typeface="Arial"/>
              </a:rPr>
              <a:t>viewer </a:t>
            </a:r>
            <a:r>
              <a:rPr sz="1400" dirty="0">
                <a:latin typeface="Arial"/>
                <a:cs typeface="Arial"/>
              </a:rPr>
              <a:t>of this</a:t>
            </a:r>
            <a:r>
              <a:rPr sz="1400" spc="-210" dirty="0">
                <a:latin typeface="Arial"/>
                <a:cs typeface="Arial"/>
              </a:rPr>
              <a:t> </a:t>
            </a:r>
            <a:r>
              <a:rPr sz="1400" dirty="0" smtClean="0">
                <a:latin typeface="Arial"/>
                <a:cs typeface="Arial"/>
              </a:rPr>
              <a:t>document</a:t>
            </a:r>
            <a:r>
              <a:rPr lang="en-IN" sz="1400" dirty="0" smtClean="0">
                <a:latin typeface="Arial"/>
                <a:cs typeface="Arial"/>
              </a:rPr>
              <a:t>.</a:t>
            </a:r>
            <a:endParaRPr sz="1400" dirty="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3319" y="133350"/>
            <a:ext cx="5911850" cy="6598601"/>
          </a:xfrm>
          <a:prstGeom prst="rect">
            <a:avLst/>
          </a:prstGeom>
        </p:spPr>
        <p:txBody>
          <a:bodyPr vert="horz" wrap="square" lIns="0" tIns="12065" rIns="0" bIns="0" rtlCol="0">
            <a:spAutoFit/>
          </a:bodyPr>
          <a:lstStyle/>
          <a:p>
            <a:pPr marL="239395" indent="-227329">
              <a:lnSpc>
                <a:spcPct val="100000"/>
              </a:lnSpc>
              <a:spcBef>
                <a:spcPts val="95"/>
              </a:spcBef>
              <a:buAutoNum type="arabicPeriod" startAt="2"/>
              <a:tabLst>
                <a:tab pos="240029" algn="l"/>
              </a:tabLst>
            </a:pPr>
            <a:r>
              <a:rPr sz="1600" b="1" spc="-5" dirty="0">
                <a:latin typeface="Arial"/>
                <a:cs typeface="Arial"/>
              </a:rPr>
              <a:t>Description</a:t>
            </a:r>
            <a:endParaRPr sz="1600" dirty="0">
              <a:latin typeface="Arial"/>
              <a:cs typeface="Arial"/>
            </a:endParaRPr>
          </a:p>
          <a:p>
            <a:pPr marL="12700" marR="67945" indent="228600">
              <a:lnSpc>
                <a:spcPct val="100000"/>
              </a:lnSpc>
            </a:pPr>
            <a:r>
              <a:rPr sz="1600" spc="-5" dirty="0">
                <a:latin typeface="Arial"/>
                <a:cs typeface="Arial"/>
              </a:rPr>
              <a:t>This section includes details about </a:t>
            </a:r>
            <a:r>
              <a:rPr sz="1600" spc="-10" dirty="0">
                <a:latin typeface="Arial"/>
                <a:cs typeface="Arial"/>
              </a:rPr>
              <a:t>what </a:t>
            </a:r>
            <a:r>
              <a:rPr sz="1600" spc="-5" dirty="0">
                <a:latin typeface="Arial"/>
                <a:cs typeface="Arial"/>
              </a:rPr>
              <a:t>is and </a:t>
            </a:r>
            <a:r>
              <a:rPr sz="1600" dirty="0">
                <a:latin typeface="Arial"/>
                <a:cs typeface="Arial"/>
              </a:rPr>
              <a:t>is </a:t>
            </a:r>
            <a:r>
              <a:rPr sz="1600" spc="-5" dirty="0">
                <a:latin typeface="Arial"/>
                <a:cs typeface="Arial"/>
              </a:rPr>
              <a:t>not expected  of the system in addition to which </a:t>
            </a:r>
            <a:r>
              <a:rPr sz="1600" dirty="0">
                <a:latin typeface="Arial"/>
                <a:cs typeface="Arial"/>
              </a:rPr>
              <a:t>cases </a:t>
            </a:r>
            <a:r>
              <a:rPr sz="1600" spc="-5" dirty="0">
                <a:latin typeface="Arial"/>
                <a:cs typeface="Arial"/>
              </a:rPr>
              <a:t>are intentionally  unsupported and assumptions that </a:t>
            </a:r>
            <a:r>
              <a:rPr sz="1600" spc="-10" dirty="0">
                <a:latin typeface="Arial"/>
                <a:cs typeface="Arial"/>
              </a:rPr>
              <a:t>will </a:t>
            </a:r>
            <a:r>
              <a:rPr sz="1600" spc="-5" dirty="0">
                <a:latin typeface="Arial"/>
                <a:cs typeface="Arial"/>
              </a:rPr>
              <a:t>be used </a:t>
            </a:r>
            <a:r>
              <a:rPr sz="1600" dirty="0">
                <a:latin typeface="Arial"/>
                <a:cs typeface="Arial"/>
              </a:rPr>
              <a:t>in </a:t>
            </a:r>
            <a:r>
              <a:rPr sz="1600" spc="-5" dirty="0">
                <a:latin typeface="Arial"/>
                <a:cs typeface="Arial"/>
              </a:rPr>
              <a:t>the creation of  the</a:t>
            </a:r>
            <a:r>
              <a:rPr sz="1600" spc="5" dirty="0">
                <a:latin typeface="Arial"/>
                <a:cs typeface="Arial"/>
              </a:rPr>
              <a:t> </a:t>
            </a:r>
            <a:r>
              <a:rPr sz="1600" spc="-10" dirty="0">
                <a:latin typeface="Arial"/>
                <a:cs typeface="Arial"/>
              </a:rPr>
              <a:t>system</a:t>
            </a:r>
            <a:endParaRPr sz="1600" dirty="0">
              <a:latin typeface="Arial"/>
              <a:cs typeface="Arial"/>
            </a:endParaRPr>
          </a:p>
          <a:p>
            <a:pPr marL="583565" lvl="1">
              <a:lnSpc>
                <a:spcPct val="100000"/>
              </a:lnSpc>
              <a:tabLst>
                <a:tab pos="923925" algn="l"/>
              </a:tabLst>
            </a:pPr>
            <a:r>
              <a:rPr lang="en-IN" sz="1600" b="1" spc="-5" dirty="0" smtClean="0">
                <a:latin typeface="Arial"/>
                <a:cs typeface="Arial"/>
              </a:rPr>
              <a:t>2.1 </a:t>
            </a:r>
            <a:r>
              <a:rPr sz="1600" b="1" spc="-5" dirty="0" smtClean="0">
                <a:latin typeface="Arial"/>
                <a:cs typeface="Arial"/>
              </a:rPr>
              <a:t>Constraints</a:t>
            </a:r>
            <a:endParaRPr lang="en-IN" sz="1600" b="1" spc="-5" dirty="0" smtClean="0">
              <a:latin typeface="Arial"/>
              <a:cs typeface="Arial"/>
            </a:endParaRPr>
          </a:p>
          <a:p>
            <a:r>
              <a:rPr lang="en-US" dirty="0" smtClean="0"/>
              <a:t>	While </a:t>
            </a:r>
            <a:r>
              <a:rPr lang="en-US" dirty="0"/>
              <a:t>a money transfer application system can offer many benefits and conveniences, there are also several potential constraints that should be considered when developing such a system. Here are some of the most common constraints</a:t>
            </a:r>
            <a:r>
              <a:rPr lang="en-US" dirty="0" smtClean="0"/>
              <a:t>:</a:t>
            </a:r>
          </a:p>
          <a:p>
            <a:r>
              <a:rPr lang="en-US" dirty="0"/>
              <a:t>	</a:t>
            </a:r>
            <a:r>
              <a:rPr lang="en-US" sz="1400" b="1" i="1" dirty="0" smtClean="0"/>
              <a:t>1.</a:t>
            </a:r>
            <a:r>
              <a:rPr lang="en-US" sz="1600" b="1" i="1" u="sng" dirty="0" smtClean="0"/>
              <a:t>Security</a:t>
            </a:r>
            <a:r>
              <a:rPr lang="en-US" sz="1600" b="1" i="1" u="sng" dirty="0"/>
              <a:t>: </a:t>
            </a:r>
            <a:r>
              <a:rPr lang="en-US" sz="1400" b="1" i="1" dirty="0"/>
              <a:t>The security of the system is a significant constraint, as it involves handling financial transactions and sensitive user data. Robust security measures need to be in place to protect user data and prevent fraud</a:t>
            </a:r>
            <a:r>
              <a:rPr lang="en-US" sz="1400" b="1" i="1" dirty="0" smtClean="0"/>
              <a:t>.</a:t>
            </a:r>
          </a:p>
          <a:p>
            <a:r>
              <a:rPr lang="en-US" sz="1400" b="1" i="1" dirty="0"/>
              <a:t>	</a:t>
            </a:r>
            <a:r>
              <a:rPr lang="en-US" sz="1400" b="1" i="1" dirty="0" smtClean="0"/>
              <a:t>2.</a:t>
            </a:r>
            <a:r>
              <a:rPr lang="en-US" sz="1400" dirty="0"/>
              <a:t> </a:t>
            </a:r>
            <a:r>
              <a:rPr lang="en-US" sz="1600" b="1" u="sng" dirty="0"/>
              <a:t>Network Connectivity</a:t>
            </a:r>
            <a:r>
              <a:rPr lang="en-US" sz="1400" b="1" dirty="0"/>
              <a:t>: The system needs to be designed to work in areas with different levels of internet connectivity, as well as for users with different devices and operating systems</a:t>
            </a:r>
            <a:r>
              <a:rPr lang="en-US" sz="1400" b="1" dirty="0" smtClean="0"/>
              <a:t>.</a:t>
            </a:r>
          </a:p>
          <a:p>
            <a:r>
              <a:rPr lang="en-US" sz="1400" b="1" dirty="0"/>
              <a:t>	</a:t>
            </a:r>
            <a:r>
              <a:rPr lang="en-US" sz="1400" b="1" dirty="0" smtClean="0"/>
              <a:t>3.</a:t>
            </a:r>
            <a:r>
              <a:rPr lang="en-US" sz="1400" dirty="0"/>
              <a:t> </a:t>
            </a:r>
            <a:r>
              <a:rPr lang="en-US" sz="1600" b="1" u="sng" dirty="0"/>
              <a:t>Scalability</a:t>
            </a:r>
            <a:r>
              <a:rPr lang="en-US" sz="1400" b="1" dirty="0"/>
              <a:t>: The system must be designed to handle large volumes of transactions and accommodate growth in the number of users, without any compromise on performance</a:t>
            </a:r>
            <a:r>
              <a:rPr lang="en-US" sz="1400" dirty="0"/>
              <a:t>.</a:t>
            </a:r>
          </a:p>
          <a:p>
            <a:endParaRPr lang="en-US" sz="1400" b="1" dirty="0"/>
          </a:p>
          <a:p>
            <a:endParaRPr lang="en-US" sz="1400" b="1" i="1" dirty="0"/>
          </a:p>
          <a:p>
            <a:endParaRPr lang="en-US" dirty="0" smtClean="0"/>
          </a:p>
          <a:p>
            <a:endParaRPr lang="en-US" dirty="0"/>
          </a:p>
          <a:p>
            <a:r>
              <a:rPr lang="en-US" dirty="0"/>
              <a:t/>
            </a:r>
            <a:br>
              <a:rPr lang="en-US" dirty="0"/>
            </a:br>
            <a:endParaRPr sz="1600" dirty="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3999" cy="5143498"/>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271272" y="2976372"/>
            <a:ext cx="175260" cy="1324610"/>
            <a:chOff x="271272" y="2976372"/>
            <a:chExt cx="175260" cy="1324610"/>
          </a:xfrm>
        </p:grpSpPr>
        <p:sp>
          <p:nvSpPr>
            <p:cNvPr id="4" name="object 4"/>
            <p:cNvSpPr/>
            <p:nvPr/>
          </p:nvSpPr>
          <p:spPr>
            <a:xfrm>
              <a:off x="271272" y="2976372"/>
              <a:ext cx="175260" cy="374650"/>
            </a:xfrm>
            <a:custGeom>
              <a:avLst/>
              <a:gdLst/>
              <a:ahLst/>
              <a:cxnLst/>
              <a:rect l="l" t="t" r="r" b="b"/>
              <a:pathLst>
                <a:path w="175259" h="374650">
                  <a:moveTo>
                    <a:pt x="175259" y="0"/>
                  </a:moveTo>
                  <a:lnTo>
                    <a:pt x="0" y="0"/>
                  </a:lnTo>
                  <a:lnTo>
                    <a:pt x="0" y="374523"/>
                  </a:lnTo>
                  <a:lnTo>
                    <a:pt x="175259" y="374523"/>
                  </a:lnTo>
                  <a:lnTo>
                    <a:pt x="175259" y="0"/>
                  </a:lnTo>
                  <a:close/>
                </a:path>
              </a:pathLst>
            </a:custGeom>
            <a:solidFill>
              <a:srgbClr val="C68A30"/>
            </a:solidFill>
          </p:spPr>
          <p:txBody>
            <a:bodyPr wrap="square" lIns="0" tIns="0" rIns="0" bIns="0" rtlCol="0"/>
            <a:lstStyle/>
            <a:p>
              <a:endParaRPr/>
            </a:p>
          </p:txBody>
        </p:sp>
        <p:sp>
          <p:nvSpPr>
            <p:cNvPr id="5" name="object 5"/>
            <p:cNvSpPr/>
            <p:nvPr/>
          </p:nvSpPr>
          <p:spPr>
            <a:xfrm>
              <a:off x="358140" y="3188208"/>
              <a:ext cx="0" cy="1112520"/>
            </a:xfrm>
            <a:custGeom>
              <a:avLst/>
              <a:gdLst/>
              <a:ahLst/>
              <a:cxnLst/>
              <a:rect l="l" t="t" r="r" b="b"/>
              <a:pathLst>
                <a:path h="1112520">
                  <a:moveTo>
                    <a:pt x="0" y="0"/>
                  </a:moveTo>
                  <a:lnTo>
                    <a:pt x="0" y="1112202"/>
                  </a:lnTo>
                </a:path>
              </a:pathLst>
            </a:custGeom>
            <a:ln w="12192">
              <a:solidFill>
                <a:srgbClr val="C68A30"/>
              </a:solidFill>
            </a:ln>
          </p:spPr>
          <p:txBody>
            <a:bodyPr wrap="square" lIns="0" tIns="0" rIns="0" bIns="0" rtlCol="0"/>
            <a:lstStyle/>
            <a:p>
              <a:endParaRPr/>
            </a:p>
          </p:txBody>
        </p:sp>
      </p:grpSp>
      <p:grpSp>
        <p:nvGrpSpPr>
          <p:cNvPr id="6" name="object 6"/>
          <p:cNvGrpSpPr/>
          <p:nvPr/>
        </p:nvGrpSpPr>
        <p:grpSpPr>
          <a:xfrm>
            <a:off x="271272" y="225552"/>
            <a:ext cx="175260" cy="2253615"/>
            <a:chOff x="271272" y="225552"/>
            <a:chExt cx="175260" cy="2253615"/>
          </a:xfrm>
        </p:grpSpPr>
        <p:sp>
          <p:nvSpPr>
            <p:cNvPr id="7" name="object 7"/>
            <p:cNvSpPr/>
            <p:nvPr/>
          </p:nvSpPr>
          <p:spPr>
            <a:xfrm>
              <a:off x="358140" y="431292"/>
              <a:ext cx="0" cy="2047875"/>
            </a:xfrm>
            <a:custGeom>
              <a:avLst/>
              <a:gdLst/>
              <a:ahLst/>
              <a:cxnLst/>
              <a:rect l="l" t="t" r="r" b="b"/>
              <a:pathLst>
                <a:path h="2047875">
                  <a:moveTo>
                    <a:pt x="0" y="0"/>
                  </a:moveTo>
                  <a:lnTo>
                    <a:pt x="0" y="2047875"/>
                  </a:lnTo>
                </a:path>
              </a:pathLst>
            </a:custGeom>
            <a:ln w="12192">
              <a:solidFill>
                <a:srgbClr val="203669"/>
              </a:solidFill>
            </a:ln>
          </p:spPr>
          <p:txBody>
            <a:bodyPr wrap="square" lIns="0" tIns="0" rIns="0" bIns="0" rtlCol="0"/>
            <a:lstStyle/>
            <a:p>
              <a:endParaRPr/>
            </a:p>
          </p:txBody>
        </p:sp>
        <p:sp>
          <p:nvSpPr>
            <p:cNvPr id="8" name="object 8"/>
            <p:cNvSpPr/>
            <p:nvPr/>
          </p:nvSpPr>
          <p:spPr>
            <a:xfrm>
              <a:off x="271272" y="225552"/>
              <a:ext cx="175260" cy="374650"/>
            </a:xfrm>
            <a:custGeom>
              <a:avLst/>
              <a:gdLst/>
              <a:ahLst/>
              <a:cxnLst/>
              <a:rect l="l" t="t" r="r" b="b"/>
              <a:pathLst>
                <a:path w="175259" h="374650">
                  <a:moveTo>
                    <a:pt x="175259" y="0"/>
                  </a:moveTo>
                  <a:lnTo>
                    <a:pt x="0" y="0"/>
                  </a:lnTo>
                  <a:lnTo>
                    <a:pt x="0" y="374523"/>
                  </a:lnTo>
                  <a:lnTo>
                    <a:pt x="175259" y="374523"/>
                  </a:lnTo>
                  <a:lnTo>
                    <a:pt x="175259" y="0"/>
                  </a:lnTo>
                  <a:close/>
                </a:path>
              </a:pathLst>
            </a:custGeom>
            <a:solidFill>
              <a:srgbClr val="203669"/>
            </a:solidFill>
          </p:spPr>
          <p:txBody>
            <a:bodyPr wrap="square" lIns="0" tIns="0" rIns="0" bIns="0" rtlCol="0"/>
            <a:lstStyle/>
            <a:p>
              <a:endParaRPr/>
            </a:p>
          </p:txBody>
        </p:sp>
      </p:grpSp>
      <p:sp>
        <p:nvSpPr>
          <p:cNvPr id="9" name="object 9"/>
          <p:cNvSpPr txBox="1"/>
          <p:nvPr/>
        </p:nvSpPr>
        <p:spPr>
          <a:xfrm>
            <a:off x="524357" y="2999613"/>
            <a:ext cx="6906259" cy="1290320"/>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C68A30"/>
                </a:solidFill>
                <a:latin typeface="Trebuchet MS"/>
                <a:cs typeface="Trebuchet MS"/>
              </a:rPr>
              <a:t>Learning</a:t>
            </a:r>
            <a:r>
              <a:rPr sz="1400" b="1" spc="10" dirty="0">
                <a:solidFill>
                  <a:srgbClr val="C68A30"/>
                </a:solidFill>
                <a:latin typeface="Trebuchet MS"/>
                <a:cs typeface="Trebuchet MS"/>
              </a:rPr>
              <a:t> </a:t>
            </a:r>
            <a:r>
              <a:rPr sz="1400" b="1" spc="-15" dirty="0">
                <a:solidFill>
                  <a:srgbClr val="C68A30"/>
                </a:solidFill>
                <a:latin typeface="Trebuchet MS"/>
                <a:cs typeface="Trebuchet MS"/>
              </a:rPr>
              <a:t>Outcome</a:t>
            </a:r>
            <a:endParaRPr sz="1400">
              <a:latin typeface="Trebuchet MS"/>
              <a:cs typeface="Trebuchet MS"/>
            </a:endParaRPr>
          </a:p>
          <a:p>
            <a:pPr marL="513715" indent="-318770">
              <a:lnSpc>
                <a:spcPct val="100000"/>
              </a:lnSpc>
              <a:spcBef>
                <a:spcPts val="1250"/>
              </a:spcBef>
              <a:buFont typeface="Arial"/>
              <a:buChar char="▪"/>
              <a:tabLst>
                <a:tab pos="514350" algn="l"/>
              </a:tabLst>
            </a:pPr>
            <a:r>
              <a:rPr sz="1400" spc="-40" dirty="0">
                <a:latin typeface="P052"/>
                <a:cs typeface="P052"/>
              </a:rPr>
              <a:t>Get</a:t>
            </a:r>
            <a:r>
              <a:rPr sz="1400" spc="-90" dirty="0">
                <a:latin typeface="P052"/>
                <a:cs typeface="P052"/>
              </a:rPr>
              <a:t> </a:t>
            </a:r>
            <a:r>
              <a:rPr sz="1400" spc="-15" dirty="0">
                <a:latin typeface="P052"/>
                <a:cs typeface="P052"/>
              </a:rPr>
              <a:t>to</a:t>
            </a:r>
            <a:r>
              <a:rPr sz="1400" spc="-40" dirty="0">
                <a:latin typeface="P052"/>
                <a:cs typeface="P052"/>
              </a:rPr>
              <a:t> </a:t>
            </a:r>
            <a:r>
              <a:rPr sz="1400" spc="-75" dirty="0">
                <a:latin typeface="P052"/>
                <a:cs typeface="P052"/>
              </a:rPr>
              <a:t>know</a:t>
            </a:r>
            <a:r>
              <a:rPr sz="1400" spc="-170" dirty="0">
                <a:latin typeface="P052"/>
                <a:cs typeface="P052"/>
              </a:rPr>
              <a:t> </a:t>
            </a:r>
            <a:r>
              <a:rPr sz="1400" spc="-55" dirty="0">
                <a:latin typeface="P052"/>
                <a:cs typeface="P052"/>
              </a:rPr>
              <a:t>about</a:t>
            </a:r>
            <a:r>
              <a:rPr sz="1400" spc="-90" dirty="0">
                <a:latin typeface="P052"/>
                <a:cs typeface="P052"/>
              </a:rPr>
              <a:t> </a:t>
            </a:r>
            <a:r>
              <a:rPr sz="1400" spc="-60" dirty="0">
                <a:latin typeface="P052"/>
                <a:cs typeface="P052"/>
              </a:rPr>
              <a:t>different</a:t>
            </a:r>
            <a:r>
              <a:rPr sz="1400" spc="-105" dirty="0">
                <a:latin typeface="P052"/>
                <a:cs typeface="P052"/>
              </a:rPr>
              <a:t> </a:t>
            </a:r>
            <a:r>
              <a:rPr sz="1400" spc="-65" dirty="0">
                <a:latin typeface="P052"/>
                <a:cs typeface="P052"/>
              </a:rPr>
              <a:t>lifecycle</a:t>
            </a:r>
            <a:r>
              <a:rPr sz="1400" spc="-125" dirty="0">
                <a:latin typeface="P052"/>
                <a:cs typeface="P052"/>
              </a:rPr>
              <a:t> </a:t>
            </a:r>
            <a:r>
              <a:rPr sz="1400" spc="-15" dirty="0">
                <a:latin typeface="P052"/>
                <a:cs typeface="P052"/>
              </a:rPr>
              <a:t>models.</a:t>
            </a:r>
            <a:endParaRPr sz="1400">
              <a:latin typeface="P052"/>
              <a:cs typeface="P052"/>
            </a:endParaRPr>
          </a:p>
          <a:p>
            <a:pPr marL="513715" indent="-318770">
              <a:lnSpc>
                <a:spcPct val="100000"/>
              </a:lnSpc>
              <a:spcBef>
                <a:spcPts val="110"/>
              </a:spcBef>
              <a:buFont typeface="Arial"/>
              <a:buChar char="▪"/>
              <a:tabLst>
                <a:tab pos="514350" algn="l"/>
              </a:tabLst>
            </a:pPr>
            <a:r>
              <a:rPr sz="1400" spc="-90" dirty="0">
                <a:latin typeface="P052"/>
                <a:cs typeface="P052"/>
              </a:rPr>
              <a:t>Understanding</a:t>
            </a:r>
            <a:r>
              <a:rPr sz="1400" spc="-55" dirty="0">
                <a:latin typeface="P052"/>
                <a:cs typeface="P052"/>
              </a:rPr>
              <a:t> </a:t>
            </a:r>
            <a:r>
              <a:rPr sz="1400" spc="-80" dirty="0">
                <a:latin typeface="P052"/>
                <a:cs typeface="P052"/>
              </a:rPr>
              <a:t>importance</a:t>
            </a:r>
            <a:r>
              <a:rPr sz="1400" spc="-75" dirty="0">
                <a:latin typeface="P052"/>
                <a:cs typeface="P052"/>
              </a:rPr>
              <a:t> </a:t>
            </a:r>
            <a:r>
              <a:rPr sz="1400" spc="-80" dirty="0">
                <a:latin typeface="P052"/>
                <a:cs typeface="P052"/>
              </a:rPr>
              <a:t>and</a:t>
            </a:r>
            <a:r>
              <a:rPr sz="1400" spc="-145" dirty="0">
                <a:latin typeface="P052"/>
                <a:cs typeface="P052"/>
              </a:rPr>
              <a:t> </a:t>
            </a:r>
            <a:r>
              <a:rPr sz="1400" spc="-80" dirty="0">
                <a:latin typeface="P052"/>
                <a:cs typeface="P052"/>
              </a:rPr>
              <a:t>how</a:t>
            </a:r>
            <a:r>
              <a:rPr sz="1400" spc="-170" dirty="0">
                <a:latin typeface="P052"/>
                <a:cs typeface="P052"/>
              </a:rPr>
              <a:t> </a:t>
            </a:r>
            <a:r>
              <a:rPr sz="1400" spc="-20" dirty="0">
                <a:latin typeface="P052"/>
                <a:cs typeface="P052"/>
              </a:rPr>
              <a:t>to</a:t>
            </a:r>
            <a:r>
              <a:rPr sz="1400" spc="-50" dirty="0">
                <a:latin typeface="P052"/>
                <a:cs typeface="P052"/>
              </a:rPr>
              <a:t> </a:t>
            </a:r>
            <a:r>
              <a:rPr sz="1400" spc="-60" dirty="0">
                <a:latin typeface="P052"/>
                <a:cs typeface="P052"/>
              </a:rPr>
              <a:t>create</a:t>
            </a:r>
            <a:r>
              <a:rPr sz="1400" spc="-100" dirty="0">
                <a:latin typeface="P052"/>
                <a:cs typeface="P052"/>
              </a:rPr>
              <a:t> </a:t>
            </a:r>
            <a:r>
              <a:rPr sz="1400" spc="-45" dirty="0">
                <a:latin typeface="P052"/>
                <a:cs typeface="P052"/>
              </a:rPr>
              <a:t>an</a:t>
            </a:r>
            <a:r>
              <a:rPr sz="1400" spc="-145" dirty="0">
                <a:latin typeface="P052"/>
                <a:cs typeface="P052"/>
              </a:rPr>
              <a:t> </a:t>
            </a:r>
            <a:r>
              <a:rPr sz="1400" spc="-20" dirty="0">
                <a:latin typeface="P052"/>
                <a:cs typeface="P052"/>
              </a:rPr>
              <a:t>SRS</a:t>
            </a:r>
            <a:endParaRPr sz="1400">
              <a:latin typeface="P052"/>
              <a:cs typeface="P052"/>
            </a:endParaRPr>
          </a:p>
          <a:p>
            <a:pPr marL="513715" indent="-318770">
              <a:lnSpc>
                <a:spcPct val="100000"/>
              </a:lnSpc>
              <a:spcBef>
                <a:spcPts val="95"/>
              </a:spcBef>
              <a:buFont typeface="Arial"/>
              <a:buChar char="▪"/>
              <a:tabLst>
                <a:tab pos="514350" algn="l"/>
              </a:tabLst>
            </a:pPr>
            <a:r>
              <a:rPr sz="1400" spc="-75" dirty="0">
                <a:latin typeface="P052"/>
                <a:cs typeface="P052"/>
              </a:rPr>
              <a:t>Knowing</a:t>
            </a:r>
            <a:r>
              <a:rPr sz="1400" spc="-175" dirty="0">
                <a:latin typeface="P052"/>
                <a:cs typeface="P052"/>
              </a:rPr>
              <a:t> </a:t>
            </a:r>
            <a:r>
              <a:rPr sz="1400" spc="-85" dirty="0">
                <a:latin typeface="P052"/>
                <a:cs typeface="P052"/>
              </a:rPr>
              <a:t>various</a:t>
            </a:r>
            <a:r>
              <a:rPr sz="1400" spc="-180" dirty="0">
                <a:latin typeface="P052"/>
                <a:cs typeface="P052"/>
              </a:rPr>
              <a:t> </a:t>
            </a:r>
            <a:r>
              <a:rPr sz="1400" spc="-95" dirty="0">
                <a:latin typeface="P052"/>
                <a:cs typeface="P052"/>
              </a:rPr>
              <a:t>commands</a:t>
            </a:r>
            <a:r>
              <a:rPr sz="1400" spc="-145" dirty="0">
                <a:latin typeface="P052"/>
                <a:cs typeface="P052"/>
              </a:rPr>
              <a:t> </a:t>
            </a:r>
            <a:r>
              <a:rPr sz="1400" spc="-20" dirty="0">
                <a:latin typeface="P052"/>
                <a:cs typeface="P052"/>
              </a:rPr>
              <a:t>of</a:t>
            </a:r>
            <a:r>
              <a:rPr sz="1400" spc="-100" dirty="0">
                <a:latin typeface="P052"/>
                <a:cs typeface="P052"/>
              </a:rPr>
              <a:t> </a:t>
            </a:r>
            <a:r>
              <a:rPr sz="1400" spc="-15" dirty="0">
                <a:latin typeface="P052"/>
                <a:cs typeface="P052"/>
              </a:rPr>
              <a:t>Github</a:t>
            </a:r>
            <a:endParaRPr sz="1400">
              <a:latin typeface="P052"/>
              <a:cs typeface="P052"/>
            </a:endParaRPr>
          </a:p>
          <a:p>
            <a:pPr marL="513715" indent="-318770">
              <a:lnSpc>
                <a:spcPct val="100000"/>
              </a:lnSpc>
              <a:spcBef>
                <a:spcPts val="100"/>
              </a:spcBef>
              <a:buFont typeface="Arial"/>
              <a:buChar char="▪"/>
              <a:tabLst>
                <a:tab pos="514350" algn="l"/>
              </a:tabLst>
            </a:pPr>
            <a:r>
              <a:rPr sz="1400" spc="-90" dirty="0">
                <a:latin typeface="P052"/>
                <a:cs typeface="P052"/>
              </a:rPr>
              <a:t>Understanding</a:t>
            </a:r>
            <a:r>
              <a:rPr sz="1400" spc="-35" dirty="0">
                <a:latin typeface="P052"/>
                <a:cs typeface="P052"/>
              </a:rPr>
              <a:t> </a:t>
            </a:r>
            <a:r>
              <a:rPr sz="1400" spc="-80" dirty="0">
                <a:latin typeface="P052"/>
                <a:cs typeface="P052"/>
              </a:rPr>
              <a:t>agile</a:t>
            </a:r>
            <a:r>
              <a:rPr sz="1400" spc="-165" dirty="0">
                <a:latin typeface="P052"/>
                <a:cs typeface="P052"/>
              </a:rPr>
              <a:t> </a:t>
            </a:r>
            <a:r>
              <a:rPr sz="1400" spc="-70" dirty="0">
                <a:latin typeface="P052"/>
                <a:cs typeface="P052"/>
              </a:rPr>
              <a:t>and</a:t>
            </a:r>
            <a:r>
              <a:rPr sz="1400" spc="-135" dirty="0">
                <a:latin typeface="P052"/>
                <a:cs typeface="P052"/>
              </a:rPr>
              <a:t> </a:t>
            </a:r>
            <a:r>
              <a:rPr sz="1400" spc="-80" dirty="0">
                <a:latin typeface="P052"/>
                <a:cs typeface="P052"/>
              </a:rPr>
              <a:t>scrum</a:t>
            </a:r>
            <a:r>
              <a:rPr sz="1400" spc="-145" dirty="0">
                <a:latin typeface="P052"/>
                <a:cs typeface="P052"/>
              </a:rPr>
              <a:t> </a:t>
            </a:r>
            <a:r>
              <a:rPr sz="1400" spc="-100" dirty="0">
                <a:latin typeface="P052"/>
                <a:cs typeface="P052"/>
              </a:rPr>
              <a:t>management</a:t>
            </a:r>
            <a:r>
              <a:rPr sz="1400" spc="-120" dirty="0">
                <a:latin typeface="P052"/>
                <a:cs typeface="P052"/>
              </a:rPr>
              <a:t> </a:t>
            </a:r>
            <a:r>
              <a:rPr sz="1400" spc="-65" dirty="0">
                <a:latin typeface="P052"/>
                <a:cs typeface="P052"/>
              </a:rPr>
              <a:t>techniques</a:t>
            </a:r>
            <a:r>
              <a:rPr sz="1400" spc="-135" dirty="0">
                <a:latin typeface="P052"/>
                <a:cs typeface="P052"/>
              </a:rPr>
              <a:t> </a:t>
            </a:r>
            <a:r>
              <a:rPr sz="1400" spc="-35" dirty="0">
                <a:latin typeface="P052"/>
                <a:cs typeface="P052"/>
              </a:rPr>
              <a:t>for</a:t>
            </a:r>
            <a:r>
              <a:rPr sz="1400" spc="-60" dirty="0">
                <a:latin typeface="P052"/>
                <a:cs typeface="P052"/>
              </a:rPr>
              <a:t> </a:t>
            </a:r>
            <a:r>
              <a:rPr sz="1400" spc="-45" dirty="0">
                <a:latin typeface="P052"/>
                <a:cs typeface="P052"/>
              </a:rPr>
              <a:t>efficient</a:t>
            </a:r>
            <a:r>
              <a:rPr sz="1400" spc="-105" dirty="0">
                <a:latin typeface="P052"/>
                <a:cs typeface="P052"/>
              </a:rPr>
              <a:t> </a:t>
            </a:r>
            <a:r>
              <a:rPr sz="1400" spc="-65" dirty="0">
                <a:latin typeface="P052"/>
                <a:cs typeface="P052"/>
              </a:rPr>
              <a:t>product</a:t>
            </a:r>
            <a:r>
              <a:rPr sz="1400" spc="-85" dirty="0">
                <a:latin typeface="P052"/>
                <a:cs typeface="P052"/>
              </a:rPr>
              <a:t> </a:t>
            </a:r>
            <a:r>
              <a:rPr sz="1400" spc="-60" dirty="0">
                <a:latin typeface="P052"/>
                <a:cs typeface="P052"/>
              </a:rPr>
              <a:t>development</a:t>
            </a:r>
            <a:endParaRPr sz="1400">
              <a:latin typeface="P052"/>
              <a:cs typeface="P052"/>
            </a:endParaRPr>
          </a:p>
        </p:txBody>
      </p:sp>
      <p:sp>
        <p:nvSpPr>
          <p:cNvPr id="10" name="object 10"/>
          <p:cNvSpPr txBox="1">
            <a:spLocks noGrp="1"/>
          </p:cNvSpPr>
          <p:nvPr>
            <p:ph type="title"/>
          </p:nvPr>
        </p:nvSpPr>
        <p:spPr>
          <a:xfrm>
            <a:off x="524967" y="237566"/>
            <a:ext cx="783590" cy="300355"/>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203669"/>
                </a:solidFill>
              </a:rPr>
              <a:t>Task </a:t>
            </a:r>
            <a:r>
              <a:rPr sz="1800" dirty="0">
                <a:solidFill>
                  <a:srgbClr val="203669"/>
                </a:solidFill>
              </a:rPr>
              <a:t>-</a:t>
            </a:r>
            <a:r>
              <a:rPr sz="1800" spc="-215" dirty="0">
                <a:solidFill>
                  <a:srgbClr val="203669"/>
                </a:solidFill>
              </a:rPr>
              <a:t> </a:t>
            </a:r>
            <a:r>
              <a:rPr sz="1800" dirty="0">
                <a:solidFill>
                  <a:srgbClr val="203669"/>
                </a:solidFill>
              </a:rPr>
              <a:t>1</a:t>
            </a:r>
            <a:endParaRPr sz="1800"/>
          </a:p>
        </p:txBody>
      </p:sp>
      <p:sp>
        <p:nvSpPr>
          <p:cNvPr id="11" name="object 11"/>
          <p:cNvSpPr txBox="1"/>
          <p:nvPr/>
        </p:nvSpPr>
        <p:spPr>
          <a:xfrm>
            <a:off x="560323" y="576551"/>
            <a:ext cx="4406265" cy="1755775"/>
          </a:xfrm>
          <a:prstGeom prst="rect">
            <a:avLst/>
          </a:prstGeom>
        </p:spPr>
        <p:txBody>
          <a:bodyPr vert="horz" wrap="square" lIns="0" tIns="41910" rIns="0" bIns="0" rtlCol="0">
            <a:spAutoFit/>
          </a:bodyPr>
          <a:lstStyle/>
          <a:p>
            <a:pPr marL="12700">
              <a:lnSpc>
                <a:spcPct val="100000"/>
              </a:lnSpc>
              <a:spcBef>
                <a:spcPts val="330"/>
              </a:spcBef>
            </a:pPr>
            <a:r>
              <a:rPr sz="1600" b="1" spc="-25" dirty="0">
                <a:solidFill>
                  <a:srgbClr val="095292"/>
                </a:solidFill>
                <a:latin typeface="Times New Roman"/>
                <a:cs typeface="Times New Roman"/>
              </a:rPr>
              <a:t>Creation </a:t>
            </a:r>
            <a:r>
              <a:rPr sz="1600" b="1" spc="55" dirty="0">
                <a:solidFill>
                  <a:srgbClr val="095292"/>
                </a:solidFill>
                <a:latin typeface="Times New Roman"/>
                <a:cs typeface="Times New Roman"/>
              </a:rPr>
              <a:t>of</a:t>
            </a:r>
            <a:r>
              <a:rPr sz="1600" b="1" spc="-265" dirty="0">
                <a:solidFill>
                  <a:srgbClr val="095292"/>
                </a:solidFill>
                <a:latin typeface="Times New Roman"/>
                <a:cs typeface="Times New Roman"/>
              </a:rPr>
              <a:t> </a:t>
            </a:r>
            <a:r>
              <a:rPr sz="1600" b="1" spc="-25" dirty="0">
                <a:solidFill>
                  <a:srgbClr val="095292"/>
                </a:solidFill>
                <a:latin typeface="Times New Roman"/>
                <a:cs typeface="Times New Roman"/>
              </a:rPr>
              <a:t>SRS </a:t>
            </a:r>
            <a:r>
              <a:rPr sz="1600" b="1" spc="-5" dirty="0">
                <a:solidFill>
                  <a:srgbClr val="095292"/>
                </a:solidFill>
                <a:latin typeface="Times New Roman"/>
                <a:cs typeface="Times New Roman"/>
              </a:rPr>
              <a:t>&amp; </a:t>
            </a:r>
            <a:r>
              <a:rPr sz="1600" b="1" spc="55" dirty="0">
                <a:solidFill>
                  <a:srgbClr val="095292"/>
                </a:solidFill>
                <a:latin typeface="Times New Roman"/>
                <a:cs typeface="Times New Roman"/>
              </a:rPr>
              <a:t>Github</a:t>
            </a:r>
            <a:endParaRPr sz="1600" dirty="0">
              <a:latin typeface="Times New Roman"/>
              <a:cs typeface="Times New Roman"/>
            </a:endParaRPr>
          </a:p>
          <a:p>
            <a:pPr marL="469900" indent="-317500">
              <a:lnSpc>
                <a:spcPct val="100000"/>
              </a:lnSpc>
              <a:spcBef>
                <a:spcPts val="210"/>
              </a:spcBef>
              <a:buFont typeface="Arial"/>
              <a:buChar char="▪"/>
              <a:tabLst>
                <a:tab pos="469900" algn="l"/>
              </a:tabLst>
            </a:pPr>
            <a:r>
              <a:rPr sz="1400" spc="-60" dirty="0">
                <a:latin typeface="P052"/>
                <a:cs typeface="P052"/>
              </a:rPr>
              <a:t>Create </a:t>
            </a:r>
            <a:r>
              <a:rPr sz="1400" spc="-20" dirty="0">
                <a:latin typeface="P052"/>
                <a:cs typeface="P052"/>
              </a:rPr>
              <a:t>SRS </a:t>
            </a:r>
            <a:r>
              <a:rPr sz="1400" dirty="0">
                <a:latin typeface="P052"/>
                <a:cs typeface="P052"/>
              </a:rPr>
              <a:t>: </a:t>
            </a:r>
            <a:r>
              <a:rPr sz="1400" spc="-75" dirty="0" smtClean="0">
                <a:latin typeface="P052"/>
                <a:cs typeface="P052"/>
              </a:rPr>
              <a:t>“</a:t>
            </a:r>
            <a:r>
              <a:rPr lang="en-IN" sz="1400" spc="-75" dirty="0" smtClean="0">
                <a:latin typeface="P052"/>
                <a:cs typeface="P052"/>
              </a:rPr>
              <a:t>Money Transfer Application System</a:t>
            </a:r>
            <a:r>
              <a:rPr sz="1400" spc="-15" dirty="0" smtClean="0">
                <a:latin typeface="P052"/>
                <a:cs typeface="P052"/>
              </a:rPr>
              <a:t>”</a:t>
            </a:r>
            <a:endParaRPr sz="1400" dirty="0">
              <a:latin typeface="P052"/>
              <a:cs typeface="P052"/>
            </a:endParaRPr>
          </a:p>
          <a:p>
            <a:pPr marL="469900" indent="-317500">
              <a:lnSpc>
                <a:spcPct val="100000"/>
              </a:lnSpc>
              <a:spcBef>
                <a:spcPts val="100"/>
              </a:spcBef>
              <a:buFont typeface="Arial"/>
              <a:buChar char="▪"/>
              <a:tabLst>
                <a:tab pos="469900" algn="l"/>
              </a:tabLst>
            </a:pPr>
            <a:r>
              <a:rPr sz="1400" spc="-55" dirty="0">
                <a:latin typeface="P052"/>
                <a:cs typeface="P052"/>
              </a:rPr>
              <a:t>Creation </a:t>
            </a:r>
            <a:r>
              <a:rPr sz="1400" dirty="0">
                <a:latin typeface="P052"/>
                <a:cs typeface="P052"/>
              </a:rPr>
              <a:t>&amp; </a:t>
            </a:r>
            <a:r>
              <a:rPr sz="1400" spc="-70" dirty="0">
                <a:latin typeface="P052"/>
                <a:cs typeface="P052"/>
              </a:rPr>
              <a:t>Set-up </a:t>
            </a:r>
            <a:r>
              <a:rPr sz="1400" spc="-20" dirty="0">
                <a:latin typeface="P052"/>
                <a:cs typeface="P052"/>
              </a:rPr>
              <a:t>of</a:t>
            </a:r>
            <a:r>
              <a:rPr sz="1400" spc="-275" dirty="0">
                <a:latin typeface="P052"/>
                <a:cs typeface="P052"/>
              </a:rPr>
              <a:t> </a:t>
            </a:r>
            <a:r>
              <a:rPr sz="1400" spc="-55" dirty="0">
                <a:latin typeface="P052"/>
                <a:cs typeface="P052"/>
              </a:rPr>
              <a:t>Github </a:t>
            </a:r>
            <a:r>
              <a:rPr sz="1400" spc="-10" dirty="0">
                <a:latin typeface="P052"/>
                <a:cs typeface="P052"/>
              </a:rPr>
              <a:t>account</a:t>
            </a:r>
            <a:endParaRPr sz="1400" dirty="0">
              <a:latin typeface="P052"/>
              <a:cs typeface="P052"/>
            </a:endParaRPr>
          </a:p>
          <a:p>
            <a:pPr marL="469900" indent="-317500">
              <a:lnSpc>
                <a:spcPct val="100000"/>
              </a:lnSpc>
              <a:spcBef>
                <a:spcPts val="95"/>
              </a:spcBef>
              <a:buFont typeface="Arial"/>
              <a:buChar char="▪"/>
              <a:tabLst>
                <a:tab pos="469900" algn="l"/>
              </a:tabLst>
            </a:pPr>
            <a:r>
              <a:rPr sz="1400" spc="-55" dirty="0">
                <a:latin typeface="P052"/>
                <a:cs typeface="P052"/>
              </a:rPr>
              <a:t>Creation </a:t>
            </a:r>
            <a:r>
              <a:rPr sz="1400" dirty="0">
                <a:latin typeface="P052"/>
                <a:cs typeface="P052"/>
              </a:rPr>
              <a:t>&amp;</a:t>
            </a:r>
            <a:r>
              <a:rPr sz="1400" spc="-35" dirty="0">
                <a:latin typeface="P052"/>
                <a:cs typeface="P052"/>
              </a:rPr>
              <a:t> </a:t>
            </a:r>
            <a:r>
              <a:rPr sz="1400" spc="-85" dirty="0">
                <a:latin typeface="P052"/>
                <a:cs typeface="P052"/>
              </a:rPr>
              <a:t>Hands-on</a:t>
            </a:r>
            <a:r>
              <a:rPr sz="1400" spc="-120" dirty="0">
                <a:latin typeface="P052"/>
                <a:cs typeface="P052"/>
              </a:rPr>
              <a:t> </a:t>
            </a:r>
            <a:r>
              <a:rPr sz="1400" spc="-20" dirty="0">
                <a:latin typeface="P052"/>
                <a:cs typeface="P052"/>
              </a:rPr>
              <a:t>to</a:t>
            </a:r>
            <a:r>
              <a:rPr sz="1400" spc="-75" dirty="0">
                <a:latin typeface="P052"/>
                <a:cs typeface="P052"/>
              </a:rPr>
              <a:t> </a:t>
            </a:r>
            <a:r>
              <a:rPr sz="1400" spc="-95" dirty="0">
                <a:latin typeface="P052"/>
                <a:cs typeface="P052"/>
              </a:rPr>
              <a:t>various</a:t>
            </a:r>
            <a:r>
              <a:rPr sz="1400" spc="-125" dirty="0">
                <a:latin typeface="P052"/>
                <a:cs typeface="P052"/>
              </a:rPr>
              <a:t> </a:t>
            </a:r>
            <a:r>
              <a:rPr sz="1400" spc="-100" dirty="0">
                <a:latin typeface="P052"/>
                <a:cs typeface="P052"/>
              </a:rPr>
              <a:t>commands</a:t>
            </a:r>
            <a:r>
              <a:rPr sz="1400" spc="-140" dirty="0">
                <a:latin typeface="P052"/>
                <a:cs typeface="P052"/>
              </a:rPr>
              <a:t> </a:t>
            </a:r>
            <a:r>
              <a:rPr sz="1400" spc="-20" dirty="0">
                <a:latin typeface="P052"/>
                <a:cs typeface="P052"/>
              </a:rPr>
              <a:t>of</a:t>
            </a:r>
            <a:r>
              <a:rPr sz="1400" spc="-85" dirty="0">
                <a:latin typeface="P052"/>
                <a:cs typeface="P052"/>
              </a:rPr>
              <a:t> </a:t>
            </a:r>
            <a:r>
              <a:rPr sz="1400" spc="-25" dirty="0">
                <a:latin typeface="P052"/>
                <a:cs typeface="P052"/>
              </a:rPr>
              <a:t>Git</a:t>
            </a:r>
            <a:r>
              <a:rPr sz="1400" spc="-60" dirty="0">
                <a:latin typeface="P052"/>
                <a:cs typeface="P052"/>
              </a:rPr>
              <a:t> </a:t>
            </a:r>
            <a:r>
              <a:rPr sz="1400" spc="-30" dirty="0">
                <a:latin typeface="P052"/>
                <a:cs typeface="P052"/>
              </a:rPr>
              <a:t>Bash</a:t>
            </a:r>
            <a:endParaRPr sz="1400" dirty="0">
              <a:latin typeface="P052"/>
              <a:cs typeface="P052"/>
            </a:endParaRPr>
          </a:p>
          <a:p>
            <a:pPr>
              <a:lnSpc>
                <a:spcPct val="100000"/>
              </a:lnSpc>
              <a:spcBef>
                <a:spcPts val="60"/>
              </a:spcBef>
            </a:pPr>
            <a:endParaRPr sz="1400" dirty="0">
              <a:latin typeface="P052"/>
              <a:cs typeface="P052"/>
            </a:endParaRPr>
          </a:p>
          <a:p>
            <a:pPr marL="20320">
              <a:lnSpc>
                <a:spcPct val="100000"/>
              </a:lnSpc>
            </a:pPr>
            <a:r>
              <a:rPr sz="1600" b="1" spc="-25" dirty="0">
                <a:solidFill>
                  <a:srgbClr val="095292"/>
                </a:solidFill>
                <a:latin typeface="Times New Roman"/>
                <a:cs typeface="Times New Roman"/>
              </a:rPr>
              <a:t>Evaluation</a:t>
            </a:r>
            <a:r>
              <a:rPr sz="1600" b="1" spc="-100" dirty="0">
                <a:solidFill>
                  <a:srgbClr val="095292"/>
                </a:solidFill>
                <a:latin typeface="Times New Roman"/>
                <a:cs typeface="Times New Roman"/>
              </a:rPr>
              <a:t> </a:t>
            </a:r>
            <a:r>
              <a:rPr sz="1600" b="1" spc="-10" dirty="0">
                <a:solidFill>
                  <a:srgbClr val="095292"/>
                </a:solidFill>
                <a:latin typeface="Times New Roman"/>
                <a:cs typeface="Times New Roman"/>
              </a:rPr>
              <a:t>Metric:</a:t>
            </a:r>
            <a:endParaRPr sz="1600" dirty="0">
              <a:latin typeface="Times New Roman"/>
              <a:cs typeface="Times New Roman"/>
            </a:endParaRPr>
          </a:p>
          <a:p>
            <a:pPr marL="477520" indent="-317500">
              <a:lnSpc>
                <a:spcPct val="100000"/>
              </a:lnSpc>
              <a:spcBef>
                <a:spcPts val="420"/>
              </a:spcBef>
              <a:buFont typeface="Times New Roman"/>
              <a:buChar char="●"/>
              <a:tabLst>
                <a:tab pos="476884" algn="l"/>
                <a:tab pos="477520" algn="l"/>
              </a:tabLst>
            </a:pPr>
            <a:r>
              <a:rPr sz="1400" spc="-55" dirty="0">
                <a:latin typeface="P052"/>
                <a:cs typeface="P052"/>
              </a:rPr>
              <a:t>100%</a:t>
            </a:r>
            <a:r>
              <a:rPr sz="1400" spc="-145" dirty="0">
                <a:latin typeface="P052"/>
                <a:cs typeface="P052"/>
              </a:rPr>
              <a:t> </a:t>
            </a:r>
            <a:r>
              <a:rPr sz="1400" spc="-70" dirty="0">
                <a:latin typeface="P052"/>
                <a:cs typeface="P052"/>
              </a:rPr>
              <a:t>Completion</a:t>
            </a:r>
            <a:r>
              <a:rPr sz="1400" spc="-85" dirty="0">
                <a:latin typeface="P052"/>
                <a:cs typeface="P052"/>
              </a:rPr>
              <a:t> </a:t>
            </a:r>
            <a:r>
              <a:rPr sz="1400" spc="-20" dirty="0">
                <a:latin typeface="P052"/>
                <a:cs typeface="P052"/>
              </a:rPr>
              <a:t>of</a:t>
            </a:r>
            <a:r>
              <a:rPr sz="1400" spc="-90" dirty="0">
                <a:latin typeface="P052"/>
                <a:cs typeface="P052"/>
              </a:rPr>
              <a:t> </a:t>
            </a:r>
            <a:r>
              <a:rPr sz="1400" spc="-50" dirty="0">
                <a:latin typeface="P052"/>
                <a:cs typeface="P052"/>
              </a:rPr>
              <a:t>the</a:t>
            </a:r>
            <a:r>
              <a:rPr sz="1400" spc="-110" dirty="0">
                <a:latin typeface="P052"/>
                <a:cs typeface="P052"/>
              </a:rPr>
              <a:t> </a:t>
            </a:r>
            <a:r>
              <a:rPr sz="1400" spc="-85" dirty="0">
                <a:latin typeface="P052"/>
                <a:cs typeface="P052"/>
              </a:rPr>
              <a:t>above</a:t>
            </a:r>
            <a:r>
              <a:rPr sz="1400" spc="-135" dirty="0">
                <a:latin typeface="P052"/>
                <a:cs typeface="P052"/>
              </a:rPr>
              <a:t> </a:t>
            </a:r>
            <a:r>
              <a:rPr sz="1400" spc="-10" dirty="0">
                <a:latin typeface="P052"/>
                <a:cs typeface="P052"/>
              </a:rPr>
              <a:t>tasks</a:t>
            </a:r>
            <a:endParaRPr sz="1400" dirty="0">
              <a:latin typeface="P052"/>
              <a:cs typeface="P052"/>
            </a:endParaRPr>
          </a:p>
        </p:txBody>
      </p:sp>
      <p:sp>
        <p:nvSpPr>
          <p:cNvPr id="12" name="object 12"/>
          <p:cNvSpPr/>
          <p:nvPr/>
        </p:nvSpPr>
        <p:spPr>
          <a:xfrm>
            <a:off x="5963411" y="0"/>
            <a:ext cx="3180588" cy="4972812"/>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33350"/>
            <a:ext cx="4258310" cy="259045"/>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20366A"/>
                </a:solidFill>
                <a:latin typeface="+mj-lt"/>
                <a:cs typeface="Trebuchet MS"/>
              </a:rPr>
              <a:t>S</a:t>
            </a:r>
            <a:r>
              <a:rPr sz="1600" spc="-240" dirty="0">
                <a:solidFill>
                  <a:srgbClr val="20366A"/>
                </a:solidFill>
                <a:latin typeface="+mj-lt"/>
                <a:cs typeface="Trebuchet MS"/>
              </a:rPr>
              <a:t> </a:t>
            </a:r>
            <a:r>
              <a:rPr sz="1600" dirty="0">
                <a:solidFill>
                  <a:srgbClr val="20366A"/>
                </a:solidFill>
                <a:latin typeface="+mj-lt"/>
                <a:cs typeface="Trebuchet MS"/>
              </a:rPr>
              <a:t>R</a:t>
            </a:r>
            <a:r>
              <a:rPr sz="1600" spc="-245" dirty="0">
                <a:solidFill>
                  <a:srgbClr val="20366A"/>
                </a:solidFill>
                <a:latin typeface="+mj-lt"/>
                <a:cs typeface="Trebuchet MS"/>
              </a:rPr>
              <a:t> </a:t>
            </a:r>
            <a:r>
              <a:rPr sz="1600" dirty="0">
                <a:solidFill>
                  <a:srgbClr val="20366A"/>
                </a:solidFill>
                <a:latin typeface="+mj-lt"/>
                <a:cs typeface="Trebuchet MS"/>
              </a:rPr>
              <a:t>S</a:t>
            </a:r>
            <a:r>
              <a:rPr sz="1600" spc="105" dirty="0">
                <a:solidFill>
                  <a:srgbClr val="20366A"/>
                </a:solidFill>
                <a:latin typeface="+mj-lt"/>
                <a:cs typeface="Trebuchet MS"/>
              </a:rPr>
              <a:t> </a:t>
            </a:r>
            <a:r>
              <a:rPr sz="1600" dirty="0">
                <a:solidFill>
                  <a:srgbClr val="20366A"/>
                </a:solidFill>
                <a:latin typeface="+mj-lt"/>
                <a:cs typeface="Trebuchet MS"/>
              </a:rPr>
              <a:t>for</a:t>
            </a:r>
            <a:r>
              <a:rPr sz="1600" spc="-130" dirty="0">
                <a:solidFill>
                  <a:srgbClr val="20366A"/>
                </a:solidFill>
                <a:latin typeface="+mj-lt"/>
                <a:cs typeface="Trebuchet MS"/>
              </a:rPr>
              <a:t> </a:t>
            </a:r>
            <a:r>
              <a:rPr lang="en-IN" sz="1600" spc="55" dirty="0" smtClean="0">
                <a:solidFill>
                  <a:srgbClr val="20366A"/>
                </a:solidFill>
                <a:latin typeface="+mj-lt"/>
                <a:cs typeface="Trebuchet MS"/>
              </a:rPr>
              <a:t>“Money Transfer Application System</a:t>
            </a:r>
            <a:r>
              <a:rPr sz="1600" dirty="0" smtClean="0">
                <a:solidFill>
                  <a:srgbClr val="20366A"/>
                </a:solidFill>
                <a:latin typeface="+mj-lt"/>
                <a:cs typeface="Trebuchet MS"/>
              </a:rPr>
              <a:t>"</a:t>
            </a:r>
            <a:endParaRPr sz="1600" dirty="0">
              <a:latin typeface="+mj-lt"/>
              <a:cs typeface="Trebuchet MS"/>
            </a:endParaRPr>
          </a:p>
        </p:txBody>
      </p:sp>
      <p:sp>
        <p:nvSpPr>
          <p:cNvPr id="4" name="TextBox 3"/>
          <p:cNvSpPr txBox="1"/>
          <p:nvPr/>
        </p:nvSpPr>
        <p:spPr>
          <a:xfrm>
            <a:off x="228600" y="285750"/>
            <a:ext cx="5867400" cy="6832640"/>
          </a:xfrm>
          <a:prstGeom prst="rect">
            <a:avLst/>
          </a:prstGeom>
          <a:noFill/>
        </p:spPr>
        <p:txBody>
          <a:bodyPr wrap="square" rtlCol="0">
            <a:spAutoFit/>
          </a:bodyPr>
          <a:lstStyle/>
          <a:p>
            <a:r>
              <a:rPr lang="en-US" b="1" dirty="0" smtClean="0">
                <a:solidFill>
                  <a:schemeClr val="tx2"/>
                </a:solidFill>
                <a:latin typeface="Arial" pitchFamily="34" charset="0"/>
                <a:cs typeface="Arial" pitchFamily="34" charset="0"/>
              </a:rPr>
              <a:t>Functional Requirements :</a:t>
            </a:r>
          </a:p>
          <a:p>
            <a:r>
              <a:rPr lang="en-US" b="1" dirty="0" smtClean="0"/>
              <a:t>1.</a:t>
            </a:r>
            <a:r>
              <a:rPr lang="en-US" sz="2000" b="1" u="sng" dirty="0" smtClean="0"/>
              <a:t>User </a:t>
            </a:r>
            <a:r>
              <a:rPr lang="en-US" sz="2000" b="1" u="sng" dirty="0"/>
              <a:t>registration</a:t>
            </a:r>
            <a:r>
              <a:rPr lang="en-US" b="1" dirty="0"/>
              <a:t>: The system should allow users to register their account by providing personal details, contact information and necessary identification documents</a:t>
            </a:r>
            <a:r>
              <a:rPr lang="en-US" b="1" dirty="0" smtClean="0"/>
              <a:t>.</a:t>
            </a:r>
          </a:p>
          <a:p>
            <a:r>
              <a:rPr lang="en-US" b="1" dirty="0" smtClean="0"/>
              <a:t>2.</a:t>
            </a:r>
            <a:r>
              <a:rPr lang="en-US" dirty="0"/>
              <a:t> </a:t>
            </a:r>
            <a:r>
              <a:rPr lang="en-US" sz="2000" b="1" u="sng" dirty="0"/>
              <a:t>Fund transfer</a:t>
            </a:r>
            <a:r>
              <a:rPr lang="en-US" b="1" dirty="0"/>
              <a:t>: The system should allow users to transfer funds to other users, which includes bank account number, transfer amount, currency type, and recipient details</a:t>
            </a:r>
            <a:r>
              <a:rPr lang="en-US" b="1" dirty="0" smtClean="0"/>
              <a:t>.</a:t>
            </a:r>
          </a:p>
          <a:p>
            <a:r>
              <a:rPr lang="en-US" b="1" dirty="0" smtClean="0"/>
              <a:t>3.</a:t>
            </a:r>
            <a:r>
              <a:rPr lang="en-US" sz="2000" b="1" u="sng" dirty="0" smtClean="0"/>
              <a:t>Account </a:t>
            </a:r>
            <a:r>
              <a:rPr lang="en-US" sz="2000" b="1" u="sng" dirty="0"/>
              <a:t>management</a:t>
            </a:r>
            <a:r>
              <a:rPr lang="en-US" b="1" dirty="0"/>
              <a:t>: The system should provide a user-friendly dashboard for users to view account balance, transfer history, and manage their personal information and settings</a:t>
            </a:r>
            <a:r>
              <a:rPr lang="en-US" b="1" dirty="0" smtClean="0"/>
              <a:t>.</a:t>
            </a:r>
          </a:p>
          <a:p>
            <a:r>
              <a:rPr lang="en-US" b="1" dirty="0" smtClean="0"/>
              <a:t>4.</a:t>
            </a:r>
            <a:r>
              <a:rPr lang="en-US" dirty="0"/>
              <a:t> </a:t>
            </a:r>
            <a:r>
              <a:rPr lang="en-US" b="1" u="sng" dirty="0"/>
              <a:t>Transaction history</a:t>
            </a:r>
            <a:r>
              <a:rPr lang="en-US" b="1" dirty="0"/>
              <a:t>: The system should maintain a record of all transactions made by the user, with details such as date, time, amount, currency, and other relevant information</a:t>
            </a:r>
            <a:r>
              <a:rPr lang="en-US" b="1" dirty="0" smtClean="0"/>
              <a:t>.</a:t>
            </a:r>
          </a:p>
          <a:p>
            <a:r>
              <a:rPr lang="en-US" b="1" dirty="0" smtClean="0"/>
              <a:t>5.</a:t>
            </a:r>
            <a:r>
              <a:rPr lang="en-US" dirty="0"/>
              <a:t> </a:t>
            </a:r>
            <a:r>
              <a:rPr lang="en-US" sz="2000" b="1" u="sng" dirty="0"/>
              <a:t>Customer support: </a:t>
            </a:r>
            <a:r>
              <a:rPr lang="en-US" b="1" dirty="0"/>
              <a:t>The system should provide customer support services to help users with any issues .</a:t>
            </a:r>
            <a:endParaRPr lang="en-US" b="1" dirty="0" smtClean="0"/>
          </a:p>
          <a:p>
            <a:endParaRPr lang="en-US" b="1" dirty="0"/>
          </a:p>
          <a:p>
            <a:r>
              <a:rPr lang="en-US" dirty="0" smtClean="0"/>
              <a:t/>
            </a:r>
            <a:br>
              <a:rPr lang="en-US" dirty="0" smtClean="0"/>
            </a:br>
            <a:endParaRPr lang="en-US" b="1" dirty="0"/>
          </a:p>
          <a:p>
            <a:endParaRPr lang="en-US" b="1" dirty="0"/>
          </a:p>
          <a:p>
            <a:endParaRPr lang="en-US" b="1" dirty="0"/>
          </a:p>
          <a:p>
            <a:endParaRPr lang="en-US" b="1" dirty="0" smtClean="0">
              <a:latin typeface="Arial" pitchFamily="34" charset="0"/>
              <a:cs typeface="Arial" pitchFamily="34" charset="0"/>
            </a:endParaRPr>
          </a:p>
          <a:p>
            <a:endParaRPr lang="en-US" b="1" dirty="0">
              <a:latin typeface="Arial Black"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766" y="223265"/>
            <a:ext cx="4258310" cy="228268"/>
          </a:xfrm>
          <a:prstGeom prst="rect">
            <a:avLst/>
          </a:prstGeom>
        </p:spPr>
        <p:txBody>
          <a:bodyPr vert="horz" wrap="square" lIns="0" tIns="12700" rIns="0" bIns="0" rtlCol="0">
            <a:spAutoFit/>
          </a:bodyPr>
          <a:lstStyle/>
          <a:p>
            <a:pPr marL="12700">
              <a:lnSpc>
                <a:spcPct val="100000"/>
              </a:lnSpc>
              <a:spcBef>
                <a:spcPts val="100"/>
              </a:spcBef>
            </a:pPr>
            <a:r>
              <a:rPr dirty="0">
                <a:solidFill>
                  <a:srgbClr val="20366A"/>
                </a:solidFill>
                <a:latin typeface="Trebuchet MS"/>
                <a:cs typeface="Trebuchet MS"/>
              </a:rPr>
              <a:t>S</a:t>
            </a:r>
            <a:r>
              <a:rPr spc="-240" dirty="0">
                <a:solidFill>
                  <a:srgbClr val="20366A"/>
                </a:solidFill>
                <a:latin typeface="Trebuchet MS"/>
                <a:cs typeface="Trebuchet MS"/>
              </a:rPr>
              <a:t> </a:t>
            </a:r>
            <a:r>
              <a:rPr dirty="0">
                <a:solidFill>
                  <a:srgbClr val="20366A"/>
                </a:solidFill>
                <a:latin typeface="Trebuchet MS"/>
                <a:cs typeface="Trebuchet MS"/>
              </a:rPr>
              <a:t>R</a:t>
            </a:r>
            <a:r>
              <a:rPr spc="-245" dirty="0">
                <a:solidFill>
                  <a:srgbClr val="20366A"/>
                </a:solidFill>
                <a:latin typeface="Trebuchet MS"/>
                <a:cs typeface="Trebuchet MS"/>
              </a:rPr>
              <a:t> </a:t>
            </a:r>
            <a:r>
              <a:rPr dirty="0">
                <a:solidFill>
                  <a:srgbClr val="20366A"/>
                </a:solidFill>
                <a:latin typeface="Trebuchet MS"/>
                <a:cs typeface="Trebuchet MS"/>
              </a:rPr>
              <a:t>S</a:t>
            </a:r>
            <a:r>
              <a:rPr spc="105" dirty="0">
                <a:solidFill>
                  <a:srgbClr val="20366A"/>
                </a:solidFill>
                <a:latin typeface="Trebuchet MS"/>
                <a:cs typeface="Trebuchet MS"/>
              </a:rPr>
              <a:t> </a:t>
            </a:r>
            <a:r>
              <a:rPr dirty="0">
                <a:solidFill>
                  <a:srgbClr val="20366A"/>
                </a:solidFill>
                <a:latin typeface="Trebuchet MS"/>
                <a:cs typeface="Trebuchet MS"/>
              </a:rPr>
              <a:t>for</a:t>
            </a:r>
            <a:r>
              <a:rPr spc="-130" dirty="0">
                <a:solidFill>
                  <a:srgbClr val="20366A"/>
                </a:solidFill>
                <a:latin typeface="Trebuchet MS"/>
                <a:cs typeface="Trebuchet MS"/>
              </a:rPr>
              <a:t> </a:t>
            </a:r>
            <a:r>
              <a:rPr spc="55" dirty="0" smtClean="0">
                <a:solidFill>
                  <a:srgbClr val="20366A"/>
                </a:solidFill>
                <a:latin typeface="Trebuchet MS"/>
                <a:cs typeface="Trebuchet MS"/>
              </a:rPr>
              <a:t>“</a:t>
            </a:r>
            <a:r>
              <a:rPr lang="en-IN" spc="55" dirty="0" smtClean="0">
                <a:solidFill>
                  <a:srgbClr val="20366A"/>
                </a:solidFill>
                <a:latin typeface="Trebuchet MS"/>
                <a:cs typeface="Trebuchet MS"/>
              </a:rPr>
              <a:t>Money Transfer Application System</a:t>
            </a:r>
            <a:r>
              <a:rPr dirty="0" smtClean="0">
                <a:solidFill>
                  <a:srgbClr val="20366A"/>
                </a:solidFill>
                <a:latin typeface="Trebuchet MS"/>
                <a:cs typeface="Trebuchet MS"/>
              </a:rPr>
              <a:t>"</a:t>
            </a:r>
            <a:endParaRPr dirty="0">
              <a:latin typeface="Trebuchet MS"/>
              <a:cs typeface="Trebuchet MS"/>
            </a:endParaRPr>
          </a:p>
        </p:txBody>
      </p:sp>
      <p:sp>
        <p:nvSpPr>
          <p:cNvPr id="3" name="object 3"/>
          <p:cNvSpPr txBox="1">
            <a:spLocks noGrp="1"/>
          </p:cNvSpPr>
          <p:nvPr>
            <p:ph type="body" idx="1"/>
          </p:nvPr>
        </p:nvSpPr>
        <p:spPr>
          <a:xfrm>
            <a:off x="152400" y="438150"/>
            <a:ext cx="5595620" cy="7769435"/>
          </a:xfrm>
          <a:prstGeom prst="rect">
            <a:avLst/>
          </a:prstGeom>
        </p:spPr>
        <p:txBody>
          <a:bodyPr vert="horz" wrap="square" lIns="0" tIns="13335" rIns="0" bIns="0" rtlCol="0">
            <a:spAutoFit/>
          </a:bodyPr>
          <a:lstStyle/>
          <a:p>
            <a:pPr>
              <a:spcBef>
                <a:spcPts val="20"/>
              </a:spcBef>
            </a:pPr>
            <a:r>
              <a:rPr lang="en-US" sz="1600" dirty="0" smtClean="0">
                <a:solidFill>
                  <a:schemeClr val="tx2"/>
                </a:solidFill>
                <a:latin typeface="Arial" pitchFamily="34" charset="0"/>
                <a:cs typeface="Arial" pitchFamily="34" charset="0"/>
              </a:rPr>
              <a:t>Non-Functional </a:t>
            </a:r>
            <a:r>
              <a:rPr lang="en-US" sz="1600" dirty="0">
                <a:solidFill>
                  <a:schemeClr val="tx2"/>
                </a:solidFill>
                <a:latin typeface="Arial" pitchFamily="34" charset="0"/>
                <a:cs typeface="Arial" pitchFamily="34" charset="0"/>
              </a:rPr>
              <a:t>Requirements </a:t>
            </a:r>
            <a:r>
              <a:rPr lang="en-US" sz="1600" dirty="0" smtClean="0">
                <a:solidFill>
                  <a:schemeClr val="tx2"/>
                </a:solidFill>
                <a:latin typeface="Arial" pitchFamily="34" charset="0"/>
                <a:cs typeface="Arial" pitchFamily="34" charset="0"/>
              </a:rPr>
              <a:t>:</a:t>
            </a:r>
          </a:p>
          <a:p>
            <a:pPr marL="342900" indent="-342900">
              <a:spcBef>
                <a:spcPts val="20"/>
              </a:spcBef>
              <a:buAutoNum type="arabicPeriod"/>
            </a:pPr>
            <a:r>
              <a:rPr lang="en-US" sz="1800" i="0" u="sng" dirty="0" smtClean="0">
                <a:latin typeface="+mn-lt"/>
              </a:rPr>
              <a:t>Security</a:t>
            </a:r>
            <a:r>
              <a:rPr lang="en-US" sz="1600" i="0" dirty="0">
                <a:latin typeface="+mn-lt"/>
              </a:rPr>
              <a:t>: The system should have strong security features to protect sensitive user information and financial transactions, including encryption, authentication, and </a:t>
            </a:r>
            <a:r>
              <a:rPr lang="en-US" sz="1600" i="0" dirty="0" smtClean="0">
                <a:latin typeface="+mn-lt"/>
              </a:rPr>
              <a:t>authorization.</a:t>
            </a:r>
          </a:p>
          <a:p>
            <a:pPr marL="342900" indent="-342900">
              <a:spcBef>
                <a:spcPts val="20"/>
              </a:spcBef>
              <a:buFontTx/>
              <a:buAutoNum type="arabicPeriod"/>
            </a:pPr>
            <a:r>
              <a:rPr lang="en-US" sz="1800" i="0" u="sng" dirty="0" smtClean="0">
                <a:latin typeface="+mn-lt"/>
              </a:rPr>
              <a:t>Performance: </a:t>
            </a:r>
            <a:r>
              <a:rPr lang="en-US" sz="1600" i="0" dirty="0" smtClean="0">
                <a:latin typeface="+mn-lt"/>
              </a:rPr>
              <a:t>The system should have fast response times and be able to handle a high volume of transactions simultaneously without any slowdowns or downtime.</a:t>
            </a:r>
          </a:p>
          <a:p>
            <a:pPr marL="342900" indent="-342900">
              <a:spcBef>
                <a:spcPts val="20"/>
              </a:spcBef>
              <a:buFontTx/>
              <a:buAutoNum type="arabicPeriod"/>
            </a:pPr>
            <a:r>
              <a:rPr lang="en-US" sz="1800" i="0" u="sng" dirty="0" smtClean="0">
                <a:latin typeface="+mn-lt"/>
              </a:rPr>
              <a:t>Scalability</a:t>
            </a:r>
            <a:r>
              <a:rPr lang="en-US" sz="1800" i="0" u="sng" dirty="0">
                <a:latin typeface="+mn-lt"/>
              </a:rPr>
              <a:t>: </a:t>
            </a:r>
            <a:r>
              <a:rPr lang="en-US" sz="1600" i="0" dirty="0">
                <a:latin typeface="+mn-lt"/>
              </a:rPr>
              <a:t>The system should be designed to handle a large number of users and transactions, with the ability to scale up or down as needed</a:t>
            </a:r>
            <a:r>
              <a:rPr lang="en-US" sz="1600" i="0" dirty="0" smtClean="0">
                <a:latin typeface="+mn-lt"/>
              </a:rPr>
              <a:t>.</a:t>
            </a:r>
          </a:p>
          <a:p>
            <a:pPr marL="342900" indent="-342900">
              <a:spcBef>
                <a:spcPts val="20"/>
              </a:spcBef>
              <a:buFontTx/>
              <a:buAutoNum type="arabicPeriod"/>
            </a:pPr>
            <a:r>
              <a:rPr lang="en-US" sz="1800" i="0" u="sng" dirty="0" smtClean="0">
                <a:latin typeface="+mn-lt"/>
              </a:rPr>
              <a:t>Availability</a:t>
            </a:r>
            <a:r>
              <a:rPr lang="en-US" sz="1800" i="0" dirty="0" smtClean="0">
                <a:latin typeface="+mn-lt"/>
              </a:rPr>
              <a:t>: The</a:t>
            </a:r>
            <a:r>
              <a:rPr lang="en-US" sz="1600" i="0" dirty="0" smtClean="0"/>
              <a:t> </a:t>
            </a:r>
            <a:r>
              <a:rPr lang="en-US" sz="1600" i="0" dirty="0"/>
              <a:t>system should be highly available, with a minimum of downtime or maintenance periods, in order to minimize disruptions to users</a:t>
            </a:r>
            <a:r>
              <a:rPr lang="en-US" sz="1600" i="0" dirty="0" smtClean="0"/>
              <a:t>.</a:t>
            </a:r>
          </a:p>
          <a:p>
            <a:pPr marL="342900" indent="-342900">
              <a:spcBef>
                <a:spcPts val="20"/>
              </a:spcBef>
              <a:buFontTx/>
              <a:buAutoNum type="arabicPeriod"/>
            </a:pPr>
            <a:r>
              <a:rPr lang="en-US" sz="1600" i="0" u="sng" dirty="0" smtClean="0"/>
              <a:t>Support: </a:t>
            </a:r>
            <a:r>
              <a:rPr lang="en-US" sz="1600" i="0" dirty="0" smtClean="0">
                <a:latin typeface="+mn-lt"/>
              </a:rPr>
              <a:t>The System should provide adequate support to the users through customer support team.</a:t>
            </a:r>
          </a:p>
          <a:p>
            <a:pPr marL="342900" indent="-342900">
              <a:spcBef>
                <a:spcPts val="20"/>
              </a:spcBef>
              <a:buFontTx/>
              <a:buAutoNum type="arabicPeriod"/>
            </a:pPr>
            <a:r>
              <a:rPr lang="en-US" sz="1800" i="0" u="sng" dirty="0">
                <a:latin typeface="+mn-lt"/>
              </a:rPr>
              <a:t>Compliance</a:t>
            </a:r>
            <a:r>
              <a:rPr lang="en-US" sz="1600" i="0" dirty="0">
                <a:latin typeface="+mn-lt"/>
              </a:rPr>
              <a:t>: The system should be compliant with local and international regulations, such as data privacy laws, anti-money laundering laws, and other financial regulations.</a:t>
            </a:r>
          </a:p>
          <a:p>
            <a:pPr marL="342900" indent="-342900">
              <a:spcBef>
                <a:spcPts val="20"/>
              </a:spcBef>
              <a:buFontTx/>
              <a:buAutoNum type="arabicPeriod"/>
            </a:pPr>
            <a:endParaRPr lang="en-US" sz="1600" i="0" dirty="0" smtClean="0">
              <a:latin typeface="+mn-lt"/>
            </a:endParaRPr>
          </a:p>
          <a:p>
            <a:r>
              <a:rPr lang="en-US" sz="1800" b="0" i="0" dirty="0"/>
              <a:t/>
            </a:r>
            <a:br>
              <a:rPr lang="en-US" sz="1800" b="0" i="0" dirty="0"/>
            </a:br>
            <a:endParaRPr lang="en-US" sz="1800" i="0" u="sng" dirty="0" smtClean="0">
              <a:latin typeface="+mn-lt"/>
            </a:endParaRPr>
          </a:p>
          <a:p>
            <a:r>
              <a:rPr lang="en-US" sz="1600" dirty="0"/>
              <a:t/>
            </a:r>
            <a:br>
              <a:rPr lang="en-US" sz="1600" dirty="0"/>
            </a:br>
            <a:r>
              <a:rPr lang="en-US" sz="1600" dirty="0"/>
              <a:t/>
            </a:r>
            <a:br>
              <a:rPr lang="en-US" sz="1600" dirty="0"/>
            </a:br>
            <a:r>
              <a:rPr lang="en-US" sz="1600" dirty="0"/>
              <a:t/>
            </a:r>
            <a:br>
              <a:rPr lang="en-US" sz="1600" dirty="0"/>
            </a:br>
            <a:endParaRPr lang="en-US" sz="1600" i="0" dirty="0" smtClean="0">
              <a:latin typeface="+mn-lt"/>
            </a:endParaRPr>
          </a:p>
          <a:p>
            <a:pPr marL="342900" indent="-342900">
              <a:spcBef>
                <a:spcPts val="20"/>
              </a:spcBef>
              <a:buFontTx/>
              <a:buAutoNum type="arabicPeriod"/>
            </a:pPr>
            <a:endParaRPr lang="en-US" sz="1600" i="0" dirty="0">
              <a:latin typeface="+mn-lt"/>
            </a:endParaRPr>
          </a:p>
          <a:p>
            <a:pPr marL="342900" indent="-342900">
              <a:spcBef>
                <a:spcPts val="20"/>
              </a:spcBef>
              <a:buFontTx/>
              <a:buAutoNum type="arabicPeriod"/>
            </a:pPr>
            <a:endParaRPr lang="en-US" sz="1600" i="0" dirty="0">
              <a:latin typeface="+mn-lt"/>
            </a:endParaRPr>
          </a:p>
          <a:p>
            <a:pPr marL="342900" indent="-342900">
              <a:spcBef>
                <a:spcPts val="20"/>
              </a:spcBef>
              <a:buAutoNum type="arabicPeriod"/>
            </a:pPr>
            <a:endParaRPr lang="en-US" sz="1600" dirty="0" smtClean="0">
              <a:latin typeface="+mn-lt"/>
              <a:cs typeface="Arial" pitchFamily="34" charset="0"/>
            </a:endParaRPr>
          </a:p>
          <a:p>
            <a:pPr>
              <a:spcBef>
                <a:spcPts val="20"/>
              </a:spcBef>
            </a:pPr>
            <a:endParaRPr lang="en-US" sz="1600" dirty="0">
              <a:latin typeface="Arial" pitchFamily="34" charset="0"/>
              <a:cs typeface="Arial" pitchFamily="34" charset="0"/>
            </a:endParaRPr>
          </a:p>
          <a:p>
            <a:pPr>
              <a:lnSpc>
                <a:spcPct val="100000"/>
              </a:lnSpc>
              <a:spcBef>
                <a:spcPts val="20"/>
              </a:spcBef>
            </a:pPr>
            <a:endParaRPr sz="1200" dirty="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TotalTime>
  <Words>1412</Words>
  <Application>Microsoft Office PowerPoint</Application>
  <PresentationFormat>On-screen Show (16:9)</PresentationFormat>
  <Paragraphs>129</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Money Transfer Application System</vt:lpstr>
      <vt:lpstr>1 Introduction</vt:lpstr>
      <vt:lpstr>1.2 Scope</vt:lpstr>
      <vt:lpstr>1.3 Organization</vt:lpstr>
      <vt:lpstr>PowerPoint Presentation</vt:lpstr>
      <vt:lpstr>Task - 1</vt:lpstr>
      <vt:lpstr>S R S for “Money Transfer Application System"</vt:lpstr>
      <vt:lpstr>S R S for “Money Transfer Application System"</vt:lpstr>
      <vt:lpstr>S R S for “Money Transfer Application System" </vt:lpstr>
      <vt:lpstr>S R S for “Money Transfer Application System“</vt:lpstr>
      <vt:lpstr>PowerPoint Presentation</vt:lpstr>
      <vt:lpstr>PowerPoint Presentation</vt:lpstr>
      <vt:lpstr>PowerPoint Presentation</vt:lpstr>
      <vt:lpstr>PowerPoint Presentation</vt:lpstr>
      <vt:lpstr>PowerPoint Presentation</vt:lpstr>
      <vt:lpstr>PowerPoint Presentation</vt:lpstr>
      <vt:lpstr>Assessment Parameter</vt:lpstr>
      <vt:lpstr>https://github.com/12345venkat/  fullstack</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dc:creator>
  <cp:lastModifiedBy>user</cp:lastModifiedBy>
  <cp:revision>17</cp:revision>
  <dcterms:created xsi:type="dcterms:W3CDTF">2023-03-10T04:29:02Z</dcterms:created>
  <dcterms:modified xsi:type="dcterms:W3CDTF">2023-03-10T05:52:14Z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2023-03-04T00:00:00Z</vt:filetime>
  </property>
  <property fmtid="{D5CDD505-2E9C-101B-9397-08002B2CF9AE}" pid="3" name="Creator">
    <vt:lpwstr>Microsoft® PowerPoint® 2019</vt:lpwstr>
  </property>
  <property fmtid="{D5CDD505-2E9C-101B-9397-08002B2CF9AE}" pid="4" name="LastSaved">
    <vt:filetime>2023-03-10T00:00:00Z</vt:filetime>
  </property>
</Properties>
</file>