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Slides/notesSlide2.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Lst>
  <p:sldSz type="screen16x9" cy="6858000" cx="12192000"/>
  <p:notesSz cx="12192000" cy="6858000"/>
  <p:defaultTextStyle>
    <a:defPPr lvl="0">
      <a:defRPr lang="en-US"/>
    </a:defPPr>
    <a:lvl1pPr algn="l" defTabSz="914400" eaLnBrk="1" hangingPunct="1" latinLnBrk="0" lvl="0" marL="0" rtl="0">
      <a:defRPr sz="1800" kern="1200">
        <a:solidFill>
          <a:schemeClr val="tx1"/>
        </a:solidFill>
        <a:latin typeface="+mn-lt"/>
        <a:ea typeface="+mn-ea"/>
        <a:cs typeface="+mn-cs"/>
      </a:defRPr>
    </a:lvl1pPr>
    <a:lvl2pPr algn="l" defTabSz="914400" eaLnBrk="1" hangingPunct="1" latinLnBrk="0" lvl="1" marL="457200" rtl="0">
      <a:defRPr sz="1800" kern="1200">
        <a:solidFill>
          <a:schemeClr val="tx1"/>
        </a:solidFill>
        <a:latin typeface="+mn-lt"/>
        <a:ea typeface="+mn-ea"/>
        <a:cs typeface="+mn-cs"/>
      </a:defRPr>
    </a:lvl2pPr>
    <a:lvl3pPr algn="l" defTabSz="914400" eaLnBrk="1" hangingPunct="1" latinLnBrk="0" lvl="2" marL="914400" rtl="0">
      <a:defRPr sz="1800" kern="1200">
        <a:solidFill>
          <a:schemeClr val="tx1"/>
        </a:solidFill>
        <a:latin typeface="+mn-lt"/>
        <a:ea typeface="+mn-ea"/>
        <a:cs typeface="+mn-cs"/>
      </a:defRPr>
    </a:lvl3pPr>
    <a:lvl4pPr algn="l" defTabSz="914400" eaLnBrk="1" hangingPunct="1" latinLnBrk="0" lvl="3" marL="1371600" rtl="0">
      <a:defRPr sz="1800" kern="1200">
        <a:solidFill>
          <a:schemeClr val="tx1"/>
        </a:solidFill>
        <a:latin typeface="+mn-lt"/>
        <a:ea typeface="+mn-ea"/>
        <a:cs typeface="+mn-cs"/>
      </a:defRPr>
    </a:lvl4pPr>
    <a:lvl5pPr algn="l" defTabSz="914400" eaLnBrk="1" hangingPunct="1" latinLnBrk="0" lvl="4" marL="1828800" rtl="0">
      <a:defRPr sz="1800" kern="1200">
        <a:solidFill>
          <a:schemeClr val="tx1"/>
        </a:solidFill>
        <a:latin typeface="+mn-lt"/>
        <a:ea typeface="+mn-ea"/>
        <a:cs typeface="+mn-cs"/>
      </a:defRPr>
    </a:lvl5pPr>
    <a:lvl6pPr algn="l" defTabSz="914400" eaLnBrk="1" hangingPunct="1" latinLnBrk="0" lvl="5" marL="2286000" rtl="0">
      <a:defRPr sz="1800" kern="1200">
        <a:solidFill>
          <a:schemeClr val="tx1"/>
        </a:solidFill>
        <a:latin typeface="+mn-lt"/>
        <a:ea typeface="+mn-ea"/>
        <a:cs typeface="+mn-cs"/>
      </a:defRPr>
    </a:lvl6pPr>
    <a:lvl7pPr algn="l" defTabSz="914400" eaLnBrk="1" hangingPunct="1" latinLnBrk="0" lvl="6" marL="2743200" rtl="0">
      <a:defRPr sz="1800" kern="1200">
        <a:solidFill>
          <a:schemeClr val="tx1"/>
        </a:solidFill>
        <a:latin typeface="+mn-lt"/>
        <a:ea typeface="+mn-ea"/>
        <a:cs typeface="+mn-cs"/>
      </a:defRPr>
    </a:lvl7pPr>
    <a:lvl8pPr algn="l" defTabSz="914400" eaLnBrk="1" hangingPunct="1" latinLnBrk="0" lvl="7" marL="3200400" rtl="0">
      <a:defRPr sz="1800" kern="1200">
        <a:solidFill>
          <a:schemeClr val="tx1"/>
        </a:solidFill>
        <a:latin typeface="+mn-lt"/>
        <a:ea typeface="+mn-ea"/>
        <a:cs typeface="+mn-cs"/>
      </a:defRPr>
    </a:lvl8pPr>
    <a:lvl9pPr algn="l" defTabSz="914400" eaLnBrk="1" hangingPunct="1" latinLnBrk="0" lvl="8"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showComments="0">
  <p:slideViewPr>
    <p:cSldViewPr snapToGrid="0">
      <p:cViewPr varScale="1">
        <p:scale>
          <a:sx n="100" d="100"/>
          <a:sy n="100" d="100"/>
        </p:scale>
        <p:origin x="0" y="0"/>
      </p:cViewPr>
      <p:guideLst>
        <p:guide orient="horz" pos="2880"/>
        <p:guide pos="2160"/>
      </p:guideLst>
    </p:cSldViewPr>
  </p:slideViewPr>
  <p:gridSpacing cx="0" cy="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storage/emulated/0/Android/data/cn.wps.moffice_eng/.Cloud/i18n/205766409/f/63bcade8-9014-4a76-8af7-f672100bdc2f/employee_data(1).xlsx" TargetMode="External"/><Relationship Id="rId2" Type="http://schemas.microsoft.com/office/2011/relationships/chartStyle" Target="style1.xml"/><Relationship Id="rId3" Type="http://schemas.microsoft.com/office/2011/relationships/chartColorStyle" Target="colors1.xml"/><Relationship Id="rId4"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[employee_data(1).xlsx]Sheet1!PivotTable1</c:name>
    <c:fmtId val="0"/>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 </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2"/>
                <c:pt idx="0">
                  <c:v>Column Labels</c:v>
                </c:pt>
                <c:pt idx="1">
                  <c:v>HIGH</c:v>
                </c:pt>
              </c:strCache>
            </c:strRef>
          </c:tx>
          <c:spPr>
            <a:solidFill>
              <a:schemeClr val="accent1"/>
            </a:solidFill>
            <a:ln>
              <a:noFill/>
            </a:ln>
            <a:effectLst/>
          </c:spPr>
          <c:invertIfNegative val="0"/>
          <c:cat>
            <c:strRef>
              <c:f>Sheet1!$A$5:$A$15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Sheet1!$B$5:$B$15</c:f>
              <c:numCache>
                <c:formatCode>General</c:formatCode>
                <c:ptCount val="11"/>
                <c:pt idx="0">
                  <c:v>16.0</c:v>
                </c:pt>
                <c:pt idx="1">
                  <c:v>18.0</c:v>
                </c:pt>
                <c:pt idx="2">
                  <c:v>21.0</c:v>
                </c:pt>
                <c:pt idx="3">
                  <c:v>17.0</c:v>
                </c:pt>
                <c:pt idx="4">
                  <c:v>21.0</c:v>
                </c:pt>
                <c:pt idx="5">
                  <c:v>29.0</c:v>
                </c:pt>
                <c:pt idx="6">
                  <c:v>26.0</c:v>
                </c:pt>
                <c:pt idx="7">
                  <c:v>26.0</c:v>
                </c:pt>
                <c:pt idx="8">
                  <c:v>21.0</c:v>
                </c:pt>
                <c:pt idx="9">
                  <c:v>25.0</c:v>
                </c:pt>
                <c:pt idx="10">
                  <c:v>220.0</c:v>
                </c:pt>
              </c:numCache>
            </c:numRef>
          </c:val>
        </c:ser>
        <c:ser>
          <c:idx val="1"/>
          <c:order val="1"/>
          <c:tx>
            <c:strRef>
              <c:f>Sheet1!$C$3:$C$4</c:f>
              <c:strCache>
                <c:ptCount val="2"/>
                <c:pt idx="0">
                  <c:v>Column Labels</c:v>
                </c:pt>
                <c:pt idx="1">
                  <c:v>LOW</c:v>
                </c:pt>
              </c:strCache>
            </c:strRef>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Ref>
              <c:f>Sheet1!$A$5:$A$15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Sheet1!$C$5:$C$15</c:f>
              <c:numCache>
                <c:formatCode>General</c:formatCode>
                <c:ptCount val="11"/>
                <c:pt idx="0">
                  <c:v>34.0</c:v>
                </c:pt>
                <c:pt idx="1">
                  <c:v>47.0</c:v>
                </c:pt>
                <c:pt idx="2">
                  <c:v>41.0</c:v>
                </c:pt>
                <c:pt idx="3">
                  <c:v>39.0</c:v>
                </c:pt>
                <c:pt idx="4">
                  <c:v>41.0</c:v>
                </c:pt>
                <c:pt idx="5">
                  <c:v>33.0</c:v>
                </c:pt>
                <c:pt idx="6">
                  <c:v>41.0</c:v>
                </c:pt>
                <c:pt idx="7">
                  <c:v>43.0</c:v>
                </c:pt>
                <c:pt idx="8">
                  <c:v>45.0</c:v>
                </c:pt>
                <c:pt idx="9">
                  <c:v>34.0</c:v>
                </c:pt>
                <c:pt idx="10">
                  <c:v>398.0</c:v>
                </c:pt>
              </c:numCache>
            </c:numRef>
          </c:val>
        </c:ser>
        <c:ser>
          <c:idx val="2"/>
          <c:order val="2"/>
          <c:tx>
            <c:strRef>
              <c:f>Sheet1!$D$3:$D$4</c:f>
              <c:strCache>
                <c:ptCount val="2"/>
                <c:pt idx="0">
                  <c:v>Column Labels</c:v>
                </c:pt>
                <c:pt idx="1">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Sheet1!$A$5:$A$15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Sheet1!$D$5:$D$15</c:f>
              <c:numCache>
                <c:formatCode>General</c:formatCode>
                <c:ptCount val="11"/>
                <c:pt idx="0">
                  <c:v>85.0</c:v>
                </c:pt>
                <c:pt idx="1">
                  <c:v>65.0</c:v>
                </c:pt>
                <c:pt idx="2">
                  <c:v>78.0</c:v>
                </c:pt>
                <c:pt idx="3">
                  <c:v>92.0</c:v>
                </c:pt>
                <c:pt idx="4">
                  <c:v>77.0</c:v>
                </c:pt>
                <c:pt idx="5">
                  <c:v>69.0</c:v>
                </c:pt>
                <c:pt idx="6">
                  <c:v>75.0</c:v>
                </c:pt>
                <c:pt idx="7">
                  <c:v>82.0</c:v>
                </c:pt>
                <c:pt idx="8">
                  <c:v>71.0</c:v>
                </c:pt>
                <c:pt idx="9">
                  <c:v>84.0</c:v>
                </c:pt>
                <c:pt idx="10">
                  <c:v>778.0</c:v>
                </c:pt>
              </c:numCache>
            </c:numRef>
          </c:val>
        </c:ser>
        <c:ser>
          <c:idx val="3"/>
          <c:order val="3"/>
          <c:tx>
            <c:strRef>
              <c:f>Sheet1!$E$3:$E$4</c:f>
              <c:strCache>
                <c:ptCount val="2"/>
                <c:pt idx="0">
                  <c:v>Column Labels</c:v>
                </c:pt>
                <c:pt idx="1">
                  <c:v>VERY HIGH</c:v>
                </c:pt>
              </c:strCache>
            </c:strRef>
          </c:tx>
          <c:spPr>
            <a:solidFill>
              <a:schemeClr val="accent4"/>
            </a:solidFill>
            <a:ln>
              <a:noFill/>
            </a:ln>
            <a:effectLst/>
          </c:spPr>
          <c:invertIfNegative val="0"/>
          <c:cat>
            <c:strRef>
              <c:f>Sheet1!$A$5:$A$15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Sheet1!$E$5:$E$15</c:f>
              <c:numCache>
                <c:formatCode>General</c:formatCode>
                <c:ptCount val="11"/>
                <c:pt idx="0">
                  <c:v>15.0</c:v>
                </c:pt>
                <c:pt idx="1">
                  <c:v>15.0</c:v>
                </c:pt>
                <c:pt idx="2">
                  <c:v>14.0</c:v>
                </c:pt>
                <c:pt idx="3">
                  <c:v>9.0</c:v>
                </c:pt>
                <c:pt idx="4">
                  <c:v>15.0</c:v>
                </c:pt>
                <c:pt idx="5">
                  <c:v>12.0</c:v>
                </c:pt>
                <c:pt idx="6">
                  <c:v>15.0</c:v>
                </c:pt>
                <c:pt idx="7">
                  <c:v>16.0</c:v>
                </c:pt>
                <c:pt idx="8">
                  <c:v>13.0</c:v>
                </c:pt>
                <c:pt idx="9">
                  <c:v>13.0</c:v>
                </c:pt>
                <c:pt idx="10">
                  <c:v>137.0</c:v>
                </c:pt>
              </c:numCache>
            </c:numRef>
          </c:val>
        </c:ser>
        <c:dLbls>
          <c:showLegendKey val="0"/>
          <c:showVal val="0"/>
          <c:showCatName val="0"/>
          <c:showSerName val="0"/>
          <c:showPercent val="0"/>
          <c:showBubbleSize val="0"/>
        </c:dLbls>
        <c:gapWidth val="219"/>
        <c:overlap val="-27"/>
        <c:axId val="1149571551"/>
        <c:axId val="1149566271"/>
      </c:barChart>
      <c:catAx>
        <c:axId val="114957155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49566271"/>
        <c:crosses val="autoZero"/>
        <c:auto val="1"/>
        <c:lblAlgn val="ctr"/>
        <c:lblOffset val="100"/>
        <c:noMultiLvlLbl val="0"/>
      </c:catAx>
      <c:valAx>
        <c:axId val="114956627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49571551"/>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printSettings>
    <c:headerFooter/>
    <c:pageMargins b="0.75" l="0.7" r="0.7" t="0.75" header="0.3" footer="0.3"/>
    <c:pageSetup/>
  </c:printSettings>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08"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9"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710"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1"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2"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3"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34" name="Slide Image Placeholder 1"/>
          <p:cNvSpPr>
            <a:spLocks noChangeAspect="1" noRot="1" noGrp="1"/>
          </p:cNvSpPr>
          <p:nvPr>
            <p:ph type="sldImg"/>
          </p:nvPr>
        </p:nvSpPr>
        <p:spPr/>
      </p:sp>
      <p:sp>
        <p:nvSpPr>
          <p:cNvPr id="1048635" name="Notes Placeholder 2"/>
          <p:cNvSpPr>
            <a:spLocks noGrp="1"/>
          </p:cNvSpPr>
          <p:nvPr>
            <p:ph type="body" idx="1"/>
          </p:nvPr>
        </p:nvSpPr>
        <p:spPr/>
        <p:txBody>
          <a:bodyPr/>
          <a:p>
            <a:endParaRPr dirty="0" lang="en-IN"/>
          </a:p>
        </p:txBody>
      </p:sp>
      <p:sp>
        <p:nvSpPr>
          <p:cNvPr id="1048636"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sp>
        <p:nvSpPr>
          <p:cNvPr id="1048617" name="Slide Image Placeholder 1"/>
          <p:cNvSpPr>
            <a:spLocks noChangeAspect="1" noRot="1" noGrp="1"/>
          </p:cNvSpPr>
          <p:nvPr>
            <p:ph type="sldImg"/>
          </p:nvPr>
        </p:nvSpPr>
        <p:spPr/>
      </p:sp>
      <p:sp>
        <p:nvSpPr>
          <p:cNvPr id="1048618" name="Notes Placeholder 2"/>
          <p:cNvSpPr>
            <a:spLocks noGrp="1"/>
          </p:cNvSpPr>
          <p:nvPr>
            <p:ph type="body" idx="1"/>
          </p:nvPr>
        </p:nvSpPr>
        <p:spPr/>
        <p:txBody>
          <a:bodyPr/>
          <a:p>
            <a:endParaRPr dirty="0" lang="en-US"/>
          </a:p>
        </p:txBody>
      </p:sp>
      <p:sp>
        <p:nvSpPr>
          <p:cNvPr id="1048619" name="Slide Number Placeholder 3"/>
          <p:cNvSpPr>
            <a:spLocks noGrp="1"/>
          </p:cNvSpPr>
          <p:nvPr>
            <p:ph type="sldNum" sz="quarter" idx="10"/>
          </p:nvPr>
        </p:nvSpPr>
        <p:spPr/>
        <p:txBody>
          <a:bodyPr/>
          <a:p>
            <a:fld id="{F7F439ED-1E90-4106-847A-8EF19031FE2F}" type="slidenum">
              <a:rPr lang="en-IN" smtClean="0"/>
              <a:t>9</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28" name=""/>
        <p:cNvGrpSpPr/>
        <p:nvPr/>
      </p:nvGrpSpPr>
      <p:grpSpPr>
        <a:xfrm>
          <a:off x="0" y="0"/>
          <a:ext cx="0" cy="0"/>
          <a:chOff x="0" y="0"/>
          <a:chExt cx="0" cy="0"/>
        </a:xfrm>
      </p:grpSpPr>
      <p:sp>
        <p:nvSpPr>
          <p:cNvPr id="1048622"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623"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624"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25"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26"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0" name=""/>
        <p:cNvGrpSpPr/>
        <p:nvPr/>
      </p:nvGrpSpPr>
      <p:grpSpPr>
        <a:xfrm>
          <a:off x="0" y="0"/>
          <a:ext cx="0" cy="0"/>
          <a:chOff x="0" y="0"/>
          <a:chExt cx="0" cy="0"/>
        </a:xfrm>
      </p:grpSpPr>
      <p:sp>
        <p:nvSpPr>
          <p:cNvPr id="10485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592" name="Holder 3"/>
          <p:cNvSpPr>
            <a:spLocks noGrp="1"/>
          </p:cNvSpPr>
          <p:nvPr>
            <p:ph type="body" idx="1"/>
          </p:nvPr>
        </p:nvSpPr>
        <p:spPr/>
        <p:txBody>
          <a:bodyPr bIns="0" lIns="0" rIns="0" tIns="0"/>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699"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0"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1"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2"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3"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4"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33" name=""/>
        <p:cNvGrpSpPr/>
        <p:nvPr/>
      </p:nvGrpSpPr>
      <p:grpSpPr>
        <a:xfrm>
          <a:off x="0" y="0"/>
          <a:ext cx="0" cy="0"/>
          <a:chOff x="0" y="0"/>
          <a:chExt cx="0" cy="0"/>
        </a:xfrm>
      </p:grpSpPr>
      <p:sp>
        <p:nvSpPr>
          <p:cNvPr id="1048637"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38"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39"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40"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05"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6"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7"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4"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xml"/><Relationship Id="rId3"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grpSp>
        <p:nvGrpSpPr>
          <p:cNvPr id="30" name="object 2"/>
          <p:cNvGrpSpPr/>
          <p:nvPr/>
        </p:nvGrpSpPr>
        <p:grpSpPr>
          <a:xfrm>
            <a:off x="876299" y="990600"/>
            <a:ext cx="1743075" cy="1333500"/>
            <a:chOff x="742950" y="1104900"/>
            <a:chExt cx="1743075" cy="1333500"/>
          </a:xfrm>
        </p:grpSpPr>
        <p:sp>
          <p:nvSpPr>
            <p:cNvPr id="1048627"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628"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629"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630"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31"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r>
              <a:rPr b="1" dirty="0" i="0" lang="en-US">
                <a:solidFill>
                  <a:srgbClr val="0F0F0F"/>
                </a:solidFill>
                <a:effectLst/>
                <a:latin typeface="Roboto" panose="020F0502020204030204" pitchFamily="2" charset="0"/>
              </a:rPr>
              <a:t/>
            </a:r>
            <a:br>
              <a:rPr b="1" dirty="0" i="0" lang="en-US">
                <a:solidFill>
                  <a:srgbClr val="0F0F0F"/>
                </a:solidFill>
                <a:effectLst/>
                <a:latin typeface="Roboto" panose="020F0502020204030204" pitchFamily="2" charset="0"/>
              </a:rPr>
            </a:br>
            <a:endParaRPr dirty="0" spc="15"/>
          </a:p>
        </p:txBody>
      </p:sp>
      <p:pic>
        <p:nvPicPr>
          <p:cNvPr id="2097155"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32"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33" name="TextBox 13"/>
          <p:cNvSpPr txBox="1"/>
          <p:nvPr/>
        </p:nvSpPr>
        <p:spPr>
          <a:xfrm>
            <a:off x="2295523" y="3004183"/>
            <a:ext cx="8610600" cy="1513841"/>
          </a:xfrm>
          <a:prstGeom prst="rect"/>
          <a:noFill/>
        </p:spPr>
        <p:txBody>
          <a:bodyPr rtlCol="0" wrap="square">
            <a:spAutoFit/>
          </a:bodyPr>
          <a:p>
            <a:r>
              <a:rPr dirty="0" sz="2400" lang="en-US"/>
              <a:t>STUDENT NAME</a:t>
            </a:r>
            <a:r>
              <a:rPr dirty="0" sz="2400" lang="en-US" smtClean="0"/>
              <a:t>: </a:t>
            </a:r>
            <a:r>
              <a:rPr dirty="0" sz="2400" lang="en-US" smtClean="0">
                <a:solidFill>
                  <a:srgbClr val="0070C0"/>
                </a:solidFill>
              </a:rPr>
              <a:t>S</a:t>
            </a:r>
            <a:r>
              <a:rPr dirty="0" sz="2400" lang="en-US" smtClean="0">
                <a:solidFill>
                  <a:srgbClr val="0070C0"/>
                </a:solidFill>
              </a:rPr>
              <a:t>A</a:t>
            </a:r>
            <a:r>
              <a:rPr dirty="0" sz="2400" lang="en-US" smtClean="0">
                <a:solidFill>
                  <a:srgbClr val="0070C0"/>
                </a:solidFill>
              </a:rPr>
              <a:t>K</a:t>
            </a:r>
            <a:r>
              <a:rPr dirty="0" sz="2400" lang="en-US" smtClean="0">
                <a:solidFill>
                  <a:srgbClr val="0070C0"/>
                </a:solidFill>
              </a:rPr>
              <a:t>T</a:t>
            </a:r>
            <a:r>
              <a:rPr dirty="0" sz="2400" lang="en-US" smtClean="0">
                <a:solidFill>
                  <a:srgbClr val="0070C0"/>
                </a:solidFill>
              </a:rPr>
              <a:t>H</a:t>
            </a:r>
            <a:r>
              <a:rPr dirty="0" sz="2400" lang="en-US" smtClean="0">
                <a:solidFill>
                  <a:srgbClr val="0070C0"/>
                </a:solidFill>
              </a:rPr>
              <a:t>I</a:t>
            </a:r>
            <a:r>
              <a:rPr dirty="0" sz="2400" lang="en-US" smtClean="0">
                <a:solidFill>
                  <a:srgbClr val="0070C0"/>
                </a:solidFill>
              </a:rPr>
              <a:t>V</a:t>
            </a:r>
            <a:r>
              <a:rPr dirty="0" sz="2400" lang="en-US" smtClean="0">
                <a:solidFill>
                  <a:srgbClr val="0070C0"/>
                </a:solidFill>
              </a:rPr>
              <a:t>E</a:t>
            </a:r>
            <a:r>
              <a:rPr dirty="0" sz="2400" lang="en-US" smtClean="0">
                <a:solidFill>
                  <a:srgbClr val="0070C0"/>
                </a:solidFill>
              </a:rPr>
              <a:t>L</a:t>
            </a:r>
            <a:r>
              <a:rPr dirty="0" sz="2400" lang="en-US" smtClean="0">
                <a:solidFill>
                  <a:srgbClr val="0070C0"/>
                </a:solidFill>
              </a:rPr>
              <a:t> </a:t>
            </a:r>
            <a:r>
              <a:rPr dirty="0" sz="2400" lang="en-US" smtClean="0">
                <a:solidFill>
                  <a:srgbClr val="0070C0"/>
                </a:solidFill>
              </a:rPr>
              <a:t>H</a:t>
            </a:r>
            <a:endParaRPr dirty="0" sz="2400" lang="en-US">
              <a:solidFill>
                <a:srgbClr val="0070C0"/>
              </a:solidFill>
            </a:endParaRPr>
          </a:p>
          <a:p>
            <a:r>
              <a:rPr dirty="0" sz="2400" lang="en-US"/>
              <a:t>REGISTER NO</a:t>
            </a:r>
            <a:r>
              <a:rPr dirty="0" sz="2400" lang="en-US" smtClean="0"/>
              <a:t>: </a:t>
            </a:r>
            <a:r>
              <a:rPr dirty="0" sz="2400" lang="en-US" smtClean="0">
                <a:solidFill>
                  <a:srgbClr val="0070C0"/>
                </a:solidFill>
              </a:rPr>
              <a:t>3</a:t>
            </a:r>
            <a:r>
              <a:rPr dirty="0" sz="2400" lang="en-US" smtClean="0">
                <a:solidFill>
                  <a:srgbClr val="0070C0"/>
                </a:solidFill>
              </a:rPr>
              <a:t>1</a:t>
            </a:r>
            <a:r>
              <a:rPr dirty="0" sz="2400" lang="en-US" smtClean="0">
                <a:solidFill>
                  <a:srgbClr val="0070C0"/>
                </a:solidFill>
              </a:rPr>
              <a:t>2</a:t>
            </a:r>
            <a:r>
              <a:rPr dirty="0" sz="2400" lang="en-US" smtClean="0">
                <a:solidFill>
                  <a:srgbClr val="0070C0"/>
                </a:solidFill>
              </a:rPr>
              <a:t>2</a:t>
            </a:r>
            <a:r>
              <a:rPr dirty="0" sz="2400" lang="en-US" smtClean="0">
                <a:solidFill>
                  <a:srgbClr val="0070C0"/>
                </a:solidFill>
              </a:rPr>
              <a:t>2</a:t>
            </a:r>
            <a:r>
              <a:rPr dirty="0" sz="2400" lang="en-US" smtClean="0">
                <a:solidFill>
                  <a:srgbClr val="0070C0"/>
                </a:solidFill>
              </a:rPr>
              <a:t>0</a:t>
            </a:r>
            <a:r>
              <a:rPr dirty="0" sz="2400" lang="en-US" smtClean="0">
                <a:solidFill>
                  <a:srgbClr val="0070C0"/>
                </a:solidFill>
              </a:rPr>
              <a:t>0</a:t>
            </a:r>
            <a:r>
              <a:rPr dirty="0" sz="2400" lang="en-US" smtClean="0">
                <a:solidFill>
                  <a:srgbClr val="0070C0"/>
                </a:solidFill>
              </a:rPr>
              <a:t>5</a:t>
            </a:r>
            <a:r>
              <a:rPr dirty="0" sz="2400" lang="en-US" smtClean="0">
                <a:solidFill>
                  <a:srgbClr val="0070C0"/>
                </a:solidFill>
              </a:rPr>
              <a:t>0</a:t>
            </a:r>
            <a:endParaRPr dirty="0" sz="2400" lang="en-US">
              <a:solidFill>
                <a:srgbClr val="0070C0"/>
              </a:solidFill>
            </a:endParaRPr>
          </a:p>
          <a:p>
            <a:r>
              <a:rPr dirty="0" sz="2400" lang="en-US"/>
              <a:t>DEPARTMENT</a:t>
            </a:r>
            <a:r>
              <a:rPr dirty="0" sz="2400" lang="en-US" smtClean="0"/>
              <a:t>: </a:t>
            </a:r>
            <a:r>
              <a:rPr dirty="0" sz="2400" lang="en-US" smtClean="0">
                <a:solidFill>
                  <a:srgbClr val="0070C0"/>
                </a:solidFill>
              </a:rPr>
              <a:t>B.COM </a:t>
            </a:r>
            <a:r>
              <a:rPr dirty="0" sz="2400" lang="en-US" smtClean="0">
                <a:solidFill>
                  <a:srgbClr val="0070C0"/>
                </a:solidFill>
              </a:rPr>
              <a:t>G</a:t>
            </a:r>
            <a:r>
              <a:rPr dirty="0" sz="2400" lang="en-US" smtClean="0">
                <a:solidFill>
                  <a:srgbClr val="0070C0"/>
                </a:solidFill>
              </a:rPr>
              <a:t>E</a:t>
            </a:r>
            <a:r>
              <a:rPr dirty="0" sz="2400" lang="en-US" smtClean="0">
                <a:solidFill>
                  <a:srgbClr val="0070C0"/>
                </a:solidFill>
              </a:rPr>
              <a:t>N</a:t>
            </a:r>
            <a:r>
              <a:rPr dirty="0" sz="2400" lang="en-US" smtClean="0">
                <a:solidFill>
                  <a:srgbClr val="0070C0"/>
                </a:solidFill>
              </a:rPr>
              <a:t>E</a:t>
            </a:r>
            <a:r>
              <a:rPr dirty="0" sz="2400" lang="en-US" smtClean="0">
                <a:solidFill>
                  <a:srgbClr val="0070C0"/>
                </a:solidFill>
              </a:rPr>
              <a:t>R</a:t>
            </a:r>
            <a:r>
              <a:rPr dirty="0" sz="2400" lang="en-US" smtClean="0">
                <a:solidFill>
                  <a:srgbClr val="0070C0"/>
                </a:solidFill>
              </a:rPr>
              <a:t>A</a:t>
            </a:r>
            <a:r>
              <a:rPr dirty="0" sz="2400" lang="en-US" smtClean="0">
                <a:solidFill>
                  <a:srgbClr val="0070C0"/>
                </a:solidFill>
              </a:rPr>
              <a:t>L</a:t>
            </a:r>
            <a:r>
              <a:rPr dirty="0" sz="2400" lang="en-US" smtClean="0">
                <a:solidFill>
                  <a:srgbClr val="0070C0"/>
                </a:solidFill>
              </a:rPr>
              <a:t> </a:t>
            </a:r>
            <a:endParaRPr dirty="0" sz="2400" lang="en-US">
              <a:solidFill>
                <a:srgbClr val="0070C0"/>
              </a:solidFill>
            </a:endParaRPr>
          </a:p>
          <a:p>
            <a:r>
              <a:rPr dirty="0" sz="2400" lang="en-US" smtClean="0"/>
              <a:t>COLLEGE: </a:t>
            </a:r>
            <a:r>
              <a:rPr dirty="0" sz="2400" lang="en-US" smtClean="0">
                <a:solidFill>
                  <a:srgbClr val="0070C0"/>
                </a:solidFill>
              </a:rPr>
              <a:t>S</a:t>
            </a:r>
            <a:r>
              <a:rPr dirty="0" sz="2400" lang="en-US" smtClean="0">
                <a:solidFill>
                  <a:srgbClr val="0070C0"/>
                </a:solidFill>
              </a:rPr>
              <a:t>R</a:t>
            </a:r>
            <a:r>
              <a:rPr dirty="0" sz="2400" lang="en-US" smtClean="0">
                <a:solidFill>
                  <a:srgbClr val="0070C0"/>
                </a:solidFill>
              </a:rPr>
              <a:t>I</a:t>
            </a:r>
            <a:r>
              <a:rPr dirty="0" sz="2400" lang="en-US" smtClean="0">
                <a:solidFill>
                  <a:srgbClr val="0070C0"/>
                </a:solidFill>
              </a:rPr>
              <a:t> </a:t>
            </a:r>
            <a:r>
              <a:rPr dirty="0" sz="2400" lang="en-US" smtClean="0">
                <a:solidFill>
                  <a:srgbClr val="0070C0"/>
                </a:solidFill>
              </a:rPr>
              <a:t>B</a:t>
            </a:r>
            <a:r>
              <a:rPr dirty="0" sz="2400" lang="en-US" smtClean="0">
                <a:solidFill>
                  <a:srgbClr val="0070C0"/>
                </a:solidFill>
              </a:rPr>
              <a:t>A</a:t>
            </a:r>
            <a:r>
              <a:rPr dirty="0" sz="2400" lang="en-US" smtClean="0">
                <a:solidFill>
                  <a:srgbClr val="0070C0"/>
                </a:solidFill>
              </a:rPr>
              <a:t>L</a:t>
            </a:r>
            <a:r>
              <a:rPr dirty="0" sz="2400" lang="en-US" smtClean="0">
                <a:solidFill>
                  <a:srgbClr val="0070C0"/>
                </a:solidFill>
              </a:rPr>
              <a:t>A</a:t>
            </a:r>
            <a:r>
              <a:rPr dirty="0" sz="2400" lang="en-US" smtClean="0">
                <a:solidFill>
                  <a:srgbClr val="0070C0"/>
                </a:solidFill>
              </a:rPr>
              <a:t>J</a:t>
            </a:r>
            <a:r>
              <a:rPr dirty="0" sz="2400" lang="en-US" smtClean="0">
                <a:solidFill>
                  <a:srgbClr val="0070C0"/>
                </a:solidFill>
              </a:rPr>
              <a:t>I</a:t>
            </a:r>
            <a:r>
              <a:rPr dirty="0" sz="2400" lang="en-US" smtClean="0">
                <a:solidFill>
                  <a:srgbClr val="0070C0"/>
                </a:solidFill>
              </a:rPr>
              <a:t> </a:t>
            </a:r>
            <a:r>
              <a:rPr dirty="0" sz="2400" lang="en-US" smtClean="0">
                <a:solidFill>
                  <a:srgbClr val="0070C0"/>
                </a:solidFill>
              </a:rPr>
              <a:t>A</a:t>
            </a:r>
            <a:r>
              <a:rPr dirty="0" sz="2400" lang="en-US" smtClean="0">
                <a:solidFill>
                  <a:srgbClr val="0070C0"/>
                </a:solidFill>
              </a:rPr>
              <a:t>R</a:t>
            </a:r>
            <a:r>
              <a:rPr dirty="0" sz="2400" lang="en-US" smtClean="0">
                <a:solidFill>
                  <a:srgbClr val="0070C0"/>
                </a:solidFill>
              </a:rPr>
              <a:t>T</a:t>
            </a:r>
            <a:r>
              <a:rPr dirty="0" sz="2400" lang="en-US" smtClean="0">
                <a:solidFill>
                  <a:srgbClr val="0070C0"/>
                </a:solidFill>
              </a:rPr>
              <a:t>S</a:t>
            </a:r>
            <a:r>
              <a:rPr dirty="0" sz="2400" lang="en-US" smtClean="0">
                <a:solidFill>
                  <a:srgbClr val="0070C0"/>
                </a:solidFill>
              </a:rPr>
              <a:t> </a:t>
            </a:r>
            <a:r>
              <a:rPr dirty="0" sz="2400" lang="en-US" smtClean="0">
                <a:solidFill>
                  <a:srgbClr val="0070C0"/>
                </a:solidFill>
              </a:rPr>
              <a:t>A</a:t>
            </a:r>
            <a:r>
              <a:rPr dirty="0" sz="2400" lang="en-US" smtClean="0">
                <a:solidFill>
                  <a:srgbClr val="0070C0"/>
                </a:solidFill>
              </a:rPr>
              <a:t>N</a:t>
            </a:r>
            <a:r>
              <a:rPr dirty="0" sz="2400" lang="en-US" smtClean="0">
                <a:solidFill>
                  <a:srgbClr val="0070C0"/>
                </a:solidFill>
              </a:rPr>
              <a:t>D</a:t>
            </a:r>
            <a:r>
              <a:rPr dirty="0" sz="2400" lang="en-US" smtClean="0">
                <a:solidFill>
                  <a:srgbClr val="0070C0"/>
                </a:solidFill>
              </a:rPr>
              <a:t> </a:t>
            </a:r>
            <a:r>
              <a:rPr dirty="0" sz="2400" lang="en-US" smtClean="0">
                <a:solidFill>
                  <a:srgbClr val="0070C0"/>
                </a:solidFill>
              </a:rPr>
              <a:t>S</a:t>
            </a:r>
            <a:r>
              <a:rPr dirty="0" sz="2400" lang="en-US" smtClean="0">
                <a:solidFill>
                  <a:srgbClr val="0070C0"/>
                </a:solidFill>
              </a:rPr>
              <a:t>C</a:t>
            </a:r>
            <a:r>
              <a:rPr dirty="0" sz="2400" lang="en-US" smtClean="0">
                <a:solidFill>
                  <a:srgbClr val="0070C0"/>
                </a:solidFill>
              </a:rPr>
              <a:t>I</a:t>
            </a:r>
            <a:r>
              <a:rPr dirty="0" sz="2400" lang="en-US" smtClean="0">
                <a:solidFill>
                  <a:srgbClr val="0070C0"/>
                </a:solidFill>
              </a:rPr>
              <a:t>ENCE</a:t>
            </a:r>
            <a:r>
              <a:rPr dirty="0" sz="2400" lang="en-US" smtClean="0">
                <a:solidFill>
                  <a:srgbClr val="0070C0"/>
                </a:solidFill>
              </a:rPr>
              <a:t> </a:t>
            </a:r>
            <a:r>
              <a:rPr dirty="0" sz="2400" lang="en-US" smtClean="0">
                <a:solidFill>
                  <a:srgbClr val="0070C0"/>
                </a:solidFill>
              </a:rPr>
              <a:t>C</a:t>
            </a:r>
            <a:r>
              <a:rPr dirty="0" sz="2400" lang="en-US" smtClean="0">
                <a:solidFill>
                  <a:srgbClr val="0070C0"/>
                </a:solidFill>
              </a:rPr>
              <a:t>O</a:t>
            </a:r>
            <a:r>
              <a:rPr dirty="0" sz="2400" lang="en-US" smtClean="0">
                <a:solidFill>
                  <a:srgbClr val="0070C0"/>
                </a:solidFill>
              </a:rPr>
              <a:t>L</a:t>
            </a:r>
            <a:r>
              <a:rPr dirty="0" sz="2400" lang="en-US" smtClean="0">
                <a:solidFill>
                  <a:srgbClr val="0070C0"/>
                </a:solidFill>
              </a:rPr>
              <a:t>L</a:t>
            </a:r>
            <a:r>
              <a:rPr dirty="0" sz="2400" lang="en-US" smtClean="0">
                <a:solidFill>
                  <a:srgbClr val="0070C0"/>
                </a:solidFill>
              </a:rPr>
              <a:t>EGE</a:t>
            </a:r>
            <a:endParaRPr dirty="0" sz="2400" lang="en-US">
              <a:solidFill>
                <a:srgbClr val="0070C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23" name=""/>
        <p:cNvGrpSpPr/>
        <p:nvPr/>
      </p:nvGrpSpPr>
      <p:grpSpPr>
        <a:xfrm>
          <a:off x="0" y="0"/>
          <a:ext cx="0" cy="0"/>
          <a:chOff x="0" y="0"/>
          <a:chExt cx="0" cy="0"/>
        </a:xfrm>
      </p:grpSpPr>
      <p:sp>
        <p:nvSpPr>
          <p:cNvPr id="104860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3"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05"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06"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07"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08" name="Text Placeholder 2"/>
          <p:cNvSpPr>
            <a:spLocks noGrp="1"/>
          </p:cNvSpPr>
          <p:nvPr>
            <p:ph type="body" idx="1"/>
          </p:nvPr>
        </p:nvSpPr>
        <p:spPr>
          <a:xfrm>
            <a:off x="609600" y="1577340"/>
            <a:ext cx="10972800" cy="5334000"/>
          </a:xfrm>
        </p:spPr>
        <p:txBody>
          <a:bodyPr/>
          <a:p>
            <a:pPr indent="-285750" marL="285750">
              <a:buFont typeface="Wingdings" panose="05000000000000000000" pitchFamily="2" charset="2"/>
              <a:buChar char="Ø"/>
            </a:pPr>
            <a:r>
              <a:rPr dirty="0" lang="en-US" smtClean="0">
                <a:solidFill>
                  <a:srgbClr val="C00000"/>
                </a:solidFill>
              </a:rPr>
              <a:t>1) DATA COLLECTION</a:t>
            </a:r>
          </a:p>
          <a:p>
            <a:pPr indent="-285750" marL="285750">
              <a:buFont typeface="Arial" panose="020B0604020202020204" pitchFamily="34" charset="0"/>
              <a:buChar char="•"/>
            </a:pPr>
            <a:r>
              <a:rPr dirty="0" lang="en-US" smtClean="0">
                <a:solidFill>
                  <a:schemeClr val="tx1"/>
                </a:solidFill>
              </a:rPr>
              <a:t>The data has been collected through Edunet dash board.</a:t>
            </a:r>
          </a:p>
          <a:p>
            <a:pPr indent="-285750" marL="285750">
              <a:buFont typeface="Wingdings" panose="05000000000000000000" pitchFamily="2" charset="2"/>
              <a:buChar char="Ø"/>
            </a:pPr>
            <a:endParaRPr dirty="0" lang="en-US" smtClean="0">
              <a:solidFill>
                <a:schemeClr val="tx1"/>
              </a:solidFill>
            </a:endParaRPr>
          </a:p>
          <a:p>
            <a:pPr indent="-285750" marL="285750">
              <a:buFont typeface="Wingdings" panose="05000000000000000000" pitchFamily="2" charset="2"/>
              <a:buChar char="Ø"/>
            </a:pPr>
            <a:r>
              <a:rPr dirty="0" lang="en-US" smtClean="0">
                <a:solidFill>
                  <a:srgbClr val="C00000"/>
                </a:solidFill>
              </a:rPr>
              <a:t>2) FEATURE COLLECTION</a:t>
            </a:r>
          </a:p>
          <a:p>
            <a:pPr indent="-285750" marL="285750">
              <a:buFont typeface="Arial" panose="020B0604020202020204" pitchFamily="34" charset="0"/>
              <a:buChar char="•"/>
            </a:pPr>
            <a:r>
              <a:rPr dirty="0" lang="en-US" smtClean="0">
                <a:solidFill>
                  <a:schemeClr val="tx1"/>
                </a:solidFill>
              </a:rPr>
              <a:t>The listed 10 features were taken for the analyses of data.</a:t>
            </a:r>
          </a:p>
          <a:p>
            <a:endParaRPr dirty="0" lang="en-US">
              <a:solidFill>
                <a:schemeClr val="tx1"/>
              </a:solidFill>
            </a:endParaRPr>
          </a:p>
          <a:p>
            <a:pPr indent="-285750" marL="285750">
              <a:buFont typeface="Wingdings" panose="05000000000000000000" pitchFamily="2" charset="2"/>
              <a:buChar char="Ø"/>
            </a:pPr>
            <a:r>
              <a:rPr dirty="0" lang="en-US" smtClean="0">
                <a:solidFill>
                  <a:srgbClr val="C00000"/>
                </a:solidFill>
              </a:rPr>
              <a:t>3) DATA CLEANING</a:t>
            </a:r>
          </a:p>
          <a:p>
            <a:pPr indent="-285750" marL="285750">
              <a:buFont typeface="Arial" panose="020B0604020202020204" pitchFamily="34" charset="0"/>
              <a:buChar char="•"/>
            </a:pPr>
            <a:r>
              <a:rPr dirty="0" lang="en-US" smtClean="0">
                <a:solidFill>
                  <a:schemeClr val="tx1"/>
                </a:solidFill>
              </a:rPr>
              <a:t>Identifying the missing values.</a:t>
            </a:r>
          </a:p>
          <a:p>
            <a:pPr indent="-285750" marL="285750">
              <a:buFont typeface="Arial" panose="020B0604020202020204" pitchFamily="34" charset="0"/>
              <a:buChar char="•"/>
            </a:pPr>
            <a:r>
              <a:rPr dirty="0" lang="en-US" smtClean="0">
                <a:solidFill>
                  <a:schemeClr val="tx1"/>
                </a:solidFill>
              </a:rPr>
              <a:t>Filtering of those missing values.</a:t>
            </a:r>
          </a:p>
          <a:p>
            <a:endParaRPr dirty="0" lang="en-US">
              <a:solidFill>
                <a:schemeClr val="tx1"/>
              </a:solidFill>
            </a:endParaRPr>
          </a:p>
          <a:p>
            <a:pPr indent="-285750" marL="285750">
              <a:buFont typeface="Wingdings" panose="05000000000000000000" pitchFamily="2" charset="2"/>
              <a:buChar char="Ø"/>
            </a:pPr>
            <a:r>
              <a:rPr dirty="0" lang="en-US" smtClean="0">
                <a:solidFill>
                  <a:srgbClr val="C00000"/>
                </a:solidFill>
              </a:rPr>
              <a:t>4)CALCULATION OF PERFORMANCE LEVEL</a:t>
            </a:r>
          </a:p>
          <a:p>
            <a:pPr indent="-285750" marL="285750">
              <a:buFont typeface="Arial" panose="020B0604020202020204" pitchFamily="34" charset="0"/>
              <a:buChar char="•"/>
            </a:pPr>
            <a:r>
              <a:rPr dirty="0" lang="en-US" smtClean="0">
                <a:solidFill>
                  <a:schemeClr val="tx1"/>
                </a:solidFill>
              </a:rPr>
              <a:t>By considering the current employee rating, I found the performance level using the formula.</a:t>
            </a:r>
          </a:p>
          <a:p>
            <a:endParaRPr dirty="0" lang="en-US">
              <a:solidFill>
                <a:schemeClr val="tx1"/>
              </a:solidFill>
            </a:endParaRPr>
          </a:p>
          <a:p>
            <a:pPr indent="-285750" marL="285750">
              <a:buFont typeface="Wingdings" panose="05000000000000000000" pitchFamily="2" charset="2"/>
              <a:buChar char="Ø"/>
            </a:pPr>
            <a:r>
              <a:rPr dirty="0" lang="en-US" smtClean="0">
                <a:solidFill>
                  <a:srgbClr val="C00000"/>
                </a:solidFill>
              </a:rPr>
              <a:t>5)SUMMARY OF PIVOT LEVEL</a:t>
            </a:r>
          </a:p>
          <a:p>
            <a:pPr indent="-285750" marL="285750">
              <a:buFont typeface="Arial" panose="020B0604020202020204" pitchFamily="34" charset="0"/>
              <a:buChar char="•"/>
            </a:pPr>
            <a:r>
              <a:rPr dirty="0" lang="en-US" smtClean="0">
                <a:solidFill>
                  <a:schemeClr val="tx1"/>
                </a:solidFill>
              </a:rPr>
              <a:t>Segregating od certain features to rows, columns, heading and so on.</a:t>
            </a:r>
          </a:p>
          <a:p>
            <a:endParaRPr dirty="0" lang="en-US">
              <a:solidFill>
                <a:schemeClr val="tx1"/>
              </a:solidFill>
            </a:endParaRPr>
          </a:p>
          <a:p>
            <a:pPr indent="-285750" marL="285750">
              <a:buFont typeface="Wingdings" panose="05000000000000000000" pitchFamily="2" charset="2"/>
              <a:buChar char="Ø"/>
            </a:pPr>
            <a:r>
              <a:rPr dirty="0" lang="en-US" smtClean="0">
                <a:solidFill>
                  <a:srgbClr val="C00000"/>
                </a:solidFill>
              </a:rPr>
              <a:t>6)VISUALIZATION:</a:t>
            </a:r>
          </a:p>
          <a:p>
            <a:pPr indent="-285750" marL="285750">
              <a:buFont typeface="Arial" panose="020B0604020202020204" pitchFamily="34" charset="0"/>
              <a:buChar char="•"/>
            </a:pPr>
            <a:r>
              <a:rPr dirty="0" lang="en-US" smtClean="0">
                <a:solidFill>
                  <a:schemeClr val="tx1"/>
                </a:solidFill>
              </a:rPr>
              <a:t>Once completed with pivot table, created the graph for precise visualization.</a:t>
            </a:r>
          </a:p>
          <a:p>
            <a:endParaRPr dirty="0" lang="en-US" smtClean="0">
              <a:solidFill>
                <a:schemeClr val="tx1"/>
              </a:solidFill>
            </a:endParaRPr>
          </a:p>
          <a:p>
            <a:endParaRPr dirty="0" lang="en-US">
              <a:solidFill>
                <a:schemeClr val="tx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21" name=""/>
        <p:cNvGrpSpPr/>
        <p:nvPr/>
      </p:nvGrpSpPr>
      <p:grpSpPr>
        <a:xfrm>
          <a:off x="0" y="0"/>
          <a:ext cx="0" cy="0"/>
          <a:chOff x="0" y="0"/>
          <a:chExt cx="0" cy="0"/>
        </a:xfrm>
      </p:grpSpPr>
      <p:sp>
        <p:nvSpPr>
          <p:cNvPr id="104859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597"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59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2"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599" name="object 7"/>
          <p:cNvSpPr txBox="1">
            <a:spLocks noGrp="1"/>
          </p:cNvSpPr>
          <p:nvPr>
            <p:ph type="title"/>
          </p:nvPr>
        </p:nvSpPr>
        <p:spPr>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00" name="Text Placeholder 1"/>
          <p:cNvSpPr>
            <a:spLocks noGrp="1"/>
          </p:cNvSpPr>
          <p:nvPr>
            <p:ph type="body" idx="1"/>
          </p:nvPr>
        </p:nvSpPr>
        <p:spPr>
          <a:xfrm>
            <a:off x="609600" y="1577340"/>
            <a:ext cx="10972800" cy="800101"/>
          </a:xfrm>
        </p:spPr>
        <p:txBody>
          <a:bodyPr/>
          <a:p>
            <a:r>
              <a:rPr dirty="0" lang="en-US" smtClean="0">
                <a:latin typeface="Times New Roman" panose="02020603050405020304" pitchFamily="18" charset="0"/>
                <a:cs typeface="Times New Roman" panose="02020603050405020304" pitchFamily="18" charset="0"/>
              </a:rPr>
              <a:t>FORMULAS:</a:t>
            </a:r>
          </a:p>
          <a:p>
            <a:endParaRPr dirty="0" lang="en-US" smtClean="0">
              <a:latin typeface="Times New Roman" panose="02020603050405020304" pitchFamily="18" charset="0"/>
              <a:cs typeface="Times New Roman" panose="02020603050405020304" pitchFamily="18" charset="0"/>
            </a:endParaRPr>
          </a:p>
          <a:p>
            <a:r>
              <a:rPr dirty="0" lang="en-US">
                <a:latin typeface="Times New Roman" panose="02020603050405020304" pitchFamily="18" charset="0"/>
                <a:cs typeface="Times New Roman" panose="02020603050405020304" pitchFamily="18" charset="0"/>
              </a:rPr>
              <a:t>                =IF(AND(Z8&gt;=5),"VERY HIGH",IF(AND(Z8&gt;=4),"HIGH",IF(AND(Z8&gt;=3),"MED","LOW")))</a:t>
            </a:r>
          </a:p>
        </p:txBody>
      </p:sp>
      <p:sp>
        <p:nvSpPr>
          <p:cNvPr id="1048601"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6" name="图表 1"/>
          <p:cNvGraphicFramePr>
            <a:graphicFrameLocks/>
          </p:cNvGraphicFramePr>
          <p:nvPr/>
        </p:nvGraphicFramePr>
        <p:xfrm>
          <a:off x="1229608" y="2610197"/>
          <a:ext cx="5780791" cy="2752378"/>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2"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03" name="Text Placeholder 2"/>
          <p:cNvSpPr>
            <a:spLocks noGrp="1"/>
          </p:cNvSpPr>
          <p:nvPr>
            <p:ph type="body" idx="1"/>
          </p:nvPr>
        </p:nvSpPr>
        <p:spPr>
          <a:xfrm>
            <a:off x="609600" y="1577340"/>
            <a:ext cx="10744200" cy="4267200"/>
          </a:xfrm>
        </p:spPr>
        <p:txBody>
          <a:bodyPr/>
          <a:p>
            <a:r>
              <a:rPr dirty="0" sz="2400" lang="en-US">
                <a:latin typeface="Times New Roman" panose="02020603050405020304" pitchFamily="18" charset="0"/>
                <a:cs typeface="Times New Roman" panose="02020603050405020304" pitchFamily="18" charset="0"/>
              </a:rPr>
              <a:t>Our employee performance analysis solution empowers individuals with deep, personalized insights, enabling them to clearly understand their strengths and areas for growth. By offering real-time analytics and predictive tools, it allows for data-driven decisions that foster continuous improvement. The engaging experience, enhanced by gamification and mobile accessibility, boosts both motivation and productivity. Additionally, our holistic approach, which integrates 360-degree feedback and wellness considerations, ensures a comprehensive evaluation of performance. Ultimately, this solution provides a strategic advantage, aligning individual contributions with organizational goals and driving overall business success. Our innovative approach not only meets expectations but delivers a "WOW" experience that transforms how organizations and employees achieve success together.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34" name=""/>
        <p:cNvGrpSpPr/>
        <p:nvPr/>
      </p:nvGrpSpPr>
      <p:grpSpPr>
        <a:xfrm>
          <a:off x="0" y="0"/>
          <a:ext cx="0" cy="0"/>
          <a:chOff x="0" y="0"/>
          <a:chExt cx="0" cy="0"/>
        </a:xfrm>
      </p:grpSpPr>
      <p:sp>
        <p:nvSpPr>
          <p:cNvPr id="1048641"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35" name="object 3"/>
          <p:cNvGrpSpPr/>
          <p:nvPr/>
        </p:nvGrpSpPr>
        <p:grpSpPr>
          <a:xfrm>
            <a:off x="7443849" y="0"/>
            <a:ext cx="4752975" cy="6863080"/>
            <a:chOff x="7443849" y="0"/>
            <a:chExt cx="4752975" cy="6863080"/>
          </a:xfrm>
        </p:grpSpPr>
        <p:sp>
          <p:nvSpPr>
            <p:cNvPr id="1048642"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43"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44"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45"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46"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47"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48"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49"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50"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51"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52"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3"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4"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5"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36" name="object 18"/>
          <p:cNvGrpSpPr/>
          <p:nvPr/>
        </p:nvGrpSpPr>
        <p:grpSpPr>
          <a:xfrm>
            <a:off x="466725" y="6410325"/>
            <a:ext cx="3705225" cy="295275"/>
            <a:chOff x="466725" y="6410325"/>
            <a:chExt cx="3705225" cy="295275"/>
          </a:xfrm>
        </p:grpSpPr>
        <p:pic>
          <p:nvPicPr>
            <p:cNvPr id="2097156"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7"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56"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57"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7" name=""/>
        <p:cNvGrpSpPr/>
        <p:nvPr/>
      </p:nvGrpSpPr>
      <p:grpSpPr>
        <a:xfrm>
          <a:off x="0" y="0"/>
          <a:ext cx="0" cy="0"/>
          <a:chOff x="0" y="0"/>
          <a:chExt cx="0" cy="0"/>
        </a:xfrm>
      </p:grpSpPr>
      <p:sp>
        <p:nvSpPr>
          <p:cNvPr id="1048658"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8" name="object 3"/>
          <p:cNvGrpSpPr/>
          <p:nvPr/>
        </p:nvGrpSpPr>
        <p:grpSpPr>
          <a:xfrm>
            <a:off x="7443849" y="0"/>
            <a:ext cx="4752975" cy="6863080"/>
            <a:chOff x="7443849" y="0"/>
            <a:chExt cx="4752975" cy="6863080"/>
          </a:xfrm>
        </p:grpSpPr>
        <p:sp>
          <p:nvSpPr>
            <p:cNvPr id="1048659"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60"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61"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62"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63"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64"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65"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66"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67"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68"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69"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0"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71"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8"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9" name="object 18"/>
          <p:cNvGrpSpPr/>
          <p:nvPr/>
        </p:nvGrpSpPr>
        <p:grpSpPr>
          <a:xfrm>
            <a:off x="47625" y="3819523"/>
            <a:ext cx="4124325" cy="3009900"/>
            <a:chOff x="47625" y="3819523"/>
            <a:chExt cx="4124325" cy="3009900"/>
          </a:xfrm>
        </p:grpSpPr>
        <p:pic>
          <p:nvPicPr>
            <p:cNvPr id="2097159"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60"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72"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73"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74"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grpSp>
        <p:nvGrpSpPr>
          <p:cNvPr id="41" name="object 2"/>
          <p:cNvGrpSpPr/>
          <p:nvPr/>
        </p:nvGrpSpPr>
        <p:grpSpPr>
          <a:xfrm>
            <a:off x="8591168" y="2895600"/>
            <a:ext cx="2762250" cy="3257550"/>
            <a:chOff x="7991475" y="2933700"/>
            <a:chExt cx="2762250" cy="3257550"/>
          </a:xfrm>
        </p:grpSpPr>
        <p:sp>
          <p:nvSpPr>
            <p:cNvPr id="104867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1"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77"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8" name="object 7"/>
          <p:cNvSpPr txBox="1">
            <a:spLocks noGrp="1"/>
          </p:cNvSpPr>
          <p:nvPr>
            <p:ph type="title"/>
          </p:nvPr>
        </p:nvSpPr>
        <p:spPr>
          <a:xfrm>
            <a:off x="755332" y="385444"/>
            <a:ext cx="10681335" cy="638811"/>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dirty="0" sz="4250"/>
          </a:p>
        </p:txBody>
      </p:sp>
      <p:sp>
        <p:nvSpPr>
          <p:cNvPr id="1048679"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pic>
        <p:nvPicPr>
          <p:cNvPr id="2097162"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80" name="Rectangle 1"/>
          <p:cNvSpPr>
            <a:spLocks noGrp="1" noChangeArrowheads="1"/>
          </p:cNvSpPr>
          <p:nvPr>
            <p:ph type="body" idx="1"/>
          </p:nvPr>
        </p:nvSpPr>
        <p:spPr bwMode="auto">
          <a:xfrm>
            <a:off x="304799" y="1301065"/>
            <a:ext cx="9648443" cy="5069841"/>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Char char="•"/>
            </a:pPr>
            <a:r>
              <a:rPr altLang="en-US" baseline="0" b="0" cap="none" dirty="0" sz="2400" kumimoji="0" lang="en-US" normalizeH="0" strike="noStrike" u="none" smtClean="0">
                <a:ln>
                  <a:noFill/>
                </a:ln>
                <a:solidFill>
                  <a:schemeClr val="tx1"/>
                </a:solidFill>
                <a:effectLst/>
                <a:latin typeface="Times New Roman" panose="02020603050405020304" pitchFamily="18" charset="0"/>
                <a:cs typeface="Times New Roman" panose="02020603050405020304" pitchFamily="18" charset="0"/>
              </a:rPr>
              <a:t>Lack of a standardized performance evaluation process leading to inconsistencies in performance assessments.</a:t>
            </a:r>
          </a:p>
          <a:p>
            <a:pPr algn="l" defTabSz="914400" eaLnBrk="0" fontAlgn="base" hangingPunct="0" indent="0" latinLnBrk="0" lvl="0" marL="0" marR="0" rtl="0">
              <a:lnSpc>
                <a:spcPct val="100000"/>
              </a:lnSpc>
              <a:spcBef>
                <a:spcPct val="0"/>
              </a:spcBef>
              <a:spcAft>
                <a:spcPct val="0"/>
              </a:spcAft>
              <a:buClrTx/>
              <a:buSzTx/>
            </a:pPr>
            <a:endParaRPr altLang="en-US" baseline="0" b="0" cap="none" dirty="0" sz="2400" kumimoji="0" lang="en-US" normalizeH="0" strike="noStrike" u="none" smtClean="0">
              <a:ln>
                <a:noFill/>
              </a:ln>
              <a:solidFill>
                <a:schemeClr val="tx1"/>
              </a:solidFill>
              <a:effectLst/>
              <a:latin typeface="Times New Roman" panose="02020603050405020304" pitchFamily="18" charset="0"/>
              <a:cs typeface="Times New Roman" panose="02020603050405020304" pitchFamily="18" charset="0"/>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0" cap="none" dirty="0" sz="2400" kumimoji="0" lang="en-US" normalizeH="0" strike="noStrike" u="none" smtClean="0">
                <a:ln>
                  <a:noFill/>
                </a:ln>
                <a:solidFill>
                  <a:schemeClr val="tx1"/>
                </a:solidFill>
                <a:effectLst/>
                <a:latin typeface="Times New Roman" panose="02020603050405020304" pitchFamily="18" charset="0"/>
                <a:cs typeface="Times New Roman" panose="02020603050405020304" pitchFamily="18" charset="0"/>
              </a:rPr>
              <a:t>Insufficient metrics and tools to effectively measure and analyze employee performance.</a:t>
            </a:r>
          </a:p>
          <a:p>
            <a:pPr algn="l" defTabSz="914400" eaLnBrk="0" fontAlgn="base" hangingPunct="0" indent="0" latinLnBrk="0" lvl="0" marL="0" marR="0" rtl="0">
              <a:lnSpc>
                <a:spcPct val="100000"/>
              </a:lnSpc>
              <a:spcBef>
                <a:spcPct val="0"/>
              </a:spcBef>
              <a:spcAft>
                <a:spcPct val="0"/>
              </a:spcAft>
              <a:buClrTx/>
              <a:buSzTx/>
            </a:pPr>
            <a:endParaRPr altLang="en-US" baseline="0" b="0" cap="none" dirty="0" sz="2400" kumimoji="0" lang="en-US" normalizeH="0" strike="noStrike" u="none" smtClean="0">
              <a:ln>
                <a:noFill/>
              </a:ln>
              <a:solidFill>
                <a:schemeClr val="tx1"/>
              </a:solidFill>
              <a:effectLst/>
              <a:latin typeface="Times New Roman" panose="02020603050405020304" pitchFamily="18" charset="0"/>
              <a:cs typeface="Times New Roman" panose="02020603050405020304" pitchFamily="18" charset="0"/>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0" cap="none" dirty="0" sz="2400" kumimoji="0" lang="en-US" normalizeH="0" strike="noStrike" u="none" smtClean="0">
                <a:ln>
                  <a:noFill/>
                </a:ln>
                <a:solidFill>
                  <a:schemeClr val="tx1"/>
                </a:solidFill>
                <a:effectLst/>
                <a:latin typeface="Times New Roman" panose="02020603050405020304" pitchFamily="18" charset="0"/>
                <a:cs typeface="Times New Roman" panose="02020603050405020304" pitchFamily="18" charset="0"/>
              </a:rPr>
              <a:t>Limited feedback mechanisms causing delays in identifying and addressing performance issues.</a:t>
            </a:r>
          </a:p>
          <a:p>
            <a:pPr algn="l" defTabSz="914400" eaLnBrk="0" fontAlgn="base" hangingPunct="0" indent="0" latinLnBrk="0" lvl="0" marL="0" marR="0" rtl="0">
              <a:lnSpc>
                <a:spcPct val="100000"/>
              </a:lnSpc>
              <a:spcBef>
                <a:spcPct val="0"/>
              </a:spcBef>
              <a:spcAft>
                <a:spcPct val="0"/>
              </a:spcAft>
              <a:buClrTx/>
              <a:buSzTx/>
            </a:pPr>
            <a:endParaRPr altLang="en-US" baseline="0" b="0" cap="none" dirty="0" sz="2400" kumimoji="0" lang="en-US" normalizeH="0" strike="noStrike" u="none" smtClean="0">
              <a:ln>
                <a:noFill/>
              </a:ln>
              <a:solidFill>
                <a:schemeClr val="tx1"/>
              </a:solidFill>
              <a:effectLst/>
              <a:latin typeface="Times New Roman" panose="02020603050405020304" pitchFamily="18" charset="0"/>
              <a:cs typeface="Times New Roman" panose="02020603050405020304" pitchFamily="18" charset="0"/>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0" cap="none" dirty="0" sz="2400" kumimoji="0" lang="en-US" normalizeH="0" strike="noStrike" u="none" smtClean="0">
                <a:ln>
                  <a:noFill/>
                </a:ln>
                <a:solidFill>
                  <a:schemeClr val="tx1"/>
                </a:solidFill>
                <a:effectLst/>
                <a:latin typeface="Times New Roman" panose="02020603050405020304" pitchFamily="18" charset="0"/>
                <a:cs typeface="Times New Roman" panose="02020603050405020304" pitchFamily="18" charset="0"/>
              </a:rPr>
              <a:t>Challenges in aligning individual performance goals with organizational objectives.</a:t>
            </a:r>
          </a:p>
          <a:p>
            <a:pPr algn="l" defTabSz="914400" eaLnBrk="0" fontAlgn="base" hangingPunct="0" indent="0" latinLnBrk="0" lvl="0" marL="0" marR="0" rtl="0">
              <a:lnSpc>
                <a:spcPct val="100000"/>
              </a:lnSpc>
              <a:spcBef>
                <a:spcPct val="0"/>
              </a:spcBef>
              <a:spcAft>
                <a:spcPct val="0"/>
              </a:spcAft>
              <a:buClrTx/>
              <a:buSzTx/>
              <a:buFontTx/>
              <a:buChar char="•"/>
            </a:pPr>
            <a:endParaRPr altLang="en-US" baseline="0" b="0" cap="none" dirty="0" sz="2400" kumimoji="0" lang="en-US" normalizeH="0" strike="noStrike" u="none" smtClean="0">
              <a:ln>
                <a:noFill/>
              </a:ln>
              <a:solidFill>
                <a:schemeClr val="tx1"/>
              </a:solidFill>
              <a:effectLst/>
              <a:latin typeface="Times New Roman" panose="02020603050405020304" pitchFamily="18" charset="0"/>
              <a:cs typeface="Times New Roman" panose="02020603050405020304" pitchFamily="18" charset="0"/>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0" cap="none" dirty="0" sz="2400" kumimoji="0" lang="en-US" normalizeH="0" strike="noStrike" u="none" smtClean="0">
                <a:ln>
                  <a:noFill/>
                </a:ln>
                <a:solidFill>
                  <a:schemeClr val="tx1"/>
                </a:solidFill>
                <a:effectLst/>
                <a:latin typeface="Times New Roman" panose="02020603050405020304" pitchFamily="18" charset="0"/>
                <a:cs typeface="Times New Roman" panose="02020603050405020304" pitchFamily="18" charset="0"/>
              </a:rPr>
              <a:t>Difficulty in identifying training needs and career development opportunities for employees.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grpSp>
        <p:nvGrpSpPr>
          <p:cNvPr id="43" name="object 2"/>
          <p:cNvGrpSpPr/>
          <p:nvPr/>
        </p:nvGrpSpPr>
        <p:grpSpPr>
          <a:xfrm>
            <a:off x="8658225" y="2647950"/>
            <a:ext cx="3533775" cy="3810000"/>
            <a:chOff x="8658225" y="2647950"/>
            <a:chExt cx="3533775" cy="3810000"/>
          </a:xfrm>
        </p:grpSpPr>
        <p:sp>
          <p:nvSpPr>
            <p:cNvPr id="104868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2"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3"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83"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4"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dirty="0" sz="4250"/>
          </a:p>
        </p:txBody>
      </p:sp>
      <p:pic>
        <p:nvPicPr>
          <p:cNvPr id="2097164"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85"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86" name="TextBox 10"/>
          <p:cNvSpPr txBox="1"/>
          <p:nvPr/>
        </p:nvSpPr>
        <p:spPr>
          <a:xfrm>
            <a:off x="676274" y="1552635"/>
            <a:ext cx="9382125" cy="6847840"/>
          </a:xfrm>
          <a:prstGeom prst="rect"/>
          <a:noFill/>
        </p:spPr>
        <p:txBody>
          <a:bodyPr rtlCol="0" wrap="square">
            <a:spAutoFit/>
          </a:bodyPr>
          <a:p>
            <a:pPr eaLnBrk="0" fontAlgn="base" hangingPunct="0" indent="-342900" lvl="0" marL="342900">
              <a:spcBef>
                <a:spcPct val="0"/>
              </a:spcBef>
              <a:spcAft>
                <a:spcPct val="0"/>
              </a:spcAft>
              <a:buFont typeface="Arial" panose="020B0604020202020204" pitchFamily="34" charset="0"/>
              <a:buChar char="•"/>
            </a:pPr>
            <a:r>
              <a:rPr altLang="en-US" b="1" dirty="0" sz="2400" lang="en-US">
                <a:latin typeface="Times New Roman" panose="02020603050405020304" pitchFamily="18" charset="0"/>
                <a:cs typeface="Times New Roman" panose="02020603050405020304" pitchFamily="18" charset="0"/>
              </a:rPr>
              <a:t>Purpose:</a:t>
            </a:r>
            <a:r>
              <a:rPr altLang="en-US" dirty="0" sz="2400" lang="en-US">
                <a:latin typeface="Times New Roman" panose="02020603050405020304" pitchFamily="18" charset="0"/>
                <a:cs typeface="Times New Roman" panose="02020603050405020304" pitchFamily="18" charset="0"/>
              </a:rPr>
              <a:t> Evaluate and improve employee performance to align with organizational goals</a:t>
            </a:r>
            <a:r>
              <a:rPr altLang="en-US" dirty="0" sz="2400" lang="en-US" smtClean="0">
                <a:latin typeface="Times New Roman" panose="02020603050405020304" pitchFamily="18" charset="0"/>
                <a:cs typeface="Times New Roman" panose="02020603050405020304" pitchFamily="18" charset="0"/>
              </a:rPr>
              <a:t>.</a:t>
            </a:r>
          </a:p>
          <a:p>
            <a:pPr eaLnBrk="0" fontAlgn="base" hangingPunct="0" lvl="0">
              <a:spcBef>
                <a:spcPct val="0"/>
              </a:spcBef>
              <a:spcAft>
                <a:spcPct val="0"/>
              </a:spcAft>
            </a:pPr>
            <a:endParaRPr altLang="en-US" dirty="0" sz="2400" lang="en-US">
              <a:latin typeface="Times New Roman" panose="02020603050405020304" pitchFamily="18" charset="0"/>
              <a:cs typeface="Times New Roman" panose="02020603050405020304" pitchFamily="18" charset="0"/>
            </a:endParaRPr>
          </a:p>
          <a:p>
            <a:pPr eaLnBrk="0" fontAlgn="base" hangingPunct="0" indent="-342900" lvl="0" marL="342900">
              <a:spcBef>
                <a:spcPct val="0"/>
              </a:spcBef>
              <a:spcAft>
                <a:spcPct val="0"/>
              </a:spcAft>
              <a:buFont typeface="Arial" panose="020B0604020202020204" pitchFamily="34" charset="0"/>
              <a:buChar char="•"/>
            </a:pPr>
            <a:r>
              <a:rPr altLang="en-US" b="1" dirty="0" sz="2400" lang="en-US" smtClean="0">
                <a:latin typeface="Times New Roman" panose="02020603050405020304" pitchFamily="18" charset="0"/>
                <a:cs typeface="Times New Roman" panose="02020603050405020304" pitchFamily="18" charset="0"/>
              </a:rPr>
              <a:t>Objectives: </a:t>
            </a:r>
            <a:r>
              <a:rPr altLang="en-US" dirty="0" sz="2400" lang="en-US" smtClean="0">
                <a:latin typeface="Times New Roman" panose="02020603050405020304" pitchFamily="18" charset="0"/>
                <a:cs typeface="Times New Roman" panose="02020603050405020304" pitchFamily="18" charset="0"/>
              </a:rPr>
              <a:t>Assess </a:t>
            </a:r>
            <a:r>
              <a:rPr altLang="en-US" dirty="0" sz="2400" lang="en-US">
                <a:latin typeface="Times New Roman" panose="02020603050405020304" pitchFamily="18" charset="0"/>
                <a:cs typeface="Times New Roman" panose="02020603050405020304" pitchFamily="18" charset="0"/>
              </a:rPr>
              <a:t>individual </a:t>
            </a:r>
            <a:r>
              <a:rPr altLang="en-US" dirty="0" sz="2400" lang="en-US" smtClean="0">
                <a:latin typeface="Times New Roman" panose="02020603050405020304" pitchFamily="18" charset="0"/>
                <a:cs typeface="Times New Roman" panose="02020603050405020304" pitchFamily="18" charset="0"/>
              </a:rPr>
              <a:t>performance, identify </a:t>
            </a:r>
            <a:r>
              <a:rPr altLang="en-US" dirty="0" sz="2400" lang="en-US">
                <a:latin typeface="Times New Roman" panose="02020603050405020304" pitchFamily="18" charset="0"/>
                <a:cs typeface="Times New Roman" panose="02020603050405020304" pitchFamily="18" charset="0"/>
              </a:rPr>
              <a:t>strengths and areas for </a:t>
            </a:r>
            <a:r>
              <a:rPr altLang="en-US" dirty="0" sz="2400" lang="en-US" smtClean="0">
                <a:latin typeface="Times New Roman" panose="02020603050405020304" pitchFamily="18" charset="0"/>
                <a:cs typeface="Times New Roman" panose="02020603050405020304" pitchFamily="18" charset="0"/>
              </a:rPr>
              <a:t>improvement, align </a:t>
            </a:r>
            <a:r>
              <a:rPr altLang="en-US" dirty="0" sz="2400" lang="en-US">
                <a:latin typeface="Times New Roman" panose="02020603050405020304" pitchFamily="18" charset="0"/>
                <a:cs typeface="Times New Roman" panose="02020603050405020304" pitchFamily="18" charset="0"/>
              </a:rPr>
              <a:t>performance with organizational </a:t>
            </a:r>
            <a:r>
              <a:rPr altLang="en-US" dirty="0" sz="2400" lang="en-US" smtClean="0">
                <a:latin typeface="Times New Roman" panose="02020603050405020304" pitchFamily="18" charset="0"/>
                <a:cs typeface="Times New Roman" panose="02020603050405020304" pitchFamily="18" charset="0"/>
              </a:rPr>
              <a:t>goals, enhance </a:t>
            </a:r>
            <a:r>
              <a:rPr altLang="en-US" dirty="0" sz="2400" lang="en-US">
                <a:latin typeface="Times New Roman" panose="02020603050405020304" pitchFamily="18" charset="0"/>
                <a:cs typeface="Times New Roman" panose="02020603050405020304" pitchFamily="18" charset="0"/>
              </a:rPr>
              <a:t>employee </a:t>
            </a:r>
            <a:r>
              <a:rPr altLang="en-US" dirty="0" sz="2400" lang="en-US" smtClean="0">
                <a:latin typeface="Times New Roman" panose="02020603050405020304" pitchFamily="18" charset="0"/>
                <a:cs typeface="Times New Roman" panose="02020603050405020304" pitchFamily="18" charset="0"/>
              </a:rPr>
              <a:t>development, support </a:t>
            </a:r>
            <a:r>
              <a:rPr altLang="en-US" dirty="0" sz="2400" lang="en-US">
                <a:latin typeface="Times New Roman" panose="02020603050405020304" pitchFamily="18" charset="0"/>
                <a:cs typeface="Times New Roman" panose="02020603050405020304" pitchFamily="18" charset="0"/>
              </a:rPr>
              <a:t>informed HR </a:t>
            </a:r>
            <a:r>
              <a:rPr altLang="en-US" dirty="0" sz="2400" lang="en-US" smtClean="0">
                <a:latin typeface="Times New Roman" panose="02020603050405020304" pitchFamily="18" charset="0"/>
                <a:cs typeface="Times New Roman" panose="02020603050405020304" pitchFamily="18" charset="0"/>
              </a:rPr>
              <a:t>decisions.</a:t>
            </a:r>
          </a:p>
          <a:p>
            <a:pPr eaLnBrk="0" fontAlgn="base" hangingPunct="0" lvl="0">
              <a:spcBef>
                <a:spcPct val="0"/>
              </a:spcBef>
              <a:spcAft>
                <a:spcPct val="0"/>
              </a:spcAft>
            </a:pPr>
            <a:endParaRPr altLang="en-US" dirty="0" sz="2400" lang="en-US" smtClean="0">
              <a:latin typeface="Times New Roman" panose="02020603050405020304" pitchFamily="18" charset="0"/>
              <a:cs typeface="Times New Roman" panose="02020603050405020304" pitchFamily="18" charset="0"/>
            </a:endParaRPr>
          </a:p>
          <a:p>
            <a:pPr eaLnBrk="0" fontAlgn="base" hangingPunct="0" indent="-342900" lvl="0" marL="342900">
              <a:spcBef>
                <a:spcPct val="0"/>
              </a:spcBef>
              <a:spcAft>
                <a:spcPct val="0"/>
              </a:spcAft>
              <a:buFont typeface="Arial" panose="020B0604020202020204" pitchFamily="34" charset="0"/>
              <a:buChar char="•"/>
            </a:pPr>
            <a:r>
              <a:rPr b="1" dirty="0" sz="2400" lang="en-US" smtClean="0">
                <a:latin typeface="Times New Roman" panose="02020603050405020304" pitchFamily="18" charset="0"/>
                <a:cs typeface="Times New Roman" panose="02020603050405020304" pitchFamily="18" charset="0"/>
              </a:rPr>
              <a:t>Benefits: </a:t>
            </a:r>
            <a:r>
              <a:rPr dirty="0" sz="2400" lang="en-US" smtClean="0">
                <a:latin typeface="Times New Roman" panose="02020603050405020304" pitchFamily="18" charset="0"/>
                <a:cs typeface="Times New Roman" panose="02020603050405020304" pitchFamily="18" charset="0"/>
              </a:rPr>
              <a:t>Improved </a:t>
            </a:r>
            <a:r>
              <a:rPr dirty="0" sz="2400" lang="en-US">
                <a:latin typeface="Times New Roman" panose="02020603050405020304" pitchFamily="18" charset="0"/>
                <a:cs typeface="Times New Roman" panose="02020603050405020304" pitchFamily="18" charset="0"/>
              </a:rPr>
              <a:t>overall </a:t>
            </a:r>
            <a:r>
              <a:rPr dirty="0" sz="2400" lang="en-US" smtClean="0">
                <a:latin typeface="Times New Roman" panose="02020603050405020304" pitchFamily="18" charset="0"/>
                <a:cs typeface="Times New Roman" panose="02020603050405020304" pitchFamily="18" charset="0"/>
              </a:rPr>
              <a:t>performance, enhanced </a:t>
            </a:r>
            <a:r>
              <a:rPr dirty="0" sz="2400" lang="en-US">
                <a:latin typeface="Times New Roman" panose="02020603050405020304" pitchFamily="18" charset="0"/>
                <a:cs typeface="Times New Roman" panose="02020603050405020304" pitchFamily="18" charset="0"/>
              </a:rPr>
              <a:t>employee </a:t>
            </a:r>
            <a:endParaRPr dirty="0" sz="2400" lang="en-US" smtClean="0">
              <a:latin typeface="Times New Roman" panose="02020603050405020304" pitchFamily="18" charset="0"/>
              <a:cs typeface="Times New Roman" panose="02020603050405020304" pitchFamily="18" charset="0"/>
            </a:endParaRPr>
          </a:p>
          <a:p>
            <a:pPr eaLnBrk="0" fontAlgn="base" hangingPunct="0" lvl="0">
              <a:spcBef>
                <a:spcPct val="0"/>
              </a:spcBef>
              <a:spcAft>
                <a:spcPct val="0"/>
              </a:spcAft>
            </a:pPr>
            <a:r>
              <a:rPr dirty="0" sz="2400" lang="en-US" smtClean="0">
                <a:latin typeface="Times New Roman" panose="02020603050405020304" pitchFamily="18" charset="0"/>
                <a:cs typeface="Times New Roman" panose="02020603050405020304" pitchFamily="18" charset="0"/>
              </a:rPr>
              <a:t>development </a:t>
            </a:r>
            <a:r>
              <a:rPr dirty="0" sz="2400" lang="en-US">
                <a:latin typeface="Times New Roman" panose="02020603050405020304" pitchFamily="18" charset="0"/>
                <a:cs typeface="Times New Roman" panose="02020603050405020304" pitchFamily="18" charset="0"/>
              </a:rPr>
              <a:t>and career </a:t>
            </a:r>
            <a:r>
              <a:rPr dirty="0" sz="2400" lang="en-US" smtClean="0">
                <a:latin typeface="Times New Roman" panose="02020603050405020304" pitchFamily="18" charset="0"/>
                <a:cs typeface="Times New Roman" panose="02020603050405020304" pitchFamily="18" charset="0"/>
              </a:rPr>
              <a:t>growth, informed </a:t>
            </a:r>
            <a:r>
              <a:rPr dirty="0" sz="2400" lang="en-US">
                <a:latin typeface="Times New Roman" panose="02020603050405020304" pitchFamily="18" charset="0"/>
                <a:cs typeface="Times New Roman" panose="02020603050405020304" pitchFamily="18" charset="0"/>
              </a:rPr>
              <a:t>HR decisions on promotions and </a:t>
            </a:r>
            <a:r>
              <a:rPr dirty="0" sz="2400" lang="en-US" smtClean="0">
                <a:latin typeface="Times New Roman" panose="02020603050405020304" pitchFamily="18" charset="0"/>
                <a:cs typeface="Times New Roman" panose="02020603050405020304" pitchFamily="18" charset="0"/>
              </a:rPr>
              <a:t>compensation, increased </a:t>
            </a:r>
            <a:r>
              <a:rPr dirty="0" sz="2400" lang="en-US">
                <a:latin typeface="Times New Roman" panose="02020603050405020304" pitchFamily="18" charset="0"/>
                <a:cs typeface="Times New Roman" panose="02020603050405020304" pitchFamily="18" charset="0"/>
              </a:rPr>
              <a:t>employee engagement and </a:t>
            </a:r>
            <a:r>
              <a:rPr dirty="0" sz="2400" lang="en-US" smtClean="0">
                <a:latin typeface="Times New Roman" panose="02020603050405020304" pitchFamily="18" charset="0"/>
                <a:cs typeface="Times New Roman" panose="02020603050405020304" pitchFamily="18" charset="0"/>
              </a:rPr>
              <a:t>motivation.</a:t>
            </a:r>
            <a:endParaRPr b="1" dirty="0" sz="2400" lang="en-US">
              <a:latin typeface="Times New Roman" panose="02020603050405020304" pitchFamily="18" charset="0"/>
              <a:cs typeface="Times New Roman" panose="02020603050405020304" pitchFamily="18" charset="0"/>
            </a:endParaRPr>
          </a:p>
          <a:p>
            <a:pPr eaLnBrk="0" fontAlgn="base" hangingPunct="0" lvl="0">
              <a:spcBef>
                <a:spcPct val="0"/>
              </a:spcBef>
              <a:spcAft>
                <a:spcPct val="0"/>
              </a:spcAft>
            </a:pPr>
            <a:endParaRPr b="1" dirty="0" sz="2400" lang="en-US" smtClean="0"/>
          </a:p>
          <a:p>
            <a:pPr eaLnBrk="0" fontAlgn="base" hangingPunct="0" indent="-342900" lvl="0" marL="342900">
              <a:spcBef>
                <a:spcPct val="0"/>
              </a:spcBef>
              <a:spcAft>
                <a:spcPct val="0"/>
              </a:spcAft>
              <a:buFont typeface="Arial" panose="020B0604020202020204" pitchFamily="34" charset="0"/>
              <a:buChar char="•"/>
            </a:pPr>
            <a:r>
              <a:rPr b="1" dirty="0" sz="2400" lang="en-US" smtClean="0"/>
              <a:t>Challenges:</a:t>
            </a:r>
            <a:r>
              <a:rPr dirty="0" sz="2400" lang="en-US" smtClean="0"/>
              <a:t> Ensuring </a:t>
            </a:r>
            <a:r>
              <a:rPr dirty="0" sz="2400" lang="en-US"/>
              <a:t>objectivity and reducing </a:t>
            </a:r>
            <a:r>
              <a:rPr dirty="0" sz="2400" lang="en-US" smtClean="0"/>
              <a:t>bias, accurate </a:t>
            </a:r>
            <a:r>
              <a:rPr dirty="0" sz="2400" lang="en-US"/>
              <a:t>and comprehensive data </a:t>
            </a:r>
            <a:r>
              <a:rPr dirty="0" sz="2400" lang="en-US" smtClean="0"/>
              <a:t>collection, managing </a:t>
            </a:r>
            <a:r>
              <a:rPr dirty="0" sz="2400" lang="en-US"/>
              <a:t>employee resistance to feedback.</a:t>
            </a:r>
          </a:p>
          <a:p>
            <a:pPr eaLnBrk="0" fontAlgn="base" hangingPunct="0" lvl="0">
              <a:spcBef>
                <a:spcPct val="0"/>
              </a:spcBef>
              <a:spcAft>
                <a:spcPct val="0"/>
              </a:spcAft>
            </a:pPr>
            <a:endParaRPr dirty="0" sz="2400" lang="en-US">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b="0" dirty="0" sz="2400" i="0" lang="en-US">
              <a:solidFill>
                <a:srgbClr val="0D0D0D"/>
              </a:solidFill>
              <a:effectLst/>
              <a:latin typeface="Times New Roman" panose="02020603050405020304" pitchFamily="18" charset="0"/>
              <a:cs typeface="Times New Roman" panose="02020603050405020304" pitchFamily="18" charset="0"/>
            </a:endParaRPr>
          </a:p>
          <a:p>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8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90" name="object 5"/>
          <p:cNvSpPr txBox="1">
            <a:spLocks noGrp="1"/>
          </p:cNvSpPr>
          <p:nvPr>
            <p:ph type="title"/>
          </p:nvPr>
        </p:nvSpPr>
        <p:spPr>
          <a:xfrm>
            <a:off x="755332" y="385444"/>
            <a:ext cx="10681335" cy="499111"/>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dirty="0" sz="3200"/>
          </a:p>
        </p:txBody>
      </p:sp>
      <p:sp>
        <p:nvSpPr>
          <p:cNvPr id="1048691" name="Text Placeholder 6"/>
          <p:cNvSpPr>
            <a:spLocks noGrp="1"/>
          </p:cNvSpPr>
          <p:nvPr>
            <p:ph type="body" idx="1"/>
          </p:nvPr>
        </p:nvSpPr>
        <p:spPr>
          <a:xfrm>
            <a:off x="609600" y="1577340"/>
            <a:ext cx="10972800" cy="3771900"/>
          </a:xfrm>
        </p:spPr>
        <p:txBody>
          <a:bodyPr/>
          <a:p>
            <a:pPr indent="-285750" marL="285750">
              <a:buFont typeface="Arial" panose="020B0604020202020204" pitchFamily="34" charset="0"/>
              <a:buChar char="•"/>
            </a:pPr>
            <a:r>
              <a:rPr dirty="0" sz="2800" lang="en-US" smtClean="0">
                <a:latin typeface="Times New Roman" panose="02020603050405020304" pitchFamily="18" charset="0"/>
                <a:cs typeface="Times New Roman" panose="02020603050405020304" pitchFamily="18" charset="0"/>
              </a:rPr>
              <a:t>Employees</a:t>
            </a:r>
          </a:p>
          <a:p>
            <a:pPr indent="-285750" marL="285750">
              <a:buFont typeface="Arial" panose="020B0604020202020204" pitchFamily="34" charset="0"/>
              <a:buChar char="•"/>
            </a:pPr>
            <a:endParaRPr dirty="0" sz="2800" lang="en-US">
              <a:latin typeface="Times New Roman" panose="02020603050405020304" pitchFamily="18" charset="0"/>
              <a:cs typeface="Times New Roman" panose="02020603050405020304" pitchFamily="18" charset="0"/>
            </a:endParaRPr>
          </a:p>
          <a:p>
            <a:pPr indent="-285750" marL="285750">
              <a:buFont typeface="Arial" panose="020B0604020202020204" pitchFamily="34" charset="0"/>
              <a:buChar char="•"/>
            </a:pPr>
            <a:r>
              <a:rPr dirty="0" sz="2800" lang="en-US" smtClean="0">
                <a:latin typeface="Times New Roman" panose="02020603050405020304" pitchFamily="18" charset="0"/>
                <a:cs typeface="Times New Roman" panose="02020603050405020304" pitchFamily="18" charset="0"/>
              </a:rPr>
              <a:t>Executives/Senior Leadership</a:t>
            </a:r>
          </a:p>
          <a:p>
            <a:pPr indent="-285750" marL="285750">
              <a:buFont typeface="Arial" panose="020B0604020202020204" pitchFamily="34" charset="0"/>
              <a:buChar char="•"/>
            </a:pPr>
            <a:endParaRPr dirty="0" sz="2800" lang="en-US">
              <a:latin typeface="Times New Roman" panose="02020603050405020304" pitchFamily="18" charset="0"/>
              <a:cs typeface="Times New Roman" panose="02020603050405020304" pitchFamily="18" charset="0"/>
            </a:endParaRPr>
          </a:p>
          <a:p>
            <a:pPr indent="-285750" marL="285750">
              <a:buFont typeface="Arial" panose="020B0604020202020204" pitchFamily="34" charset="0"/>
              <a:buChar char="•"/>
            </a:pPr>
            <a:r>
              <a:rPr dirty="0" sz="2800" lang="en-US" smtClean="0">
                <a:latin typeface="Times New Roman" panose="02020603050405020304" pitchFamily="18" charset="0"/>
                <a:cs typeface="Times New Roman" panose="02020603050405020304" pitchFamily="18" charset="0"/>
              </a:rPr>
              <a:t>HR Department</a:t>
            </a:r>
          </a:p>
          <a:p>
            <a:pPr indent="-285750" marL="285750">
              <a:buFont typeface="Arial" panose="020B0604020202020204" pitchFamily="34" charset="0"/>
              <a:buChar char="•"/>
            </a:pPr>
            <a:endParaRPr dirty="0" sz="2800" lang="en-US">
              <a:latin typeface="Times New Roman" panose="02020603050405020304" pitchFamily="18" charset="0"/>
              <a:cs typeface="Times New Roman" panose="02020603050405020304" pitchFamily="18" charset="0"/>
            </a:endParaRPr>
          </a:p>
          <a:p>
            <a:pPr indent="-285750" marL="285750">
              <a:buFont typeface="Arial" panose="020B0604020202020204" pitchFamily="34" charset="0"/>
              <a:buChar char="•"/>
            </a:pPr>
            <a:r>
              <a:rPr dirty="0" sz="2800" lang="en-US" smtClean="0">
                <a:latin typeface="Times New Roman" panose="02020603050405020304" pitchFamily="18" charset="0"/>
                <a:cs typeface="Times New Roman" panose="02020603050405020304" pitchFamily="18" charset="0"/>
              </a:rPr>
              <a:t>Managers/Supervisors </a:t>
            </a:r>
          </a:p>
          <a:p>
            <a:pPr indent="-285750" marL="285750">
              <a:buFont typeface="Arial" panose="020B0604020202020204" pitchFamily="34" charset="0"/>
              <a:buChar char="•"/>
            </a:pPr>
            <a:endParaRPr dirty="0" sz="2800" lang="en-US">
              <a:latin typeface="Times New Roman" panose="02020603050405020304" pitchFamily="18" charset="0"/>
              <a:cs typeface="Times New Roman" panose="02020603050405020304" pitchFamily="18" charset="0"/>
            </a:endParaRPr>
          </a:p>
          <a:p>
            <a:pPr indent="-285750" marL="285750">
              <a:buFont typeface="Arial" panose="020B0604020202020204" pitchFamily="34" charset="0"/>
              <a:buChar char="•"/>
            </a:pPr>
            <a:r>
              <a:rPr dirty="0" sz="2800" lang="en-US" smtClean="0">
                <a:latin typeface="Times New Roman" panose="02020603050405020304" pitchFamily="18" charset="0"/>
                <a:cs typeface="Times New Roman" panose="02020603050405020304" pitchFamily="18" charset="0"/>
              </a:rPr>
              <a:t>Training </a:t>
            </a:r>
            <a:r>
              <a:rPr dirty="0" sz="2800" lang="en-US">
                <a:latin typeface="Times New Roman" panose="02020603050405020304" pitchFamily="18" charset="0"/>
                <a:cs typeface="Times New Roman" panose="02020603050405020304" pitchFamily="18" charset="0"/>
              </a:rPr>
              <a:t>and Development </a:t>
            </a:r>
            <a:r>
              <a:rPr dirty="0" sz="2800" lang="en-US" smtClean="0">
                <a:latin typeface="Times New Roman" panose="02020603050405020304" pitchFamily="18" charset="0"/>
                <a:cs typeface="Times New Roman" panose="02020603050405020304" pitchFamily="18" charset="0"/>
              </a:rPr>
              <a:t>Teams</a:t>
            </a:r>
            <a:endParaRPr dirty="0" sz="2800" lang="en-US">
              <a:latin typeface="Times New Roman" panose="02020603050405020304" pitchFamily="18" charset="0"/>
              <a:cs typeface="Times New Roman" panose="02020603050405020304" pitchFamily="18" charset="0"/>
            </a:endParaRPr>
          </a:p>
        </p:txBody>
      </p:sp>
      <p:sp>
        <p:nvSpPr>
          <p:cNvPr id="1048692"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pic>
        <p:nvPicPr>
          <p:cNvPr id="2097165"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pic>
        <p:nvPicPr>
          <p:cNvPr id="2097166"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9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96" name="object 6"/>
          <p:cNvSpPr txBox="1">
            <a:spLocks noGrp="1"/>
          </p:cNvSpPr>
          <p:nvPr>
            <p:ph type="title"/>
          </p:nvPr>
        </p:nvSpPr>
        <p:spPr>
          <a:xfrm>
            <a:off x="755332" y="385444"/>
            <a:ext cx="1068133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sp>
        <p:nvSpPr>
          <p:cNvPr id="1048697" name="Text Placeholder 7"/>
          <p:cNvSpPr>
            <a:spLocks noGrp="1"/>
          </p:cNvSpPr>
          <p:nvPr>
            <p:ph type="body" idx="1"/>
          </p:nvPr>
        </p:nvSpPr>
        <p:spPr>
          <a:xfrm>
            <a:off x="2970147" y="1984509"/>
            <a:ext cx="8534400" cy="2933700"/>
          </a:xfrm>
        </p:spPr>
        <p:txBody>
          <a:bodyPr/>
          <a:p>
            <a:r>
              <a:rPr dirty="0" sz="2800" lang="en-US">
                <a:latin typeface="Times New Roman" panose="02020603050405020304" pitchFamily="18" charset="0"/>
                <a:cs typeface="Times New Roman" panose="02020603050405020304" pitchFamily="18" charset="0"/>
              </a:rPr>
              <a:t>A robust and integrated system designed to streamline and enhance the evaluation, management, and development of employee performance within the organization. The system incorporates standardized evaluation frameworks, advanced metrics, continuous feedback mechanisms, and development planning tools.</a:t>
            </a:r>
          </a:p>
        </p:txBody>
      </p:sp>
      <p:sp>
        <p:nvSpPr>
          <p:cNvPr id="1048698"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pic>
        <p:nvPicPr>
          <p:cNvPr id="2097167"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620" name="Title 1"/>
          <p:cNvSpPr>
            <a:spLocks noGrp="1"/>
          </p:cNvSpPr>
          <p:nvPr>
            <p:ph type="title"/>
          </p:nvPr>
        </p:nvSpPr>
        <p:spPr>
          <a:xfrm>
            <a:off x="755332" y="385444"/>
            <a:ext cx="10681335" cy="723901"/>
          </a:xfrm>
        </p:spPr>
        <p:txBody>
          <a:bodyPr/>
          <a:p>
            <a:r>
              <a:rPr dirty="0" lang="en-IN"/>
              <a:t>Dataset Description</a:t>
            </a:r>
          </a:p>
        </p:txBody>
      </p:sp>
      <p:sp>
        <p:nvSpPr>
          <p:cNvPr id="1048621" name="Text Placeholder 2"/>
          <p:cNvSpPr>
            <a:spLocks noGrp="1"/>
          </p:cNvSpPr>
          <p:nvPr>
            <p:ph type="body" idx="1"/>
          </p:nvPr>
        </p:nvSpPr>
        <p:spPr>
          <a:xfrm>
            <a:off x="609600" y="1577340"/>
            <a:ext cx="10972800" cy="4000500"/>
          </a:xfrm>
        </p:spPr>
        <p:txBody>
          <a:bodyPr/>
          <a:p>
            <a:pPr indent="-285750" marL="285750">
              <a:buFont typeface="Arial" panose="020B0604020202020204" pitchFamily="34" charset="0"/>
              <a:buChar char="•"/>
            </a:pPr>
            <a:r>
              <a:rPr dirty="0" lang="en-US" smtClean="0"/>
              <a:t>Employee data set taken from the KAGGLE.</a:t>
            </a:r>
          </a:p>
          <a:p>
            <a:pPr indent="-285750" marL="285750">
              <a:buFont typeface="Arial" panose="020B0604020202020204" pitchFamily="34" charset="0"/>
              <a:buChar char="•"/>
            </a:pPr>
            <a:r>
              <a:rPr dirty="0" lang="en-US" smtClean="0"/>
              <a:t>In dataset, out of 26 data I took only 9 features out of it.</a:t>
            </a:r>
          </a:p>
          <a:p>
            <a:pPr indent="-285750" marL="285750">
              <a:buFont typeface="Arial" panose="020B0604020202020204" pitchFamily="34" charset="0"/>
              <a:buChar char="•"/>
            </a:pPr>
            <a:r>
              <a:rPr dirty="0" lang="en-US" smtClean="0">
                <a:solidFill>
                  <a:srgbClr val="7030A0"/>
                </a:solidFill>
              </a:rPr>
              <a:t>The selected 10 features are listed below:</a:t>
            </a:r>
          </a:p>
          <a:p>
            <a:endParaRPr dirty="0" lang="en-US">
              <a:solidFill>
                <a:schemeClr val="accent4">
                  <a:lumMod val="50000"/>
                </a:schemeClr>
              </a:solidFill>
            </a:endParaRPr>
          </a:p>
          <a:p>
            <a:pPr indent="-342900" marL="342900">
              <a:buFont typeface="+mj-lt"/>
              <a:buAutoNum type="arabicPeriod"/>
            </a:pPr>
            <a:r>
              <a:rPr dirty="0" lang="en-US" smtClean="0">
                <a:solidFill>
                  <a:schemeClr val="tx1"/>
                </a:solidFill>
              </a:rPr>
              <a:t>Employee ID</a:t>
            </a:r>
          </a:p>
          <a:p>
            <a:pPr indent="-342900" marL="342900">
              <a:buFont typeface="+mj-lt"/>
              <a:buAutoNum type="arabicPeriod"/>
            </a:pPr>
            <a:r>
              <a:rPr dirty="0" lang="en-US" smtClean="0">
                <a:solidFill>
                  <a:schemeClr val="tx1"/>
                </a:solidFill>
              </a:rPr>
              <a:t>First name</a:t>
            </a:r>
          </a:p>
          <a:p>
            <a:pPr indent="-342900" marL="342900">
              <a:buFont typeface="+mj-lt"/>
              <a:buAutoNum type="arabicPeriod"/>
            </a:pPr>
            <a:r>
              <a:rPr dirty="0" lang="en-US" smtClean="0">
                <a:solidFill>
                  <a:schemeClr val="tx1"/>
                </a:solidFill>
              </a:rPr>
              <a:t>Last name</a:t>
            </a:r>
          </a:p>
          <a:p>
            <a:pPr indent="-342900" marL="342900">
              <a:buFont typeface="+mj-lt"/>
              <a:buAutoNum type="arabicPeriod"/>
            </a:pPr>
            <a:r>
              <a:rPr dirty="0" lang="en-US" smtClean="0">
                <a:solidFill>
                  <a:schemeClr val="tx1"/>
                </a:solidFill>
              </a:rPr>
              <a:t>Business unit</a:t>
            </a:r>
          </a:p>
          <a:p>
            <a:pPr indent="-342900" marL="342900">
              <a:buFont typeface="+mj-lt"/>
              <a:buAutoNum type="arabicPeriod"/>
            </a:pPr>
            <a:r>
              <a:rPr dirty="0" lang="en-US" smtClean="0">
                <a:solidFill>
                  <a:schemeClr val="tx1"/>
                </a:solidFill>
              </a:rPr>
              <a:t>Employee Type</a:t>
            </a:r>
          </a:p>
          <a:p>
            <a:pPr indent="-342900" marL="342900">
              <a:buFont typeface="+mj-lt"/>
              <a:buAutoNum type="arabicPeriod"/>
            </a:pPr>
            <a:r>
              <a:rPr dirty="0" lang="en-US" smtClean="0">
                <a:solidFill>
                  <a:schemeClr val="tx1"/>
                </a:solidFill>
              </a:rPr>
              <a:t>Employee Status</a:t>
            </a:r>
          </a:p>
          <a:p>
            <a:pPr indent="-342900" marL="342900">
              <a:buFont typeface="+mj-lt"/>
              <a:buAutoNum type="arabicPeriod"/>
            </a:pPr>
            <a:r>
              <a:rPr dirty="0" lang="en-US" smtClean="0">
                <a:solidFill>
                  <a:schemeClr val="tx1"/>
                </a:solidFill>
              </a:rPr>
              <a:t>Employee classification type</a:t>
            </a:r>
          </a:p>
          <a:p>
            <a:pPr indent="-342900" marL="342900">
              <a:buFont typeface="+mj-lt"/>
              <a:buAutoNum type="arabicPeriod"/>
            </a:pPr>
            <a:r>
              <a:rPr dirty="0" lang="en-US" smtClean="0">
                <a:solidFill>
                  <a:schemeClr val="tx1"/>
                </a:solidFill>
              </a:rPr>
              <a:t>Gender Code</a:t>
            </a:r>
          </a:p>
          <a:p>
            <a:pPr indent="-342900" marL="342900">
              <a:buFont typeface="+mj-lt"/>
              <a:buAutoNum type="arabicPeriod"/>
            </a:pPr>
            <a:r>
              <a:rPr dirty="0" lang="en-US" smtClean="0">
                <a:solidFill>
                  <a:schemeClr val="tx1"/>
                </a:solidFill>
              </a:rPr>
              <a:t>Performance Score</a:t>
            </a:r>
          </a:p>
          <a:p>
            <a:pPr indent="-342900" marL="342900">
              <a:buFont typeface="+mj-lt"/>
              <a:buAutoNum type="arabicPeriod"/>
            </a:pPr>
            <a:r>
              <a:rPr dirty="0" lang="en-US" smtClean="0">
                <a:solidFill>
                  <a:schemeClr val="tx1"/>
                </a:solidFill>
              </a:rPr>
              <a:t>Current employee rating</a:t>
            </a:r>
          </a:p>
          <a:p>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609"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1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1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4"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13" name="object 7"/>
          <p:cNvSpPr txBox="1">
            <a:spLocks noGrp="1"/>
          </p:cNvSpPr>
          <p:nvPr>
            <p:ph type="title"/>
          </p:nvPr>
        </p:nvSpPr>
        <p:spPr>
          <a:xfrm>
            <a:off x="755332" y="385444"/>
            <a:ext cx="10681335" cy="638811"/>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14" name="Text Placeholder 9"/>
          <p:cNvSpPr>
            <a:spLocks noGrp="1"/>
          </p:cNvSpPr>
          <p:nvPr>
            <p:ph type="body" idx="1"/>
          </p:nvPr>
        </p:nvSpPr>
        <p:spPr>
          <a:xfrm>
            <a:off x="2362200" y="1148252"/>
            <a:ext cx="8305800" cy="5956300"/>
          </a:xfrm>
        </p:spPr>
        <p:txBody>
          <a:bodyPr/>
          <a:p>
            <a:r>
              <a:rPr b="1" dirty="0" sz="2400" lang="en-US">
                <a:latin typeface="Times New Roman" panose="02020603050405020304" pitchFamily="18" charset="0"/>
                <a:cs typeface="Times New Roman" panose="02020603050405020304" pitchFamily="18" charset="0"/>
              </a:rPr>
              <a:t>Personalized Insights:</a:t>
            </a:r>
            <a:endParaRPr dirty="0" sz="2400" lang="en-US">
              <a:latin typeface="Times New Roman" panose="02020603050405020304" pitchFamily="18" charset="0"/>
              <a:cs typeface="Times New Roman" panose="02020603050405020304" pitchFamily="18" charset="0"/>
            </a:endParaRPr>
          </a:p>
          <a:p>
            <a:pPr indent="-285750" lvl="1" marL="7429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Custom feedback tailored to individual strengths and career goals.</a:t>
            </a:r>
          </a:p>
          <a:p>
            <a:pPr indent="-285750" lvl="1" marL="7429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Development plans with clear, actionable steps for growth.</a:t>
            </a:r>
          </a:p>
          <a:p>
            <a:r>
              <a:rPr b="1" dirty="0" sz="2400" lang="en-US">
                <a:latin typeface="Times New Roman" panose="02020603050405020304" pitchFamily="18" charset="0"/>
                <a:cs typeface="Times New Roman" panose="02020603050405020304" pitchFamily="18" charset="0"/>
              </a:rPr>
              <a:t>Real-Time Analytics:</a:t>
            </a:r>
            <a:endParaRPr dirty="0" sz="2400" lang="en-US">
              <a:latin typeface="Times New Roman" panose="02020603050405020304" pitchFamily="18" charset="0"/>
              <a:cs typeface="Times New Roman" panose="02020603050405020304" pitchFamily="18" charset="0"/>
            </a:endParaRPr>
          </a:p>
          <a:p>
            <a:pPr indent="-285750" lvl="1" marL="7429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Instant performance tracking and feedback.</a:t>
            </a:r>
          </a:p>
          <a:p>
            <a:pPr indent="-285750" lvl="1" marL="7429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Predictive insights to anticipate future trends and needs.</a:t>
            </a:r>
          </a:p>
          <a:p>
            <a:r>
              <a:rPr b="1" dirty="0" sz="2400" lang="en-US">
                <a:latin typeface="Times New Roman" panose="02020603050405020304" pitchFamily="18" charset="0"/>
                <a:cs typeface="Times New Roman" panose="02020603050405020304" pitchFamily="18" charset="0"/>
              </a:rPr>
              <a:t>Engaging Experience:</a:t>
            </a:r>
            <a:endParaRPr dirty="0" sz="2400" lang="en-US">
              <a:latin typeface="Times New Roman" panose="02020603050405020304" pitchFamily="18" charset="0"/>
              <a:cs typeface="Times New Roman" panose="02020603050405020304" pitchFamily="18" charset="0"/>
            </a:endParaRPr>
          </a:p>
          <a:p>
            <a:pPr indent="-285750" lvl="1" marL="742950">
              <a:buFont typeface="Arial" panose="020B0604020202020204" pitchFamily="34" charset="0"/>
              <a:buChar char="•"/>
            </a:pPr>
            <a:r>
              <a:rPr dirty="0" sz="2400" lang="en-US" smtClean="0">
                <a:latin typeface="Times New Roman" panose="02020603050405020304" pitchFamily="18" charset="0"/>
                <a:cs typeface="Times New Roman" panose="02020603050405020304" pitchFamily="18" charset="0"/>
              </a:rPr>
              <a:t>Gamified </a:t>
            </a:r>
            <a:r>
              <a:rPr dirty="0" sz="2400" lang="en-US">
                <a:latin typeface="Times New Roman" panose="02020603050405020304" pitchFamily="18" charset="0"/>
                <a:cs typeface="Times New Roman" panose="02020603050405020304" pitchFamily="18" charset="0"/>
              </a:rPr>
              <a:t>elements to motivate and reward high performance.</a:t>
            </a:r>
          </a:p>
          <a:p>
            <a:pPr indent="-285750" lvl="1" marL="7429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Intuitive, mobile-friendly interface for on-the-go access.</a:t>
            </a:r>
          </a:p>
          <a:p>
            <a:r>
              <a:rPr b="1" dirty="0" sz="2400" lang="en-US">
                <a:latin typeface="Times New Roman" panose="02020603050405020304" pitchFamily="18" charset="0"/>
                <a:cs typeface="Times New Roman" panose="02020603050405020304" pitchFamily="18" charset="0"/>
              </a:rPr>
              <a:t>Holistic Approach:</a:t>
            </a:r>
            <a:endParaRPr dirty="0" sz="2400" lang="en-US">
              <a:latin typeface="Times New Roman" panose="02020603050405020304" pitchFamily="18" charset="0"/>
              <a:cs typeface="Times New Roman" panose="02020603050405020304" pitchFamily="18" charset="0"/>
            </a:endParaRPr>
          </a:p>
          <a:p>
            <a:pPr indent="-285750" lvl="1" marL="7429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360-degree feedback for a comprehensive evaluation.</a:t>
            </a:r>
          </a:p>
          <a:p>
            <a:pPr indent="-285750" lvl="1" marL="7429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Integration of employee wellness into performance metrics.</a:t>
            </a:r>
          </a:p>
          <a:p>
            <a:endParaRPr dirty="0" lang="en-US">
              <a:latin typeface="Times New Roman" panose="02020603050405020304" pitchFamily="18" charset="0"/>
              <a:cs typeface="Times New Roman" panose="02020603050405020304" pitchFamily="18" charset="0"/>
            </a:endParaRPr>
          </a:p>
        </p:txBody>
      </p:sp>
      <p:sp>
        <p:nvSpPr>
          <p:cNvPr id="1048615"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16" name="TextBox 8"/>
          <p:cNvSpPr txBox="1"/>
          <p:nvPr/>
        </p:nvSpPr>
        <p:spPr>
          <a:xfrm>
            <a:off x="2857500" y="2300436"/>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Override1.xml><?xml version="1.0" encoding="utf-8"?>
<a:themeOverride xmlns:a="http://schemas.openxmlformats.org/drawingml/2006/main">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creator>M2004J19PI</dc:creator>
  <dcterms:created xsi:type="dcterms:W3CDTF">2024-09-27T09:14:49Z</dcterms:created>
  <dcterms:modified xsi:type="dcterms:W3CDTF">2024-09-30T06:08:46Z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8f2f043f66fd4d56b1099f62cbb3336c</vt:lpwstr>
  </property>
</Properties>
</file>