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2.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1!PivotTable3</c:name>
    <c:fmtId val="5"/>
  </c:pivotSource>
  <c:chart>
    <c:autoTitleDeleted val="0"/>
    <c:pivotFmts>
      <c:pivotFmt>
        <c:idx val="0"/>
      </c:pivotFmt>
      <c:pivotFmt>
        <c:idx val="1"/>
      </c:pivotFmt>
      <c:pivotFmt>
        <c:idx val="2"/>
      </c:pivotFmt>
      <c:pivotFmt>
        <c:idx val="3"/>
      </c:pivotFmt>
      <c:pivotFmt>
        <c:idx val="4"/>
      </c:pivotFmt>
      <c:pivotFmt>
        <c:idx val="5"/>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pivotFmt>
      <c:pivotFmt>
        <c:idx val="6"/>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pivotFmt>
      <c:pivotFmt>
        <c:idx val="7"/>
        <c:spPr>
          <a:solidFill>
            <a:schemeClr val="accent1"/>
          </a:solidFill>
          <a:ln w="22225" cap="rnd">
            <a:solidFill>
              <a:schemeClr val="accent1"/>
            </a:solidFill>
            <a:round/>
          </a:ln>
          <a:effectLst/>
        </c:spPr>
        <c:marker>
          <c:symbol val="triangle"/>
          <c:size val="6"/>
          <c:spPr>
            <a:solidFill>
              <a:schemeClr val="accent3"/>
            </a:solidFill>
            <a:ln w="9525">
              <a:solidFill>
                <a:schemeClr val="accent3"/>
              </a:solidFill>
              <a:round/>
            </a:ln>
            <a:effectLst/>
          </c:spPr>
        </c:marker>
      </c:pivotFmt>
      <c:pivotFmt>
        <c:idx val="8"/>
        <c:spPr>
          <a:solidFill>
            <a:schemeClr val="accent1"/>
          </a:solidFill>
          <a:ln w="22225" cap="rnd">
            <a:solidFill>
              <a:schemeClr val="accent1"/>
            </a:solidFill>
            <a:round/>
          </a:ln>
          <a:effectLst/>
        </c:spPr>
        <c:marker>
          <c:symbol val="x"/>
          <c:size val="6"/>
          <c:spPr>
            <a:noFill/>
            <a:ln w="9525">
              <a:solidFill>
                <a:schemeClr val="accent4"/>
              </a:solidFill>
              <a:round/>
            </a:ln>
            <a:effectLst/>
          </c:spPr>
        </c:marker>
      </c:pivotFmt>
      <c:pivotFmt>
        <c:idx val="9"/>
        <c:spPr>
          <a:solidFill>
            <a:schemeClr val="accent1"/>
          </a:solidFill>
          <a:ln w="22225" cap="rnd">
            <a:solidFill>
              <a:schemeClr val="accent1"/>
            </a:solidFill>
            <a:round/>
          </a:ln>
          <a:effectLst/>
        </c:spPr>
        <c:marker>
          <c:symbol val="star"/>
          <c:size val="6"/>
          <c:spPr>
            <a:noFill/>
            <a:ln w="9525">
              <a:solidFill>
                <a:schemeClr val="accent5"/>
              </a:solidFill>
              <a:round/>
            </a:ln>
            <a:effectLst/>
          </c:spPr>
        </c:marker>
      </c:pivotFmt>
      <c:pivotFmt>
        <c:idx val="10"/>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pivotFmt>
      <c:pivotFmt>
        <c:idx val="11"/>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pivotFmt>
      <c:pivotFmt>
        <c:idx val="12"/>
        <c:spPr>
          <a:solidFill>
            <a:schemeClr val="accent1"/>
          </a:solidFill>
          <a:ln w="22225" cap="rnd">
            <a:solidFill>
              <a:schemeClr val="accent1"/>
            </a:solidFill>
            <a:round/>
          </a:ln>
          <a:effectLst/>
        </c:spPr>
        <c:marker>
          <c:symbol val="triangle"/>
          <c:size val="6"/>
          <c:spPr>
            <a:solidFill>
              <a:schemeClr val="accent3"/>
            </a:solidFill>
            <a:ln w="9525">
              <a:solidFill>
                <a:schemeClr val="accent3"/>
              </a:solidFill>
              <a:round/>
            </a:ln>
            <a:effectLst/>
          </c:spPr>
        </c:marker>
      </c:pivotFmt>
      <c:pivotFmt>
        <c:idx val="13"/>
        <c:spPr>
          <a:solidFill>
            <a:schemeClr val="accent1"/>
          </a:solidFill>
          <a:ln w="22225" cap="rnd">
            <a:solidFill>
              <a:schemeClr val="accent1"/>
            </a:solidFill>
            <a:round/>
          </a:ln>
          <a:effectLst/>
        </c:spPr>
        <c:marker>
          <c:symbol val="x"/>
          <c:size val="6"/>
          <c:spPr>
            <a:noFill/>
            <a:ln w="9525">
              <a:solidFill>
                <a:schemeClr val="accent4"/>
              </a:solidFill>
              <a:round/>
            </a:ln>
            <a:effectLst/>
          </c:spPr>
        </c:marker>
      </c:pivotFmt>
      <c:pivotFmt>
        <c:idx val="14"/>
        <c:spPr>
          <a:solidFill>
            <a:schemeClr val="accent1"/>
          </a:solidFill>
          <a:ln w="22225" cap="rnd">
            <a:solidFill>
              <a:schemeClr val="accent1"/>
            </a:solidFill>
            <a:round/>
          </a:ln>
          <a:effectLst/>
        </c:spPr>
        <c:marker>
          <c:symbol val="star"/>
          <c:size val="6"/>
          <c:spPr>
            <a:noFill/>
            <a:ln w="9525">
              <a:solidFill>
                <a:schemeClr val="accent5"/>
              </a:solidFill>
              <a:round/>
            </a:ln>
            <a:effectLst/>
          </c:spPr>
        </c:marker>
      </c:pivotFmt>
      <c:pivotFmt>
        <c:idx val="15"/>
        <c:spPr>
          <a:solidFill>
            <a:schemeClr val="accent1"/>
          </a:solidFill>
          <a:ln w="22225" cap="rnd">
            <a:solidFill>
              <a:schemeClr val="accent1"/>
            </a:solidFill>
            <a:round/>
          </a:ln>
          <a:effectLst/>
        </c:spPr>
        <c:marker>
          <c:symbol val="diamond"/>
          <c:size val="6"/>
          <c:spPr>
            <a:solidFill>
              <a:schemeClr val="accent1"/>
            </a:solidFill>
            <a:ln w="9525">
              <a:solidFill>
                <a:schemeClr val="accent1"/>
              </a:solidFill>
              <a:round/>
            </a:ln>
            <a:effectLst/>
          </c:spPr>
        </c:marker>
      </c:pivotFmt>
      <c:pivotFmt>
        <c:idx val="16"/>
        <c:spPr>
          <a:solidFill>
            <a:schemeClr val="accent1"/>
          </a:solidFill>
          <a:ln w="22225" cap="rnd">
            <a:solidFill>
              <a:schemeClr val="accent1"/>
            </a:solidFill>
            <a:round/>
          </a:ln>
          <a:effectLst/>
        </c:spPr>
        <c:marker>
          <c:symbol val="square"/>
          <c:size val="6"/>
          <c:spPr>
            <a:solidFill>
              <a:schemeClr val="accent2"/>
            </a:solidFill>
            <a:ln w="9525">
              <a:solidFill>
                <a:schemeClr val="accent2"/>
              </a:solidFill>
              <a:round/>
            </a:ln>
            <a:effectLst/>
          </c:spPr>
        </c:marker>
      </c:pivotFmt>
      <c:pivotFmt>
        <c:idx val="17"/>
        <c:spPr>
          <a:solidFill>
            <a:schemeClr val="accent1"/>
          </a:solidFill>
          <a:ln w="22225" cap="rnd">
            <a:solidFill>
              <a:schemeClr val="accent1"/>
            </a:solidFill>
            <a:round/>
          </a:ln>
          <a:effectLst/>
        </c:spPr>
        <c:marker>
          <c:symbol val="triangle"/>
          <c:size val="6"/>
          <c:spPr>
            <a:solidFill>
              <a:schemeClr val="accent3"/>
            </a:solidFill>
            <a:ln w="9525">
              <a:solidFill>
                <a:schemeClr val="accent3"/>
              </a:solidFill>
              <a:round/>
            </a:ln>
            <a:effectLst/>
          </c:spPr>
        </c:marker>
      </c:pivotFmt>
      <c:pivotFmt>
        <c:idx val="18"/>
        <c:spPr>
          <a:solidFill>
            <a:schemeClr val="accent1"/>
          </a:solidFill>
          <a:ln w="22225" cap="rnd">
            <a:solidFill>
              <a:schemeClr val="accent1"/>
            </a:solidFill>
            <a:round/>
          </a:ln>
          <a:effectLst/>
        </c:spPr>
        <c:marker>
          <c:symbol val="x"/>
          <c:size val="6"/>
          <c:spPr>
            <a:noFill/>
            <a:ln w="9525">
              <a:solidFill>
                <a:schemeClr val="accent4"/>
              </a:solidFill>
              <a:round/>
            </a:ln>
            <a:effectLst/>
          </c:spPr>
        </c:marker>
      </c:pivotFmt>
      <c:pivotFmt>
        <c:idx val="19"/>
        <c:spPr>
          <a:solidFill>
            <a:schemeClr val="accent1"/>
          </a:solidFill>
          <a:ln w="22225" cap="rnd">
            <a:solidFill>
              <a:schemeClr val="accent1"/>
            </a:solidFill>
            <a:round/>
          </a:ln>
          <a:effectLst/>
        </c:spPr>
        <c:marker>
          <c:symbol val="star"/>
          <c:size val="6"/>
          <c:spPr>
            <a:noFill/>
            <a:ln w="9525">
              <a:solidFill>
                <a:schemeClr val="accent5"/>
              </a:solidFill>
              <a:round/>
            </a:ln>
            <a:effectLst/>
          </c:spPr>
        </c:marker>
      </c:pivotFmt>
    </c:pivotFmts>
    <c:plotArea>
      <c:layout/>
      <c:lineChart>
        <c:grouping val="standard"/>
        <c:varyColors val="0"/>
        <c:ser>
          <c:idx val="0"/>
          <c:order val="0"/>
          <c:tx>
            <c:strRef>
              <c:f>'Sheet 1'!$B$3:$B$4</c:f>
              <c:strCache>
                <c:ptCount val="1"/>
                <c:pt idx="0">
                  <c:v>HIGH</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1'!$B$5:$B$16</c:f>
              <c:numCache>
                <c:formatCode>General</c:formatCode>
                <c:ptCount val="11"/>
                <c:pt idx="0">
                  <c:v>16.0</c:v>
                </c:pt>
                <c:pt idx="1">
                  <c:v>18.0</c:v>
                </c:pt>
                <c:pt idx="2">
                  <c:v>21.0</c:v>
                </c:pt>
                <c:pt idx="3">
                  <c:v>17.0</c:v>
                </c:pt>
                <c:pt idx="4">
                  <c:v>21.0</c:v>
                </c:pt>
                <c:pt idx="5">
                  <c:v>29.0</c:v>
                </c:pt>
                <c:pt idx="6">
                  <c:v>26.0</c:v>
                </c:pt>
                <c:pt idx="7">
                  <c:v>26.0</c:v>
                </c:pt>
                <c:pt idx="8">
                  <c:v>21.0</c:v>
                </c:pt>
                <c:pt idx="9">
                  <c:v>25.0</c:v>
                </c:pt>
              </c:numCache>
            </c:numRef>
          </c:val>
          <c:smooth val="0"/>
        </c:ser>
        <c:ser>
          <c:idx val="1"/>
          <c:order val="1"/>
          <c:tx>
            <c:strRef>
              <c:f>'Sheet 1'!$C$3:$C$4</c:f>
              <c:strCache>
                <c:ptCount val="1"/>
                <c:pt idx="0">
                  <c:v>LOW</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1'!$C$5:$C$16</c:f>
              <c:numCache>
                <c:formatCode>General</c:formatCode>
                <c:ptCount val="11"/>
                <c:pt idx="0">
                  <c:v>34.0</c:v>
                </c:pt>
                <c:pt idx="1">
                  <c:v>47.0</c:v>
                </c:pt>
                <c:pt idx="2">
                  <c:v>41.0</c:v>
                </c:pt>
                <c:pt idx="3">
                  <c:v>39.0</c:v>
                </c:pt>
                <c:pt idx="4">
                  <c:v>41.0</c:v>
                </c:pt>
                <c:pt idx="5">
                  <c:v>33.0</c:v>
                </c:pt>
                <c:pt idx="6">
                  <c:v>41.0</c:v>
                </c:pt>
                <c:pt idx="7">
                  <c:v>43.0</c:v>
                </c:pt>
                <c:pt idx="8">
                  <c:v>45.0</c:v>
                </c:pt>
                <c:pt idx="9">
                  <c:v>34.0</c:v>
                </c:pt>
              </c:numCache>
            </c:numRef>
          </c:val>
          <c:smooth val="0"/>
        </c:ser>
        <c:ser>
          <c:idx val="2"/>
          <c:order val="2"/>
          <c:tx>
            <c:strRef>
              <c:f>'Sheet 1'!$D$3:$D$4</c:f>
              <c:strCache>
                <c:ptCount val="1"/>
                <c:pt idx="0">
                  <c:v>MED</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1'!$D$5:$D$16</c:f>
              <c:numCache>
                <c:formatCode>General</c:formatCode>
                <c:ptCount val="11"/>
                <c:pt idx="0">
                  <c:v>85.0</c:v>
                </c:pt>
                <c:pt idx="1">
                  <c:v>65.0</c:v>
                </c:pt>
                <c:pt idx="2">
                  <c:v>78.0</c:v>
                </c:pt>
                <c:pt idx="3">
                  <c:v>92.0</c:v>
                </c:pt>
                <c:pt idx="4">
                  <c:v>77.0</c:v>
                </c:pt>
                <c:pt idx="5">
                  <c:v>69.0</c:v>
                </c:pt>
                <c:pt idx="6">
                  <c:v>75.0</c:v>
                </c:pt>
                <c:pt idx="7">
                  <c:v>82.0</c:v>
                </c:pt>
                <c:pt idx="8">
                  <c:v>71.0</c:v>
                </c:pt>
                <c:pt idx="9">
                  <c:v>84.0</c:v>
                </c:pt>
              </c:numCache>
            </c:numRef>
          </c:val>
          <c:smooth val="0"/>
        </c:ser>
        <c:ser>
          <c:idx val="3"/>
          <c:order val="3"/>
          <c:tx>
            <c:strRef>
              <c:f>'Sheet 1'!$E$3:$E$4</c:f>
              <c:strCache>
                <c:ptCount val="1"/>
                <c:pt idx="0">
                  <c:v>VERY HIGH</c:v>
                </c:pt>
              </c:strCache>
            </c:strRef>
          </c:tx>
          <c:spPr>
            <a:ln w="22225" cap="rnd">
              <a:solidFill>
                <a:schemeClr val="accent4"/>
              </a:solidFill>
              <a:round/>
            </a:ln>
            <a:effectLst/>
          </c:spPr>
          <c:marker>
            <c:symbol val="x"/>
            <c:size val="6"/>
            <c:spPr>
              <a:noFill/>
              <a:ln w="9525">
                <a:solidFill>
                  <a:schemeClr val="accent4"/>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1'!$E$5:$E$16</c:f>
              <c:numCache>
                <c:formatCode>General</c:formatCode>
                <c:ptCount val="11"/>
                <c:pt idx="0">
                  <c:v>15.0</c:v>
                </c:pt>
                <c:pt idx="1">
                  <c:v>15.0</c:v>
                </c:pt>
                <c:pt idx="2">
                  <c:v>14.0</c:v>
                </c:pt>
                <c:pt idx="3">
                  <c:v>9.0</c:v>
                </c:pt>
                <c:pt idx="4">
                  <c:v>15.0</c:v>
                </c:pt>
                <c:pt idx="5">
                  <c:v>12.0</c:v>
                </c:pt>
                <c:pt idx="6">
                  <c:v>15.0</c:v>
                </c:pt>
                <c:pt idx="7">
                  <c:v>16.0</c:v>
                </c:pt>
                <c:pt idx="8">
                  <c:v>13.0</c:v>
                </c:pt>
                <c:pt idx="9">
                  <c:v>13.0</c:v>
                </c:pt>
              </c:numCache>
            </c:numRef>
          </c:val>
          <c:smooth val="0"/>
        </c:ser>
        <c:ser>
          <c:idx val="4"/>
          <c:order val="4"/>
          <c:tx>
            <c:strRef>
              <c:f>'Sheet 1'!$F$3:$F$4</c:f>
              <c:strCache>
                <c:ptCount val="1"/>
                <c:pt idx="0">
                  <c:v>(blank)</c:v>
                </c:pt>
              </c:strCache>
            </c:strRef>
          </c:tx>
          <c:spPr>
            <a:ln w="22225" cap="rnd">
              <a:solidFill>
                <a:schemeClr val="accent5"/>
              </a:solidFill>
              <a:round/>
            </a:ln>
            <a:effectLst/>
          </c:spPr>
          <c:marker>
            <c:symbol val="star"/>
            <c:size val="6"/>
            <c:spPr>
              <a:noFill/>
              <a:ln w="9525">
                <a:solidFill>
                  <a:schemeClr val="accent5"/>
                </a:solidFill>
                <a:round/>
              </a:ln>
              <a:effectLst/>
            </c:spPr>
          </c:marker>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1'!$F$5:$F$16</c:f>
              <c:numCache>
                <c:formatCode>General</c:formatCode>
                <c:ptCount val="11"/>
                <c:pt idx="0">
                  <c:v>153.0</c:v>
                </c:pt>
                <c:pt idx="1">
                  <c:v>155.0</c:v>
                </c:pt>
                <c:pt idx="2">
                  <c:v>148.0</c:v>
                </c:pt>
                <c:pt idx="3">
                  <c:v>139.0</c:v>
                </c:pt>
                <c:pt idx="4">
                  <c:v>150.0</c:v>
                </c:pt>
                <c:pt idx="5">
                  <c:v>158.0</c:v>
                </c:pt>
                <c:pt idx="6">
                  <c:v>142.0</c:v>
                </c:pt>
                <c:pt idx="7">
                  <c:v>137.0</c:v>
                </c:pt>
                <c:pt idx="8">
                  <c:v>147.0</c:v>
                </c:pt>
                <c:pt idx="9">
                  <c:v>138.0</c:v>
                </c:pt>
              </c:numCache>
            </c:numRef>
          </c:val>
          <c:smooth val="0"/>
        </c:ser>
        <c:dLbls>
          <c:showLegendKey val="0"/>
          <c:showVal val="0"/>
          <c:showCatName val="0"/>
          <c:showSerName val="0"/>
          <c:showPercent val="0"/>
          <c:showBubbleSize val="0"/>
        </c:dLbls>
        <c:marker val="1"/>
        <c:smooth val="0"/>
        <c:axId val="1621427632"/>
        <c:axId val="1621406000"/>
      </c:lineChart>
      <c:catAx>
        <c:axId val="1621427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21406000"/>
        <c:crosses val="autoZero"/>
        <c:auto val="1"/>
        <c:lblAlgn val="ctr"/>
        <c:lblOffset val="100"/>
        <c:noMultiLvlLbl val="0"/>
      </c:catAx>
      <c:valAx>
        <c:axId val="1621406000"/>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142763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1!PivotTable3</c:name>
    <c:fmtId val="8"/>
  </c:pivotSource>
  <c:chart>
    <c:autoTitleDeleted val="0"/>
    <c:pivotFmts>
      <c:pivotFmt>
        <c:idx val="0"/>
      </c:pivotFmt>
      <c:pivotFmt>
        <c:idx val="1"/>
      </c:pivotFmt>
      <c:pivotFmt>
        <c:idx val="2"/>
      </c:pivotFmt>
      <c:pivotFmt>
        <c:idx val="3"/>
      </c:pivotFmt>
      <c:pivotFmt>
        <c:idx val="4"/>
      </c:pivotFmt>
      <c:pivotFmt>
        <c:idx val="5"/>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6"/>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7"/>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8"/>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9"/>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0"/>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1"/>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2"/>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3"/>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
        <c:idx val="14"/>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marker>
          <c:symbol val="none"/>
        </c:marker>
      </c:pivotFmt>
    </c:pivotFmts>
    <c:view3D>
      <c:rotX val="15"/>
      <c:rotY val="20"/>
      <c:depthPercent val="100"/>
      <c:rAngAx val="1"/>
    </c:view3D>
    <c:floor>
      <c:thickness val="0"/>
      <c:spPr>
        <a:noFill/>
        <a:ln w="19050" cap="flat" cmpd="sng" algn="ctr">
          <a:solidFill>
            <a:schemeClr val="tx1">
              <a:lumMod val="25000"/>
              <a:lumOff val="75000"/>
            </a:schemeClr>
          </a:solidFill>
          <a:round/>
        </a:ln>
        <a:effectLst/>
        <a:sp3d contourW="19050">
          <a:contourClr>
            <a:schemeClr val="tx1">
              <a:lumMod val="25000"/>
              <a:lumOff val="75000"/>
            </a:schemeClr>
          </a:contourClr>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 1'!$B$3:$B$4</c:f>
              <c:strCache>
                <c:ptCount val="1"/>
                <c:pt idx="0">
                  <c:v>HIGH</c:v>
                </c:pt>
              </c:strCache>
            </c:strRef>
          </c:tx>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1'!$B$5:$B$16</c:f>
              <c:numCache>
                <c:formatCode>General</c:formatCode>
                <c:ptCount val="11"/>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 1'!$C$3:$C$4</c:f>
              <c:strCache>
                <c:ptCount val="1"/>
                <c:pt idx="0">
                  <c:v>LOW</c:v>
                </c:pt>
              </c:strCache>
            </c:strRef>
          </c:tx>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1'!$C$5:$C$16</c:f>
              <c:numCache>
                <c:formatCode>General</c:formatCode>
                <c:ptCount val="11"/>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 1'!$D$3:$D$4</c:f>
              <c:strCache>
                <c:ptCount val="1"/>
                <c:pt idx="0">
                  <c:v>MED</c:v>
                </c:pt>
              </c:strCache>
            </c:strRef>
          </c:tx>
          <c:spPr>
            <a:pattFill prst="ltDnDiag">
              <a:fgClr>
                <a:schemeClr val="accent3"/>
              </a:fgClr>
              <a:bgClr>
                <a:schemeClr val="accent3">
                  <a:lumMod val="20000"/>
                  <a:lumOff val="80000"/>
                </a:schemeClr>
              </a:bgClr>
            </a:pattFill>
            <a:ln>
              <a:solidFill>
                <a:schemeClr val="accent3"/>
              </a:solidFill>
            </a:ln>
            <a:effectLst/>
            <a:sp3d>
              <a:contourClr>
                <a:schemeClr val="accent3"/>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1'!$D$5:$D$16</c:f>
              <c:numCache>
                <c:formatCode>General</c:formatCode>
                <c:ptCount val="11"/>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 1'!$E$3:$E$4</c:f>
              <c:strCache>
                <c:ptCount val="1"/>
                <c:pt idx="0">
                  <c:v>VERY HIGH</c:v>
                </c:pt>
              </c:strCache>
            </c:strRef>
          </c:tx>
          <c:spPr>
            <a:pattFill prst="ltDnDiag">
              <a:fgClr>
                <a:schemeClr val="accent4"/>
              </a:fgClr>
              <a:bgClr>
                <a:schemeClr val="accent4">
                  <a:lumMod val="20000"/>
                  <a:lumOff val="80000"/>
                </a:schemeClr>
              </a:bgClr>
            </a:pattFill>
            <a:ln>
              <a:solidFill>
                <a:schemeClr val="accent4"/>
              </a:solidFill>
            </a:ln>
            <a:effectLst/>
            <a:sp3d>
              <a:contourClr>
                <a:schemeClr val="accent4"/>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1'!$E$5:$E$16</c:f>
              <c:numCache>
                <c:formatCode>General</c:formatCode>
                <c:ptCount val="11"/>
                <c:pt idx="0">
                  <c:v>15.0</c:v>
                </c:pt>
                <c:pt idx="1">
                  <c:v>15.0</c:v>
                </c:pt>
                <c:pt idx="2">
                  <c:v>14.0</c:v>
                </c:pt>
                <c:pt idx="3">
                  <c:v>9.0</c:v>
                </c:pt>
                <c:pt idx="4">
                  <c:v>15.0</c:v>
                </c:pt>
                <c:pt idx="5">
                  <c:v>12.0</c:v>
                </c:pt>
                <c:pt idx="6">
                  <c:v>15.0</c:v>
                </c:pt>
                <c:pt idx="7">
                  <c:v>16.0</c:v>
                </c:pt>
                <c:pt idx="8">
                  <c:v>13.0</c:v>
                </c:pt>
                <c:pt idx="9">
                  <c:v>13.0</c:v>
                </c:pt>
              </c:numCache>
            </c:numRef>
          </c:val>
        </c:ser>
        <c:ser>
          <c:idx val="4"/>
          <c:order val="4"/>
          <c:tx>
            <c:strRef>
              <c:f>'Sheet 1'!$F$3:$F$4</c:f>
              <c:strCache>
                <c:ptCount val="1"/>
                <c:pt idx="0">
                  <c:v>(blank)</c:v>
                </c:pt>
              </c:strCache>
            </c:strRef>
          </c:tx>
          <c:spPr>
            <a:pattFill prst="ltDnDiag">
              <a:fgClr>
                <a:schemeClr val="accent5"/>
              </a:fgClr>
              <a:bgClr>
                <a:schemeClr val="accent5">
                  <a:lumMod val="20000"/>
                  <a:lumOff val="80000"/>
                </a:schemeClr>
              </a:bgClr>
            </a:pattFill>
            <a:ln>
              <a:solidFill>
                <a:schemeClr val="accent5"/>
              </a:solidFill>
            </a:ln>
            <a:effectLst/>
            <a:sp3d>
              <a:contourClr>
                <a:schemeClr val="accent5"/>
              </a:contourClr>
            </a:sp3d>
          </c:spPr>
          <c:invertIfNegative val="0"/>
          <c:cat>
            <c:strRef>
              <c:f>'Sheet 1'!$A$5:$A$16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'Sheet 1'!$F$5:$F$16</c:f>
              <c:numCache>
                <c:formatCode>General</c:formatCode>
                <c:ptCount val="11"/>
                <c:pt idx="0">
                  <c:v>153.0</c:v>
                </c:pt>
                <c:pt idx="1">
                  <c:v>155.0</c:v>
                </c:pt>
                <c:pt idx="2">
                  <c:v>148.0</c:v>
                </c:pt>
                <c:pt idx="3">
                  <c:v>139.0</c:v>
                </c:pt>
                <c:pt idx="4">
                  <c:v>150.0</c:v>
                </c:pt>
                <c:pt idx="5">
                  <c:v>158.0</c:v>
                </c:pt>
                <c:pt idx="6">
                  <c:v>142.0</c:v>
                </c:pt>
                <c:pt idx="7">
                  <c:v>137.0</c:v>
                </c:pt>
                <c:pt idx="8">
                  <c:v>147.0</c:v>
                </c:pt>
                <c:pt idx="9">
                  <c:v>138.0</c:v>
                </c:pt>
              </c:numCache>
            </c:numRef>
          </c:val>
        </c:ser>
        <c:dLbls>
          <c:showLegendKey val="0"/>
          <c:showVal val="0"/>
          <c:showCatName val="0"/>
          <c:showSerName val="0"/>
          <c:showPercent val="0"/>
          <c:showBubbleSize val="0"/>
        </c:dLbls>
        <c:gapWidth val="150"/>
        <c:shape val="box"/>
        <c:axId val="1442363280"/>
        <c:axId val="1442355376"/>
        <c:axId val="0"/>
      </c:bar3DChart>
      <c:catAx>
        <c:axId val="14423632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355376"/>
        <c:crosses val="autoZero"/>
        <c:auto val="1"/>
        <c:lblAlgn val="ctr"/>
        <c:lblOffset val="100"/>
        <c:noMultiLvlLbl val="0"/>
      </c:catAx>
      <c:valAx>
        <c:axId val="1442355376"/>
        <c:scaling>
          <c:orientation val="minMax"/>
        </c:scaling>
        <c:delete val="0"/>
        <c:axPos val="l"/>
        <c:majorGridlines>
          <c:spPr>
            <a:ln>
              <a:solidFill>
                <a:schemeClr val="tx1">
                  <a:lumMod val="15000"/>
                  <a:lumOff val="85000"/>
                </a:schemeClr>
              </a:solidFill>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23632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Slide Image Placeholder 1"/>
          <p:cNvSpPr>
            <a:spLocks noChangeAspect="1" noRot="1" noGrp="1"/>
          </p:cNvSpPr>
          <p:nvPr>
            <p:ph type="sldImg"/>
          </p:nvPr>
        </p:nvSpPr>
        <p:spPr/>
      </p:sp>
      <p:sp>
        <p:nvSpPr>
          <p:cNvPr id="1048684" name="Notes Placeholder 2"/>
          <p:cNvSpPr>
            <a:spLocks noGrp="1"/>
          </p:cNvSpPr>
          <p:nvPr>
            <p:ph type="body" idx="1"/>
          </p:nvPr>
        </p:nvSpPr>
        <p:spPr/>
        <p:txBody>
          <a:bodyPr/>
          <a:p>
            <a:endParaRPr dirty="0" lang="en-US"/>
          </a:p>
        </p:txBody>
      </p:sp>
      <p:sp>
        <p:nvSpPr>
          <p:cNvPr id="1048685" name="Slide Number Placeholder 3"/>
          <p:cNvSpPr>
            <a:spLocks noGrp="1"/>
          </p:cNvSpPr>
          <p:nvPr>
            <p:ph type="sldNum" sz="quarter" idx="10"/>
          </p:nvPr>
        </p:nvSpPr>
        <p:spPr/>
        <p:txBody>
          <a:bodyPr/>
          <a:p>
            <a:fld id="{F7F439ED-1E90-4106-847A-8EF19031FE2F}" type="slidenum">
              <a:rPr lang="en-IN" smtClean="0"/>
              <a:t>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295523" y="3004183"/>
            <a:ext cx="8610600" cy="1513841"/>
          </a:xfrm>
          <a:prstGeom prst="rect"/>
          <a:noFill/>
        </p:spPr>
        <p:txBody>
          <a:bodyPr rtlCol="0" wrap="square">
            <a:spAutoFit/>
          </a:bodyPr>
          <a:p>
            <a:r>
              <a:rPr dirty="0" sz="2400" lang="en-US"/>
              <a:t>STUDENT NAME</a:t>
            </a:r>
            <a:r>
              <a:rPr dirty="0" sz="2400" lang="en-US" smtClean="0"/>
              <a:t>: </a:t>
            </a:r>
            <a:r>
              <a:rPr dirty="0" sz="2400" lang="en-US" smtClean="0">
                <a:solidFill>
                  <a:srgbClr val="0070C0"/>
                </a:solidFill>
              </a:rPr>
              <a:t>S</a:t>
            </a:r>
            <a:r>
              <a:rPr dirty="0" sz="2400" lang="en-US" smtClean="0">
                <a:solidFill>
                  <a:srgbClr val="0070C0"/>
                </a:solidFill>
              </a:rPr>
              <a:t>A</a:t>
            </a:r>
            <a:r>
              <a:rPr dirty="0" sz="2400" lang="en-US" smtClean="0">
                <a:solidFill>
                  <a:srgbClr val="0070C0"/>
                </a:solidFill>
              </a:rPr>
              <a:t>K</a:t>
            </a:r>
            <a:r>
              <a:rPr dirty="0" sz="2400" lang="en-US" smtClean="0">
                <a:solidFill>
                  <a:srgbClr val="0070C0"/>
                </a:solidFill>
              </a:rPr>
              <a:t>T</a:t>
            </a:r>
            <a:r>
              <a:rPr dirty="0" sz="2400" lang="en-US" smtClean="0">
                <a:solidFill>
                  <a:srgbClr val="0070C0"/>
                </a:solidFill>
              </a:rPr>
              <a:t>H</a:t>
            </a:r>
            <a:r>
              <a:rPr dirty="0" sz="2400" lang="en-US" smtClean="0">
                <a:solidFill>
                  <a:srgbClr val="0070C0"/>
                </a:solidFill>
              </a:rPr>
              <a:t>I</a:t>
            </a:r>
            <a:r>
              <a:rPr dirty="0" sz="2400" lang="en-US" smtClean="0">
                <a:solidFill>
                  <a:srgbClr val="0070C0"/>
                </a:solidFill>
              </a:rPr>
              <a:t>V</a:t>
            </a:r>
            <a:r>
              <a:rPr dirty="0" sz="2400" lang="en-US" smtClean="0">
                <a:solidFill>
                  <a:srgbClr val="0070C0"/>
                </a:solidFill>
              </a:rPr>
              <a:t>E</a:t>
            </a:r>
            <a:r>
              <a:rPr dirty="0" sz="2400" lang="en-US" smtClean="0">
                <a:solidFill>
                  <a:srgbClr val="0070C0"/>
                </a:solidFill>
              </a:rPr>
              <a:t>L</a:t>
            </a:r>
            <a:r>
              <a:rPr dirty="0" sz="2400" lang="en-US" smtClean="0">
                <a:solidFill>
                  <a:srgbClr val="0070C0"/>
                </a:solidFill>
              </a:rPr>
              <a:t> </a:t>
            </a:r>
            <a:r>
              <a:rPr dirty="0" sz="2400" lang="en-US" smtClean="0">
                <a:solidFill>
                  <a:srgbClr val="0070C0"/>
                </a:solidFill>
              </a:rPr>
              <a:t>H</a:t>
            </a:r>
            <a:endParaRPr dirty="0" sz="2400" lang="en-US">
              <a:solidFill>
                <a:srgbClr val="0070C0"/>
              </a:solidFill>
            </a:endParaRPr>
          </a:p>
          <a:p>
            <a:r>
              <a:rPr dirty="0" sz="2400" lang="en-US"/>
              <a:t>REGISTER NO</a:t>
            </a:r>
            <a:r>
              <a:rPr dirty="0" sz="2400" lang="en-US" smtClean="0"/>
              <a:t>: </a:t>
            </a:r>
            <a:r>
              <a:rPr dirty="0" sz="2400" lang="en-US" smtClean="0">
                <a:solidFill>
                  <a:srgbClr val="0070C0"/>
                </a:solidFill>
              </a:rPr>
              <a:t>3</a:t>
            </a:r>
            <a:r>
              <a:rPr dirty="0" sz="2400" lang="en-US" smtClean="0">
                <a:solidFill>
                  <a:srgbClr val="0070C0"/>
                </a:solidFill>
              </a:rPr>
              <a:t>1</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2</a:t>
            </a:r>
            <a:r>
              <a:rPr dirty="0" sz="2400" lang="en-US" smtClean="0">
                <a:solidFill>
                  <a:srgbClr val="0070C0"/>
                </a:solidFill>
              </a:rPr>
              <a:t>0</a:t>
            </a:r>
            <a:r>
              <a:rPr dirty="0" sz="2400" lang="en-US" smtClean="0">
                <a:solidFill>
                  <a:srgbClr val="0070C0"/>
                </a:solidFill>
              </a:rPr>
              <a:t>0</a:t>
            </a:r>
            <a:r>
              <a:rPr dirty="0" sz="2400" lang="en-US" smtClean="0">
                <a:solidFill>
                  <a:srgbClr val="0070C0"/>
                </a:solidFill>
              </a:rPr>
              <a:t>5</a:t>
            </a:r>
            <a:r>
              <a:rPr dirty="0" sz="2400" lang="en-US" smtClean="0">
                <a:solidFill>
                  <a:srgbClr val="0070C0"/>
                </a:solidFill>
              </a:rPr>
              <a:t>0</a:t>
            </a:r>
            <a:endParaRPr dirty="0" sz="2400" lang="en-US">
              <a:solidFill>
                <a:srgbClr val="0070C0"/>
              </a:solidFill>
            </a:endParaRPr>
          </a:p>
          <a:p>
            <a:r>
              <a:rPr dirty="0" sz="2400" lang="en-US"/>
              <a:t>DEPARTMENT</a:t>
            </a:r>
            <a:r>
              <a:rPr dirty="0" sz="2400" lang="en-US" smtClean="0"/>
              <a:t>: </a:t>
            </a:r>
            <a:r>
              <a:rPr dirty="0" sz="2400" lang="en-US" smtClean="0">
                <a:solidFill>
                  <a:srgbClr val="0070C0"/>
                </a:solidFill>
              </a:rPr>
              <a:t>B.COM </a:t>
            </a:r>
            <a:r>
              <a:rPr dirty="0" sz="2400" lang="en-US" smtClean="0">
                <a:solidFill>
                  <a:srgbClr val="0070C0"/>
                </a:solidFill>
              </a:rPr>
              <a:t>G</a:t>
            </a:r>
            <a:r>
              <a:rPr dirty="0" sz="2400" lang="en-US" smtClean="0">
                <a:solidFill>
                  <a:srgbClr val="0070C0"/>
                </a:solidFill>
              </a:rPr>
              <a:t>E</a:t>
            </a:r>
            <a:r>
              <a:rPr dirty="0" sz="2400" lang="en-US" smtClean="0">
                <a:solidFill>
                  <a:srgbClr val="0070C0"/>
                </a:solidFill>
              </a:rPr>
              <a:t>N</a:t>
            </a:r>
            <a:r>
              <a:rPr dirty="0" sz="2400" lang="en-US" smtClean="0">
                <a:solidFill>
                  <a:srgbClr val="0070C0"/>
                </a:solidFill>
              </a:rPr>
              <a:t>E</a:t>
            </a:r>
            <a:r>
              <a:rPr dirty="0" sz="2400" lang="en-US" smtClean="0">
                <a:solidFill>
                  <a:srgbClr val="0070C0"/>
                </a:solidFill>
              </a:rPr>
              <a:t>R</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 </a:t>
            </a:r>
            <a:endParaRPr dirty="0" sz="2400" lang="en-US">
              <a:solidFill>
                <a:srgbClr val="0070C0"/>
              </a:solidFill>
            </a:endParaRPr>
          </a:p>
          <a:p>
            <a:r>
              <a:rPr dirty="0" sz="2400" lang="en-US" smtClean="0"/>
              <a:t>COLLEGE: </a:t>
            </a:r>
            <a:r>
              <a:rPr dirty="0" sz="2400" lang="en-US" smtClean="0">
                <a:solidFill>
                  <a:srgbClr val="0070C0"/>
                </a:solidFill>
              </a:rPr>
              <a:t>S</a:t>
            </a:r>
            <a:r>
              <a:rPr dirty="0" sz="2400" lang="en-US" smtClean="0">
                <a:solidFill>
                  <a:srgbClr val="0070C0"/>
                </a:solidFill>
              </a:rPr>
              <a:t>R</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B</a:t>
            </a:r>
            <a:r>
              <a:rPr dirty="0" sz="2400" lang="en-US" smtClean="0">
                <a:solidFill>
                  <a:srgbClr val="0070C0"/>
                </a:solidFill>
              </a:rPr>
              <a:t>A</a:t>
            </a:r>
            <a:r>
              <a:rPr dirty="0" sz="2400" lang="en-US" smtClean="0">
                <a:solidFill>
                  <a:srgbClr val="0070C0"/>
                </a:solidFill>
              </a:rPr>
              <a:t>L</a:t>
            </a:r>
            <a:r>
              <a:rPr dirty="0" sz="2400" lang="en-US" smtClean="0">
                <a:solidFill>
                  <a:srgbClr val="0070C0"/>
                </a:solidFill>
              </a:rPr>
              <a:t>A</a:t>
            </a:r>
            <a:r>
              <a:rPr dirty="0" sz="2400" lang="en-US" smtClean="0">
                <a:solidFill>
                  <a:srgbClr val="0070C0"/>
                </a:solidFill>
              </a:rPr>
              <a:t>J</a:t>
            </a:r>
            <a:r>
              <a:rPr dirty="0" sz="2400" lang="en-US" smtClean="0">
                <a:solidFill>
                  <a:srgbClr val="0070C0"/>
                </a:solidFill>
              </a:rPr>
              <a:t>I</a:t>
            </a:r>
            <a:r>
              <a:rPr dirty="0" sz="2400" lang="en-US" smtClean="0">
                <a:solidFill>
                  <a:srgbClr val="0070C0"/>
                </a:solidFill>
              </a:rPr>
              <a:t> </a:t>
            </a:r>
            <a:r>
              <a:rPr dirty="0" sz="2400" lang="en-US" smtClean="0">
                <a:solidFill>
                  <a:srgbClr val="0070C0"/>
                </a:solidFill>
              </a:rPr>
              <a:t>A</a:t>
            </a:r>
            <a:r>
              <a:rPr dirty="0" sz="2400" lang="en-US" smtClean="0">
                <a:solidFill>
                  <a:srgbClr val="0070C0"/>
                </a:solidFill>
              </a:rPr>
              <a:t>R</a:t>
            </a:r>
            <a:r>
              <a:rPr dirty="0" sz="2400" lang="en-US" smtClean="0">
                <a:solidFill>
                  <a:srgbClr val="0070C0"/>
                </a:solidFill>
              </a:rPr>
              <a:t>T</a:t>
            </a:r>
            <a:r>
              <a:rPr dirty="0" sz="2400" lang="en-US" smtClean="0">
                <a:solidFill>
                  <a:srgbClr val="0070C0"/>
                </a:solidFill>
              </a:rPr>
              <a:t>S</a:t>
            </a:r>
            <a:r>
              <a:rPr dirty="0" sz="2400" lang="en-US" smtClean="0">
                <a:solidFill>
                  <a:srgbClr val="0070C0"/>
                </a:solidFill>
              </a:rPr>
              <a:t> </a:t>
            </a:r>
            <a:r>
              <a:rPr dirty="0" sz="2400" lang="en-US" smtClean="0">
                <a:solidFill>
                  <a:srgbClr val="0070C0"/>
                </a:solidFill>
              </a:rPr>
              <a:t>A</a:t>
            </a:r>
            <a:r>
              <a:rPr dirty="0" sz="2400" lang="en-US" smtClean="0">
                <a:solidFill>
                  <a:srgbClr val="0070C0"/>
                </a:solidFill>
              </a:rPr>
              <a:t>N</a:t>
            </a:r>
            <a:r>
              <a:rPr dirty="0" sz="2400" lang="en-US" smtClean="0">
                <a:solidFill>
                  <a:srgbClr val="0070C0"/>
                </a:solidFill>
              </a:rPr>
              <a:t>D</a:t>
            </a:r>
            <a:r>
              <a:rPr dirty="0" sz="2400" lang="en-US" smtClean="0">
                <a:solidFill>
                  <a:srgbClr val="0070C0"/>
                </a:solidFill>
              </a:rPr>
              <a:t> </a:t>
            </a:r>
            <a:r>
              <a:rPr dirty="0" sz="2400" lang="en-US" smtClean="0">
                <a:solidFill>
                  <a:srgbClr val="0070C0"/>
                </a:solidFill>
              </a:rPr>
              <a:t>S</a:t>
            </a:r>
            <a:r>
              <a:rPr dirty="0" sz="2400" lang="en-US" smtClean="0">
                <a:solidFill>
                  <a:srgbClr val="0070C0"/>
                </a:solidFill>
              </a:rPr>
              <a:t>C</a:t>
            </a:r>
            <a:r>
              <a:rPr dirty="0" sz="2400" lang="en-US" smtClean="0">
                <a:solidFill>
                  <a:srgbClr val="0070C0"/>
                </a:solidFill>
              </a:rPr>
              <a:t>I</a:t>
            </a:r>
            <a:r>
              <a:rPr dirty="0" sz="2400" lang="en-US" smtClean="0">
                <a:solidFill>
                  <a:srgbClr val="0070C0"/>
                </a:solidFill>
              </a:rPr>
              <a:t>ENCE</a:t>
            </a:r>
            <a:r>
              <a:rPr dirty="0" sz="2400" lang="en-US" smtClean="0">
                <a:solidFill>
                  <a:srgbClr val="0070C0"/>
                </a:solidFill>
              </a:rPr>
              <a:t> </a:t>
            </a:r>
            <a:r>
              <a:rPr dirty="0" sz="2400" lang="en-US" smtClean="0">
                <a:solidFill>
                  <a:srgbClr val="0070C0"/>
                </a:solidFill>
              </a:rPr>
              <a:t>C</a:t>
            </a:r>
            <a:r>
              <a:rPr dirty="0" sz="2400" lang="en-US" smtClean="0">
                <a:solidFill>
                  <a:srgbClr val="0070C0"/>
                </a:solidFill>
              </a:rPr>
              <a:t>O</a:t>
            </a:r>
            <a:r>
              <a:rPr dirty="0" sz="2400" lang="en-US" smtClean="0">
                <a:solidFill>
                  <a:srgbClr val="0070C0"/>
                </a:solidFill>
              </a:rPr>
              <a:t>L</a:t>
            </a:r>
            <a:r>
              <a:rPr dirty="0" sz="2400" lang="en-US" smtClean="0">
                <a:solidFill>
                  <a:srgbClr val="0070C0"/>
                </a:solidFill>
              </a:rPr>
              <a:t>L</a:t>
            </a:r>
            <a:r>
              <a:rPr dirty="0" sz="2400" lang="en-US" smtClean="0">
                <a:solidFill>
                  <a:srgbClr val="0070C0"/>
                </a:solidFill>
              </a:rPr>
              <a:t>EGE</a:t>
            </a:r>
            <a:endParaRPr dirty="0" sz="2400" lang="en-US">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 Placeholder 2"/>
          <p:cNvSpPr>
            <a:spLocks noGrp="1"/>
          </p:cNvSpPr>
          <p:nvPr>
            <p:ph type="body" idx="1"/>
          </p:nvPr>
        </p:nvSpPr>
        <p:spPr>
          <a:xfrm>
            <a:off x="609600" y="1577340"/>
            <a:ext cx="10972800" cy="5334000"/>
          </a:xfrm>
        </p:spPr>
        <p:txBody>
          <a:bodyPr/>
          <a:p>
            <a:pPr indent="-285750" marL="285750">
              <a:buFont typeface="Wingdings" panose="05000000000000000000" pitchFamily="2" charset="2"/>
              <a:buChar char="Ø"/>
            </a:pPr>
            <a:r>
              <a:rPr dirty="0" lang="en-US" smtClean="0">
                <a:solidFill>
                  <a:srgbClr val="C00000"/>
                </a:solidFill>
              </a:rPr>
              <a:t>1) DATA COLLECTION</a:t>
            </a:r>
          </a:p>
          <a:p>
            <a:pPr indent="-285750" marL="285750">
              <a:buFont typeface="Arial" panose="020B0604020202020204" pitchFamily="34" charset="0"/>
              <a:buChar char="•"/>
            </a:pPr>
            <a:r>
              <a:rPr dirty="0" lang="en-US" smtClean="0">
                <a:solidFill>
                  <a:schemeClr val="tx1"/>
                </a:solidFill>
              </a:rPr>
              <a:t>The data has been collected through Edunet dash board.</a:t>
            </a:r>
          </a:p>
          <a:p>
            <a:pPr indent="-285750" marL="285750">
              <a:buFont typeface="Wingdings" panose="05000000000000000000" pitchFamily="2" charset="2"/>
              <a:buChar char="Ø"/>
            </a:pPr>
            <a:endParaRPr dirty="0" lang="en-US" smtClean="0">
              <a:solidFill>
                <a:schemeClr val="tx1"/>
              </a:solidFill>
            </a:endParaRPr>
          </a:p>
          <a:p>
            <a:pPr indent="-285750" marL="285750">
              <a:buFont typeface="Wingdings" panose="05000000000000000000" pitchFamily="2" charset="2"/>
              <a:buChar char="Ø"/>
            </a:pPr>
            <a:r>
              <a:rPr dirty="0" lang="en-US" smtClean="0">
                <a:solidFill>
                  <a:srgbClr val="C00000"/>
                </a:solidFill>
              </a:rPr>
              <a:t>2) FEATURE COLLECTION</a:t>
            </a:r>
          </a:p>
          <a:p>
            <a:pPr indent="-285750" marL="285750">
              <a:buFont typeface="Arial" panose="020B0604020202020204" pitchFamily="34" charset="0"/>
              <a:buChar char="•"/>
            </a:pPr>
            <a:r>
              <a:rPr dirty="0" lang="en-US" smtClean="0">
                <a:solidFill>
                  <a:schemeClr val="tx1"/>
                </a:solidFill>
              </a:rPr>
              <a:t>The listed 10 features were taken for the analyses of data.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3) DATA CLEANING</a:t>
            </a:r>
          </a:p>
          <a:p>
            <a:pPr indent="-285750" marL="285750">
              <a:buFont typeface="Arial" panose="020B0604020202020204" pitchFamily="34" charset="0"/>
              <a:buChar char="•"/>
            </a:pPr>
            <a:r>
              <a:rPr dirty="0" lang="en-US" smtClean="0">
                <a:solidFill>
                  <a:schemeClr val="tx1"/>
                </a:solidFill>
              </a:rPr>
              <a:t>Identifying the missing values.</a:t>
            </a:r>
          </a:p>
          <a:p>
            <a:pPr indent="-285750" marL="285750">
              <a:buFont typeface="Arial" panose="020B0604020202020204" pitchFamily="34" charset="0"/>
              <a:buChar char="•"/>
            </a:pPr>
            <a:r>
              <a:rPr dirty="0" lang="en-US" smtClean="0">
                <a:solidFill>
                  <a:schemeClr val="tx1"/>
                </a:solidFill>
              </a:rPr>
              <a:t>Filtering of those missing values.</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4)CALCULATION OF PERFORMANCE LEVEL</a:t>
            </a:r>
          </a:p>
          <a:p>
            <a:pPr indent="-285750" marL="285750">
              <a:buFont typeface="Arial" panose="020B0604020202020204" pitchFamily="34" charset="0"/>
              <a:buChar char="•"/>
            </a:pPr>
            <a:r>
              <a:rPr dirty="0" lang="en-US" smtClean="0">
                <a:solidFill>
                  <a:schemeClr val="tx1"/>
                </a:solidFill>
              </a:rPr>
              <a:t>By considering the current employee rating, I found the performance level using the formula.</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5)SUMMARY OF PIVOT LEVEL</a:t>
            </a:r>
          </a:p>
          <a:p>
            <a:pPr indent="-285750" marL="285750">
              <a:buFont typeface="Arial" panose="020B0604020202020204" pitchFamily="34" charset="0"/>
              <a:buChar char="•"/>
            </a:pPr>
            <a:r>
              <a:rPr dirty="0" lang="en-US" smtClean="0">
                <a:solidFill>
                  <a:schemeClr val="tx1"/>
                </a:solidFill>
              </a:rPr>
              <a:t>Segregating od certain features to rows, columns, heading and so on.</a:t>
            </a:r>
          </a:p>
          <a:p>
            <a:endParaRPr dirty="0" lang="en-US">
              <a:solidFill>
                <a:schemeClr val="tx1"/>
              </a:solidFill>
            </a:endParaRPr>
          </a:p>
          <a:p>
            <a:pPr indent="-285750" marL="285750">
              <a:buFont typeface="Wingdings" panose="05000000000000000000" pitchFamily="2" charset="2"/>
              <a:buChar char="Ø"/>
            </a:pPr>
            <a:r>
              <a:rPr dirty="0" lang="en-US" smtClean="0">
                <a:solidFill>
                  <a:srgbClr val="C00000"/>
                </a:solidFill>
              </a:rPr>
              <a:t>6)VISUALIZATION:</a:t>
            </a:r>
          </a:p>
          <a:p>
            <a:pPr indent="-285750" marL="285750">
              <a:buFont typeface="Arial" panose="020B0604020202020204" pitchFamily="34" charset="0"/>
              <a:buChar char="•"/>
            </a:pPr>
            <a:r>
              <a:rPr dirty="0" lang="en-US" smtClean="0">
                <a:solidFill>
                  <a:schemeClr val="tx1"/>
                </a:solidFill>
              </a:rPr>
              <a:t>Once completed with pivot table, created the graph for precise visualization.</a:t>
            </a:r>
          </a:p>
          <a:p>
            <a:endParaRPr dirty="0" lang="en-US" smtClean="0">
              <a:solidFill>
                <a:schemeClr val="tx1"/>
              </a:solidFill>
            </a:endParaRPr>
          </a:p>
          <a:p>
            <a:endParaRPr dirty="0" lang="en-US">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94"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Text Placeholder 1"/>
          <p:cNvSpPr>
            <a:spLocks noGrp="1"/>
          </p:cNvSpPr>
          <p:nvPr>
            <p:ph type="body" idx="1"/>
          </p:nvPr>
        </p:nvSpPr>
        <p:spPr>
          <a:xfrm>
            <a:off x="609600" y="1577340"/>
            <a:ext cx="10972800" cy="800101"/>
          </a:xfrm>
        </p:spPr>
        <p:txBody>
          <a:bodyPr/>
          <a:p>
            <a:r>
              <a:rPr dirty="0" lang="en-US" smtClean="0">
                <a:latin typeface="Times New Roman" panose="02020603050405020304" pitchFamily="18" charset="0"/>
                <a:cs typeface="Times New Roman" panose="02020603050405020304" pitchFamily="18" charset="0"/>
              </a:rPr>
              <a:t>FORMULAS:</a:t>
            </a:r>
          </a:p>
          <a:p>
            <a:endParaRPr dirty="0" lang="en-US" smtClean="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=IF(AND(Z8&gt;=5),"VERY HIGH",IF(AND(Z8&gt;=4),"HIGH",IF(AND(Z8&gt;=3),"MED","LOW")))</a:t>
            </a:r>
          </a:p>
        </p:txBody>
      </p:sp>
      <p:sp>
        <p:nvSpPr>
          <p:cNvPr id="104869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1219200" y="2719307"/>
          <a:ext cx="3870960" cy="235077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10"/>
          <p:cNvGraphicFramePr>
            <a:graphicFrameLocks/>
          </p:cNvGraphicFramePr>
          <p:nvPr/>
        </p:nvGraphicFramePr>
        <p:xfrm>
          <a:off x="5562600" y="2716998"/>
          <a:ext cx="4099560" cy="23336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7"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8" name="Text Placeholder 2"/>
          <p:cNvSpPr>
            <a:spLocks noGrp="1"/>
          </p:cNvSpPr>
          <p:nvPr>
            <p:ph type="body" idx="1"/>
          </p:nvPr>
        </p:nvSpPr>
        <p:spPr>
          <a:xfrm>
            <a:off x="609600" y="1577340"/>
            <a:ext cx="10744200" cy="4267200"/>
          </a:xfrm>
        </p:spPr>
        <p:txBody>
          <a:bodyPr/>
          <a:p>
            <a:r>
              <a:rPr dirty="0" sz="2400" lang="en-US">
                <a:latin typeface="Times New Roman" panose="02020603050405020304" pitchFamily="18" charset="0"/>
                <a:cs typeface="Times New Roman" panose="02020603050405020304"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591168" y="28956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Rectangle 1"/>
          <p:cNvSpPr>
            <a:spLocks noGrp="1" noChangeArrowheads="1"/>
          </p:cNvSpPr>
          <p:nvPr>
            <p:ph type="body" idx="1"/>
          </p:nvPr>
        </p:nvSpPr>
        <p:spPr bwMode="auto">
          <a:xfrm>
            <a:off x="304799" y="1301065"/>
            <a:ext cx="9648443" cy="5069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Lack of a standardized performance evaluation process leading to inconsistencies in performance assessments.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Insufficient metrics and tools to effectively measure and analyze employee performance.</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Limited feedback mechanisms causing delays in identifying and addressing performance issues.</a:t>
            </a:r>
          </a:p>
          <a:p>
            <a:pPr algn="l" defTabSz="914400" eaLnBrk="0" fontAlgn="base" hangingPunct="0" indent="0" latinLnBrk="0" lvl="0" marL="0" marR="0" rtl="0">
              <a:lnSpc>
                <a:spcPct val="100000"/>
              </a:lnSpc>
              <a:spcBef>
                <a:spcPct val="0"/>
              </a:spcBef>
              <a:spcAft>
                <a:spcPct val="0"/>
              </a:spcAft>
              <a:buClrTx/>
              <a:buSzTx/>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Challenges in aligning individual performance goals with organizational objectives.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400" kumimoji="0" lang="en-US" normalizeH="0" strike="noStrike" u="none" smtClean="0">
                <a:ln>
                  <a:noFill/>
                </a:ln>
                <a:solidFill>
                  <a:schemeClr val="tx1"/>
                </a:solidFill>
                <a:effectLst/>
                <a:latin typeface="Times New Roman" panose="02020603050405020304" pitchFamily="18" charset="0"/>
                <a:cs typeface="Times New Roman" panose="02020603050405020304" pitchFamily="18" charset="0"/>
              </a:rPr>
              <a:t>Difficulty in identifying training needs and career development opportunities for employees.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676274" y="1552635"/>
            <a:ext cx="9382125" cy="6847840"/>
          </a:xfrm>
          <a:prstGeom prst="rect"/>
          <a:noFill/>
        </p:spPr>
        <p:txBody>
          <a:bodyPr rtlCol="0" wrap="square">
            <a:spAutoFit/>
          </a:bodyPr>
          <a:p>
            <a:pPr eaLnBrk="0" fontAlgn="base" hangingPunct="0" indent="-342900" lvl="0" marL="342900">
              <a:spcBef>
                <a:spcPct val="0"/>
              </a:spcBef>
              <a:spcAft>
                <a:spcPct val="0"/>
              </a:spcAft>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Purpose:</a:t>
            </a:r>
            <a:r>
              <a:rPr altLang="en-US" dirty="0" sz="2400" lang="en-US">
                <a:latin typeface="Times New Roman" panose="02020603050405020304" pitchFamily="18" charset="0"/>
                <a:cs typeface="Times New Roman" panose="02020603050405020304" pitchFamily="18" charset="0"/>
              </a:rPr>
              <a:t> Evaluate and improve employee performance to align with organizational goals</a:t>
            </a:r>
            <a:r>
              <a:rPr altLang="en-US" dirty="0" sz="2400" lang="en-US" smtClean="0">
                <a:latin typeface="Times New Roman" panose="02020603050405020304" pitchFamily="18" charset="0"/>
                <a:cs typeface="Times New Roman" panose="02020603050405020304" pitchFamily="18" charset="0"/>
              </a:rPr>
              <a:t>.</a:t>
            </a:r>
          </a:p>
          <a:p>
            <a:pPr eaLnBrk="0" fontAlgn="base" hangingPunct="0" lvl="0">
              <a:spcBef>
                <a:spcPct val="0"/>
              </a:spcBef>
              <a:spcAft>
                <a:spcPct val="0"/>
              </a:spcAft>
            </a:pPr>
            <a:endParaRPr altLang="en-US" dirty="0" sz="2400" lang="en-US">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altLang="en-US" b="1" dirty="0" sz="2400" lang="en-US" smtClean="0">
                <a:latin typeface="Times New Roman" panose="02020603050405020304" pitchFamily="18" charset="0"/>
                <a:cs typeface="Times New Roman" panose="02020603050405020304" pitchFamily="18" charset="0"/>
              </a:rPr>
              <a:t>Objectives: </a:t>
            </a:r>
            <a:r>
              <a:rPr altLang="en-US" dirty="0" sz="2400" lang="en-US" smtClean="0">
                <a:latin typeface="Times New Roman" panose="02020603050405020304" pitchFamily="18" charset="0"/>
                <a:cs typeface="Times New Roman" panose="02020603050405020304" pitchFamily="18" charset="0"/>
              </a:rPr>
              <a:t>Assess </a:t>
            </a:r>
            <a:r>
              <a:rPr altLang="en-US" dirty="0" sz="2400" lang="en-US">
                <a:latin typeface="Times New Roman" panose="02020603050405020304" pitchFamily="18" charset="0"/>
                <a:cs typeface="Times New Roman" panose="02020603050405020304" pitchFamily="18" charset="0"/>
              </a:rPr>
              <a:t>individual </a:t>
            </a:r>
            <a:r>
              <a:rPr altLang="en-US" dirty="0" sz="2400" lang="en-US" smtClean="0">
                <a:latin typeface="Times New Roman" panose="02020603050405020304" pitchFamily="18" charset="0"/>
                <a:cs typeface="Times New Roman" panose="02020603050405020304" pitchFamily="18" charset="0"/>
              </a:rPr>
              <a:t>performance, identify </a:t>
            </a:r>
            <a:r>
              <a:rPr altLang="en-US" dirty="0" sz="2400" lang="en-US">
                <a:latin typeface="Times New Roman" panose="02020603050405020304" pitchFamily="18" charset="0"/>
                <a:cs typeface="Times New Roman" panose="02020603050405020304" pitchFamily="18" charset="0"/>
              </a:rPr>
              <a:t>strengths and areas for </a:t>
            </a:r>
            <a:r>
              <a:rPr altLang="en-US" dirty="0" sz="2400" lang="en-US" smtClean="0">
                <a:latin typeface="Times New Roman" panose="02020603050405020304" pitchFamily="18" charset="0"/>
                <a:cs typeface="Times New Roman" panose="02020603050405020304" pitchFamily="18" charset="0"/>
              </a:rPr>
              <a:t>improvement, align </a:t>
            </a:r>
            <a:r>
              <a:rPr altLang="en-US" dirty="0" sz="2400" lang="en-US">
                <a:latin typeface="Times New Roman" panose="02020603050405020304" pitchFamily="18" charset="0"/>
                <a:cs typeface="Times New Roman" panose="02020603050405020304" pitchFamily="18" charset="0"/>
              </a:rPr>
              <a:t>performance with organizational </a:t>
            </a:r>
            <a:r>
              <a:rPr altLang="en-US" dirty="0" sz="2400" lang="en-US" smtClean="0">
                <a:latin typeface="Times New Roman" panose="02020603050405020304" pitchFamily="18" charset="0"/>
                <a:cs typeface="Times New Roman" panose="02020603050405020304" pitchFamily="18" charset="0"/>
              </a:rPr>
              <a:t>goals, enhance </a:t>
            </a:r>
            <a:r>
              <a:rPr altLang="en-US" dirty="0" sz="2400" lang="en-US">
                <a:latin typeface="Times New Roman" panose="02020603050405020304" pitchFamily="18" charset="0"/>
                <a:cs typeface="Times New Roman" panose="02020603050405020304" pitchFamily="18" charset="0"/>
              </a:rPr>
              <a:t>employee </a:t>
            </a:r>
            <a:r>
              <a:rPr altLang="en-US" dirty="0" sz="2400" lang="en-US" smtClean="0">
                <a:latin typeface="Times New Roman" panose="02020603050405020304" pitchFamily="18" charset="0"/>
                <a:cs typeface="Times New Roman" panose="02020603050405020304" pitchFamily="18" charset="0"/>
              </a:rPr>
              <a:t>development, support </a:t>
            </a:r>
            <a:r>
              <a:rPr altLang="en-US" dirty="0" sz="2400" lang="en-US">
                <a:latin typeface="Times New Roman" panose="02020603050405020304" pitchFamily="18" charset="0"/>
                <a:cs typeface="Times New Roman" panose="02020603050405020304" pitchFamily="18" charset="0"/>
              </a:rPr>
              <a:t>informed HR </a:t>
            </a:r>
            <a:r>
              <a:rPr altLang="en-US" dirty="0" sz="2400" lang="en-US" smtClean="0">
                <a:latin typeface="Times New Roman" panose="02020603050405020304" pitchFamily="18" charset="0"/>
                <a:cs typeface="Times New Roman" panose="02020603050405020304" pitchFamily="18" charset="0"/>
              </a:rPr>
              <a:t>decisions.</a:t>
            </a:r>
          </a:p>
          <a:p>
            <a:pPr eaLnBrk="0" fontAlgn="base" hangingPunct="0" lvl="0">
              <a:spcBef>
                <a:spcPct val="0"/>
              </a:spcBef>
              <a:spcAft>
                <a:spcPct val="0"/>
              </a:spcAft>
            </a:pPr>
            <a:endParaRPr altLang="en-US" dirty="0" sz="2400" lang="en-US" smtClean="0">
              <a:latin typeface="Times New Roman" panose="02020603050405020304" pitchFamily="18" charset="0"/>
              <a:cs typeface="Times New Roman" panose="02020603050405020304" pitchFamily="18" charset="0"/>
            </a:endParaRPr>
          </a:p>
          <a:p>
            <a:pPr eaLnBrk="0" fontAlgn="base" hangingPunct="0" indent="-342900" lvl="0" marL="342900">
              <a:spcBef>
                <a:spcPct val="0"/>
              </a:spcBef>
              <a:spcAft>
                <a:spcPct val="0"/>
              </a:spcAft>
              <a:buFont typeface="Arial" panose="020B0604020202020204" pitchFamily="34" charset="0"/>
              <a:buChar char="•"/>
            </a:pPr>
            <a:r>
              <a:rPr b="1" dirty="0" sz="2400" lang="en-US" smtClean="0">
                <a:latin typeface="Times New Roman" panose="02020603050405020304" pitchFamily="18" charset="0"/>
                <a:cs typeface="Times New Roman" panose="02020603050405020304" pitchFamily="18" charset="0"/>
              </a:rPr>
              <a:t>Benefits: </a:t>
            </a:r>
            <a:r>
              <a:rPr dirty="0" sz="2400" lang="en-US" smtClean="0">
                <a:latin typeface="Times New Roman" panose="02020603050405020304" pitchFamily="18" charset="0"/>
                <a:cs typeface="Times New Roman" panose="02020603050405020304" pitchFamily="18" charset="0"/>
              </a:rPr>
              <a:t>Improved </a:t>
            </a:r>
            <a:r>
              <a:rPr dirty="0" sz="2400" lang="en-US">
                <a:latin typeface="Times New Roman" panose="02020603050405020304" pitchFamily="18" charset="0"/>
                <a:cs typeface="Times New Roman" panose="02020603050405020304" pitchFamily="18" charset="0"/>
              </a:rPr>
              <a:t>overall </a:t>
            </a:r>
            <a:r>
              <a:rPr dirty="0" sz="2400" lang="en-US" smtClean="0">
                <a:latin typeface="Times New Roman" panose="02020603050405020304" pitchFamily="18" charset="0"/>
                <a:cs typeface="Times New Roman" panose="02020603050405020304" pitchFamily="18" charset="0"/>
              </a:rPr>
              <a:t>performance, enhanced </a:t>
            </a:r>
            <a:r>
              <a:rPr dirty="0" sz="2400" lang="en-US">
                <a:latin typeface="Times New Roman" panose="02020603050405020304" pitchFamily="18" charset="0"/>
                <a:cs typeface="Times New Roman" panose="02020603050405020304" pitchFamily="18" charset="0"/>
              </a:rPr>
              <a:t>employee </a:t>
            </a:r>
            <a:endParaRPr dirty="0" sz="2400" lang="en-US" smtClean="0">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r>
              <a:rPr dirty="0" sz="2400" lang="en-US" smtClean="0">
                <a:latin typeface="Times New Roman" panose="02020603050405020304" pitchFamily="18" charset="0"/>
                <a:cs typeface="Times New Roman" panose="02020603050405020304" pitchFamily="18" charset="0"/>
              </a:rPr>
              <a:t>development </a:t>
            </a:r>
            <a:r>
              <a:rPr dirty="0" sz="2400" lang="en-US">
                <a:latin typeface="Times New Roman" panose="02020603050405020304" pitchFamily="18" charset="0"/>
                <a:cs typeface="Times New Roman" panose="02020603050405020304" pitchFamily="18" charset="0"/>
              </a:rPr>
              <a:t>and career </a:t>
            </a:r>
            <a:r>
              <a:rPr dirty="0" sz="2400" lang="en-US" smtClean="0">
                <a:latin typeface="Times New Roman" panose="02020603050405020304" pitchFamily="18" charset="0"/>
                <a:cs typeface="Times New Roman" panose="02020603050405020304" pitchFamily="18" charset="0"/>
              </a:rPr>
              <a:t>growth, informed </a:t>
            </a:r>
            <a:r>
              <a:rPr dirty="0" sz="2400" lang="en-US">
                <a:latin typeface="Times New Roman" panose="02020603050405020304" pitchFamily="18" charset="0"/>
                <a:cs typeface="Times New Roman" panose="02020603050405020304" pitchFamily="18" charset="0"/>
              </a:rPr>
              <a:t>HR decisions on promotions and </a:t>
            </a:r>
            <a:r>
              <a:rPr dirty="0" sz="2400" lang="en-US" smtClean="0">
                <a:latin typeface="Times New Roman" panose="02020603050405020304" pitchFamily="18" charset="0"/>
                <a:cs typeface="Times New Roman" panose="02020603050405020304" pitchFamily="18" charset="0"/>
              </a:rPr>
              <a:t>compensation, increased </a:t>
            </a:r>
            <a:r>
              <a:rPr dirty="0" sz="2400" lang="en-US">
                <a:latin typeface="Times New Roman" panose="02020603050405020304" pitchFamily="18" charset="0"/>
                <a:cs typeface="Times New Roman" panose="02020603050405020304" pitchFamily="18" charset="0"/>
              </a:rPr>
              <a:t>employee engagement and </a:t>
            </a:r>
            <a:r>
              <a:rPr dirty="0" sz="2400" lang="en-US" smtClean="0">
                <a:latin typeface="Times New Roman" panose="02020603050405020304" pitchFamily="18" charset="0"/>
                <a:cs typeface="Times New Roman" panose="02020603050405020304" pitchFamily="18" charset="0"/>
              </a:rPr>
              <a:t>motivation.</a:t>
            </a:r>
            <a:endParaRPr b="1" dirty="0" sz="2400" lang="en-US">
              <a:latin typeface="Times New Roman" panose="02020603050405020304" pitchFamily="18" charset="0"/>
              <a:cs typeface="Times New Roman" panose="02020603050405020304" pitchFamily="18" charset="0"/>
            </a:endParaRPr>
          </a:p>
          <a:p>
            <a:pPr eaLnBrk="0" fontAlgn="base" hangingPunct="0" lvl="0">
              <a:spcBef>
                <a:spcPct val="0"/>
              </a:spcBef>
              <a:spcAft>
                <a:spcPct val="0"/>
              </a:spcAft>
            </a:pPr>
            <a:endParaRPr b="1" dirty="0" sz="2400" lang="en-US" smtClean="0"/>
          </a:p>
          <a:p>
            <a:pPr eaLnBrk="0" fontAlgn="base" hangingPunct="0" indent="-342900" lvl="0" marL="342900">
              <a:spcBef>
                <a:spcPct val="0"/>
              </a:spcBef>
              <a:spcAft>
                <a:spcPct val="0"/>
              </a:spcAft>
              <a:buFont typeface="Arial" panose="020B0604020202020204" pitchFamily="34" charset="0"/>
              <a:buChar char="•"/>
            </a:pPr>
            <a:r>
              <a:rPr b="1" dirty="0" sz="2400" lang="en-US" smtClean="0"/>
              <a:t>Challenges:</a:t>
            </a:r>
            <a:r>
              <a:rPr dirty="0" sz="2400" lang="en-US" smtClean="0"/>
              <a:t> Ensuring </a:t>
            </a:r>
            <a:r>
              <a:rPr dirty="0" sz="2400" lang="en-US"/>
              <a:t>objectivity and reducing </a:t>
            </a:r>
            <a:r>
              <a:rPr dirty="0" sz="2400" lang="en-US" smtClean="0"/>
              <a:t>bias, accurate </a:t>
            </a:r>
            <a:r>
              <a:rPr dirty="0" sz="2400" lang="en-US"/>
              <a:t>and comprehensive data </a:t>
            </a:r>
            <a:r>
              <a:rPr dirty="0" sz="2400" lang="en-US" smtClean="0"/>
              <a:t>collection, managing </a:t>
            </a:r>
            <a:r>
              <a:rPr dirty="0" sz="2400" lang="en-US"/>
              <a:t>employee resistance to feedback.</a:t>
            </a:r>
          </a:p>
          <a:p>
            <a:pPr eaLnBrk="0" fontAlgn="base" hangingPunct="0" lvl="0">
              <a:spcBef>
                <a:spcPct val="0"/>
              </a:spcBef>
              <a:spcAft>
                <a:spcPct val="0"/>
              </a:spcAft>
            </a:pPr>
            <a:endParaRPr dirty="0" sz="2400" lang="en-US">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Text Placeholder 6"/>
          <p:cNvSpPr>
            <a:spLocks noGrp="1"/>
          </p:cNvSpPr>
          <p:nvPr>
            <p:ph type="body" idx="1"/>
          </p:nvPr>
        </p:nvSpPr>
        <p:spPr>
          <a:xfrm>
            <a:off x="609600" y="1577340"/>
            <a:ext cx="10972800" cy="3771900"/>
          </a:xfrm>
        </p:spPr>
        <p:txBody>
          <a:bodyPr/>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Employees</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Executives/Senior Leadership</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HR Department</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Managers/Supervisors </a:t>
            </a:r>
          </a:p>
          <a:p>
            <a:pPr indent="-285750" marL="285750">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800" lang="en-US" smtClean="0">
                <a:latin typeface="Times New Roman" panose="02020603050405020304" pitchFamily="18" charset="0"/>
                <a:cs typeface="Times New Roman" panose="02020603050405020304" pitchFamily="18" charset="0"/>
              </a:rPr>
              <a:t>Training </a:t>
            </a:r>
            <a:r>
              <a:rPr dirty="0" sz="2800" lang="en-US">
                <a:latin typeface="Times New Roman" panose="02020603050405020304" pitchFamily="18" charset="0"/>
                <a:cs typeface="Times New Roman" panose="02020603050405020304" pitchFamily="18" charset="0"/>
              </a:rPr>
              <a:t>and Development </a:t>
            </a:r>
            <a:r>
              <a:rPr dirty="0" sz="2800" lang="en-US" smtClean="0">
                <a:latin typeface="Times New Roman" panose="02020603050405020304" pitchFamily="18" charset="0"/>
                <a:cs typeface="Times New Roman" panose="02020603050405020304" pitchFamily="18" charset="0"/>
              </a:rPr>
              <a:t>Teams</a:t>
            </a:r>
            <a:endParaRPr dirty="0" sz="2800" lang="en-US">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2970147" y="1984509"/>
            <a:ext cx="8534400" cy="2933700"/>
          </a:xfrm>
        </p:spPr>
        <p:txBody>
          <a:bodyPr/>
          <a:p>
            <a:r>
              <a:rPr dirty="0" sz="2800" lang="en-US">
                <a:latin typeface="Times New Roman" panose="02020603050405020304" pitchFamily="18" charset="0"/>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Dataset Description</a:t>
            </a:r>
          </a:p>
        </p:txBody>
      </p:sp>
      <p:sp>
        <p:nvSpPr>
          <p:cNvPr id="1048674" name="Text Placeholder 2"/>
          <p:cNvSpPr>
            <a:spLocks noGrp="1"/>
          </p:cNvSpPr>
          <p:nvPr>
            <p:ph type="body" idx="1"/>
          </p:nvPr>
        </p:nvSpPr>
        <p:spPr>
          <a:xfrm>
            <a:off x="609600" y="1577340"/>
            <a:ext cx="10972800" cy="4000500"/>
          </a:xfrm>
        </p:spPr>
        <p:txBody>
          <a:bodyPr/>
          <a:p>
            <a:pPr indent="-285750" marL="285750">
              <a:buFont typeface="Arial" panose="020B0604020202020204" pitchFamily="34" charset="0"/>
              <a:buChar char="•"/>
            </a:pPr>
            <a:r>
              <a:rPr dirty="0" lang="en-US" smtClean="0"/>
              <a:t>Employee data set taken from the KAGGLE.</a:t>
            </a:r>
          </a:p>
          <a:p>
            <a:pPr indent="-285750" marL="285750">
              <a:buFont typeface="Arial" panose="020B0604020202020204" pitchFamily="34" charset="0"/>
              <a:buChar char="•"/>
            </a:pPr>
            <a:r>
              <a:rPr dirty="0" lang="en-US" smtClean="0"/>
              <a:t>In dataset, out of 26 data I took only 9 features out of it.</a:t>
            </a:r>
          </a:p>
          <a:p>
            <a:pPr indent="-285750" marL="285750">
              <a:buFont typeface="Arial" panose="020B0604020202020204" pitchFamily="34" charset="0"/>
              <a:buChar char="•"/>
            </a:pPr>
            <a:r>
              <a:rPr dirty="0" lang="en-US" smtClean="0">
                <a:solidFill>
                  <a:srgbClr val="7030A0"/>
                </a:solidFill>
              </a:rPr>
              <a:t>The selected 10 features are listed below:</a:t>
            </a:r>
          </a:p>
          <a:p>
            <a:endParaRPr dirty="0" lang="en-US">
              <a:solidFill>
                <a:schemeClr val="accent4">
                  <a:lumMod val="50000"/>
                </a:schemeClr>
              </a:solidFill>
            </a:endParaRPr>
          </a:p>
          <a:p>
            <a:pPr indent="-342900" marL="342900">
              <a:buFont typeface="+mj-lt"/>
              <a:buAutoNum type="arabicPeriod"/>
            </a:pPr>
            <a:r>
              <a:rPr dirty="0" lang="en-US" smtClean="0">
                <a:solidFill>
                  <a:schemeClr val="tx1"/>
                </a:solidFill>
              </a:rPr>
              <a:t>Employee ID</a:t>
            </a:r>
          </a:p>
          <a:p>
            <a:pPr indent="-342900" marL="342900">
              <a:buFont typeface="+mj-lt"/>
              <a:buAutoNum type="arabicPeriod"/>
            </a:pPr>
            <a:r>
              <a:rPr dirty="0" lang="en-US" smtClean="0">
                <a:solidFill>
                  <a:schemeClr val="tx1"/>
                </a:solidFill>
              </a:rPr>
              <a:t>First name</a:t>
            </a:r>
          </a:p>
          <a:p>
            <a:pPr indent="-342900" marL="342900">
              <a:buFont typeface="+mj-lt"/>
              <a:buAutoNum type="arabicPeriod"/>
            </a:pPr>
            <a:r>
              <a:rPr dirty="0" lang="en-US" smtClean="0">
                <a:solidFill>
                  <a:schemeClr val="tx1"/>
                </a:solidFill>
              </a:rPr>
              <a:t>Last name</a:t>
            </a:r>
          </a:p>
          <a:p>
            <a:pPr indent="-342900" marL="342900">
              <a:buFont typeface="+mj-lt"/>
              <a:buAutoNum type="arabicPeriod"/>
            </a:pPr>
            <a:r>
              <a:rPr dirty="0" lang="en-US" smtClean="0">
                <a:solidFill>
                  <a:schemeClr val="tx1"/>
                </a:solidFill>
              </a:rPr>
              <a:t>Business unit</a:t>
            </a:r>
          </a:p>
          <a:p>
            <a:pPr indent="-342900" marL="342900">
              <a:buFont typeface="+mj-lt"/>
              <a:buAutoNum type="arabicPeriod"/>
            </a:pPr>
            <a:r>
              <a:rPr dirty="0" lang="en-US" smtClean="0">
                <a:solidFill>
                  <a:schemeClr val="tx1"/>
                </a:solidFill>
              </a:rPr>
              <a:t>Employee Type</a:t>
            </a:r>
          </a:p>
          <a:p>
            <a:pPr indent="-342900" marL="342900">
              <a:buFont typeface="+mj-lt"/>
              <a:buAutoNum type="arabicPeriod"/>
            </a:pPr>
            <a:r>
              <a:rPr dirty="0" lang="en-US" smtClean="0">
                <a:solidFill>
                  <a:schemeClr val="tx1"/>
                </a:solidFill>
              </a:rPr>
              <a:t>Employee Status</a:t>
            </a:r>
          </a:p>
          <a:p>
            <a:pPr indent="-342900" marL="342900">
              <a:buFont typeface="+mj-lt"/>
              <a:buAutoNum type="arabicPeriod"/>
            </a:pPr>
            <a:r>
              <a:rPr dirty="0" lang="en-US" smtClean="0">
                <a:solidFill>
                  <a:schemeClr val="tx1"/>
                </a:solidFill>
              </a:rPr>
              <a:t>Employee classification type</a:t>
            </a:r>
          </a:p>
          <a:p>
            <a:pPr indent="-342900" marL="342900">
              <a:buFont typeface="+mj-lt"/>
              <a:buAutoNum type="arabicPeriod"/>
            </a:pPr>
            <a:r>
              <a:rPr dirty="0" lang="en-US" smtClean="0">
                <a:solidFill>
                  <a:schemeClr val="tx1"/>
                </a:solidFill>
              </a:rPr>
              <a:t>Gender Code</a:t>
            </a:r>
          </a:p>
          <a:p>
            <a:pPr indent="-342900" marL="342900">
              <a:buFont typeface="+mj-lt"/>
              <a:buAutoNum type="arabicPeriod"/>
            </a:pPr>
            <a:r>
              <a:rPr dirty="0" lang="en-US" smtClean="0">
                <a:solidFill>
                  <a:schemeClr val="tx1"/>
                </a:solidFill>
              </a:rPr>
              <a:t>Performance Score</a:t>
            </a:r>
          </a:p>
          <a:p>
            <a:pPr indent="-342900" marL="342900">
              <a:buFont typeface="+mj-lt"/>
              <a:buAutoNum type="arabicPeriod"/>
            </a:pPr>
            <a:r>
              <a:rPr dirty="0" lang="en-US" smtClean="0">
                <a:solidFill>
                  <a:schemeClr val="tx1"/>
                </a:solidFill>
              </a:rPr>
              <a:t>Current employee rating</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2362200" y="1148252"/>
            <a:ext cx="8305800" cy="5956300"/>
          </a:xfrm>
        </p:spPr>
        <p:txBody>
          <a:bodyPr/>
          <a:p>
            <a:r>
              <a:rPr b="1" dirty="0" sz="2400" lang="en-US">
                <a:latin typeface="Times New Roman" panose="02020603050405020304" pitchFamily="18" charset="0"/>
                <a:cs typeface="Times New Roman" panose="02020603050405020304" pitchFamily="18" charset="0"/>
              </a:rPr>
              <a:t>Personalized Insights: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Custom feedback tailored to individual strengths and career goals.</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Development plans with clear, actionable steps for growth.</a:t>
            </a:r>
          </a:p>
          <a:p>
            <a:r>
              <a:rPr b="1" dirty="0" sz="2400" lang="en-US">
                <a:latin typeface="Times New Roman" panose="02020603050405020304" pitchFamily="18" charset="0"/>
                <a:cs typeface="Times New Roman" panose="02020603050405020304" pitchFamily="18" charset="0"/>
              </a:rPr>
              <a:t>Real-Time Analytics:</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Instant performance tracking and feedback.</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Predictive insights to anticipate future trends and needs.</a:t>
            </a:r>
          </a:p>
          <a:p>
            <a:r>
              <a:rPr b="1" dirty="0" sz="2400" lang="en-US">
                <a:latin typeface="Times New Roman" panose="02020603050405020304" pitchFamily="18" charset="0"/>
                <a:cs typeface="Times New Roman" panose="02020603050405020304" pitchFamily="18" charset="0"/>
              </a:rPr>
              <a:t>Engaging Experience:</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smtClean="0">
                <a:latin typeface="Times New Roman" panose="02020603050405020304" pitchFamily="18" charset="0"/>
                <a:cs typeface="Times New Roman" panose="02020603050405020304" pitchFamily="18" charset="0"/>
              </a:rPr>
              <a:t>Gamified </a:t>
            </a:r>
            <a:r>
              <a:rPr dirty="0" sz="2400" lang="en-US">
                <a:latin typeface="Times New Roman" panose="02020603050405020304" pitchFamily="18" charset="0"/>
                <a:cs typeface="Times New Roman" panose="02020603050405020304" pitchFamily="18" charset="0"/>
              </a:rPr>
              <a:t>elements to motivate and reward high performance.</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Intuitive, mobile-friendly interface for on-the-go access.</a:t>
            </a:r>
          </a:p>
          <a:p>
            <a:r>
              <a:rPr b="1" dirty="0" sz="2400" lang="en-US">
                <a:latin typeface="Times New Roman" panose="02020603050405020304" pitchFamily="18" charset="0"/>
                <a:cs typeface="Times New Roman" panose="02020603050405020304" pitchFamily="18" charset="0"/>
              </a:rPr>
              <a:t>Holistic Approach:</a:t>
            </a:r>
            <a:endParaRPr dirty="0" sz="2400" lang="en-US">
              <a:latin typeface="Times New Roman" panose="02020603050405020304" pitchFamily="18" charset="0"/>
              <a:cs typeface="Times New Roman" panose="02020603050405020304" pitchFamily="18" charset="0"/>
            </a:endParaRP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360-degree feedback for a comprehensive evaluation.</a:t>
            </a:r>
          </a:p>
          <a:p>
            <a:pPr indent="-285750" lvl="1" marL="7429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Integration of employee wellness into performance metrics.</a:t>
            </a:r>
          </a:p>
          <a:p>
            <a:endParaRPr dirty="0" lang="en-US">
              <a:latin typeface="Times New Roman" panose="02020603050405020304" pitchFamily="18" charset="0"/>
              <a:cs typeface="Times New Roman" panose="02020603050405020304" pitchFamily="18" charset="0"/>
            </a:endParaRP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857500" y="230043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M2004J19PI</dc:creator>
  <dcterms:created xsi:type="dcterms:W3CDTF">2024-09-27T20:14:49Z</dcterms:created>
  <dcterms:modified xsi:type="dcterms:W3CDTF">2024-09-28T07:24:58Z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f28443e22cba4c29a056800207c7f6ee</vt:lpwstr>
  </property>
</Properties>
</file>