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94660"/>
  </p:normalViewPr>
  <p:slideViewPr>
    <p:cSldViewPr snapToGrid="0">
      <p:cViewPr varScale="1">
        <p:scale>
          <a:sx n="105" d="100"/>
          <a:sy n="105" d="100"/>
        </p:scale>
        <p:origin x="60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B51D87-FF3A-4EA5-8613-FF2E3E694D36}"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4E369-C4BD-4310-BF20-BABDBAC2B5E9}" type="slidenum">
              <a:rPr lang="en-IN" smtClean="0"/>
              <a:t>‹#›</a:t>
            </a:fld>
            <a:endParaRPr lang="en-IN"/>
          </a:p>
        </p:txBody>
      </p:sp>
    </p:spTree>
    <p:extLst>
      <p:ext uri="{BB962C8B-B14F-4D97-AF65-F5344CB8AC3E}">
        <p14:creationId xmlns:p14="http://schemas.microsoft.com/office/powerpoint/2010/main" val="916978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B51D87-FF3A-4EA5-8613-FF2E3E694D36}"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4E369-C4BD-4310-BF20-BABDBAC2B5E9}" type="slidenum">
              <a:rPr lang="en-IN" smtClean="0"/>
              <a:t>‹#›</a:t>
            </a:fld>
            <a:endParaRPr lang="en-IN"/>
          </a:p>
        </p:txBody>
      </p:sp>
    </p:spTree>
    <p:extLst>
      <p:ext uri="{BB962C8B-B14F-4D97-AF65-F5344CB8AC3E}">
        <p14:creationId xmlns:p14="http://schemas.microsoft.com/office/powerpoint/2010/main" val="2505417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B51D87-FF3A-4EA5-8613-FF2E3E694D36}"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4E369-C4BD-4310-BF20-BABDBAC2B5E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989395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B51D87-FF3A-4EA5-8613-FF2E3E694D36}"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4E369-C4BD-4310-BF20-BABDBAC2B5E9}" type="slidenum">
              <a:rPr lang="en-IN" smtClean="0"/>
              <a:t>‹#›</a:t>
            </a:fld>
            <a:endParaRPr lang="en-IN"/>
          </a:p>
        </p:txBody>
      </p:sp>
    </p:spTree>
    <p:extLst>
      <p:ext uri="{BB962C8B-B14F-4D97-AF65-F5344CB8AC3E}">
        <p14:creationId xmlns:p14="http://schemas.microsoft.com/office/powerpoint/2010/main" val="2157649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B51D87-FF3A-4EA5-8613-FF2E3E694D36}"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4E369-C4BD-4310-BF20-BABDBAC2B5E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95635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B51D87-FF3A-4EA5-8613-FF2E3E694D36}"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4E369-C4BD-4310-BF20-BABDBAC2B5E9}" type="slidenum">
              <a:rPr lang="en-IN" smtClean="0"/>
              <a:t>‹#›</a:t>
            </a:fld>
            <a:endParaRPr lang="en-IN"/>
          </a:p>
        </p:txBody>
      </p:sp>
    </p:spTree>
    <p:extLst>
      <p:ext uri="{BB962C8B-B14F-4D97-AF65-F5344CB8AC3E}">
        <p14:creationId xmlns:p14="http://schemas.microsoft.com/office/powerpoint/2010/main" val="1509352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B51D87-FF3A-4EA5-8613-FF2E3E694D36}"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4E369-C4BD-4310-BF20-BABDBAC2B5E9}" type="slidenum">
              <a:rPr lang="en-IN" smtClean="0"/>
              <a:t>‹#›</a:t>
            </a:fld>
            <a:endParaRPr lang="en-IN"/>
          </a:p>
        </p:txBody>
      </p:sp>
    </p:spTree>
    <p:extLst>
      <p:ext uri="{BB962C8B-B14F-4D97-AF65-F5344CB8AC3E}">
        <p14:creationId xmlns:p14="http://schemas.microsoft.com/office/powerpoint/2010/main" val="33526132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B51D87-FF3A-4EA5-8613-FF2E3E694D36}"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4E369-C4BD-4310-BF20-BABDBAC2B5E9}" type="slidenum">
              <a:rPr lang="en-IN" smtClean="0"/>
              <a:t>‹#›</a:t>
            </a:fld>
            <a:endParaRPr lang="en-IN"/>
          </a:p>
        </p:txBody>
      </p:sp>
    </p:spTree>
    <p:extLst>
      <p:ext uri="{BB962C8B-B14F-4D97-AF65-F5344CB8AC3E}">
        <p14:creationId xmlns:p14="http://schemas.microsoft.com/office/powerpoint/2010/main" val="3419214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B51D87-FF3A-4EA5-8613-FF2E3E694D36}"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4E369-C4BD-4310-BF20-BABDBAC2B5E9}" type="slidenum">
              <a:rPr lang="en-IN" smtClean="0"/>
              <a:t>‹#›</a:t>
            </a:fld>
            <a:endParaRPr lang="en-IN"/>
          </a:p>
        </p:txBody>
      </p:sp>
    </p:spTree>
    <p:extLst>
      <p:ext uri="{BB962C8B-B14F-4D97-AF65-F5344CB8AC3E}">
        <p14:creationId xmlns:p14="http://schemas.microsoft.com/office/powerpoint/2010/main" val="3821205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B51D87-FF3A-4EA5-8613-FF2E3E694D36}"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4E369-C4BD-4310-BF20-BABDBAC2B5E9}" type="slidenum">
              <a:rPr lang="en-IN" smtClean="0"/>
              <a:t>‹#›</a:t>
            </a:fld>
            <a:endParaRPr lang="en-IN"/>
          </a:p>
        </p:txBody>
      </p:sp>
    </p:spTree>
    <p:extLst>
      <p:ext uri="{BB962C8B-B14F-4D97-AF65-F5344CB8AC3E}">
        <p14:creationId xmlns:p14="http://schemas.microsoft.com/office/powerpoint/2010/main" val="2792800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B51D87-FF3A-4EA5-8613-FF2E3E694D36}" type="datetimeFigureOut">
              <a:rPr lang="en-IN" smtClean="0"/>
              <a:t>22-10-2024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E4E369-C4BD-4310-BF20-BABDBAC2B5E9}" type="slidenum">
              <a:rPr lang="en-IN" smtClean="0"/>
              <a:t>‹#›</a:t>
            </a:fld>
            <a:endParaRPr lang="en-IN"/>
          </a:p>
        </p:txBody>
      </p:sp>
    </p:spTree>
    <p:extLst>
      <p:ext uri="{BB962C8B-B14F-4D97-AF65-F5344CB8AC3E}">
        <p14:creationId xmlns:p14="http://schemas.microsoft.com/office/powerpoint/2010/main" val="1957271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B51D87-FF3A-4EA5-8613-FF2E3E694D36}" type="datetimeFigureOut">
              <a:rPr lang="en-IN" smtClean="0"/>
              <a:t>22-10-2024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E4E369-C4BD-4310-BF20-BABDBAC2B5E9}" type="slidenum">
              <a:rPr lang="en-IN" smtClean="0"/>
              <a:t>‹#›</a:t>
            </a:fld>
            <a:endParaRPr lang="en-IN"/>
          </a:p>
        </p:txBody>
      </p:sp>
    </p:spTree>
    <p:extLst>
      <p:ext uri="{BB962C8B-B14F-4D97-AF65-F5344CB8AC3E}">
        <p14:creationId xmlns:p14="http://schemas.microsoft.com/office/powerpoint/2010/main" val="1826541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B51D87-FF3A-4EA5-8613-FF2E3E694D36}" type="datetimeFigureOut">
              <a:rPr lang="en-IN" smtClean="0"/>
              <a:t>22-10-2024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E4E369-C4BD-4310-BF20-BABDBAC2B5E9}" type="slidenum">
              <a:rPr lang="en-IN" smtClean="0"/>
              <a:t>‹#›</a:t>
            </a:fld>
            <a:endParaRPr lang="en-IN"/>
          </a:p>
        </p:txBody>
      </p:sp>
    </p:spTree>
    <p:extLst>
      <p:ext uri="{BB962C8B-B14F-4D97-AF65-F5344CB8AC3E}">
        <p14:creationId xmlns:p14="http://schemas.microsoft.com/office/powerpoint/2010/main" val="3037092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B51D87-FF3A-4EA5-8613-FF2E3E694D36}" type="datetimeFigureOut">
              <a:rPr lang="en-IN" smtClean="0"/>
              <a:t>22-10-2024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E4E369-C4BD-4310-BF20-BABDBAC2B5E9}" type="slidenum">
              <a:rPr lang="en-IN" smtClean="0"/>
              <a:t>‹#›</a:t>
            </a:fld>
            <a:endParaRPr lang="en-IN"/>
          </a:p>
        </p:txBody>
      </p:sp>
    </p:spTree>
    <p:extLst>
      <p:ext uri="{BB962C8B-B14F-4D97-AF65-F5344CB8AC3E}">
        <p14:creationId xmlns:p14="http://schemas.microsoft.com/office/powerpoint/2010/main" val="147006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B51D87-FF3A-4EA5-8613-FF2E3E694D36}" type="datetimeFigureOut">
              <a:rPr lang="en-IN" smtClean="0"/>
              <a:t>22-10-2024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E4E369-C4BD-4310-BF20-BABDBAC2B5E9}" type="slidenum">
              <a:rPr lang="en-IN" smtClean="0"/>
              <a:t>‹#›</a:t>
            </a:fld>
            <a:endParaRPr lang="en-IN"/>
          </a:p>
        </p:txBody>
      </p:sp>
    </p:spTree>
    <p:extLst>
      <p:ext uri="{BB962C8B-B14F-4D97-AF65-F5344CB8AC3E}">
        <p14:creationId xmlns:p14="http://schemas.microsoft.com/office/powerpoint/2010/main" val="881644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B51D87-FF3A-4EA5-8613-FF2E3E694D36}" type="datetimeFigureOut">
              <a:rPr lang="en-IN" smtClean="0"/>
              <a:t>22-10-2024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E4E369-C4BD-4310-BF20-BABDBAC2B5E9}" type="slidenum">
              <a:rPr lang="en-IN" smtClean="0"/>
              <a:t>‹#›</a:t>
            </a:fld>
            <a:endParaRPr lang="en-IN"/>
          </a:p>
        </p:txBody>
      </p:sp>
    </p:spTree>
    <p:extLst>
      <p:ext uri="{BB962C8B-B14F-4D97-AF65-F5344CB8AC3E}">
        <p14:creationId xmlns:p14="http://schemas.microsoft.com/office/powerpoint/2010/main" val="840213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3B51D87-FF3A-4EA5-8613-FF2E3E694D36}" type="datetimeFigureOut">
              <a:rPr lang="en-IN" smtClean="0"/>
              <a:t>22-10-2024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6E4E369-C4BD-4310-BF20-BABDBAC2B5E9}" type="slidenum">
              <a:rPr lang="en-IN" smtClean="0"/>
              <a:t>‹#›</a:t>
            </a:fld>
            <a:endParaRPr lang="en-IN"/>
          </a:p>
        </p:txBody>
      </p:sp>
    </p:spTree>
    <p:extLst>
      <p:ext uri="{BB962C8B-B14F-4D97-AF65-F5344CB8AC3E}">
        <p14:creationId xmlns:p14="http://schemas.microsoft.com/office/powerpoint/2010/main" val="20507665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edureka.co/blog/java-tutoria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C87E3-50DA-2C85-FBEE-CD61239933C4}"/>
              </a:ext>
            </a:extLst>
          </p:cNvPr>
          <p:cNvSpPr>
            <a:spLocks noGrp="1"/>
          </p:cNvSpPr>
          <p:nvPr>
            <p:ph type="ctrTitle"/>
          </p:nvPr>
        </p:nvSpPr>
        <p:spPr>
          <a:xfrm>
            <a:off x="671325" y="-171518"/>
            <a:ext cx="7766936" cy="1646302"/>
          </a:xfrm>
        </p:spPr>
        <p:txBody>
          <a:bodyPr/>
          <a:lstStyle/>
          <a:p>
            <a:r>
              <a:rPr lang="en-US" dirty="0"/>
              <a:t>     JAVA  ARCHITECTURE</a:t>
            </a:r>
            <a:endParaRPr lang="en-IN" dirty="0"/>
          </a:p>
        </p:txBody>
      </p:sp>
      <p:sp>
        <p:nvSpPr>
          <p:cNvPr id="3" name="Subtitle 2">
            <a:extLst>
              <a:ext uri="{FF2B5EF4-FFF2-40B4-BE49-F238E27FC236}">
                <a16:creationId xmlns:a16="http://schemas.microsoft.com/office/drawing/2014/main" id="{EE6D5DFC-83A0-AAA3-371A-9A8BC4A89B36}"/>
              </a:ext>
            </a:extLst>
          </p:cNvPr>
          <p:cNvSpPr>
            <a:spLocks noGrp="1"/>
          </p:cNvSpPr>
          <p:nvPr>
            <p:ph type="subTitle" idx="1"/>
          </p:nvPr>
        </p:nvSpPr>
        <p:spPr>
          <a:xfrm>
            <a:off x="1838905" y="3661914"/>
            <a:ext cx="7766936" cy="1096899"/>
          </a:xfrm>
        </p:spPr>
        <p:txBody>
          <a:bodyPr>
            <a:noAutofit/>
          </a:bodyPr>
          <a:lstStyle/>
          <a:p>
            <a:endParaRPr lang="en-US" sz="1400" dirty="0">
              <a:latin typeface="Times New Roman" panose="02020603050405020304" pitchFamily="18" charset="0"/>
              <a:cs typeface="Times New Roman" panose="02020603050405020304" pitchFamily="18" charset="0"/>
            </a:endParaRPr>
          </a:p>
          <a:p>
            <a:pPr algn="l"/>
            <a:r>
              <a:rPr lang="en-US" sz="1400" b="1" dirty="0">
                <a:solidFill>
                  <a:schemeClr val="tx1"/>
                </a:solidFill>
                <a:latin typeface="Times New Roman" panose="02020603050405020304" pitchFamily="18" charset="0"/>
                <a:cs typeface="Times New Roman" panose="02020603050405020304" pitchFamily="18" charset="0"/>
              </a:rPr>
              <a:t>                                                                                                                                                   BY</a:t>
            </a:r>
          </a:p>
          <a:p>
            <a:pPr algn="l"/>
            <a:r>
              <a:rPr lang="en-US" sz="1400" b="1">
                <a:solidFill>
                  <a:schemeClr val="tx1"/>
                </a:solidFill>
                <a:latin typeface="Times New Roman" panose="02020603050405020304" pitchFamily="18" charset="0"/>
                <a:cs typeface="Times New Roman" panose="02020603050405020304" pitchFamily="18" charset="0"/>
              </a:rPr>
              <a:t>                                                                                                                                    SAKTHIVEL  A</a:t>
            </a:r>
            <a:endParaRPr lang="en-US" sz="1400" b="1" dirty="0">
              <a:solidFill>
                <a:schemeClr val="tx1"/>
              </a:solidFill>
              <a:latin typeface="Times New Roman" panose="02020603050405020304" pitchFamily="18" charset="0"/>
              <a:cs typeface="Times New Roman" panose="02020603050405020304" pitchFamily="18" charset="0"/>
            </a:endParaRPr>
          </a:p>
          <a:p>
            <a:pPr algn="l"/>
            <a:r>
              <a:rPr lang="en-US" sz="1400" dirty="0">
                <a:latin typeface="Times New Roman" panose="02020603050405020304" pitchFamily="18" charset="0"/>
                <a:cs typeface="Times New Roman" panose="02020603050405020304" pitchFamily="18" charset="0"/>
              </a:rPr>
              <a:t>                                                                                                                                </a:t>
            </a:r>
          </a:p>
          <a:p>
            <a:pPr algn="l"/>
            <a:r>
              <a:rPr lang="en-US" sz="1400"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514C123-3F76-1E87-331C-90554B728FC4}"/>
              </a:ext>
            </a:extLst>
          </p:cNvPr>
          <p:cNvPicPr>
            <a:picLocks noChangeAspect="1"/>
          </p:cNvPicPr>
          <p:nvPr/>
        </p:nvPicPr>
        <p:blipFill>
          <a:blip r:embed="rId2"/>
          <a:stretch>
            <a:fillRect/>
          </a:stretch>
        </p:blipFill>
        <p:spPr>
          <a:xfrm>
            <a:off x="796412" y="1957043"/>
            <a:ext cx="4925961" cy="3960347"/>
          </a:xfrm>
          <a:prstGeom prst="rect">
            <a:avLst/>
          </a:prstGeom>
        </p:spPr>
      </p:pic>
    </p:spTree>
    <p:extLst>
      <p:ext uri="{BB962C8B-B14F-4D97-AF65-F5344CB8AC3E}">
        <p14:creationId xmlns:p14="http://schemas.microsoft.com/office/powerpoint/2010/main" val="1573251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F7AA9-AE69-2A21-5758-82B108122925}"/>
              </a:ext>
            </a:extLst>
          </p:cNvPr>
          <p:cNvSpPr>
            <a:spLocks noGrp="1"/>
          </p:cNvSpPr>
          <p:nvPr>
            <p:ph type="title"/>
          </p:nvPr>
        </p:nvSpPr>
        <p:spPr/>
        <p:txBody>
          <a:bodyPr>
            <a:normAutofit/>
          </a:bodyPr>
          <a:lstStyle/>
          <a:p>
            <a:r>
              <a:rPr lang="en-US" sz="4800" dirty="0"/>
              <a:t>              CONCLUSION</a:t>
            </a:r>
            <a:endParaRPr lang="en-IN" sz="4800" dirty="0"/>
          </a:p>
        </p:txBody>
      </p:sp>
      <p:sp>
        <p:nvSpPr>
          <p:cNvPr id="3" name="Content Placeholder 2">
            <a:extLst>
              <a:ext uri="{FF2B5EF4-FFF2-40B4-BE49-F238E27FC236}">
                <a16:creationId xmlns:a16="http://schemas.microsoft.com/office/drawing/2014/main" id="{FF39783B-7B4A-1C2D-7775-DE4FFA7F5683}"/>
              </a:ext>
            </a:extLst>
          </p:cNvPr>
          <p:cNvSpPr>
            <a:spLocks noGrp="1"/>
          </p:cNvSpPr>
          <p:nvPr>
            <p:ph idx="1"/>
          </p:nvPr>
        </p:nvSpPr>
        <p:spPr/>
        <p:txBody>
          <a:bodyPr>
            <a:normAutofit/>
          </a:bodyPr>
          <a:lstStyle/>
          <a:p>
            <a:pPr>
              <a:buFont typeface="Wingdings" panose="05000000000000000000" pitchFamily="2" charset="2"/>
              <a:buChar char="Ø"/>
            </a:pPr>
            <a:r>
              <a:rPr lang="en-US" sz="2800" b="0" i="0" dirty="0">
                <a:solidFill>
                  <a:srgbClr val="000000"/>
                </a:solidFill>
                <a:effectLst/>
                <a:latin typeface="-apple-system"/>
              </a:rPr>
              <a:t>Java architecture stands as a testament to the transformative power of a well-designed programming language and runtime environment. From its inception to the present day, Java has remained at the forefront of software innovation, enabling developers to overcome technological challenges and deliver impactful solutions across industries.</a:t>
            </a:r>
            <a:endParaRPr lang="en-IN" sz="2800" dirty="0"/>
          </a:p>
        </p:txBody>
      </p:sp>
    </p:spTree>
    <p:extLst>
      <p:ext uri="{BB962C8B-B14F-4D97-AF65-F5344CB8AC3E}">
        <p14:creationId xmlns:p14="http://schemas.microsoft.com/office/powerpoint/2010/main" val="4082152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8EA94-3538-EDEF-C64F-A54D0DF8CD02}"/>
              </a:ext>
            </a:extLst>
          </p:cNvPr>
          <p:cNvSpPr>
            <a:spLocks noGrp="1"/>
          </p:cNvSpPr>
          <p:nvPr>
            <p:ph type="title"/>
          </p:nvPr>
        </p:nvSpPr>
        <p:spPr/>
        <p:txBody>
          <a:bodyPr>
            <a:normAutofit/>
          </a:bodyPr>
          <a:lstStyle/>
          <a:p>
            <a:r>
              <a:rPr lang="en-US" sz="4800" dirty="0"/>
              <a:t>          </a:t>
            </a:r>
            <a:endParaRPr lang="en-IN" sz="4800" dirty="0"/>
          </a:p>
        </p:txBody>
      </p:sp>
      <p:pic>
        <p:nvPicPr>
          <p:cNvPr id="4" name="Content Placeholder 3">
            <a:extLst>
              <a:ext uri="{FF2B5EF4-FFF2-40B4-BE49-F238E27FC236}">
                <a16:creationId xmlns:a16="http://schemas.microsoft.com/office/drawing/2014/main" id="{4B62E5A1-7C82-A671-DF73-28B78FD7163D}"/>
              </a:ext>
            </a:extLst>
          </p:cNvPr>
          <p:cNvPicPr>
            <a:picLocks noGrp="1" noChangeAspect="1"/>
          </p:cNvPicPr>
          <p:nvPr>
            <p:ph idx="1"/>
          </p:nvPr>
        </p:nvPicPr>
        <p:blipFill>
          <a:blip r:embed="rId2"/>
          <a:stretch>
            <a:fillRect/>
          </a:stretch>
        </p:blipFill>
        <p:spPr>
          <a:xfrm>
            <a:off x="2467897" y="1022555"/>
            <a:ext cx="4463845" cy="4100051"/>
          </a:xfrm>
          <a:prstGeom prst="rect">
            <a:avLst/>
          </a:prstGeom>
        </p:spPr>
      </p:pic>
    </p:spTree>
    <p:extLst>
      <p:ext uri="{BB962C8B-B14F-4D97-AF65-F5344CB8AC3E}">
        <p14:creationId xmlns:p14="http://schemas.microsoft.com/office/powerpoint/2010/main" val="3408605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DA83B-5748-6CD4-8C19-07766E65413F}"/>
              </a:ext>
            </a:extLst>
          </p:cNvPr>
          <p:cNvSpPr>
            <a:spLocks noGrp="1"/>
          </p:cNvSpPr>
          <p:nvPr>
            <p:ph type="title"/>
          </p:nvPr>
        </p:nvSpPr>
        <p:spPr/>
        <p:txBody>
          <a:bodyPr>
            <a:normAutofit/>
          </a:bodyPr>
          <a:lstStyle/>
          <a:p>
            <a:r>
              <a:rPr lang="en-US" sz="4800" dirty="0"/>
              <a:t>             INTRODUCTION</a:t>
            </a:r>
            <a:endParaRPr lang="en-IN" sz="4800" dirty="0"/>
          </a:p>
        </p:txBody>
      </p:sp>
      <p:sp>
        <p:nvSpPr>
          <p:cNvPr id="3" name="Content Placeholder 2">
            <a:extLst>
              <a:ext uri="{FF2B5EF4-FFF2-40B4-BE49-F238E27FC236}">
                <a16:creationId xmlns:a16="http://schemas.microsoft.com/office/drawing/2014/main" id="{4730A84E-7C06-6814-7071-CDC133F2FB64}"/>
              </a:ext>
            </a:extLst>
          </p:cNvPr>
          <p:cNvSpPr>
            <a:spLocks noGrp="1"/>
          </p:cNvSpPr>
          <p:nvPr>
            <p:ph idx="1"/>
          </p:nvPr>
        </p:nvSpPr>
        <p:spPr/>
        <p:txBody>
          <a:bodyPr>
            <a:noAutofit/>
          </a:bodyPr>
          <a:lstStyle/>
          <a:p>
            <a:pPr algn="l">
              <a:buFont typeface="Arial" panose="020B0604020202020204" pitchFamily="34" charset="0"/>
              <a:buChar char="•"/>
            </a:pPr>
            <a:r>
              <a:rPr lang="en-US" sz="2800" b="0" i="0" dirty="0">
                <a:solidFill>
                  <a:srgbClr val="4A4A4A"/>
                </a:solidFill>
                <a:effectLst/>
                <a:latin typeface="Times New Roman" panose="02020603050405020304" pitchFamily="18" charset="0"/>
                <a:cs typeface="Times New Roman" panose="02020603050405020304" pitchFamily="18" charset="0"/>
              </a:rPr>
              <a:t>In Java, there is a process of compilation and interpretation.</a:t>
            </a:r>
          </a:p>
          <a:p>
            <a:pPr algn="l">
              <a:buFont typeface="Arial" panose="020B0604020202020204" pitchFamily="34" charset="0"/>
              <a:buChar char="•"/>
            </a:pPr>
            <a:r>
              <a:rPr lang="en-US" sz="2800" b="0" i="0" dirty="0">
                <a:solidFill>
                  <a:srgbClr val="4A4A4A"/>
                </a:solidFill>
                <a:effectLst/>
                <a:latin typeface="Times New Roman" panose="02020603050405020304" pitchFamily="18" charset="0"/>
                <a:cs typeface="Times New Roman" panose="02020603050405020304" pitchFamily="18" charset="0"/>
              </a:rPr>
              <a:t>The code written in  </a:t>
            </a:r>
            <a:r>
              <a:rPr lang="en-US" sz="2800" b="0" i="0" u="none" strike="noStrike" dirty="0">
                <a:solidFill>
                  <a:srgbClr val="0000EE"/>
                </a:solidFill>
                <a:effectLst/>
                <a:latin typeface="Times New Roman" panose="02020603050405020304" pitchFamily="18" charset="0"/>
                <a:cs typeface="Times New Roman" panose="02020603050405020304" pitchFamily="18" charset="0"/>
                <a:hlinkClick r:id="rId2"/>
              </a:rPr>
              <a:t>Java</a:t>
            </a:r>
            <a:r>
              <a:rPr lang="en-US" sz="2800" b="0" i="0" dirty="0">
                <a:solidFill>
                  <a:srgbClr val="4A4A4A"/>
                </a:solidFill>
                <a:effectLst/>
                <a:latin typeface="Times New Roman" panose="02020603050405020304" pitchFamily="18" charset="0"/>
                <a:cs typeface="Times New Roman" panose="02020603050405020304" pitchFamily="18" charset="0"/>
              </a:rPr>
              <a:t>,  is converted into byte codes which is done by the Java Compiler.</a:t>
            </a:r>
          </a:p>
          <a:p>
            <a:pPr algn="l">
              <a:buFont typeface="Arial" panose="020B0604020202020204" pitchFamily="34" charset="0"/>
              <a:buChar char="•"/>
            </a:pPr>
            <a:r>
              <a:rPr lang="en-US" sz="2800" b="0" i="0" dirty="0">
                <a:solidFill>
                  <a:srgbClr val="4A4A4A"/>
                </a:solidFill>
                <a:effectLst/>
                <a:latin typeface="Times New Roman" panose="02020603050405020304" pitchFamily="18" charset="0"/>
                <a:cs typeface="Times New Roman" panose="02020603050405020304" pitchFamily="18" charset="0"/>
              </a:rPr>
              <a:t>The byte codes, then are converted into machine code by the JVM.</a:t>
            </a:r>
          </a:p>
          <a:p>
            <a:pPr algn="l">
              <a:buFont typeface="Arial" panose="020B0604020202020204" pitchFamily="34" charset="0"/>
              <a:buChar char="•"/>
            </a:pPr>
            <a:r>
              <a:rPr lang="en-US" sz="2800" b="0" i="0" dirty="0">
                <a:solidFill>
                  <a:srgbClr val="4A4A4A"/>
                </a:solidFill>
                <a:effectLst/>
                <a:latin typeface="Times New Roman" panose="02020603050405020304" pitchFamily="18" charset="0"/>
                <a:cs typeface="Times New Roman" panose="02020603050405020304" pitchFamily="18" charset="0"/>
              </a:rPr>
              <a:t>The Machine code is executed directly by the machine.</a:t>
            </a:r>
          </a:p>
          <a:p>
            <a:pPr marL="0" indent="0">
              <a:buNone/>
            </a:pPr>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2438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4E8F1-A4EC-6DE6-2AC3-5677364DEDAA}"/>
              </a:ext>
            </a:extLst>
          </p:cNvPr>
          <p:cNvSpPr>
            <a:spLocks noGrp="1"/>
          </p:cNvSpPr>
          <p:nvPr>
            <p:ph type="title"/>
          </p:nvPr>
        </p:nvSpPr>
        <p:spPr/>
        <p:txBody>
          <a:bodyPr>
            <a:normAutofit/>
          </a:bodyPr>
          <a:lstStyle/>
          <a:p>
            <a:r>
              <a:rPr lang="en-US" sz="4800" dirty="0">
                <a:latin typeface="+mn-lt"/>
              </a:rPr>
              <a:t>             </a:t>
            </a:r>
            <a:r>
              <a:rPr lang="en-US" sz="4800" dirty="0">
                <a:latin typeface="+mn-lt"/>
                <a:cs typeface="Times New Roman" panose="02020603050405020304" pitchFamily="18" charset="0"/>
              </a:rPr>
              <a:t>FLOW DIAGRAM</a:t>
            </a:r>
            <a:endParaRPr lang="en-IN" sz="4800" dirty="0">
              <a:latin typeface="+mn-lt"/>
              <a:cs typeface="Times New Roman" panose="02020603050405020304" pitchFamily="18" charset="0"/>
            </a:endParaRPr>
          </a:p>
        </p:txBody>
      </p:sp>
      <p:pic>
        <p:nvPicPr>
          <p:cNvPr id="4" name="Content Placeholder 3">
            <a:extLst>
              <a:ext uri="{FF2B5EF4-FFF2-40B4-BE49-F238E27FC236}">
                <a16:creationId xmlns:a16="http://schemas.microsoft.com/office/drawing/2014/main" id="{23B9CAE5-67CC-A724-1FEC-9D8143298D0A}"/>
              </a:ext>
            </a:extLst>
          </p:cNvPr>
          <p:cNvPicPr>
            <a:picLocks noGrp="1" noChangeAspect="1"/>
          </p:cNvPicPr>
          <p:nvPr>
            <p:ph idx="1"/>
          </p:nvPr>
        </p:nvPicPr>
        <p:blipFill>
          <a:blip r:embed="rId2"/>
          <a:stretch>
            <a:fillRect/>
          </a:stretch>
        </p:blipFill>
        <p:spPr>
          <a:xfrm>
            <a:off x="3086381" y="2399710"/>
            <a:ext cx="4762500" cy="3619500"/>
          </a:xfrm>
          <a:prstGeom prst="rect">
            <a:avLst/>
          </a:prstGeom>
        </p:spPr>
      </p:pic>
    </p:spTree>
    <p:extLst>
      <p:ext uri="{BB962C8B-B14F-4D97-AF65-F5344CB8AC3E}">
        <p14:creationId xmlns:p14="http://schemas.microsoft.com/office/powerpoint/2010/main" val="347056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FE251-7208-6535-AE3A-CD4E2EC9C471}"/>
              </a:ext>
            </a:extLst>
          </p:cNvPr>
          <p:cNvSpPr>
            <a:spLocks noGrp="1"/>
          </p:cNvSpPr>
          <p:nvPr>
            <p:ph type="title"/>
          </p:nvPr>
        </p:nvSpPr>
        <p:spPr/>
        <p:txBody>
          <a:bodyPr>
            <a:normAutofit/>
          </a:bodyPr>
          <a:lstStyle/>
          <a:p>
            <a:r>
              <a:rPr lang="en-US" sz="4800" dirty="0"/>
              <a:t>             COMPONENTS</a:t>
            </a:r>
            <a:endParaRPr lang="en-IN" sz="4800" dirty="0"/>
          </a:p>
        </p:txBody>
      </p:sp>
      <p:sp>
        <p:nvSpPr>
          <p:cNvPr id="3" name="Content Placeholder 2">
            <a:extLst>
              <a:ext uri="{FF2B5EF4-FFF2-40B4-BE49-F238E27FC236}">
                <a16:creationId xmlns:a16="http://schemas.microsoft.com/office/drawing/2014/main" id="{C15969E1-9414-CCEA-623A-D02E570E8FDA}"/>
              </a:ext>
            </a:extLst>
          </p:cNvPr>
          <p:cNvSpPr>
            <a:spLocks noGrp="1"/>
          </p:cNvSpPr>
          <p:nvPr>
            <p:ph idx="1"/>
          </p:nvPr>
        </p:nvSpPr>
        <p:spPr>
          <a:xfrm>
            <a:off x="923140" y="2394539"/>
            <a:ext cx="8596668" cy="3109501"/>
          </a:xfrm>
        </p:spPr>
        <p:txBody>
          <a:bodyPr/>
          <a:lstStyle/>
          <a:p>
            <a:pPr algn="l"/>
            <a:r>
              <a:rPr lang="en-IN" sz="2800" b="0" i="0" dirty="0">
                <a:solidFill>
                  <a:srgbClr val="000000"/>
                </a:solidFill>
                <a:effectLst/>
                <a:latin typeface="-apple-system"/>
              </a:rPr>
              <a:t>Java architecture comprises three main components:</a:t>
            </a:r>
          </a:p>
          <a:p>
            <a:pPr algn="l">
              <a:buFont typeface="Arial" panose="020B0604020202020204" pitchFamily="34" charset="0"/>
              <a:buChar char="•"/>
            </a:pPr>
            <a:r>
              <a:rPr lang="en-IN" sz="2800" b="1" i="0" dirty="0">
                <a:solidFill>
                  <a:srgbClr val="51596C"/>
                </a:solidFill>
                <a:effectLst/>
                <a:latin typeface="-apple-system"/>
              </a:rPr>
              <a:t>Java Virtual Machine (JVM)</a:t>
            </a:r>
            <a:endParaRPr lang="en-IN" sz="2800" b="0" i="0" dirty="0">
              <a:solidFill>
                <a:srgbClr val="51596C"/>
              </a:solidFill>
              <a:effectLst/>
              <a:latin typeface="-apple-system"/>
            </a:endParaRPr>
          </a:p>
          <a:p>
            <a:pPr algn="l">
              <a:buFont typeface="Arial" panose="020B0604020202020204" pitchFamily="34" charset="0"/>
              <a:buChar char="•"/>
            </a:pPr>
            <a:r>
              <a:rPr lang="en-IN" sz="2800" b="1" i="0" dirty="0">
                <a:solidFill>
                  <a:srgbClr val="51596C"/>
                </a:solidFill>
                <a:effectLst/>
                <a:latin typeface="-apple-system"/>
              </a:rPr>
              <a:t>Java Runtime Environment (JRE)</a:t>
            </a:r>
            <a:endParaRPr lang="en-IN" sz="2800" b="0" i="0" dirty="0">
              <a:solidFill>
                <a:srgbClr val="51596C"/>
              </a:solidFill>
              <a:effectLst/>
              <a:latin typeface="-apple-system"/>
            </a:endParaRPr>
          </a:p>
          <a:p>
            <a:pPr algn="l">
              <a:buFont typeface="Arial" panose="020B0604020202020204" pitchFamily="34" charset="0"/>
              <a:buChar char="•"/>
            </a:pPr>
            <a:r>
              <a:rPr lang="en-IN" sz="2800" b="1" i="0" dirty="0">
                <a:solidFill>
                  <a:srgbClr val="51596C"/>
                </a:solidFill>
                <a:effectLst/>
                <a:latin typeface="-apple-system"/>
              </a:rPr>
              <a:t>Java Development Kit (JDK)</a:t>
            </a:r>
            <a:endParaRPr lang="en-IN" sz="2800" b="0" i="0" dirty="0">
              <a:solidFill>
                <a:srgbClr val="51596C"/>
              </a:solidFill>
              <a:effectLst/>
              <a:latin typeface="-apple-system"/>
            </a:endParaRPr>
          </a:p>
          <a:p>
            <a:endParaRPr lang="en-IN" dirty="0"/>
          </a:p>
        </p:txBody>
      </p:sp>
    </p:spTree>
    <p:extLst>
      <p:ext uri="{BB962C8B-B14F-4D97-AF65-F5344CB8AC3E}">
        <p14:creationId xmlns:p14="http://schemas.microsoft.com/office/powerpoint/2010/main" val="483988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11780-85CA-C637-6C2B-8C59FCB9B2E1}"/>
              </a:ext>
            </a:extLst>
          </p:cNvPr>
          <p:cNvSpPr>
            <a:spLocks noGrp="1"/>
          </p:cNvSpPr>
          <p:nvPr>
            <p:ph type="title"/>
          </p:nvPr>
        </p:nvSpPr>
        <p:spPr/>
        <p:txBody>
          <a:bodyPr>
            <a:normAutofit/>
          </a:bodyPr>
          <a:lstStyle/>
          <a:p>
            <a:r>
              <a:rPr lang="en-US" sz="4800" dirty="0"/>
              <a:t>     JAVA VIRTUAL MACHINE</a:t>
            </a:r>
            <a:endParaRPr lang="en-IN" sz="4800" dirty="0"/>
          </a:p>
        </p:txBody>
      </p:sp>
      <p:pic>
        <p:nvPicPr>
          <p:cNvPr id="4" name="Content Placeholder 3">
            <a:extLst>
              <a:ext uri="{FF2B5EF4-FFF2-40B4-BE49-F238E27FC236}">
                <a16:creationId xmlns:a16="http://schemas.microsoft.com/office/drawing/2014/main" id="{5F8F5969-D21A-30C8-308D-03EB1DC22984}"/>
              </a:ext>
            </a:extLst>
          </p:cNvPr>
          <p:cNvPicPr>
            <a:picLocks noGrp="1" noChangeAspect="1"/>
          </p:cNvPicPr>
          <p:nvPr>
            <p:ph idx="1"/>
          </p:nvPr>
        </p:nvPicPr>
        <p:blipFill>
          <a:blip r:embed="rId2"/>
          <a:stretch>
            <a:fillRect/>
          </a:stretch>
        </p:blipFill>
        <p:spPr>
          <a:xfrm>
            <a:off x="6260690" y="2467897"/>
            <a:ext cx="3864077" cy="2567167"/>
          </a:xfrm>
          <a:prstGeom prst="rect">
            <a:avLst/>
          </a:prstGeom>
        </p:spPr>
      </p:pic>
      <p:sp>
        <p:nvSpPr>
          <p:cNvPr id="6" name="TextBox 5">
            <a:extLst>
              <a:ext uri="{FF2B5EF4-FFF2-40B4-BE49-F238E27FC236}">
                <a16:creationId xmlns:a16="http://schemas.microsoft.com/office/drawing/2014/main" id="{86CB419E-958A-8334-C9EB-839F7445FB55}"/>
              </a:ext>
            </a:extLst>
          </p:cNvPr>
          <p:cNvSpPr txBox="1"/>
          <p:nvPr/>
        </p:nvSpPr>
        <p:spPr>
          <a:xfrm>
            <a:off x="159774" y="2192593"/>
            <a:ext cx="6100916" cy="3539430"/>
          </a:xfrm>
          <a:prstGeom prst="rect">
            <a:avLst/>
          </a:prstGeom>
          <a:noFill/>
        </p:spPr>
        <p:txBody>
          <a:bodyPr wrap="square">
            <a:spAutoFit/>
          </a:bodyPr>
          <a:lstStyle/>
          <a:p>
            <a:r>
              <a:rPr lang="en-US" sz="2800" b="0" i="0" dirty="0">
                <a:solidFill>
                  <a:srgbClr val="000000"/>
                </a:solidFill>
                <a:effectLst/>
                <a:latin typeface="-apple-system"/>
              </a:rPr>
              <a:t>The main feature of Java is </a:t>
            </a:r>
            <a:r>
              <a:rPr lang="en-US" sz="2800" b="1" i="0" dirty="0">
                <a:solidFill>
                  <a:srgbClr val="000000"/>
                </a:solidFill>
                <a:effectLst/>
                <a:latin typeface="-apple-system"/>
              </a:rPr>
              <a:t>WORA</a:t>
            </a:r>
            <a:r>
              <a:rPr lang="en-US" sz="2800" b="0" i="0" dirty="0">
                <a:solidFill>
                  <a:srgbClr val="000000"/>
                </a:solidFill>
                <a:effectLst/>
                <a:latin typeface="-apple-system"/>
              </a:rPr>
              <a:t>. WORA stands for </a:t>
            </a:r>
            <a:r>
              <a:rPr lang="en-US" sz="2800" b="1" i="0" dirty="0">
                <a:solidFill>
                  <a:srgbClr val="000000"/>
                </a:solidFill>
                <a:effectLst/>
                <a:latin typeface="-apple-system"/>
              </a:rPr>
              <a:t>Write Once Run Anywhere</a:t>
            </a:r>
            <a:r>
              <a:rPr lang="en-US" sz="2800" b="0" i="0" dirty="0">
                <a:solidFill>
                  <a:srgbClr val="000000"/>
                </a:solidFill>
                <a:effectLst/>
                <a:latin typeface="-apple-system"/>
              </a:rPr>
              <a:t>. The feature states that we can write our code once and use it anywhere or on any operating system. Our Java program can run any of  the platforms only because of the Java Virtual Machine.</a:t>
            </a:r>
            <a:endParaRPr lang="en-IN" dirty="0"/>
          </a:p>
        </p:txBody>
      </p:sp>
    </p:spTree>
    <p:extLst>
      <p:ext uri="{BB962C8B-B14F-4D97-AF65-F5344CB8AC3E}">
        <p14:creationId xmlns:p14="http://schemas.microsoft.com/office/powerpoint/2010/main" val="1834486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92AD6-ACF1-4C7E-0648-F5AA7114FFA4}"/>
              </a:ext>
            </a:extLst>
          </p:cNvPr>
          <p:cNvSpPr>
            <a:spLocks noGrp="1"/>
          </p:cNvSpPr>
          <p:nvPr>
            <p:ph type="title"/>
          </p:nvPr>
        </p:nvSpPr>
        <p:spPr/>
        <p:txBody>
          <a:bodyPr/>
          <a:lstStyle/>
          <a:p>
            <a:r>
              <a:rPr lang="en-US" dirty="0"/>
              <a:t>    </a:t>
            </a:r>
            <a:r>
              <a:rPr lang="en-US" sz="4400" dirty="0"/>
              <a:t>JAVA RUNTIME ENVIRONMENT</a:t>
            </a:r>
            <a:endParaRPr lang="en-IN" sz="4400" dirty="0"/>
          </a:p>
        </p:txBody>
      </p:sp>
      <p:pic>
        <p:nvPicPr>
          <p:cNvPr id="4" name="Content Placeholder 3">
            <a:extLst>
              <a:ext uri="{FF2B5EF4-FFF2-40B4-BE49-F238E27FC236}">
                <a16:creationId xmlns:a16="http://schemas.microsoft.com/office/drawing/2014/main" id="{692DD40E-DB50-1DF9-D5D6-4C2A554C9185}"/>
              </a:ext>
            </a:extLst>
          </p:cNvPr>
          <p:cNvPicPr>
            <a:picLocks noGrp="1" noChangeAspect="1"/>
          </p:cNvPicPr>
          <p:nvPr>
            <p:ph idx="1"/>
          </p:nvPr>
        </p:nvPicPr>
        <p:blipFill>
          <a:blip r:embed="rId2"/>
          <a:stretch>
            <a:fillRect/>
          </a:stretch>
        </p:blipFill>
        <p:spPr>
          <a:xfrm>
            <a:off x="6969970" y="2458066"/>
            <a:ext cx="2619375" cy="2271250"/>
          </a:xfrm>
          <a:prstGeom prst="rect">
            <a:avLst/>
          </a:prstGeom>
        </p:spPr>
      </p:pic>
      <p:sp>
        <p:nvSpPr>
          <p:cNvPr id="6" name="TextBox 5">
            <a:extLst>
              <a:ext uri="{FF2B5EF4-FFF2-40B4-BE49-F238E27FC236}">
                <a16:creationId xmlns:a16="http://schemas.microsoft.com/office/drawing/2014/main" id="{BEDB4D3C-5704-C7EE-EDBD-C4D19F879DB1}"/>
              </a:ext>
            </a:extLst>
          </p:cNvPr>
          <p:cNvSpPr txBox="1"/>
          <p:nvPr/>
        </p:nvSpPr>
        <p:spPr>
          <a:xfrm>
            <a:off x="677334" y="1713638"/>
            <a:ext cx="6100916" cy="4401205"/>
          </a:xfrm>
          <a:prstGeom prst="rect">
            <a:avLst/>
          </a:prstGeom>
          <a:noFill/>
        </p:spPr>
        <p:txBody>
          <a:bodyPr wrap="square">
            <a:spAutoFit/>
          </a:bodyPr>
          <a:lstStyle/>
          <a:p>
            <a:pPr marL="457200" indent="-457200">
              <a:buFont typeface="Wingdings" panose="05000000000000000000" pitchFamily="2" charset="2"/>
              <a:buChar char="Ø"/>
            </a:pPr>
            <a:r>
              <a:rPr lang="en-US" sz="2800" b="0" i="0" dirty="0">
                <a:solidFill>
                  <a:srgbClr val="000000"/>
                </a:solidFill>
                <a:effectLst/>
                <a:latin typeface="-apple-system"/>
              </a:rPr>
              <a:t>JRE creates a comfortable environment for Java applications to perform their best, taking care of memory management, garbage collection, and security. Think of the runtime environment as a well-equipped kitchen where chefs can focus on cooking delicious meals without worrying about ingredient availability or kitchen cleanliness.</a:t>
            </a:r>
            <a:endParaRPr lang="en-IN" sz="2800" dirty="0"/>
          </a:p>
        </p:txBody>
      </p:sp>
    </p:spTree>
    <p:extLst>
      <p:ext uri="{BB962C8B-B14F-4D97-AF65-F5344CB8AC3E}">
        <p14:creationId xmlns:p14="http://schemas.microsoft.com/office/powerpoint/2010/main" val="1792621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F662D-BF54-04E8-CA2E-E6BFAA62F084}"/>
              </a:ext>
            </a:extLst>
          </p:cNvPr>
          <p:cNvSpPr>
            <a:spLocks noGrp="1"/>
          </p:cNvSpPr>
          <p:nvPr>
            <p:ph type="title"/>
          </p:nvPr>
        </p:nvSpPr>
        <p:spPr/>
        <p:txBody>
          <a:bodyPr>
            <a:normAutofit/>
          </a:bodyPr>
          <a:lstStyle/>
          <a:p>
            <a:r>
              <a:rPr lang="en-US" sz="4800" dirty="0"/>
              <a:t>       JRE FLOW DIAGRAM</a:t>
            </a:r>
            <a:endParaRPr lang="en-IN" sz="4800" dirty="0"/>
          </a:p>
        </p:txBody>
      </p:sp>
      <p:pic>
        <p:nvPicPr>
          <p:cNvPr id="4" name="Content Placeholder 3">
            <a:extLst>
              <a:ext uri="{FF2B5EF4-FFF2-40B4-BE49-F238E27FC236}">
                <a16:creationId xmlns:a16="http://schemas.microsoft.com/office/drawing/2014/main" id="{344C7B23-79A8-E760-268A-F19D836B7A69}"/>
              </a:ext>
            </a:extLst>
          </p:cNvPr>
          <p:cNvPicPr>
            <a:picLocks noGrp="1" noChangeAspect="1"/>
          </p:cNvPicPr>
          <p:nvPr>
            <p:ph idx="1"/>
          </p:nvPr>
        </p:nvPicPr>
        <p:blipFill>
          <a:blip r:embed="rId2"/>
          <a:stretch>
            <a:fillRect/>
          </a:stretch>
        </p:blipFill>
        <p:spPr>
          <a:xfrm>
            <a:off x="1921112" y="2042601"/>
            <a:ext cx="6424447" cy="3881437"/>
          </a:xfrm>
          <a:prstGeom prst="rect">
            <a:avLst/>
          </a:prstGeom>
        </p:spPr>
      </p:pic>
    </p:spTree>
    <p:extLst>
      <p:ext uri="{BB962C8B-B14F-4D97-AF65-F5344CB8AC3E}">
        <p14:creationId xmlns:p14="http://schemas.microsoft.com/office/powerpoint/2010/main" val="1208943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365C5-E8D4-2F7B-1D53-E75657E0819C}"/>
              </a:ext>
            </a:extLst>
          </p:cNvPr>
          <p:cNvSpPr>
            <a:spLocks noGrp="1"/>
          </p:cNvSpPr>
          <p:nvPr>
            <p:ph type="title"/>
          </p:nvPr>
        </p:nvSpPr>
        <p:spPr/>
        <p:txBody>
          <a:bodyPr>
            <a:normAutofit/>
          </a:bodyPr>
          <a:lstStyle/>
          <a:p>
            <a:r>
              <a:rPr lang="en-US" sz="4800" dirty="0"/>
              <a:t>     JAVA DEVELOPMENT KIT</a:t>
            </a:r>
            <a:endParaRPr lang="en-IN" sz="4800" dirty="0"/>
          </a:p>
        </p:txBody>
      </p:sp>
      <p:pic>
        <p:nvPicPr>
          <p:cNvPr id="4" name="Content Placeholder 3">
            <a:extLst>
              <a:ext uri="{FF2B5EF4-FFF2-40B4-BE49-F238E27FC236}">
                <a16:creationId xmlns:a16="http://schemas.microsoft.com/office/drawing/2014/main" id="{667FCF4D-F1DF-B67C-18CC-EA2A3E137B8C}"/>
              </a:ext>
            </a:extLst>
          </p:cNvPr>
          <p:cNvPicPr>
            <a:picLocks noGrp="1" noChangeAspect="1"/>
          </p:cNvPicPr>
          <p:nvPr>
            <p:ph idx="1"/>
          </p:nvPr>
        </p:nvPicPr>
        <p:blipFill>
          <a:blip r:embed="rId2"/>
          <a:stretch>
            <a:fillRect/>
          </a:stretch>
        </p:blipFill>
        <p:spPr>
          <a:xfrm>
            <a:off x="6646605" y="2526891"/>
            <a:ext cx="3382297" cy="2644877"/>
          </a:xfrm>
          <a:prstGeom prst="rect">
            <a:avLst/>
          </a:prstGeom>
        </p:spPr>
      </p:pic>
      <p:sp>
        <p:nvSpPr>
          <p:cNvPr id="6" name="TextBox 5">
            <a:extLst>
              <a:ext uri="{FF2B5EF4-FFF2-40B4-BE49-F238E27FC236}">
                <a16:creationId xmlns:a16="http://schemas.microsoft.com/office/drawing/2014/main" id="{3ABCF013-7565-89CD-6EBB-B77FF28F499E}"/>
              </a:ext>
            </a:extLst>
          </p:cNvPr>
          <p:cNvSpPr txBox="1"/>
          <p:nvPr/>
        </p:nvSpPr>
        <p:spPr>
          <a:xfrm>
            <a:off x="677334" y="1847195"/>
            <a:ext cx="6100916" cy="4401205"/>
          </a:xfrm>
          <a:prstGeom prst="rect">
            <a:avLst/>
          </a:prstGeom>
          <a:noFill/>
        </p:spPr>
        <p:txBody>
          <a:bodyPr wrap="square">
            <a:spAutoFit/>
          </a:bodyPr>
          <a:lstStyle/>
          <a:p>
            <a:pPr marL="457200" indent="-457200">
              <a:buFont typeface="Wingdings" panose="05000000000000000000" pitchFamily="2" charset="2"/>
              <a:buChar char="Ø"/>
            </a:pPr>
            <a:r>
              <a:rPr lang="en-US" sz="2800" b="0" i="0" dirty="0">
                <a:solidFill>
                  <a:srgbClr val="273239"/>
                </a:solidFill>
                <a:effectLst/>
                <a:latin typeface="Times New Roman" panose="02020603050405020304" pitchFamily="18" charset="0"/>
                <a:cs typeface="Times New Roman" panose="02020603050405020304" pitchFamily="18" charset="0"/>
              </a:rPr>
              <a:t>Beginners often get confused with JRE and JDK, if you are only interested in running Java programs on your machine then you can easily do it using Java Runtime Environment. However, if you would like to develop a Java-based software application then along with JRE you may need some additional necessary tools, which is called JDK.</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0505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11DA7-DDD1-68F0-45D5-686AC742E7CE}"/>
              </a:ext>
            </a:extLst>
          </p:cNvPr>
          <p:cNvSpPr>
            <a:spLocks noGrp="1"/>
          </p:cNvSpPr>
          <p:nvPr>
            <p:ph type="title"/>
          </p:nvPr>
        </p:nvSpPr>
        <p:spPr/>
        <p:txBody>
          <a:bodyPr>
            <a:normAutofit/>
          </a:bodyPr>
          <a:lstStyle/>
          <a:p>
            <a:r>
              <a:rPr lang="en-US" sz="4800" dirty="0"/>
              <a:t>        JDK FLOW DIAGRAM</a:t>
            </a:r>
            <a:endParaRPr lang="en-IN" sz="4800" dirty="0"/>
          </a:p>
        </p:txBody>
      </p:sp>
      <p:pic>
        <p:nvPicPr>
          <p:cNvPr id="1026" name="Picture 2">
            <a:extLst>
              <a:ext uri="{FF2B5EF4-FFF2-40B4-BE49-F238E27FC236}">
                <a16:creationId xmlns:a16="http://schemas.microsoft.com/office/drawing/2014/main" id="{8B8050C4-8AB6-0C39-109A-B1F59DE0CD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36438" y="1826292"/>
            <a:ext cx="6056142" cy="38814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8CA861A-42A4-E837-E192-0E017E914DCB}"/>
              </a:ext>
            </a:extLst>
          </p:cNvPr>
          <p:cNvSpPr txBox="1"/>
          <p:nvPr/>
        </p:nvSpPr>
        <p:spPr>
          <a:xfrm>
            <a:off x="3522407" y="5879068"/>
            <a:ext cx="6100916" cy="369332"/>
          </a:xfrm>
          <a:prstGeom prst="rect">
            <a:avLst/>
          </a:prstGeom>
          <a:noFill/>
        </p:spPr>
        <p:txBody>
          <a:bodyPr wrap="square">
            <a:spAutoFit/>
          </a:bodyPr>
          <a:lstStyle/>
          <a:p>
            <a:r>
              <a:rPr lang="en-IN" b="1" i="0" dirty="0">
                <a:solidFill>
                  <a:srgbClr val="273239"/>
                </a:solidFill>
                <a:effectLst/>
                <a:latin typeface="Nunito" pitchFamily="2" charset="0"/>
              </a:rPr>
              <a:t>JDK = JRE + Development Tools</a:t>
            </a:r>
            <a:endParaRPr lang="en-IN" dirty="0"/>
          </a:p>
        </p:txBody>
      </p:sp>
    </p:spTree>
    <p:extLst>
      <p:ext uri="{BB962C8B-B14F-4D97-AF65-F5344CB8AC3E}">
        <p14:creationId xmlns:p14="http://schemas.microsoft.com/office/powerpoint/2010/main" val="14149377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78</TotalTime>
  <Words>342</Words>
  <Application>Microsoft Office PowerPoint</Application>
  <PresentationFormat>Widescreen</PresentationFormat>
  <Paragraphs>30</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-apple-system</vt:lpstr>
      <vt:lpstr>Arial</vt:lpstr>
      <vt:lpstr>Nunito</vt:lpstr>
      <vt:lpstr>Times New Roman</vt:lpstr>
      <vt:lpstr>Trebuchet MS</vt:lpstr>
      <vt:lpstr>Wingdings</vt:lpstr>
      <vt:lpstr>Wingdings 3</vt:lpstr>
      <vt:lpstr>Facet</vt:lpstr>
      <vt:lpstr>     JAVA  ARCHITECTURE</vt:lpstr>
      <vt:lpstr>             INTRODUCTION</vt:lpstr>
      <vt:lpstr>             FLOW DIAGRAM</vt:lpstr>
      <vt:lpstr>             COMPONENTS</vt:lpstr>
      <vt:lpstr>     JAVA VIRTUAL MACHINE</vt:lpstr>
      <vt:lpstr>    JAVA RUNTIME ENVIRONMENT</vt:lpstr>
      <vt:lpstr>       JRE FLOW DIAGRAM</vt:lpstr>
      <vt:lpstr>     JAVA DEVELOPMENT KIT</vt:lpstr>
      <vt:lpstr>        JDK FLOW DIAGRAM</vt:lpstr>
      <vt:lpstr>              CONCLUSION</vt:lpstr>
      <vt:lpstr>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Ram kumar</dc:creator>
  <cp:lastModifiedBy>hema j</cp:lastModifiedBy>
  <cp:revision>6</cp:revision>
  <dcterms:created xsi:type="dcterms:W3CDTF">2024-10-22T04:14:51Z</dcterms:created>
  <dcterms:modified xsi:type="dcterms:W3CDTF">2024-10-22T05:47:23Z</dcterms:modified>
</cp:coreProperties>
</file>