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88" r:id="rId7"/>
    <p:sldId id="289" r:id="rId8"/>
    <p:sldId id="290" r:id="rId9"/>
    <p:sldId id="291" r:id="rId10"/>
    <p:sldId id="276" r:id="rId11"/>
    <p:sldId id="292" r:id="rId12"/>
    <p:sldId id="277" r:id="rId13"/>
    <p:sldId id="293" r:id="rId14"/>
    <p:sldId id="279" r:id="rId15"/>
    <p:sldId id="280" r:id="rId16"/>
    <p:sldId id="28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E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5C49B-37A0-4A32-8227-29E6BC2595EF}" type="doc">
      <dgm:prSet loTypeId="urn:microsoft.com/office/officeart/2005/8/layout/matrix1" loCatId="matrix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DA4BC090-2718-49A0-8FE0-4061B7ACA179}">
      <dgm:prSet phldrT="[Text]" phldr="0"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Exploring dataset to understand it before building any model by understand data structure , check data quality and understand relationship is called EDA </a:t>
          </a:r>
        </a:p>
      </dgm:t>
    </dgm:pt>
    <dgm:pt modelId="{F38100BE-5969-4368-BA08-6DF3BEC8D6CE}" type="parTrans" cxnId="{2F05F9F6-862D-45DD-A61D-D0A21DAFBAC7}">
      <dgm:prSet/>
      <dgm:spPr/>
      <dgm:t>
        <a:bodyPr/>
        <a:lstStyle/>
        <a:p>
          <a:endParaRPr lang="en-IN"/>
        </a:p>
      </dgm:t>
    </dgm:pt>
    <dgm:pt modelId="{EFCA0CCD-7287-460B-A1BE-8C3BFF4C33A0}" type="sibTrans" cxnId="{2F05F9F6-862D-45DD-A61D-D0A21DAFBAC7}">
      <dgm:prSet/>
      <dgm:spPr/>
      <dgm:t>
        <a:bodyPr/>
        <a:lstStyle/>
        <a:p>
          <a:endParaRPr lang="en-IN"/>
        </a:p>
      </dgm:t>
    </dgm:pt>
    <dgm:pt modelId="{B19EEE4B-5D71-4465-A036-0500AD0DE139}">
      <dgm:prSet phldrT="[Text]" phldr="1" custT="1"/>
      <dgm:spPr/>
      <dgm:t>
        <a:bodyPr/>
        <a:lstStyle/>
        <a:p>
          <a:endParaRPr lang="en-IN" sz="1800" dirty="0"/>
        </a:p>
      </dgm:t>
    </dgm:pt>
    <dgm:pt modelId="{81E7B41C-6BE6-40DA-970B-738B76ADB884}" type="parTrans" cxnId="{8B3E4AB8-5EB9-4961-94DF-66E4B73B9C25}">
      <dgm:prSet/>
      <dgm:spPr/>
      <dgm:t>
        <a:bodyPr/>
        <a:lstStyle/>
        <a:p>
          <a:endParaRPr lang="en-IN"/>
        </a:p>
      </dgm:t>
    </dgm:pt>
    <dgm:pt modelId="{EDDD62BD-94AB-45A4-A8DE-A60A32A13B2A}" type="sibTrans" cxnId="{8B3E4AB8-5EB9-4961-94DF-66E4B73B9C25}">
      <dgm:prSet/>
      <dgm:spPr/>
      <dgm:t>
        <a:bodyPr/>
        <a:lstStyle/>
        <a:p>
          <a:endParaRPr lang="en-IN"/>
        </a:p>
      </dgm:t>
    </dgm:pt>
    <dgm:pt modelId="{9860E891-5CC3-4410-849E-5BBEF18315AF}">
      <dgm:prSet phldrT="[Text]" phldr="1" custT="1"/>
      <dgm:spPr/>
      <dgm:t>
        <a:bodyPr/>
        <a:lstStyle/>
        <a:p>
          <a:endParaRPr lang="en-IN" sz="1800" dirty="0"/>
        </a:p>
      </dgm:t>
    </dgm:pt>
    <dgm:pt modelId="{1698DDED-ED82-493D-B017-A6A92B98661E}" type="parTrans" cxnId="{4A69B6EF-0F0A-412C-AC35-A1C38A28244A}">
      <dgm:prSet/>
      <dgm:spPr/>
      <dgm:t>
        <a:bodyPr/>
        <a:lstStyle/>
        <a:p>
          <a:endParaRPr lang="en-IN"/>
        </a:p>
      </dgm:t>
    </dgm:pt>
    <dgm:pt modelId="{BCB8FF19-3C0D-4F43-9967-FE1765D20D19}" type="sibTrans" cxnId="{4A69B6EF-0F0A-412C-AC35-A1C38A28244A}">
      <dgm:prSet/>
      <dgm:spPr/>
      <dgm:t>
        <a:bodyPr/>
        <a:lstStyle/>
        <a:p>
          <a:endParaRPr lang="en-IN"/>
        </a:p>
      </dgm:t>
    </dgm:pt>
    <dgm:pt modelId="{87D22293-9E5C-4E86-9948-AD1150F69357}">
      <dgm:prSet phldrT="[Text]" phldr="1" custT="1"/>
      <dgm:spPr/>
      <dgm:t>
        <a:bodyPr/>
        <a:lstStyle/>
        <a:p>
          <a:endParaRPr lang="en-IN" sz="1800" dirty="0"/>
        </a:p>
      </dgm:t>
    </dgm:pt>
    <dgm:pt modelId="{0A59FBF5-9028-4A45-8C91-C831E86DF7A5}" type="parTrans" cxnId="{ECFAE95F-906A-467C-AE53-4BECDA1E5BDA}">
      <dgm:prSet/>
      <dgm:spPr/>
      <dgm:t>
        <a:bodyPr/>
        <a:lstStyle/>
        <a:p>
          <a:endParaRPr lang="en-IN"/>
        </a:p>
      </dgm:t>
    </dgm:pt>
    <dgm:pt modelId="{3223BF9B-6CB7-40E7-AF80-1744284F2A8B}" type="sibTrans" cxnId="{ECFAE95F-906A-467C-AE53-4BECDA1E5BDA}">
      <dgm:prSet/>
      <dgm:spPr/>
      <dgm:t>
        <a:bodyPr/>
        <a:lstStyle/>
        <a:p>
          <a:endParaRPr lang="en-IN"/>
        </a:p>
      </dgm:t>
    </dgm:pt>
    <dgm:pt modelId="{80EDE6ED-858A-41D6-97EC-F5EEE7717A39}">
      <dgm:prSet phldrT="[Text]" phldr="1" custT="1"/>
      <dgm:spPr/>
      <dgm:t>
        <a:bodyPr/>
        <a:lstStyle/>
        <a:p>
          <a:endParaRPr lang="en-IN" sz="1800" dirty="0"/>
        </a:p>
      </dgm:t>
    </dgm:pt>
    <dgm:pt modelId="{AB6604CA-E6B9-46B2-A72A-3CBBBDFDF16A}" type="parTrans" cxnId="{310B181F-7381-4F9F-BAA6-4B9B704A292D}">
      <dgm:prSet/>
      <dgm:spPr/>
      <dgm:t>
        <a:bodyPr/>
        <a:lstStyle/>
        <a:p>
          <a:endParaRPr lang="en-IN"/>
        </a:p>
      </dgm:t>
    </dgm:pt>
    <dgm:pt modelId="{FF269CED-03C5-493C-ADCA-6CFEED9D5FF9}" type="sibTrans" cxnId="{310B181F-7381-4F9F-BAA6-4B9B704A292D}">
      <dgm:prSet/>
      <dgm:spPr/>
      <dgm:t>
        <a:bodyPr/>
        <a:lstStyle/>
        <a:p>
          <a:endParaRPr lang="en-IN"/>
        </a:p>
      </dgm:t>
    </dgm:pt>
    <dgm:pt modelId="{53F47928-6F6C-496B-ABA9-E600A7949372}">
      <dgm:prSet/>
      <dgm:spPr/>
      <dgm:t>
        <a:bodyPr/>
        <a:lstStyle/>
        <a:p>
          <a:pPr>
            <a:buNone/>
          </a:pPr>
          <a:r>
            <a:rPr lang="en-US"/>
            <a:t>What percentage of customers have churned?</a:t>
          </a:r>
          <a:endParaRPr lang="en-IN"/>
        </a:p>
      </dgm:t>
    </dgm:pt>
    <dgm:pt modelId="{80D59E4E-D0DD-4826-9801-3A674BDA5BB6}" type="parTrans" cxnId="{ED4DA39A-76ED-4A81-8AF7-2C770EB082AC}">
      <dgm:prSet/>
      <dgm:spPr/>
      <dgm:t>
        <a:bodyPr/>
        <a:lstStyle/>
        <a:p>
          <a:endParaRPr lang="en-IN"/>
        </a:p>
      </dgm:t>
    </dgm:pt>
    <dgm:pt modelId="{83A28647-7FD5-4333-B7BC-1BAA506006FF}" type="sibTrans" cxnId="{ED4DA39A-76ED-4A81-8AF7-2C770EB082AC}">
      <dgm:prSet/>
      <dgm:spPr/>
      <dgm:t>
        <a:bodyPr/>
        <a:lstStyle/>
        <a:p>
          <a:endParaRPr lang="en-IN"/>
        </a:p>
      </dgm:t>
    </dgm:pt>
    <dgm:pt modelId="{CDE327AA-08C3-45FD-B4A6-B295E17C574F}" type="pres">
      <dgm:prSet presAssocID="{CC85C49B-37A0-4A32-8227-29E6BC2595E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6944131-44A4-46A2-BE35-748623B24871}" type="pres">
      <dgm:prSet presAssocID="{CC85C49B-37A0-4A32-8227-29E6BC2595EF}" presName="matrix" presStyleCnt="0"/>
      <dgm:spPr/>
    </dgm:pt>
    <dgm:pt modelId="{56B27E8A-C1E3-467B-9F98-0E9BE7C5BBD5}" type="pres">
      <dgm:prSet presAssocID="{CC85C49B-37A0-4A32-8227-29E6BC2595EF}" presName="tile1" presStyleLbl="node1" presStyleIdx="0" presStyleCnt="4"/>
      <dgm:spPr/>
    </dgm:pt>
    <dgm:pt modelId="{F6DB301F-DFB0-4AFF-9898-5BD0A8148515}" type="pres">
      <dgm:prSet presAssocID="{CC85C49B-37A0-4A32-8227-29E6BC2595E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E2CF3EE-B9C9-4112-A11D-9304103E48CE}" type="pres">
      <dgm:prSet presAssocID="{CC85C49B-37A0-4A32-8227-29E6BC2595EF}" presName="tile2" presStyleLbl="node1" presStyleIdx="1" presStyleCnt="4" custScaleX="99599" custScaleY="100950" custLinFactNeighborX="270" custLinFactNeighborY="543"/>
      <dgm:spPr/>
    </dgm:pt>
    <dgm:pt modelId="{436E1A8C-07DF-4D6A-8832-8260AFBAB7CF}" type="pres">
      <dgm:prSet presAssocID="{CC85C49B-37A0-4A32-8227-29E6BC2595E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DE4BE5-1C69-4D0D-ABB1-6B84B8B22236}" type="pres">
      <dgm:prSet presAssocID="{CC85C49B-37A0-4A32-8227-29E6BC2595EF}" presName="tile3" presStyleLbl="node1" presStyleIdx="2" presStyleCnt="4"/>
      <dgm:spPr/>
    </dgm:pt>
    <dgm:pt modelId="{4728C03A-936F-452A-A0AD-C2872BAAD3C9}" type="pres">
      <dgm:prSet presAssocID="{CC85C49B-37A0-4A32-8227-29E6BC2595E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E22599-D10D-40A1-A60F-35E3ED244AA1}" type="pres">
      <dgm:prSet presAssocID="{CC85C49B-37A0-4A32-8227-29E6BC2595EF}" presName="tile4" presStyleLbl="node1" presStyleIdx="3" presStyleCnt="4"/>
      <dgm:spPr/>
    </dgm:pt>
    <dgm:pt modelId="{5C421D68-7A52-4202-842E-4743545725B1}" type="pres">
      <dgm:prSet presAssocID="{CC85C49B-37A0-4A32-8227-29E6BC2595E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FA3AF19-C22A-438B-90A1-5C5D695BDB90}" type="pres">
      <dgm:prSet presAssocID="{CC85C49B-37A0-4A32-8227-29E6BC2595EF}" presName="centerTile" presStyleLbl="fgShp" presStyleIdx="0" presStyleCnt="1" custScaleX="125188" custScaleY="98832">
        <dgm:presLayoutVars>
          <dgm:chMax val="0"/>
          <dgm:chPref val="0"/>
        </dgm:presLayoutVars>
      </dgm:prSet>
      <dgm:spPr/>
    </dgm:pt>
  </dgm:ptLst>
  <dgm:cxnLst>
    <dgm:cxn modelId="{310B181F-7381-4F9F-BAA6-4B9B704A292D}" srcId="{DA4BC090-2718-49A0-8FE0-4061B7ACA179}" destId="{80EDE6ED-858A-41D6-97EC-F5EEE7717A39}" srcOrd="4" destOrd="0" parTransId="{AB6604CA-E6B9-46B2-A72A-3CBBBDFDF16A}" sibTransId="{FF269CED-03C5-493C-ADCA-6CFEED9D5FF9}"/>
    <dgm:cxn modelId="{FFC1CE36-4252-415E-9FED-A363B7B4B78A}" type="presOf" srcId="{B19EEE4B-5D71-4465-A036-0500AD0DE139}" destId="{56B27E8A-C1E3-467B-9F98-0E9BE7C5BBD5}" srcOrd="0" destOrd="0" presId="urn:microsoft.com/office/officeart/2005/8/layout/matrix1"/>
    <dgm:cxn modelId="{ECFAE95F-906A-467C-AE53-4BECDA1E5BDA}" srcId="{DA4BC090-2718-49A0-8FE0-4061B7ACA179}" destId="{87D22293-9E5C-4E86-9948-AD1150F69357}" srcOrd="3" destOrd="0" parTransId="{0A59FBF5-9028-4A45-8C91-C831E86DF7A5}" sibTransId="{3223BF9B-6CB7-40E7-AF80-1744284F2A8B}"/>
    <dgm:cxn modelId="{9D59D945-E6B8-4007-B04B-0F2C44F57A3D}" type="presOf" srcId="{53F47928-6F6C-496B-ABA9-E600A7949372}" destId="{436E1A8C-07DF-4D6A-8832-8260AFBAB7CF}" srcOrd="1" destOrd="0" presId="urn:microsoft.com/office/officeart/2005/8/layout/matrix1"/>
    <dgm:cxn modelId="{5F387A67-F0D5-40E2-9725-9835940EB862}" type="presOf" srcId="{53F47928-6F6C-496B-ABA9-E600A7949372}" destId="{3E2CF3EE-B9C9-4112-A11D-9304103E48CE}" srcOrd="0" destOrd="0" presId="urn:microsoft.com/office/officeart/2005/8/layout/matrix1"/>
    <dgm:cxn modelId="{600BCE6C-B60E-4D5A-87BC-A776DC09E7B1}" type="presOf" srcId="{87D22293-9E5C-4E86-9948-AD1150F69357}" destId="{5C421D68-7A52-4202-842E-4743545725B1}" srcOrd="1" destOrd="0" presId="urn:microsoft.com/office/officeart/2005/8/layout/matrix1"/>
    <dgm:cxn modelId="{19E77D99-45DD-47D6-A4C0-238D172254FD}" type="presOf" srcId="{B19EEE4B-5D71-4465-A036-0500AD0DE139}" destId="{F6DB301F-DFB0-4AFF-9898-5BD0A8148515}" srcOrd="1" destOrd="0" presId="urn:microsoft.com/office/officeart/2005/8/layout/matrix1"/>
    <dgm:cxn modelId="{ED4DA39A-76ED-4A81-8AF7-2C770EB082AC}" srcId="{DA4BC090-2718-49A0-8FE0-4061B7ACA179}" destId="{53F47928-6F6C-496B-ABA9-E600A7949372}" srcOrd="1" destOrd="0" parTransId="{80D59E4E-D0DD-4826-9801-3A674BDA5BB6}" sibTransId="{83A28647-7FD5-4333-B7BC-1BAA506006FF}"/>
    <dgm:cxn modelId="{8B3E4AB8-5EB9-4961-94DF-66E4B73B9C25}" srcId="{DA4BC090-2718-49A0-8FE0-4061B7ACA179}" destId="{B19EEE4B-5D71-4465-A036-0500AD0DE139}" srcOrd="0" destOrd="0" parTransId="{81E7B41C-6BE6-40DA-970B-738B76ADB884}" sibTransId="{EDDD62BD-94AB-45A4-A8DE-A60A32A13B2A}"/>
    <dgm:cxn modelId="{F33F01BA-BCF5-410D-AB0E-2D2F689B8F3D}" type="presOf" srcId="{87D22293-9E5C-4E86-9948-AD1150F69357}" destId="{9DE22599-D10D-40A1-A60F-35E3ED244AA1}" srcOrd="0" destOrd="0" presId="urn:microsoft.com/office/officeart/2005/8/layout/matrix1"/>
    <dgm:cxn modelId="{85AEE9BA-BC4D-4F23-8ABE-3A430E8ACB6E}" type="presOf" srcId="{CC85C49B-37A0-4A32-8227-29E6BC2595EF}" destId="{CDE327AA-08C3-45FD-B4A6-B295E17C574F}" srcOrd="0" destOrd="0" presId="urn:microsoft.com/office/officeart/2005/8/layout/matrix1"/>
    <dgm:cxn modelId="{537B93D5-4C53-4BEF-90D3-4928D8190C0E}" type="presOf" srcId="{9860E891-5CC3-4410-849E-5BBEF18315AF}" destId="{D1DE4BE5-1C69-4D0D-ABB1-6B84B8B22236}" srcOrd="0" destOrd="0" presId="urn:microsoft.com/office/officeart/2005/8/layout/matrix1"/>
    <dgm:cxn modelId="{912345D7-B95B-47E3-9EC5-30A14DC5505A}" type="presOf" srcId="{DA4BC090-2718-49A0-8FE0-4061B7ACA179}" destId="{1FA3AF19-C22A-438B-90A1-5C5D695BDB90}" srcOrd="0" destOrd="0" presId="urn:microsoft.com/office/officeart/2005/8/layout/matrix1"/>
    <dgm:cxn modelId="{4A69B6EF-0F0A-412C-AC35-A1C38A28244A}" srcId="{DA4BC090-2718-49A0-8FE0-4061B7ACA179}" destId="{9860E891-5CC3-4410-849E-5BBEF18315AF}" srcOrd="2" destOrd="0" parTransId="{1698DDED-ED82-493D-B017-A6A92B98661E}" sibTransId="{BCB8FF19-3C0D-4F43-9967-FE1765D20D19}"/>
    <dgm:cxn modelId="{131703F3-DF71-4329-B3FD-848E36BF5D58}" type="presOf" srcId="{9860E891-5CC3-4410-849E-5BBEF18315AF}" destId="{4728C03A-936F-452A-A0AD-C2872BAAD3C9}" srcOrd="1" destOrd="0" presId="urn:microsoft.com/office/officeart/2005/8/layout/matrix1"/>
    <dgm:cxn modelId="{2F05F9F6-862D-45DD-A61D-D0A21DAFBAC7}" srcId="{CC85C49B-37A0-4A32-8227-29E6BC2595EF}" destId="{DA4BC090-2718-49A0-8FE0-4061B7ACA179}" srcOrd="0" destOrd="0" parTransId="{F38100BE-5969-4368-BA08-6DF3BEC8D6CE}" sibTransId="{EFCA0CCD-7287-460B-A1BE-8C3BFF4C33A0}"/>
    <dgm:cxn modelId="{AA35A752-E05C-4A10-95EE-869EBC85D3A7}" type="presParOf" srcId="{CDE327AA-08C3-45FD-B4A6-B295E17C574F}" destId="{86944131-44A4-46A2-BE35-748623B24871}" srcOrd="0" destOrd="0" presId="urn:microsoft.com/office/officeart/2005/8/layout/matrix1"/>
    <dgm:cxn modelId="{58F4EEFC-27DD-44FC-9A2D-14D30FAAD753}" type="presParOf" srcId="{86944131-44A4-46A2-BE35-748623B24871}" destId="{56B27E8A-C1E3-467B-9F98-0E9BE7C5BBD5}" srcOrd="0" destOrd="0" presId="urn:microsoft.com/office/officeart/2005/8/layout/matrix1"/>
    <dgm:cxn modelId="{08A60A12-35AA-4341-96D7-B695AA4D18EA}" type="presParOf" srcId="{86944131-44A4-46A2-BE35-748623B24871}" destId="{F6DB301F-DFB0-4AFF-9898-5BD0A8148515}" srcOrd="1" destOrd="0" presId="urn:microsoft.com/office/officeart/2005/8/layout/matrix1"/>
    <dgm:cxn modelId="{9976FF27-95B2-4DEB-AB45-A64D19059EDA}" type="presParOf" srcId="{86944131-44A4-46A2-BE35-748623B24871}" destId="{3E2CF3EE-B9C9-4112-A11D-9304103E48CE}" srcOrd="2" destOrd="0" presId="urn:microsoft.com/office/officeart/2005/8/layout/matrix1"/>
    <dgm:cxn modelId="{375F0AD3-FB51-4711-8190-5A7BE9E3BA0E}" type="presParOf" srcId="{86944131-44A4-46A2-BE35-748623B24871}" destId="{436E1A8C-07DF-4D6A-8832-8260AFBAB7CF}" srcOrd="3" destOrd="0" presId="urn:microsoft.com/office/officeart/2005/8/layout/matrix1"/>
    <dgm:cxn modelId="{689F108E-225E-4969-B9F3-454611B7D6B6}" type="presParOf" srcId="{86944131-44A4-46A2-BE35-748623B24871}" destId="{D1DE4BE5-1C69-4D0D-ABB1-6B84B8B22236}" srcOrd="4" destOrd="0" presId="urn:microsoft.com/office/officeart/2005/8/layout/matrix1"/>
    <dgm:cxn modelId="{AD60BFD8-57D1-4321-BC59-3EFF73E1F9B4}" type="presParOf" srcId="{86944131-44A4-46A2-BE35-748623B24871}" destId="{4728C03A-936F-452A-A0AD-C2872BAAD3C9}" srcOrd="5" destOrd="0" presId="urn:microsoft.com/office/officeart/2005/8/layout/matrix1"/>
    <dgm:cxn modelId="{1285D34D-DF11-42DD-973F-B18BAFCE3BE1}" type="presParOf" srcId="{86944131-44A4-46A2-BE35-748623B24871}" destId="{9DE22599-D10D-40A1-A60F-35E3ED244AA1}" srcOrd="6" destOrd="0" presId="urn:microsoft.com/office/officeart/2005/8/layout/matrix1"/>
    <dgm:cxn modelId="{3DE3B1E0-BABD-4B02-924D-76A0DA6095CF}" type="presParOf" srcId="{86944131-44A4-46A2-BE35-748623B24871}" destId="{5C421D68-7A52-4202-842E-4743545725B1}" srcOrd="7" destOrd="0" presId="urn:microsoft.com/office/officeart/2005/8/layout/matrix1"/>
    <dgm:cxn modelId="{8A002620-04C0-439F-8F85-2EFFF0B7ACEF}" type="presParOf" srcId="{CDE327AA-08C3-45FD-B4A6-B295E17C574F}" destId="{1FA3AF19-C22A-438B-90A1-5C5D695BDB90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27E8A-C1E3-467B-9F98-0E9BE7C5BBD5}">
      <dsp:nvSpPr>
        <dsp:cNvPr id="0" name=""/>
        <dsp:cNvSpPr/>
      </dsp:nvSpPr>
      <dsp:spPr>
        <a:xfrm rot="16200000">
          <a:off x="1039589" y="-1032874"/>
          <a:ext cx="2827118" cy="4906296"/>
        </a:xfrm>
        <a:prstGeom prst="round1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 rot="5400000">
        <a:off x="0" y="6715"/>
        <a:ext cx="4906296" cy="2120338"/>
      </dsp:txXfrm>
    </dsp:sp>
    <dsp:sp modelId="{3E2CF3EE-B9C9-4112-A11D-9304103E48CE}">
      <dsp:nvSpPr>
        <dsp:cNvPr id="0" name=""/>
        <dsp:cNvSpPr/>
      </dsp:nvSpPr>
      <dsp:spPr>
        <a:xfrm>
          <a:off x="4925970" y="8636"/>
          <a:ext cx="4886622" cy="2853975"/>
        </a:xfrm>
        <a:prstGeom prst="round1Rect">
          <a:avLst/>
        </a:prstGeom>
        <a:solidFill>
          <a:schemeClr val="accent3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24892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What percentage of customers have churned?</a:t>
          </a:r>
          <a:endParaRPr lang="en-IN" sz="3500" kern="1200"/>
        </a:p>
      </dsp:txBody>
      <dsp:txXfrm>
        <a:off x="4925970" y="8636"/>
        <a:ext cx="4886622" cy="2140481"/>
      </dsp:txXfrm>
    </dsp:sp>
    <dsp:sp modelId="{D1DE4BE5-1C69-4D0D-ABB1-6B84B8B22236}">
      <dsp:nvSpPr>
        <dsp:cNvPr id="0" name=""/>
        <dsp:cNvSpPr/>
      </dsp:nvSpPr>
      <dsp:spPr>
        <a:xfrm rot="10800000">
          <a:off x="0" y="2833832"/>
          <a:ext cx="4906296" cy="2827118"/>
        </a:xfrm>
        <a:prstGeom prst="round1Rect">
          <a:avLst/>
        </a:prstGeom>
        <a:solidFill>
          <a:schemeClr val="accent3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 rot="10800000">
        <a:off x="0" y="3540611"/>
        <a:ext cx="4906296" cy="2120338"/>
      </dsp:txXfrm>
    </dsp:sp>
    <dsp:sp modelId="{9DE22599-D10D-40A1-A60F-35E3ED244AA1}">
      <dsp:nvSpPr>
        <dsp:cNvPr id="0" name=""/>
        <dsp:cNvSpPr/>
      </dsp:nvSpPr>
      <dsp:spPr>
        <a:xfrm rot="5400000">
          <a:off x="5945885" y="1794243"/>
          <a:ext cx="2827118" cy="4906296"/>
        </a:xfrm>
        <a:prstGeom prst="round1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 rot="-5400000">
        <a:off x="4906296" y="3540611"/>
        <a:ext cx="4906296" cy="2120338"/>
      </dsp:txXfrm>
    </dsp:sp>
    <dsp:sp modelId="{1FA3AF19-C22A-438B-90A1-5C5D695BDB90}">
      <dsp:nvSpPr>
        <dsp:cNvPr id="0" name=""/>
        <dsp:cNvSpPr/>
      </dsp:nvSpPr>
      <dsp:spPr>
        <a:xfrm>
          <a:off x="3063668" y="2128593"/>
          <a:ext cx="3685256" cy="1397048"/>
        </a:xfrm>
        <a:prstGeom prst="round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Exploring dataset to understand it before building any model by understand data structure , check data quality and understand relationship is called EDA </a:t>
          </a:r>
        </a:p>
      </dsp:txBody>
      <dsp:txXfrm>
        <a:off x="3131866" y="2196791"/>
        <a:ext cx="3548860" cy="1260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4EA32-61BA-33EB-3968-7D3170B1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A1EBC-FCCF-F908-C1BA-C91E248E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AC50A-4B38-D019-6E35-0B8906946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8E099-0AD5-42BB-C044-2F61AF495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851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294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601C1-3862-47EE-DB2A-560040B23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C72600-81EF-A7DE-DEED-2807D572A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A6CC3-B3D7-2D8A-B624-A02EFD875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A079D-1C07-4089-759C-4C2E2C54F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7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7AE1D-51FA-93AC-CEB3-1FC61FD64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BB499-2C87-61AE-CA1E-E0EE09923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38104-65FC-1A2E-384B-3865E1B0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D6DA-5F49-59C6-5FEE-47C5116ED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4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FC25B-171E-8C87-D6B1-8EC2017F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B25ABC-80D8-82B9-F88D-9DFE9AAFE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871B6-58DD-F96C-7EFC-E0F93E36D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B9E55-8FF9-58AB-C0A4-09AA9AE56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90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8126-757B-42DF-027B-B9275C384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EC741-8C20-4B37-710F-50CFC520F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DE223D-C6A8-6D0F-15DC-C3F678764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6F901-CF62-D159-95A7-2CF0FC89C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38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7EABE-7B63-E41B-CAA7-AFBE31099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86947-E599-FC68-D68B-4F7BC2D28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D1A04-0673-F641-EDD3-AE8FDFF6E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9122-24BA-E3C6-8498-8B122F619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1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0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110" y="4256261"/>
            <a:ext cx="9491932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Customer Churn Analysis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535187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DCA1E83-A798-1216-8F6F-35B31C6D7113}"/>
              </a:ext>
            </a:extLst>
          </p:cNvPr>
          <p:cNvSpPr txBox="1"/>
          <p:nvPr/>
        </p:nvSpPr>
        <p:spPr>
          <a:xfrm>
            <a:off x="7701608" y="5365421"/>
            <a:ext cx="3400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/>
                </a:solidFill>
              </a:rPr>
              <a:t>-Sakthi Devi S</a:t>
            </a:r>
            <a:br>
              <a:rPr lang="en-US" sz="2000" dirty="0">
                <a:solidFill>
                  <a:schemeClr val="accent4"/>
                </a:solidFill>
              </a:rPr>
            </a:br>
            <a:r>
              <a:rPr lang="en-US" sz="2000" dirty="0">
                <a:solidFill>
                  <a:schemeClr val="accent4"/>
                </a:solidFill>
              </a:rPr>
              <a:t>  24.10.2025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C6371-167D-C674-0AA7-FB05C8E38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ED98150-FB5D-B94F-DE4B-18B3F6CEF6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2FB645-8EDB-C7B0-B05F-A5B64028067A}"/>
              </a:ext>
            </a:extLst>
          </p:cNvPr>
          <p:cNvSpPr txBox="1">
            <a:spLocks/>
          </p:cNvSpPr>
          <p:nvPr/>
        </p:nvSpPr>
        <p:spPr>
          <a:xfrm>
            <a:off x="4601495" y="240245"/>
            <a:ext cx="7047271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70D02E-9657-7670-01C9-92532DC10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4686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CA1810E5-068E-2E95-63EC-76A2471779B8}"/>
              </a:ext>
            </a:extLst>
          </p:cNvPr>
          <p:cNvSpPr/>
          <p:nvPr/>
        </p:nvSpPr>
        <p:spPr>
          <a:xfrm>
            <a:off x="0" y="1"/>
            <a:ext cx="4444181" cy="68580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00951-7295-32EC-E959-95811348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928" y="628043"/>
            <a:ext cx="7047271" cy="6091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68CAAE-0B14-DF30-DE10-CB660E63D91E}"/>
              </a:ext>
            </a:extLst>
          </p:cNvPr>
          <p:cNvSpPr txBox="1"/>
          <p:nvPr/>
        </p:nvSpPr>
        <p:spPr>
          <a:xfrm>
            <a:off x="226141" y="751344"/>
            <a:ext cx="39427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and evaluate Logistic Regression, Decision Tree, Random Forest, or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model accuracy, precision, recall, and F1-score.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= 2x2 Table of True Positive(TP), True Negative(TN), False Positive(FP), False Negative(FN).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Accuracy=(TP+TN)/Total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Precision=TP/(TP+FP)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Recall(Sensitivity)=TP/(TP+FN)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 = Hormonic mean of Precision and Recall = (2*PR)/P+R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 = Plot of TP Recall vs FP Recall for varying thresholds.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Curve = Area under curve where 0.5 is random and 1.0 is perfect.</a:t>
            </a:r>
          </a:p>
        </p:txBody>
      </p:sp>
    </p:spTree>
    <p:extLst>
      <p:ext uri="{BB962C8B-B14F-4D97-AF65-F5344CB8AC3E}">
        <p14:creationId xmlns:p14="http://schemas.microsoft.com/office/powerpoint/2010/main" val="80281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63016" y="28675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88844"/>
            <a:ext cx="3153686" cy="1063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TP=1023, TN=361, FP=13, FN=12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accurately predicts customers likely to churn.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3229894" cy="14330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Value is 1.0 for all the models Which is Perfect.</a:t>
            </a:r>
            <a:r>
              <a:rPr lang="en-US" sz="1600" b="1" dirty="0"/>
              <a:t>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 shows the trade-off between recall and false positive rate.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&amp; AUC Curve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3148778" cy="106375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which factors (like tenure, contract type, etc.) influence churn the most.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C17390-9E3F-D9B1-6F6E-049252014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40" y="702846"/>
            <a:ext cx="3982062" cy="3768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1B68AF-DBA3-A794-FD5B-F076DF2E2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196" y="702841"/>
            <a:ext cx="3746241" cy="3768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43B25B-2F04-D2CE-118D-8F6475FDF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9936" y="759047"/>
            <a:ext cx="3549445" cy="371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2010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&amp;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1771495" y="4107036"/>
            <a:ext cx="2428875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Product/Service Improvements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recurring churn reasons (e.g., network issues, billing confusion).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feedback collection programs to continuously monitor dissatisfaction drivers.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749520" y="4221136"/>
            <a:ext cx="2262773" cy="14428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on month-to-month contracts might have a 43% churn rate vs 54% for 2-year contracts. Low satisfaction score is strongly linked to churn.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8C6C94A-1793-6C33-0448-5D130130DD30}"/>
              </a:ext>
            </a:extLst>
          </p:cNvPr>
          <p:cNvSpPr/>
          <p:nvPr/>
        </p:nvSpPr>
        <p:spPr>
          <a:xfrm>
            <a:off x="1361268" y="1507511"/>
            <a:ext cx="2428875" cy="150810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Communication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insights from segments (age, location, usage pattern) to create relevant offers.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reminders or perks before contract renewal for high-risk customers.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2FAC0-33ED-65CF-029B-CEEC59219374}"/>
              </a:ext>
            </a:extLst>
          </p:cNvPr>
          <p:cNvSpPr/>
          <p:nvPr/>
        </p:nvSpPr>
        <p:spPr>
          <a:xfrm>
            <a:off x="8160669" y="1857127"/>
            <a:ext cx="2428875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Incentives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long-term contracts for customers on month-to-month plans.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flexible upgrade/downgrade options.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F5AD2-1917-0951-54C5-0D953634E806}"/>
              </a:ext>
            </a:extLst>
          </p:cNvPr>
          <p:cNvSpPr/>
          <p:nvPr/>
        </p:nvSpPr>
        <p:spPr>
          <a:xfrm>
            <a:off x="5034950" y="1206316"/>
            <a:ext cx="2428875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Loyalty Programs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customers with high tenure or satisfaction.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discounts, points, or early upgrades to at-risk segments.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4763E-A85B-07E6-0BB1-2253725B1687}"/>
              </a:ext>
            </a:extLst>
          </p:cNvPr>
          <p:cNvSpPr/>
          <p:nvPr/>
        </p:nvSpPr>
        <p:spPr>
          <a:xfrm>
            <a:off x="5172827" y="5143500"/>
            <a:ext cx="2428875" cy="107721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Customer Support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reach out to dissatisfied customers. Provide priority support or personalized solutions.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3B6BF4-2C08-4464-A4ED-A7F5F991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 slide 7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0788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D58F5D-FA0C-C6B8-7F99-A04E28AA107D}"/>
              </a:ext>
            </a:extLst>
          </p:cNvPr>
          <p:cNvSpPr txBox="1"/>
          <p:nvPr/>
        </p:nvSpPr>
        <p:spPr>
          <a:xfrm>
            <a:off x="9279314" y="1271463"/>
            <a:ext cx="278990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Churn% by Gender and churned category has high percentage in churned than retained.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loss due to churn has large summation percentage in competitor.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or Predicted Outcomes only 0.37k were churned which is 30%.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Value(CLV) was almost equal in 2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 has more Churn by Cities.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BD4C7-EB59-5257-3026-6D9041BC59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95"/>
          <a:stretch>
            <a:fillRect/>
          </a:stretch>
        </p:blipFill>
        <p:spPr>
          <a:xfrm>
            <a:off x="228601" y="785222"/>
            <a:ext cx="9050714" cy="585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45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You!!!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91295" y="30646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Overview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23A462-D581-4451-A275-D8FA412E1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1786303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FAD125B-9A3B-49A4-B9EC-C8A6D3CF9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232" y="4071326"/>
            <a:ext cx="1587500" cy="158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9244" y="2928814"/>
            <a:ext cx="1587500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5256" y="2928814"/>
            <a:ext cx="1587500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5211EE-8286-42CD-A4AF-EDD1186B2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2928814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1107833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943F00-C6CB-4F10-A02B-801F3798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81268" y="4749795"/>
            <a:ext cx="1587500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71AAC-D0D2-4BBF-B302-54163A284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6"/>
            <a:endCxn id="41" idx="6"/>
          </p:cNvCxnSpPr>
          <p:nvPr/>
        </p:nvCxnSpPr>
        <p:spPr>
          <a:xfrm>
            <a:off x="3310732" y="2580053"/>
            <a:ext cx="12700" cy="2285023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1AB5AC-284A-472B-B8E5-2F198F4E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3540125" y="3722564"/>
            <a:ext cx="569119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1394D4E-BC7A-418D-B233-6C374456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2" idx="6"/>
            <a:endCxn id="73" idx="2"/>
          </p:cNvCxnSpPr>
          <p:nvPr/>
        </p:nvCxnSpPr>
        <p:spPr>
          <a:xfrm>
            <a:off x="5696744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AAA85B-D8C7-43BE-844A-62526501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3" idx="6"/>
            <a:endCxn id="75" idx="2"/>
          </p:cNvCxnSpPr>
          <p:nvPr/>
        </p:nvCxnSpPr>
        <p:spPr>
          <a:xfrm>
            <a:off x="8082756" y="3722564"/>
            <a:ext cx="798512" cy="0"/>
          </a:xfrm>
          <a:prstGeom prst="straightConnector1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41AA56-D9ED-492E-8385-5CB8274B1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6" idx="2"/>
            <a:endCxn id="77" idx="2"/>
          </p:cNvCxnSpPr>
          <p:nvPr/>
        </p:nvCxnSpPr>
        <p:spPr>
          <a:xfrm rot="10800000" flipV="1">
            <a:off x="8881268" y="1901583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chemeClr val="tx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BEBF752-C33D-4EC4-8210-F7B1D3A10097}"/>
              </a:ext>
            </a:extLst>
          </p:cNvPr>
          <p:cNvSpPr/>
          <p:nvPr/>
        </p:nvSpPr>
        <p:spPr>
          <a:xfrm>
            <a:off x="1831182" y="2456943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EC02E4-F054-4111-9038-AE0BDA4C8060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71041D-83B6-4693-BC25-25AABB3CE3BF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6EE26A-3174-49AD-900E-08C045755F3C}"/>
              </a:ext>
            </a:extLst>
          </p:cNvPr>
          <p:cNvSpPr/>
          <p:nvPr/>
        </p:nvSpPr>
        <p:spPr>
          <a:xfrm>
            <a:off x="6607968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Plan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9453F-B845-4467-8C29-7A6677641EC0}"/>
              </a:ext>
            </a:extLst>
          </p:cNvPr>
          <p:cNvSpPr/>
          <p:nvPr/>
        </p:nvSpPr>
        <p:spPr>
          <a:xfrm>
            <a:off x="8989218" y="3353233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and Predictive Modelling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7CFAFBF-6B2A-49A8-ADCE-FD94A08C87B3}"/>
              </a:ext>
            </a:extLst>
          </p:cNvPr>
          <p:cNvSpPr/>
          <p:nvPr/>
        </p:nvSpPr>
        <p:spPr>
          <a:xfrm>
            <a:off x="8989218" y="1532251"/>
            <a:ext cx="1371600" cy="7386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 Processing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B499F5E-706B-4272-818B-C87149038662}"/>
              </a:ext>
            </a:extLst>
          </p:cNvPr>
          <p:cNvSpPr/>
          <p:nvPr/>
        </p:nvSpPr>
        <p:spPr>
          <a:xfrm>
            <a:off x="8989218" y="5297324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and Insights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B46693-ED1F-429F-9B11-2794939E3B99}"/>
              </a:ext>
            </a:extLst>
          </p:cNvPr>
          <p:cNvSpPr/>
          <p:nvPr/>
        </p:nvSpPr>
        <p:spPr>
          <a:xfrm>
            <a:off x="6614715" y="4630811"/>
            <a:ext cx="1348582" cy="46852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to End Workflow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F8D1DEA-0363-4C10-925D-1D68E14CCEF4}"/>
              </a:ext>
            </a:extLst>
          </p:cNvPr>
          <p:cNvSpPr/>
          <p:nvPr/>
        </p:nvSpPr>
        <p:spPr>
          <a:xfrm>
            <a:off x="3918270" y="4567850"/>
            <a:ext cx="2001989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and analyze customer churn to identify at-risk customers and improve retention.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27301F-4FAD-47A6-987B-1D9C411B7CC1}"/>
              </a:ext>
            </a:extLst>
          </p:cNvPr>
          <p:cNvSpPr/>
          <p:nvPr/>
        </p:nvSpPr>
        <p:spPr>
          <a:xfrm>
            <a:off x="10564018" y="1371024"/>
            <a:ext cx="1348582" cy="95436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values, encode categories, scale numbers.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AC2972F-490F-4F2F-8A08-930B8C850374}"/>
              </a:ext>
            </a:extLst>
          </p:cNvPr>
          <p:cNvSpPr/>
          <p:nvPr/>
        </p:nvSpPr>
        <p:spPr>
          <a:xfrm>
            <a:off x="10576718" y="5141482"/>
            <a:ext cx="1348582" cy="95583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dashboard in Power BI using DAX formulas for business use.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69BDC62-882D-49FD-B60A-05F493B04723}"/>
              </a:ext>
            </a:extLst>
          </p:cNvPr>
          <p:cNvSpPr/>
          <p:nvPr/>
        </p:nvSpPr>
        <p:spPr>
          <a:xfrm>
            <a:off x="51594" y="1786303"/>
            <a:ext cx="1615282" cy="17235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churn patterns,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key influencing factors,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predictive model and</a:t>
            </a:r>
          </a:p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insights in a dashboard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109BEC-95E0-4EA0-B65C-A8353481F394}"/>
              </a:ext>
            </a:extLst>
          </p:cNvPr>
          <p:cNvSpPr/>
          <p:nvPr/>
        </p:nvSpPr>
        <p:spPr>
          <a:xfrm>
            <a:off x="191295" y="4588618"/>
            <a:ext cx="1476374" cy="71070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customer stops using a company’s service.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412776-58B2-E96E-4E70-54215AE87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8768" y="3241481"/>
            <a:ext cx="161528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patterns and relationships with churn. Train models to predict churn.</a:t>
            </a:r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21555-8E0C-E4E4-E21B-9B8F1E8E5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40360855-AD5E-EC5E-5ECD-92646F6F49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E42A8-97E3-29C3-89F2-5437E4410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65DD81C-844A-1D6A-996E-FA2FD206F88D}"/>
              </a:ext>
            </a:extLst>
          </p:cNvPr>
          <p:cNvSpPr txBox="1">
            <a:spLocks/>
          </p:cNvSpPr>
          <p:nvPr/>
        </p:nvSpPr>
        <p:spPr>
          <a:xfrm>
            <a:off x="191295" y="19855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31152-F5B5-0BC5-815F-30E529BDD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19838FC1-55FC-5805-22A7-37AFF700FCF5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C07AA-BF10-6125-B0CF-B994BD27F7DE}"/>
              </a:ext>
            </a:extLst>
          </p:cNvPr>
          <p:cNvSpPr txBox="1"/>
          <p:nvPr/>
        </p:nvSpPr>
        <p:spPr>
          <a:xfrm>
            <a:off x="540028" y="896636"/>
            <a:ext cx="11661058" cy="253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1.Load dataset and import Libraries: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(pd) → for loading and manipulating data tables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(np) → for numerical operations (used implicitly by pandas).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converts categorical (text) columns into numeric binary columns.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standardizes (scales) numeric columns so they have mean=0 and std=1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splits dataset into training and testing sets to evaluate models.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5268C-71F6-AA75-2821-8BA817EAC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8" y="3722564"/>
            <a:ext cx="5198885" cy="2394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91F2D4-B310-79C4-474E-C2133BE2A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955" y="3567010"/>
            <a:ext cx="3470436" cy="284235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925B16F-C6D2-C0BC-FC77-B0AF79CF75B5}"/>
              </a:ext>
            </a:extLst>
          </p:cNvPr>
          <p:cNvSpPr/>
          <p:nvPr/>
        </p:nvSpPr>
        <p:spPr>
          <a:xfrm>
            <a:off x="9448314" y="4333471"/>
            <a:ext cx="2001989" cy="119673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missing values per column for cleaning the data.</a:t>
            </a:r>
          </a:p>
        </p:txBody>
      </p:sp>
    </p:spTree>
    <p:extLst>
      <p:ext uri="{BB962C8B-B14F-4D97-AF65-F5344CB8AC3E}">
        <p14:creationId xmlns:p14="http://schemas.microsoft.com/office/powerpoint/2010/main" val="378973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A0638-6E9A-6DD3-9601-3F6235AE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5EC25A0-48F3-A1A0-DA7B-2D1EE7305D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8816E-9A67-7D6A-EBF3-A0DDCBDC9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5ABD3BF-CDC8-3CCB-546C-9F92832A45A7}"/>
              </a:ext>
            </a:extLst>
          </p:cNvPr>
          <p:cNvSpPr txBox="1">
            <a:spLocks/>
          </p:cNvSpPr>
          <p:nvPr/>
        </p:nvSpPr>
        <p:spPr>
          <a:xfrm>
            <a:off x="228599" y="138574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CD821D-1496-0560-E43E-9C26E0DC0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41E260-7995-B179-2BF0-5BB1C981E9D2}"/>
              </a:ext>
            </a:extLst>
          </p:cNvPr>
          <p:cNvSpPr txBox="1"/>
          <p:nvPr/>
        </p:nvSpPr>
        <p:spPr>
          <a:xfrm>
            <a:off x="668594" y="914171"/>
            <a:ext cx="1166105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2.Handle Missing or inconsistent values: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numeric , missing values are replaced with MEDIAN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it’s categorical(text) , missing values are replaced with MODE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Duplicate Rows using inbuilt functions.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8FA769-A7F4-C643-EAD0-0463C7E2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38" y="2825358"/>
            <a:ext cx="10156723" cy="28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5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F4F38-DE39-D034-AF19-F61053B6C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5EC19D28-9970-D621-2712-488E2BCE29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35FE70-271A-CB26-BA6E-9D9B61D6F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2B5DF0F-0559-6D6F-C4A4-813C3E9EB827}"/>
              </a:ext>
            </a:extLst>
          </p:cNvPr>
          <p:cNvSpPr txBox="1">
            <a:spLocks/>
          </p:cNvSpPr>
          <p:nvPr/>
        </p:nvSpPr>
        <p:spPr>
          <a:xfrm>
            <a:off x="110613" y="14883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E109DD-E57A-122D-C919-9516931AC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264785C-371D-1278-AA56-D3EFD73E62EA}"/>
              </a:ext>
            </a:extLst>
          </p:cNvPr>
          <p:cNvSpPr/>
          <p:nvPr/>
        </p:nvSpPr>
        <p:spPr>
          <a:xfrm>
            <a:off x="1831182" y="4741965"/>
            <a:ext cx="1371600" cy="2462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42FA335-0876-8892-6C27-3A0244BD2031}"/>
              </a:ext>
            </a:extLst>
          </p:cNvPr>
          <p:cNvSpPr/>
          <p:nvPr/>
        </p:nvSpPr>
        <p:spPr>
          <a:xfrm>
            <a:off x="4217194" y="3476343"/>
            <a:ext cx="1371600" cy="49244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5D70E4-B959-67B1-3004-2C9F266A3B39}"/>
              </a:ext>
            </a:extLst>
          </p:cNvPr>
          <p:cNvCxnSpPr/>
          <p:nvPr/>
        </p:nvCxnSpPr>
        <p:spPr>
          <a:xfrm>
            <a:off x="5978013" y="1297858"/>
            <a:ext cx="0" cy="53180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DFACF9D-A578-3EB8-868D-8D85627E8E4A}"/>
              </a:ext>
            </a:extLst>
          </p:cNvPr>
          <p:cNvSpPr txBox="1"/>
          <p:nvPr/>
        </p:nvSpPr>
        <p:spPr>
          <a:xfrm>
            <a:off x="385995" y="1080540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3.Encode categorical features: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FDB093E-3D6D-01B5-00B1-92BF38B3E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71" y="1356275"/>
            <a:ext cx="5220929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data into numbers for machine learning models by the following process.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 all categorical columns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LabelEncoder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each column and replaces text with numbers.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791C7-3DD1-AA02-28DD-9BD4E76FC3CE}"/>
              </a:ext>
            </a:extLst>
          </p:cNvPr>
          <p:cNvSpPr txBox="1"/>
          <p:nvPr/>
        </p:nvSpPr>
        <p:spPr>
          <a:xfrm>
            <a:off x="6213988" y="1080540"/>
            <a:ext cx="487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Standardize numerical variables.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EB665D6-D67E-8686-42A9-65A19200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980" y="1386591"/>
            <a:ext cx="5293820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Standardizes all numeric columns: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column’s mean → 0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 →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all columns have similar range which is easier to train the models and predict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8EA07E-09DD-C8F6-3C54-1EE7A1D75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36" y="3506659"/>
            <a:ext cx="4742792" cy="31303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089CEE0-8EF9-2226-3416-30962DF844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892" y="3506666"/>
            <a:ext cx="4649803" cy="313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24E60-C85E-30D0-D72F-FC666460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9C761B0F-D406-FAE0-078D-A510A55E9C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9DEB11-5F7A-074C-B3C2-376B6F61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119AC5CD-F0DD-24CB-7B91-C05D75D74B6A}"/>
              </a:ext>
            </a:extLst>
          </p:cNvPr>
          <p:cNvSpPr txBox="1">
            <a:spLocks/>
          </p:cNvSpPr>
          <p:nvPr/>
        </p:nvSpPr>
        <p:spPr>
          <a:xfrm>
            <a:off x="191295" y="241822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9FD34C-B3C6-121D-2CDC-E4CD411E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420C18-B07B-972B-72D2-6B255DB88B4B}"/>
              </a:ext>
            </a:extLst>
          </p:cNvPr>
          <p:cNvSpPr txBox="1"/>
          <p:nvPr/>
        </p:nvSpPr>
        <p:spPr>
          <a:xfrm>
            <a:off x="265037" y="921050"/>
            <a:ext cx="11661058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5.Split data into training and testing sets: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 the model learns pattern for the data and about 80% dataset is trained.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 To check performance on the data model has never seen and 20% data is split for test purpose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6724BF-9FAE-9A99-2469-059E3025A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725" y="2210121"/>
            <a:ext cx="6329119" cy="44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9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2697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7E2554B-49EB-C85D-53DA-D5294D8311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45348"/>
              </p:ext>
            </p:extLst>
          </p:nvPr>
        </p:nvGraphicFramePr>
        <p:xfrm>
          <a:off x="1356852" y="1160605"/>
          <a:ext cx="9812593" cy="5654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4D2DFD3-D2E8-3171-2C67-6D3C599BC5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264" y="1362297"/>
            <a:ext cx="4211175" cy="1904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F3545-CAFF-0300-6D53-83F87EB321D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3973" y="1362297"/>
            <a:ext cx="4211175" cy="1791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181A88-E55A-ABD0-8F9D-7F89125159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9661" y="4788310"/>
            <a:ext cx="4211176" cy="19095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DBF05D-D984-2239-47E4-224D06F565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37617" y="4788310"/>
            <a:ext cx="3983885" cy="1979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A5E65F-B190-DB6F-474A-295CC152260F}"/>
              </a:ext>
            </a:extLst>
          </p:cNvPr>
          <p:cNvSpPr txBox="1"/>
          <p:nvPr/>
        </p:nvSpPr>
        <p:spPr>
          <a:xfrm>
            <a:off x="1774079" y="3373285"/>
            <a:ext cx="264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customers have churned?</a:t>
            </a:r>
            <a:endParaRPr lang="en-IN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84136-9CD9-848A-A6EA-DF86F04F730E}"/>
              </a:ext>
            </a:extLst>
          </p:cNvPr>
          <p:cNvSpPr txBox="1"/>
          <p:nvPr/>
        </p:nvSpPr>
        <p:spPr>
          <a:xfrm>
            <a:off x="1739661" y="4017301"/>
            <a:ext cx="264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features are most correlated with churn?</a:t>
            </a:r>
            <a:endParaRPr lang="en-IN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F81280-801C-1FD5-3AAF-0CA978A0DE2B}"/>
              </a:ext>
            </a:extLst>
          </p:cNvPr>
          <p:cNvSpPr txBox="1"/>
          <p:nvPr/>
        </p:nvSpPr>
        <p:spPr>
          <a:xfrm>
            <a:off x="8066445" y="3129601"/>
            <a:ext cx="293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churn vary by gender, age, contract type, or tenure?</a:t>
            </a:r>
            <a:endParaRPr lang="en-IN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0057ED-A3B8-BC65-98C5-EEF8708832DF}"/>
              </a:ext>
            </a:extLst>
          </p:cNvPr>
          <p:cNvSpPr txBox="1"/>
          <p:nvPr/>
        </p:nvSpPr>
        <p:spPr>
          <a:xfrm>
            <a:off x="8075805" y="3968697"/>
            <a:ext cx="2935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factors influencing customer retention?</a:t>
            </a:r>
            <a:endParaRPr lang="en-IN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50B270-BC06-6DC0-75CF-9200E0E58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32D987E-3B19-C215-466E-BE11483E230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A0174-6A59-971B-E653-C383F923D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E12224F-CD74-5A72-B5A8-AA4A52A31009}"/>
              </a:ext>
            </a:extLst>
          </p:cNvPr>
          <p:cNvSpPr txBox="1">
            <a:spLocks/>
          </p:cNvSpPr>
          <p:nvPr/>
        </p:nvSpPr>
        <p:spPr>
          <a:xfrm>
            <a:off x="228600" y="2697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50B991-C218-2AFF-E87A-BB43A64F3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468617-1044-15ED-130B-17A30425DA5F}"/>
              </a:ext>
            </a:extLst>
          </p:cNvPr>
          <p:cNvCxnSpPr/>
          <p:nvPr/>
        </p:nvCxnSpPr>
        <p:spPr>
          <a:xfrm>
            <a:off x="6096000" y="1268361"/>
            <a:ext cx="0" cy="5476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A7E80E-2DB0-B3C1-8C19-87642D6CAA61}"/>
              </a:ext>
            </a:extLst>
          </p:cNvPr>
          <p:cNvCxnSpPr/>
          <p:nvPr/>
        </p:nvCxnSpPr>
        <p:spPr>
          <a:xfrm>
            <a:off x="132735" y="3677264"/>
            <a:ext cx="119265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B03DDF6-C75D-AA06-2AA8-4C59F41F0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7" y="657539"/>
            <a:ext cx="4615047" cy="29251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D66621-56BA-CC99-E984-FD7D2CB4B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925" y="760990"/>
            <a:ext cx="5214776" cy="26781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A967E5F-DC24-F44A-6A50-0D9AA4F2F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938" y="3820788"/>
            <a:ext cx="5325442" cy="292413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44E3C21-C0A7-1934-A2F0-1430F2C31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767" y="3964809"/>
            <a:ext cx="5410295" cy="27801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190E022-2ECD-4F86-E84F-298BA1BAF5B3}"/>
              </a:ext>
            </a:extLst>
          </p:cNvPr>
          <p:cNvSpPr txBox="1"/>
          <p:nvPr/>
        </p:nvSpPr>
        <p:spPr>
          <a:xfrm>
            <a:off x="5181592" y="3062945"/>
            <a:ext cx="1504334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Churn=1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Churn=0</a:t>
            </a:r>
          </a:p>
        </p:txBody>
      </p:sp>
    </p:spTree>
    <p:extLst>
      <p:ext uri="{BB962C8B-B14F-4D97-AF65-F5344CB8AC3E}">
        <p14:creationId xmlns:p14="http://schemas.microsoft.com/office/powerpoint/2010/main" val="197822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40685" y="2180825"/>
            <a:ext cx="13716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Predictive Modelling?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Models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202220"/>
            <a:ext cx="1752042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 gives a probability that specific customer will churn next month so it can trigger an automated retention offer.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2103" y="3429000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7857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 Curve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121828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and picks the best model for Predicting churn. Interpret model like feature importance </a:t>
            </a:r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407</TotalTime>
  <Words>1011</Words>
  <Application>Microsoft Office PowerPoint</Application>
  <PresentationFormat>Widescreen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Courier New</vt:lpstr>
      <vt:lpstr>Segoe UI Light</vt:lpstr>
      <vt:lpstr>Times New Roman</vt:lpstr>
      <vt:lpstr>Office Theme</vt:lpstr>
      <vt:lpstr>Customer Churn Analysis</vt:lpstr>
      <vt:lpstr>Project analysis slide 4</vt:lpstr>
      <vt:lpstr>Project analysis slide 4</vt:lpstr>
      <vt:lpstr>Project analysis slide 4</vt:lpstr>
      <vt:lpstr>Project analysis slide 4</vt:lpstr>
      <vt:lpstr>Project analysis slide 4</vt:lpstr>
      <vt:lpstr>Project analysis slide 2</vt:lpstr>
      <vt:lpstr>Project analysis slide 2</vt:lpstr>
      <vt:lpstr>Project analysis slide 3</vt:lpstr>
      <vt:lpstr>Project analysis slide 2</vt:lpstr>
      <vt:lpstr>Project analysis slide 5</vt:lpstr>
      <vt:lpstr>Project analysis slide 6</vt:lpstr>
      <vt:lpstr>Project analysis slide 7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 devi</dc:creator>
  <cp:lastModifiedBy>sakthi devi</cp:lastModifiedBy>
  <cp:revision>11</cp:revision>
  <dcterms:created xsi:type="dcterms:W3CDTF">2025-10-24T06:11:38Z</dcterms:created>
  <dcterms:modified xsi:type="dcterms:W3CDTF">2025-10-24T15:24:26Z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