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drawings/vmlDrawing4.vml" ContentType="application/vnd.openxmlformats-officedocument.vmlDrawing"/>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61" d="100"/>
          <a:sy n="61" d="100"/>
        </p:scale>
        <p:origin x="1074" y="60"/>
      </p:cViewPr>
      <p:guideLst>
        <p:guide orient="horz" pos="2880"/>
        <p:guide pos="2160"/>
      </p:guideLst>
    </p:cSldViewPr>
  </p:slideViewPr>
  <p:notesTextViewPr>
    <p:cViewPr>
      <p:scale>
        <a:sx n="100" d="100"/>
        <a:sy n="100" d="100"/>
      </p:scale>
      <p:origin x="0" y="0"/>
    </p:cViewPr>
  </p:notesTextViewPr>
  <p:notesViewPr>
    <p:cSldViewPr>
      <p:cViewPr>
        <p:scale>
          <a:sx n="1" d="100"/>
          <a:sy n="1" d="100"/>
        </p:scale>
        <p:origin x="0" y="0"/>
      </p:cViewPr>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46" name=""/>
        <p:cNvGrpSpPr/>
        <p:nvPr/>
      </p:nvGrpSpPr>
      <p:grpSpPr>
        <a:xfrm>
          <a:off x="0" y="0"/>
          <a: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01-09-2024</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name="">
    <p:spTree>
      <p:nvGrpSpPr>
        <p:cNvPr id="22" name=""/>
        <p:cNvGrpSpPr/>
        <p:nvPr/>
      </p:nvGrpSpPr>
      <p:grpSpPr>
        <a:xfrm>
          <a:off x="0" y="0"/>
          <a: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spc="1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spc="1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spc="1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spc="1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spc="1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spc="10"/>
              <a:t>‹#›</a:t>
            </a:fld>
            <a:endParaRPr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package" Target="../embeddings/Microsoft_Office_Excel_2007_Workbook1.xlsx"/><Relationship Id="rId3" Type="http://schemas.openxmlformats.org/officeDocument/2006/relationships/image" Target="../media/image12.emf"/><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slideLayout" Target="../slideLayouts/slideLayout4.xml"/><Relationship Id="rId7" Type="http://schemas.openxmlformats.org/officeDocument/2006/relationships/vmlDrawing" Target="../drawings/vmlDrawing4.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image" Target="../media/image5.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name="">
    <p:spTree>
      <p:nvGrpSpPr>
        <p:cNvPr id="19" name=""/>
        <p:cNvGrpSpPr/>
        <p:nvPr/>
      </p:nvGrpSpPr>
      <p:grpSpPr>
        <a:xfrm>
          <a:off x="0" y="0"/>
          <a:ext cx="0" cy="0"/>
        </a:xfrm>
      </p:grpSpPr>
      <p:grpSp>
        <p:nvGrpSpPr>
          <p:cNvPr id="20" name="" title=""/>
          <p:cNvGrpSpPr/>
          <p:nvPr/>
        </p:nvGrpSpPr>
        <p:grpSpPr>
          <a:xfrm>
            <a:off x="876299" y="990600"/>
            <a:ext cx="1743075" cy="1333500"/>
            <a:chOff x="241299" y="355600"/>
            <a:chExt cx="1743075" cy="1333500"/>
          </a:xfrm>
        </p:grpSpPr>
        <p:sp>
          <p:nvSpPr>
            <p:cNvPr id="1048596" name="object 3" title=""/>
            <p:cNvSpPr/>
            <p:nvPr/>
          </p:nvSpPr>
          <p:spPr>
            <a:xfrm>
              <a:off x="241299" y="631825"/>
              <a:ext cx="1228725" cy="1057275"/>
            </a:xfrm>
            <a:solidFill>
              <a:srgbClr val="5FCAEE"/>
            </a:solidFill>
          </p:spPr>
          <p:style>
            <a:lnRef idx="2">
              <a:schemeClr val="accent1">
                <a:shade val="50000"/>
              </a:schemeClr>
            </a:lnRef>
            <a:fillRef idx="1">
              <a:schemeClr val="accent1"/>
            </a:fillRef>
            <a:effectRef idx="0">
              <a:schemeClr val="accent1"/>
            </a:effectRef>
            <a:fontRef idx="minor">
              <a:schemeClr val="lt1"/>
            </a:fontRef>
          </p:style>
          <p:txBody>
            <a:bodyPr anchor="t" bIns="0" lIns="0" rIns="0" rtlCol="0" tIns="0" wrap="square"/>
            <a:p>
              <a:pPr algn="l" indent="0" marL="0" marR="0">
                <a:lnSpc>
                  <a:spcPct val="0"/>
                </a:lnSpc>
                <a:spcBef>
                  <a:spcPct val="0"/>
                </a:spcBef>
                <a:spcAft>
                  <a:spcPct val="0"/>
                </a:spcAft>
              </a:pPr>
            </a:p>
          </p:txBody>
        </p:sp>
        <p:sp>
          <p:nvSpPr>
            <p:cNvPr id="1048597" name="object 4" title=""/>
            <p:cNvSpPr/>
            <p:nvPr/>
          </p:nvSpPr>
          <p:spPr>
            <a:xfrm>
              <a:off x="1336674" y="355600"/>
              <a:ext cx="647700" cy="561975"/>
            </a:xfrm>
            <a:solidFill>
              <a:srgbClr val="2D936B"/>
            </a:solidFill>
          </p:spPr>
          <p:style>
            <a:lnRef idx="2">
              <a:schemeClr val="accent1">
                <a:shade val="50000"/>
              </a:schemeClr>
            </a:lnRef>
            <a:fillRef idx="1">
              <a:schemeClr val="accent1"/>
            </a:fillRef>
            <a:effectRef idx="0">
              <a:schemeClr val="accent1"/>
            </a:effectRef>
            <a:fontRef idx="minor">
              <a:schemeClr val="lt1"/>
            </a:fontRef>
          </p:style>
          <p:txBody>
            <a:bodyPr anchor="t" bIns="0" lIns="0" rIns="0" rtlCol="0" tIns="0" wrap="square"/>
            <a:p>
              <a:pPr algn="l" indent="0" marL="0" marR="0">
                <a:lnSpc>
                  <a:spcPct val="0"/>
                </a:lnSpc>
                <a:spcBef>
                  <a:spcPct val="0"/>
                </a:spcBef>
                <a:spcAft>
                  <a:spcPct val="0"/>
                </a:spcAft>
              </a:pPr>
            </a:p>
          </p:txBody>
        </p:sp>
      </p:grpSp>
      <p:sp>
        <p:nvSpPr>
          <p:cNvPr id="1048598" name="object 5" title=""/>
          <p:cNvSpPr/>
          <p:nvPr/>
        </p:nvSpPr>
        <p:spPr>
          <a:xfrm>
            <a:off x="3752850" y="1190625"/>
            <a:ext cx="1666875" cy="1438275"/>
          </a:xfrm>
          <a:solidFill>
            <a:srgbClr val="42D0A1"/>
          </a:solidFill>
        </p:spPr>
        <p:style>
          <a:lnRef idx="2">
            <a:schemeClr val="accent1">
              <a:shade val="50000"/>
            </a:schemeClr>
          </a:lnRef>
          <a:fillRef idx="1">
            <a:schemeClr val="accent1"/>
          </a:fillRef>
          <a:effectRef idx="0">
            <a:schemeClr val="accent1"/>
          </a:effectRef>
          <a:fontRef idx="minor">
            <a:schemeClr val="lt1"/>
          </a:fontRef>
        </p:style>
        <p:txBody>
          <a:bodyPr anchor="t" bIns="0" lIns="0" rIns="0" rtlCol="0" tIns="0" wrap="square"/>
          <a:p>
            <a:pPr algn="l" indent="0" marL="0" marR="0">
              <a:lnSpc>
                <a:spcPct val="0"/>
              </a:lnSpc>
              <a:spcBef>
                <a:spcPct val="0"/>
              </a:spcBef>
              <a:spcAft>
                <a:spcPct val="0"/>
              </a:spcAft>
            </a:pPr>
          </a:p>
        </p:txBody>
      </p:sp>
      <p:sp>
        <p:nvSpPr>
          <p:cNvPr id="1048599" name="object 6" title=""/>
          <p:cNvSpPr/>
          <p:nvPr/>
        </p:nvSpPr>
        <p:spPr>
          <a:xfrm>
            <a:off x="3800475" y="5229225"/>
            <a:ext cx="723900" cy="619125"/>
          </a:xfrm>
          <a:solidFill>
            <a:srgbClr val="42AF51"/>
          </a:solidFill>
        </p:spPr>
        <p:style>
          <a:lnRef idx="2">
            <a:schemeClr val="accent1">
              <a:shade val="50000"/>
            </a:schemeClr>
          </a:lnRef>
          <a:fillRef idx="1">
            <a:schemeClr val="accent1"/>
          </a:fillRef>
          <a:effectRef idx="0">
            <a:schemeClr val="accent1"/>
          </a:effectRef>
          <a:fontRef idx="minor">
            <a:schemeClr val="lt1"/>
          </a:fontRef>
        </p:style>
        <p:txBody>
          <a:bodyPr anchor="t" bIns="0" lIns="0" rIns="0" rtlCol="0" tIns="0" wrap="square"/>
          <a:p>
            <a:pPr algn="l" indent="0" marL="0" marR="0">
              <a:lnSpc>
                <a:spcPct val="0"/>
              </a:lnSpc>
              <a:spcBef>
                <a:spcPct val="0"/>
              </a:spcBef>
              <a:spcAft>
                <a:spcPct val="0"/>
              </a:spcAft>
            </a:pPr>
          </a:p>
        </p:txBody>
      </p:sp>
      <p:sp>
        <p:nvSpPr>
          <p:cNvPr id="1048600" name="Holder 2"/>
          <p:cNvSpPr>
            <a:spLocks noGrp="1"/>
          </p:cNvSpPr>
          <p:nvPr>
            <p:ph type="ctrTitle"/>
          </p:nvPr>
        </p:nvSpPr>
        <p:spPr>
          <a:xfrm>
            <a:off x="-828675" y="19665"/>
            <a:ext cx="9982200" cy="504190"/>
          </a:xfrm>
          <a:prstGeom prst="rect"/>
          <a:noFill/>
        </p:spPr>
        <p:txBody>
          <a:bodyPr anchor="t" bIns="0" lIns="0" rIns="0" tIns="16510" wrap="square">
            <a:spAutoFit/>
          </a:bodyPr>
          <a:lstStyle>
            <a:lvl1pPr>
              <a:defRPr b="0" sz="3200" i="0">
                <a:solidFill>
                  <a:schemeClr val="tx1"/>
                </a:solidFill>
                <a:latin typeface="Trebuchet MS"/>
                <a:cs typeface="Trebuchet MS"/>
              </a:defRPr>
            </a:lvl1pPr>
          </a:lstStyle>
          <a:p>
            <a:pPr algn="l" indent="0" marL="3213735" marR="0">
              <a:lnSpc>
                <a:spcPct val="100000"/>
              </a:lnSpc>
              <a:spcBef>
                <a:spcPts val="130"/>
              </a:spcBef>
              <a:spcAft>
                <a:spcPct val="0"/>
              </a:spcAft>
            </a:pPr>
            <a:r>
              <a:rPr baseline="0" b="1" sz="3200" spc="0">
                <a:solidFill>
                  <a:srgbClr val="0F0F0F"/>
                </a:solidFill>
                <a:latin typeface="&quot;Times New Roman&quot;"/>
              </a:rPr>
              <a:t>Employee Data Analysis using Excel</a:t>
            </a:r>
          </a:p>
        </p:txBody>
      </p:sp>
      <p:pic>
        <p:nvPicPr>
          <p:cNvPr id="2097152" name="object 9" title=""/>
          <p:cNvPicPr>
            <a:picLocks/>
          </p:cNvPicPr>
          <p:nvPr/>
        </p:nvPicPr>
        <p:blipFill>
          <a:blip xmlns:r="http://schemas.openxmlformats.org/officeDocument/2006/relationships" r:embed="rId1"/>
          <a:stretch>
            <a:fillRect/>
          </a:stretch>
        </p:blipFill>
        <p:spPr>
          <a:xfrm>
            <a:off x="676275" y="6467475"/>
            <a:ext cx="2143125" cy="200025"/>
          </a:xfrm>
          <a:prstGeom prst="rect"/>
        </p:spPr>
      </p:pic>
      <p:sp>
        <p:nvSpPr>
          <p:cNvPr id="1048601" name="Holder 6"/>
          <p:cNvSpPr>
            <a:spLocks noGrp="1"/>
          </p:cNvSpPr>
          <p:nvPr>
            <p:ph type="sldNum" sz="quarter" idx="7"/>
          </p:nvPr>
        </p:nvSpPr>
        <p:spPr>
          <a:xfrm>
            <a:off x="11353418" y="6473337"/>
            <a:ext cx="151129" cy="174625"/>
          </a:xfrm>
          <a:noFill/>
        </p:spPr>
        <p:txBody>
          <a:bodyPr anchor="t" bIns="0" lIns="0" rIns="0" tIns="6985" wrap="square"/>
          <a:lstStyle>
            <a:lvl1pPr>
              <a:defRPr b="0" sz="1100" i="0">
                <a:solidFill>
                  <a:srgbClr val="2D936B"/>
                </a:solidFill>
                <a:latin typeface="Trebuchet MS"/>
                <a:cs typeface="Trebuchet MS"/>
              </a:defRPr>
            </a:lvl1pPr>
          </a:lstStyle>
          <a:p>
            <a:pPr algn="l" indent="0" marL="38100" marR="0">
              <a:lnSpc>
                <a:spcPct val="100000"/>
              </a:lnSpc>
              <a:spcBef>
                <a:spcPts val="55"/>
              </a:spcBef>
              <a:spcAft>
                <a:spcPct val="0"/>
              </a:spcAft>
            </a:pPr>
            <a:r>
              <a:rPr baseline="0" sz="1100" spc="10">
                <a:solidFill>
                  <a:srgbClr val="2D936B"/>
                </a:solidFill>
                <a:latin typeface="&quot;Trebuchet MS&quot;"/>
              </a:rPr>
              <a:t>1</a:t>
            </a:r>
          </a:p>
        </p:txBody>
      </p:sp>
      <p:sp>
        <p:nvSpPr>
          <p:cNvPr id="1048602" name="TextBox 13" title=""/>
          <p:cNvSpPr/>
          <p:nvPr/>
        </p:nvSpPr>
        <p:spPr>
          <a:xfrm>
            <a:off x="1216914" y="1827528"/>
            <a:ext cx="8958437" cy="3647440"/>
          </a:xfrm>
          <a:prstGeom prst="rect"/>
          <a:noFill/>
        </p:spPr>
        <p:style>
          <a:lnRef idx="2">
            <a:schemeClr val="accent1">
              <a:shade val="50000"/>
            </a:schemeClr>
          </a:lnRef>
          <a:fillRef idx="1">
            <a:schemeClr val="accent1"/>
          </a:fillRef>
          <a:effectRef idx="0">
            <a:schemeClr val="accent1"/>
          </a:effectRef>
          <a:fontRef idx="minor">
            <a:schemeClr val="lt1"/>
          </a:fontRef>
        </p:style>
        <p:txBody>
          <a:bodyPr anchor="t" bIns="45720" lIns="91440" rIns="91440" rtlCol="0" tIns="45720" wrap="square"/>
          <a:p>
            <a:pPr algn="l" indent="0" marL="0" marR="0">
              <a:lnSpc>
                <a:spcPct val="100000"/>
              </a:lnSpc>
              <a:spcBef>
                <a:spcPct val="0"/>
              </a:spcBef>
              <a:spcAft>
                <a:spcPct val="0"/>
              </a:spcAft>
            </a:pPr>
            <a:r>
              <a:rPr baseline="0" b="1" sz="2400" i="1" spc="0">
                <a:solidFill>
                  <a:srgbClr val="000000"/>
                </a:solidFill>
                <a:latin typeface="Calibri"/>
              </a:rPr>
              <a:t>NAME </a:t>
            </a:r>
            <a:r>
              <a:rPr baseline="0" b="1" sz="2400" i="1" spc="0">
                <a:solidFill>
                  <a:srgbClr val="000000"/>
                </a:solidFill>
                <a:latin typeface="Calibri"/>
              </a:rPr>
              <a:t>               : </a:t>
            </a:r>
            <a:r>
              <a:rPr baseline="0" b="1" sz="2400" i="1" lang="en-US" spc="0">
                <a:solidFill>
                  <a:srgbClr val="000000"/>
                </a:solidFill>
                <a:latin typeface="Calibri"/>
              </a:rPr>
              <a:t>G</a:t>
            </a:r>
            <a:r>
              <a:rPr baseline="0" b="1" sz="2400" i="1" lang="en-US" spc="0">
                <a:solidFill>
                  <a:srgbClr val="000000"/>
                </a:solidFill>
                <a:latin typeface="Calibri"/>
              </a:rPr>
              <a:t>.</a:t>
            </a:r>
            <a:r>
              <a:rPr baseline="0" b="1" sz="2400" i="1" spc="0">
                <a:solidFill>
                  <a:srgbClr val="000000"/>
                </a:solidFill>
                <a:latin typeface="Calibri"/>
              </a:rPr>
              <a:t>S</a:t>
            </a:r>
            <a:r>
              <a:rPr baseline="0" b="1" sz="2400" i="1" spc="0">
                <a:solidFill>
                  <a:srgbClr val="000000"/>
                </a:solidFill>
                <a:latin typeface="Calibri"/>
              </a:rPr>
              <a:t>AKTHI</a:t>
            </a:r>
            <a:endParaRPr altLang="en-US" lang="zh-CN"/>
          </a:p>
          <a:p>
            <a:pPr algn="l" indent="0" marL="0" marR="0">
              <a:lnSpc>
                <a:spcPct val="100000"/>
              </a:lnSpc>
              <a:spcBef>
                <a:spcPct val="0"/>
              </a:spcBef>
              <a:spcAft>
                <a:spcPct val="0"/>
              </a:spcAft>
            </a:pPr>
            <a:endParaRPr altLang="en-US" lang="zh-CN"/>
          </a:p>
          <a:p>
            <a:pPr algn="l" indent="0" marL="0" marR="0">
              <a:lnSpc>
                <a:spcPct val="100000"/>
              </a:lnSpc>
              <a:spcBef>
                <a:spcPct val="0"/>
              </a:spcBef>
              <a:spcAft>
                <a:spcPct val="0"/>
              </a:spcAft>
            </a:pPr>
            <a:r>
              <a:rPr baseline="0" b="1" sz="2400" i="1" spc="0">
                <a:solidFill>
                  <a:srgbClr val="000000"/>
                </a:solidFill>
                <a:latin typeface="Calibri"/>
              </a:rPr>
              <a:t>REGISTER NO</a:t>
            </a:r>
            <a:r>
              <a:rPr baseline="0" b="1" sz="2400" i="1" spc="0">
                <a:solidFill>
                  <a:srgbClr val="000000"/>
                </a:solidFill>
                <a:latin typeface="Calibri"/>
              </a:rPr>
              <a:t>.  </a:t>
            </a:r>
            <a:r>
              <a:rPr baseline="0" b="1" sz="2400" i="1" spc="0">
                <a:solidFill>
                  <a:srgbClr val="000000"/>
                </a:solidFill>
                <a:latin typeface="Calibri"/>
              </a:rPr>
              <a:t>:</a:t>
            </a:r>
            <a:r>
              <a:rPr baseline="0" b="1" sz="2400" i="1" spc="0">
                <a:solidFill>
                  <a:srgbClr val="000000"/>
                </a:solidFill>
                <a:latin typeface="Calibri"/>
              </a:rPr>
              <a:t> 312218</a:t>
            </a:r>
            <a:r>
              <a:rPr baseline="0" b="1" sz="2400" i="1" lang="en-US" spc="0">
                <a:solidFill>
                  <a:srgbClr val="000000"/>
                </a:solidFill>
                <a:latin typeface="Calibri"/>
              </a:rPr>
              <a:t>3</a:t>
            </a:r>
            <a:r>
              <a:rPr baseline="0" b="1" sz="2400" i="1" lang="en-US" spc="0">
                <a:solidFill>
                  <a:srgbClr val="000000"/>
                </a:solidFill>
                <a:latin typeface="Calibri"/>
              </a:rPr>
              <a:t>0</a:t>
            </a:r>
            <a:r>
              <a:rPr baseline="0" b="1" sz="2400" i="1" lang="en-US" spc="0">
                <a:solidFill>
                  <a:srgbClr val="000000"/>
                </a:solidFill>
                <a:latin typeface="Calibri"/>
              </a:rPr>
              <a:t>1</a:t>
            </a:r>
            <a:endParaRPr altLang="en-US" lang="zh-CN"/>
          </a:p>
          <a:p>
            <a:pPr algn="l" indent="0" marL="0" marR="0">
              <a:lnSpc>
                <a:spcPct val="100000"/>
              </a:lnSpc>
              <a:spcBef>
                <a:spcPct val="0"/>
              </a:spcBef>
              <a:spcAft>
                <a:spcPct val="0"/>
              </a:spcAft>
            </a:pPr>
            <a:r>
              <a:rPr baseline="0">
                <a:latin typeface="inherit"/>
              </a:rPr>
              <a:t>&amp;nbsp;</a:t>
            </a:r>
          </a:p>
          <a:p>
            <a:pPr algn="l" indent="0" marL="0" marR="0">
              <a:lnSpc>
                <a:spcPct val="100000"/>
              </a:lnSpc>
              <a:spcBef>
                <a:spcPct val="0"/>
              </a:spcBef>
              <a:spcAft>
                <a:spcPct val="0"/>
              </a:spcAft>
            </a:pPr>
            <a:r>
              <a:rPr baseline="0" b="1" sz="2400" i="1" spc="0">
                <a:solidFill>
                  <a:srgbClr val="000000"/>
                </a:solidFill>
                <a:latin typeface="Calibri"/>
              </a:rPr>
              <a:t>DEPARTMENT</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spc="0">
                <a:solidFill>
                  <a:srgbClr val="000000"/>
                </a:solidFill>
                <a:latin typeface="Calibri"/>
              </a:rPr>
              <a:t>:</a:t>
            </a:r>
            <a:r>
              <a:rPr baseline="0" b="1" sz="2400" i="1" spc="0">
                <a:solidFill>
                  <a:srgbClr val="000000"/>
                </a:solidFill>
                <a:latin typeface="Calibri"/>
              </a:rPr>
              <a:t> </a:t>
            </a:r>
            <a:r>
              <a:rPr baseline="0" b="1" sz="2400" i="1" lang="en-US" spc="0">
                <a:solidFill>
                  <a:srgbClr val="000000"/>
                </a:solidFill>
                <a:latin typeface="Calibri"/>
              </a:rPr>
              <a:t> </a:t>
            </a:r>
            <a:r>
              <a:rPr baseline="0" b="1" sz="2400" i="1" spc="0">
                <a:solidFill>
                  <a:srgbClr val="000000"/>
                </a:solidFill>
                <a:latin typeface="Calibri"/>
              </a:rPr>
              <a:t>C</a:t>
            </a:r>
            <a:r>
              <a:rPr baseline="0" b="1" sz="2400" i="1" spc="0">
                <a:solidFill>
                  <a:srgbClr val="000000"/>
                </a:solidFill>
                <a:latin typeface="Calibri"/>
              </a:rPr>
              <a:t>OMMERCE</a:t>
            </a:r>
            <a:endParaRPr altLang="en-US" lang="zh-CN"/>
          </a:p>
          <a:p>
            <a:pPr algn="l" indent="0" marL="0" marR="0">
              <a:lnSpc>
                <a:spcPct val="100000"/>
              </a:lnSpc>
              <a:spcBef>
                <a:spcPct val="0"/>
              </a:spcBef>
              <a:spcAft>
                <a:spcPct val="0"/>
              </a:spcAft>
            </a:pPr>
            <a:r>
              <a:rPr baseline="0">
                <a:latin typeface="inherit"/>
              </a:rPr>
              <a:t>&amp;nbsp;</a:t>
            </a:r>
          </a:p>
          <a:p>
            <a:pPr algn="l" indent="0" marL="0" marR="0">
              <a:lnSpc>
                <a:spcPct val="100000"/>
              </a:lnSpc>
              <a:spcBef>
                <a:spcPct val="0"/>
              </a:spcBef>
              <a:spcAft>
                <a:spcPct val="0"/>
              </a:spcAft>
            </a:pPr>
            <a:r>
              <a:rPr baseline="0" b="1" sz="2400" i="1" spc="0">
                <a:solidFill>
                  <a:srgbClr val="000000"/>
                </a:solidFill>
                <a:latin typeface="Calibri"/>
              </a:rPr>
              <a:t>COLLEGE</a:t>
            </a:r>
            <a:r>
              <a:rPr baseline="0" b="1" sz="2400" i="1" spc="0">
                <a:solidFill>
                  <a:srgbClr val="000000"/>
                </a:solidFill>
                <a:latin typeface="Calibri"/>
              </a:rPr>
              <a:t>          :</a:t>
            </a:r>
            <a:r>
              <a:rPr baseline="0" b="1" sz="2400" i="1" spc="0">
                <a:solidFill>
                  <a:srgbClr val="000000"/>
                </a:solidFill>
                <a:latin typeface="Calibri"/>
              </a:rPr>
              <a:t>  GOVERNMENT ARTS &amp;amp; SCIENCE </a:t>
            </a:r>
          </a:p>
          <a:p>
            <a:pPr algn="l" indent="0" marL="0" marR="0">
              <a:lnSpc>
                <a:spcPct val="100000"/>
              </a:lnSpc>
              <a:spcBef>
                <a:spcPct val="0"/>
              </a:spcBef>
              <a:spcAft>
                <a:spcPct val="0"/>
              </a:spcAft>
            </a:pPr>
            <a:r>
              <a:rPr baseline="0" b="1" sz="2400" i="1" spc="0">
                <a:solidFill>
                  <a:srgbClr val="000000"/>
                </a:solidFill>
                <a:latin typeface="Calibri"/>
              </a:rPr>
              <a:t>                               Dr. RadhaKrishnan Nagar,Tondiarpet,ch-12</a:t>
            </a:r>
          </a:p>
          <a:p>
            <a:pPr algn="l" indent="0" marL="0" marR="0">
              <a:lnSpc>
                <a:spcPct val="100000"/>
              </a:lnSpc>
              <a:spcBef>
                <a:spcPct val="0"/>
              </a:spcBef>
              <a:spcAft>
                <a:spcPct val="0"/>
              </a:spcAft>
            </a:pPr>
          </a:p>
          <a:p>
            <a:pPr algn="l" indent="0" marL="0" marR="0">
              <a:lnSpc>
                <a:spcPct val="100000"/>
              </a:lnSpc>
              <a:spcBef>
                <a:spcPct val="0"/>
              </a:spcBef>
              <a:spcAft>
                <a:spcPct val="0"/>
              </a:spcAft>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
    <p:spTree>
      <p:nvGrpSpPr>
        <p:cNvPr id="40" name=""/>
        <p:cNvGrpSpPr/>
        <p:nvPr/>
      </p:nvGrpSpPr>
      <p:grpSpPr>
        <a:xfrm>
          <a:off x="0" y="0"/>
          <a:ext cx="0" cy="0"/>
        </a:xfrm>
      </p:grpSpPr>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a:stretch>
            <a:fillRect/>
          </a:stretch>
        </p:blipFill>
        <p:spPr>
          <a:xfrm>
            <a:off x="1666875" y="6467475"/>
            <a:ext cx="76200" cy="177800"/>
          </a:xfrm>
          <a:prstGeom prst="rect"/>
        </p:spPr>
      </p:pic>
      <p:sp>
        <p:nvSpPr>
          <p:cNvPr id="104867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sz="1100" spc="10">
                <a:solidFill>
                  <a:srgbClr val="2D936B"/>
                </a:solidFill>
                <a:latin typeface="Trebuchet MS"/>
                <a:cs typeface="Trebuchet MS"/>
              </a:rPr>
              <a:t>10</a:t>
            </a:fld>
            <a:endParaRPr sz="1100">
              <a:latin typeface="Trebuchet MS"/>
              <a:cs typeface="Trebuchet MS"/>
            </a:endParaRPr>
          </a:p>
        </p:txBody>
      </p:sp>
      <p:sp>
        <p:nvSpPr>
          <p:cNvPr id="1048676" name="object 8"/>
          <p:cNvSpPr txBox="1"/>
          <p:nvPr/>
        </p:nvSpPr>
        <p:spPr>
          <a:xfrm>
            <a:off x="739775" y="291147"/>
            <a:ext cx="3303904" cy="1461135"/>
          </a:xfrm>
          <a:prstGeom prst="rect"/>
          <a:solidFill>
            <a:srgbClr val="00B0F0"/>
          </a:solidFill>
          <a:ln>
            <a:solidFill>
              <a:srgbClr val="00B0F0"/>
            </a:solidFill>
          </a:ln>
        </p:spPr>
        <p:txBody>
          <a:bodyPr bIns="0" lIns="0" rIns="0" rtlCol="0" tIns="13335" vert="horz" wrap="square">
            <a:spAutoFit/>
          </a:bodyPr>
          <a:p>
            <a:pPr marL="12700">
              <a:lnSpc>
                <a:spcPct val="100000"/>
              </a:lnSpc>
              <a:spcBef>
                <a:spcPts val="105"/>
              </a:spcBef>
            </a:pPr>
            <a:r>
              <a:rPr b="1" sz="4800" spc="15" u="sng">
                <a:latin typeface="Trebuchet MS"/>
                <a:cs typeface="Trebuchet MS"/>
              </a:rPr>
              <a:t>M</a:t>
            </a:r>
            <a:r>
              <a:rPr b="1" sz="4800" u="sng">
                <a:latin typeface="Trebuchet MS"/>
                <a:cs typeface="Trebuchet MS"/>
              </a:rPr>
              <a:t>O</a:t>
            </a:r>
            <a:r>
              <a:rPr b="1" sz="4800" spc="-15" u="sng">
                <a:latin typeface="Trebuchet MS"/>
                <a:cs typeface="Trebuchet MS"/>
              </a:rPr>
              <a:t>D</a:t>
            </a:r>
            <a:r>
              <a:rPr b="1" sz="4800" spc="-35" u="sng">
                <a:latin typeface="Trebuchet MS"/>
                <a:cs typeface="Trebuchet MS"/>
              </a:rPr>
              <a:t>E</a:t>
            </a:r>
            <a:r>
              <a:rPr b="1" sz="4800" spc="-30" u="sng">
                <a:latin typeface="Trebuchet MS"/>
                <a:cs typeface="Trebuchet MS"/>
              </a:rPr>
              <a:t>LL</a:t>
            </a:r>
            <a:r>
              <a:rPr b="1" sz="4800" spc="-5" u="sng">
                <a:latin typeface="Trebuchet MS"/>
                <a:cs typeface="Trebuchet MS"/>
              </a:rPr>
              <a:t>I</a:t>
            </a:r>
            <a:r>
              <a:rPr b="1" sz="4800" spc="30" u="sng">
                <a:latin typeface="Trebuchet MS"/>
                <a:cs typeface="Trebuchet MS"/>
              </a:rPr>
              <a:t>N</a:t>
            </a:r>
            <a:r>
              <a:rPr b="1" sz="4800" spc="5" u="sng">
                <a:latin typeface="Trebuchet MS"/>
                <a:cs typeface="Trebuchet MS"/>
              </a:rPr>
              <a:t>G</a:t>
            </a:r>
            <a:endParaRPr sz="4800" u="sng">
              <a:latin typeface="Trebuchet MS"/>
              <a:cs typeface="Trebuchet MS"/>
            </a:endParaRPr>
          </a:p>
        </p:txBody>
      </p:sp>
      <p:sp>
        <p:nvSpPr>
          <p:cNvPr id="104867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TextBox 1"/>
          <p:cNvSpPr txBox="1"/>
          <p:nvPr/>
        </p:nvSpPr>
        <p:spPr>
          <a:xfrm>
            <a:off x="739775" y="1447800"/>
            <a:ext cx="7108825" cy="3647441"/>
          </a:xfrm>
          <a:prstGeom prst="rect"/>
          <a:noFill/>
        </p:spPr>
        <p:txBody>
          <a:bodyPr rtlCol="0" wrap="square">
            <a:spAutoFit/>
          </a:bodyPr>
          <a:p>
            <a:pPr indent="-514350" marL="514350">
              <a:buFont typeface="+mj-lt"/>
              <a:buAutoNum type="romanLcPeriod"/>
            </a:pPr>
            <a:r>
              <a:rPr b="1" sz="2400" lang="en-US"/>
              <a:t>Data cleaning.</a:t>
            </a:r>
          </a:p>
          <a:p>
            <a:pPr indent="-514350" marL="514350">
              <a:buFont typeface="+mj-lt"/>
              <a:buAutoNum type="romanLcPeriod"/>
            </a:pPr>
            <a:r>
              <a:rPr b="1" sz="2400" lang="en-US"/>
              <a:t>Creating table.</a:t>
            </a:r>
          </a:p>
          <a:p>
            <a:pPr indent="-514350" marL="514350">
              <a:buFont typeface="+mj-lt"/>
              <a:buAutoNum type="romanLcPeriod"/>
            </a:pPr>
            <a:r>
              <a:rPr b="1" sz="2400" lang="en-US"/>
              <a:t>Creating pivot chart.</a:t>
            </a:r>
          </a:p>
          <a:p>
            <a:pPr indent="-514350" marL="514350">
              <a:buFont typeface="+mj-lt"/>
              <a:buAutoNum type="romanLcPeriod"/>
            </a:pPr>
            <a:r>
              <a:rPr b="1" sz="2400" lang="en-US"/>
              <a:t>Creating dashboard.</a:t>
            </a:r>
          </a:p>
          <a:p>
            <a:pPr indent="-514350" marL="514350">
              <a:buFont typeface="+mj-lt"/>
              <a:buAutoNum type="romanLcPeriod"/>
            </a:pPr>
            <a:r>
              <a:rPr b="1" sz="2400" lang="en-US"/>
              <a:t>Inserting pivot chart in dashboard.</a:t>
            </a:r>
          </a:p>
          <a:p>
            <a:pPr indent="-514350" marL="514350">
              <a:buFont typeface="+mj-lt"/>
              <a:buAutoNum type="romanLcPeriod"/>
            </a:pPr>
            <a:r>
              <a:rPr b="1" sz="2400" lang="en-US"/>
              <a:t>Inserting formulas in dash board to make interaction.</a:t>
            </a:r>
          </a:p>
          <a:p>
            <a:pPr indent="-514350" marL="514350">
              <a:buFont typeface="+mj-lt"/>
              <a:buAutoNum type="romanLcPeriod"/>
            </a:pPr>
            <a:r>
              <a:rPr b="1" sz="2400" lang="en-US"/>
              <a:t>Creating interactive dashboard by putting all together elements. </a:t>
            </a:r>
          </a:p>
          <a:p>
            <a:pPr indent="-514350" marL="514350">
              <a:buFont typeface="+mj-lt"/>
              <a:buAutoNum type="romanLcPeriod"/>
            </a:pPr>
            <a:endParaRPr b="1"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
    <p:spTree>
      <p:nvGrpSpPr>
        <p:cNvPr id="41" name=""/>
        <p:cNvGrpSpPr/>
        <p:nvPr/>
      </p:nvGrpSpPr>
      <p:grpSpPr>
        <a:xfrm>
          <a:off x="0" y="0"/>
          <a:ext cx="0" cy="0"/>
        </a:xfrm>
      </p:grpSpPr>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a:stretch>
            <a:fillRect/>
          </a:stretch>
        </p:blipFill>
        <p:spPr>
          <a:xfrm>
            <a:off x="1666875" y="6467475"/>
            <a:ext cx="76200" cy="177800"/>
          </a:xfrm>
          <a:prstGeom prst="rect"/>
        </p:spPr>
      </p:pic>
      <p:sp>
        <p:nvSpPr>
          <p:cNvPr id="1048682"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u="sng">
                <a:solidFill>
                  <a:srgbClr val="00B0F0"/>
                </a:solidFill>
              </a:rPr>
              <a:t>R</a:t>
            </a:r>
            <a:r>
              <a:rPr spc="-40" u="sng">
                <a:solidFill>
                  <a:srgbClr val="00B0F0"/>
                </a:solidFill>
              </a:rPr>
              <a:t>E</a:t>
            </a:r>
            <a:r>
              <a:rPr spc="15" u="sng">
                <a:solidFill>
                  <a:srgbClr val="00B0F0"/>
                </a:solidFill>
              </a:rPr>
              <a:t>S</a:t>
            </a:r>
            <a:r>
              <a:rPr spc="-30" u="sng">
                <a:solidFill>
                  <a:srgbClr val="00B0F0"/>
                </a:solidFill>
              </a:rPr>
              <a:t>U</a:t>
            </a:r>
            <a:r>
              <a:rPr spc="-405" u="sng">
                <a:solidFill>
                  <a:srgbClr val="00B0F0"/>
                </a:solidFill>
              </a:rPr>
              <a:t>L</a:t>
            </a:r>
            <a:r>
              <a:rPr u="sng">
                <a:solidFill>
                  <a:srgbClr val="00B0F0"/>
                </a:solidFill>
              </a:rPr>
              <a:t>TS</a:t>
            </a:r>
          </a:p>
        </p:txBody>
      </p:sp>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sz="1100" spc="10">
                <a:solidFill>
                  <a:srgbClr val="2D936B"/>
                </a:solidFill>
                <a:latin typeface="Trebuchet MS"/>
                <a:cs typeface="Trebuchet MS"/>
              </a:rPr>
              <a:t>11</a:t>
            </a:fld>
            <a:endParaRPr sz="1100">
              <a:latin typeface="Trebuchet MS"/>
              <a:cs typeface="Trebuchet MS"/>
            </a:endParaRPr>
          </a:p>
        </p:txBody>
      </p:sp>
      <p:graphicFrame>
        <p:nvGraphicFramePr>
          <p:cNvPr id="4194304" name="Object 14"/>
          <p:cNvGraphicFramePr>
            <a:graphicFrameLocks noChangeAspect="1"/>
          </p:cNvGraphicFramePr>
          <p:nvPr/>
        </p:nvGraphicFramePr>
        <p:xfrm>
          <a:off x="4038600" y="432678"/>
          <a:ext cx="1052310" cy="2525544"/>
        </p:xfrm>
        <a:graphic>
          <a:graphicData uri="http://schemas.openxmlformats.org/presentationml/2006/ole">
            <mc:AlternateContent xmlns:mc="http://schemas.openxmlformats.org/markup-compatibility/2006">
              <mc:Choice xmlns:v="urn:schemas-microsoft-com:vml" Requires="v">
                <p:oleObj name="Worksheet" r:id="rId2" spid="_x0000_s1038" imgH="2525544" imgW="1052310" showAsIcon="1" progId="Excel.Sheet.12">
                  <p:embed/>
                </p:oleObj>
              </mc:Choice>
              <mc:Fallback>
                <p:oleObj name="Worksheet" r:id="rId2" spid="" imgH="2525544" imgW="1052310" showAsIcon="1" progId="Excel.Sheet.12">
                  <p:embed/>
                  <p:pic>
                    <p:nvPicPr>
                      <p:cNvPr id="2097168" name="OLE substitute image"/>
                      <p:cNvPicPr>
                        <a:picLocks/>
                      </p:cNvPicPr>
                      <p:nvPr/>
                    </p:nvPicPr>
                    <p:blipFill>
                      <a:blip xmlns:r="http://schemas.openxmlformats.org/officeDocument/2006/relationships" r:embed="rId3"/>
                      <a:stretch>
                        <a:fillRect/>
                      </a:stretch>
                    </p:blipFill>
                    <p:spPr>
                      <a:xfrm>
                        <a:off x="4038600" y="432678"/>
                        <a:ext cx="1052310" cy="2525544"/>
                      </a:xfrm>
                      <a:prstGeom prst="rect"/>
                    </p:spPr>
                  </p:pic>
                </p:oleObj>
              </mc:Fallback>
            </mc:AlternateContent>
          </a:graphicData>
        </a:graphic>
      </p:graphicFrame>
      <p:sp>
        <p:nvSpPr>
          <p:cNvPr id="1048684" name="TextBox 15"/>
          <p:cNvSpPr txBox="1"/>
          <p:nvPr/>
        </p:nvSpPr>
        <p:spPr>
          <a:xfrm>
            <a:off x="5483925" y="698904"/>
            <a:ext cx="3124200" cy="369332"/>
          </a:xfrm>
          <a:prstGeom prst="rect"/>
          <a:noFill/>
        </p:spPr>
        <p:txBody>
          <a:bodyPr rtlCol="0" wrap="square">
            <a:spAutoFit/>
          </a:bodyPr>
          <a:p>
            <a:r>
              <a:rPr b="1" lang="en-US"/>
              <a:t>(click  to open  file)</a:t>
            </a:r>
            <a:endParaRPr b="1" lang="en-IN"/>
          </a:p>
        </p:txBody>
      </p:sp>
      <p:pic>
        <p:nvPicPr>
          <p:cNvPr id="2097169" name="Picture 19"/>
          <p:cNvPicPr>
            <a:picLocks noChangeAspect="1"/>
          </p:cNvPicPr>
          <p:nvPr/>
        </p:nvPicPr>
        <p:blipFill>
          <a:blip xmlns:r="http://schemas.openxmlformats.org/officeDocument/2006/relationships" r:embed="rId4"/>
          <a:stretch>
            <a:fillRect/>
          </a:stretch>
        </p:blipFill>
        <p:spPr>
          <a:xfrm>
            <a:off x="523006" y="1351165"/>
            <a:ext cx="8468594" cy="4863933"/>
          </a:xfrm>
          <a:prstGeom prst="rect"/>
        </p:spPr>
      </p:pic>
      <p:pic>
        <p:nvPicPr>
          <p:cNvPr id="2097170" name="Graphic 21" descr="Right pointing backhand index"/>
          <p:cNvPicPr>
            <a:picLocks noChangeAspect="1"/>
          </p:cNvPicPr>
          <p:nvPr/>
        </p:nvPicPr>
        <p:blipFill>
          <a:blip xmlns:r="http://schemas.openxmlformats.org/officeDocument/2006/relationships" r:embed="rId5"/>
          <a:stretch>
            <a:fillRect/>
          </a:stretch>
        </p:blipFill>
        <p:spPr>
          <a:xfrm flipH="1">
            <a:off x="5026725" y="654970"/>
            <a:ext cx="457200" cy="4572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
    <p:spTree>
      <p:nvGrpSpPr>
        <p:cNvPr id="42" name=""/>
        <p:cNvGrpSpPr/>
        <p:nvPr/>
      </p:nvGrpSpPr>
      <p:grpSpPr>
        <a:xfrm>
          <a:off x="0" y="0"/>
          <a:ext cx="0" cy="0"/>
        </a:xfrm>
      </p:grpSpPr>
      <p:sp>
        <p:nvSpPr>
          <p:cNvPr id="1048685" name="Title 1"/>
          <p:cNvSpPr>
            <a:spLocks noGrp="1"/>
          </p:cNvSpPr>
          <p:nvPr>
            <p:ph type="title"/>
          </p:nvPr>
        </p:nvSpPr>
        <p:spPr>
          <a:xfrm>
            <a:off x="755332" y="385444"/>
            <a:ext cx="10681335" cy="723901"/>
          </a:xfrm>
        </p:spPr>
        <p:txBody>
          <a:bodyPr/>
          <a:p>
            <a:r>
              <a:rPr lang="en-US" u="sng">
                <a:solidFill>
                  <a:srgbClr val="00B0F0"/>
                </a:solidFill>
                <a:latin typeface="Times New Roman" panose="02020603050405020304" pitchFamily="18" charset="0"/>
                <a:cs typeface="Times New Roman" panose="02020603050405020304" pitchFamily="18" charset="0"/>
              </a:rPr>
              <a:t>Conclusion</a:t>
            </a:r>
            <a:r>
              <a:rPr lang="en-GB" u="sng">
                <a:solidFill>
                  <a:srgbClr val="00B0F0"/>
                </a:solidFill>
                <a:latin typeface="Times New Roman" panose="02020603050405020304" pitchFamily="18" charset="0"/>
                <a:cs typeface="Times New Roman" panose="02020603050405020304" pitchFamily="18" charset="0"/>
              </a:rPr>
              <a:t> :</a:t>
            </a:r>
            <a:endParaRPr lang="en-IN" u="sng">
              <a:solidFill>
                <a:srgbClr val="00B0F0"/>
              </a:solidFill>
              <a:latin typeface="Times New Roman" panose="02020603050405020304" pitchFamily="18" charset="0"/>
              <a:cs typeface="Times New Roman" panose="02020603050405020304" pitchFamily="18" charset="0"/>
            </a:endParaRPr>
          </a:p>
        </p:txBody>
      </p:sp>
      <p:sp>
        <p:nvSpPr>
          <p:cNvPr id="1048686" name="TextBox 2"/>
          <p:cNvSpPr txBox="1"/>
          <p:nvPr/>
        </p:nvSpPr>
        <p:spPr>
          <a:xfrm>
            <a:off x="755332" y="1447800"/>
            <a:ext cx="8083868" cy="2936240"/>
          </a:xfrm>
          <a:prstGeom prst="rect"/>
          <a:noFill/>
          <a:ln>
            <a:solidFill>
              <a:schemeClr val="accent1">
                <a:lumMod val="20000"/>
                <a:lumOff val="80000"/>
              </a:schemeClr>
            </a:solidFill>
          </a:ln>
        </p:spPr>
        <p:txBody>
          <a:bodyPr rtlCol="0" wrap="square">
            <a:spAutoFit/>
          </a:bodyPr>
          <a:p>
            <a:r>
              <a:rPr b="1" sz="2400" lang="en-US">
                <a:solidFill>
                  <a:schemeClr val="accent3">
                    <a:lumMod val="75000"/>
                  </a:schemeClr>
                </a:solidFill>
                <a:latin typeface="Arial" panose="020b0604020202020204" pitchFamily="34" charset="0"/>
                <a:cs typeface="Arial" panose="020b0604020202020204" pitchFamily="34" charset="0"/>
              </a:rPr>
              <a:t>“The average salary and age analysis reveals important trends and patterns within the organization. By understanding these metrics, the company can make informed decisions to optimize compensation strategies, support career development, and align with industry standards. This analysis serves as a foundation for ongoing workforce planning and strategic decision-making”</a:t>
            </a:r>
            <a:endParaRPr b="1" sz="2400" lang="en-IN">
              <a:solidFill>
                <a:schemeClr val="accent3">
                  <a:lumMod val="7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name="">
    <p:spTree>
      <p:nvGrpSpPr>
        <p:cNvPr id="26" name=""/>
        <p:cNvGrpSpPr/>
        <p:nvPr/>
      </p:nvGrpSpPr>
      <p:grpSpPr>
        <a:xfrm>
          <a:off x="0" y="0"/>
          <a: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sz="4250" spc="5" u="sng">
                <a:solidFill>
                  <a:srgbClr val="00B0F0"/>
                </a:solidFill>
              </a:rPr>
              <a:t>PROJECT</a:t>
            </a:r>
            <a:r>
              <a:rPr sz="4250" spc="-85" u="sng">
                <a:solidFill>
                  <a:srgbClr val="00B0F0"/>
                </a:solidFill>
              </a:rPr>
              <a:t> </a:t>
            </a:r>
            <a:r>
              <a:rPr sz="4250" spc="25" u="sng">
                <a:solidFill>
                  <a:srgbClr val="00B0F0"/>
                </a:solidFill>
              </a:rPr>
              <a:t>TITLE</a:t>
            </a:r>
            <a:endParaRPr sz="4250" u="sng">
              <a:solidFill>
                <a:srgbClr val="00B0F0"/>
              </a:solidFill>
            </a:endParaRPr>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spc="10"/>
              <a:t>2</a:t>
            </a:fld>
            <a:endParaRPr spc="10"/>
          </a:p>
        </p:txBody>
      </p:sp>
      <p:sp>
        <p:nvSpPr>
          <p:cNvPr id="1048626" name="TextBox 22"/>
          <p:cNvSpPr txBox="1"/>
          <p:nvPr/>
        </p:nvSpPr>
        <p:spPr>
          <a:xfrm>
            <a:off x="1217522" y="2123271"/>
            <a:ext cx="8593228" cy="1412241"/>
          </a:xfrm>
          <a:prstGeom prst="rect"/>
          <a:noFill/>
        </p:spPr>
        <p:txBody>
          <a:bodyPr rtlCol="0" wrap="square">
            <a:spAutoFit/>
          </a:bodyPr>
          <a:p>
            <a:r>
              <a:rPr b="1" sz="4400" lang="en-US">
                <a:solidFill>
                  <a:srgbClr val="0F0F0F"/>
                </a:solidFill>
                <a:latin typeface="Times New Roman" panose="02020603050405020304" pitchFamily="18" charset="0"/>
                <a:cs typeface="Times New Roman" panose="02020603050405020304" pitchFamily="18" charset="0"/>
              </a:rPr>
              <a:t>Employee average salary &amp; average age analysis </a:t>
            </a:r>
            <a:endParaRPr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name="">
    <p:spTree>
      <p:nvGrpSpPr>
        <p:cNvPr id="29" name=""/>
        <p:cNvGrpSpPr/>
        <p:nvPr/>
      </p:nvGrpSpPr>
      <p:grpSpPr>
        <a:xfrm>
          <a:off x="0" y="0"/>
          <a: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b="1" sz="1100" spc="50">
                <a:solidFill>
                  <a:srgbClr val="2D83C3"/>
                </a:solidFill>
                <a:latin typeface="Trebuchet MS"/>
                <a:cs typeface="Trebuchet MS"/>
              </a:rPr>
              <a:t>A</a:t>
            </a:r>
            <a:r>
              <a:rPr b="1" sz="1100" spc="15">
                <a:solidFill>
                  <a:srgbClr val="2D83C3"/>
                </a:solidFill>
                <a:latin typeface="Trebuchet MS"/>
                <a:cs typeface="Trebuchet MS"/>
              </a:rPr>
              <a:t>nnu</a:t>
            </a:r>
            <a:r>
              <a:rPr b="1" sz="1100" spc="10">
                <a:solidFill>
                  <a:srgbClr val="2D83C3"/>
                </a:solidFill>
                <a:latin typeface="Trebuchet MS"/>
                <a:cs typeface="Trebuchet MS"/>
              </a:rPr>
              <a:t>al</a:t>
            </a:r>
            <a:r>
              <a:rPr b="1" sz="1100" spc="-140">
                <a:solidFill>
                  <a:srgbClr val="2D83C3"/>
                </a:solidFill>
                <a:latin typeface="Trebuchet MS"/>
                <a:cs typeface="Trebuchet MS"/>
              </a:rPr>
              <a:t> </a:t>
            </a:r>
            <a:r>
              <a:rPr b="1" sz="1100">
                <a:solidFill>
                  <a:srgbClr val="2D83C3"/>
                </a:solidFill>
                <a:latin typeface="Trebuchet MS"/>
                <a:cs typeface="Trebuchet MS"/>
              </a:rPr>
              <a:t>R</a:t>
            </a:r>
            <a:r>
              <a:rPr b="1" sz="1100" spc="35">
                <a:solidFill>
                  <a:srgbClr val="2D83C3"/>
                </a:solidFill>
                <a:latin typeface="Trebuchet MS"/>
                <a:cs typeface="Trebuchet MS"/>
              </a:rPr>
              <a:t>e</a:t>
            </a:r>
            <a:r>
              <a:rPr b="1" sz="1100" spc="90">
                <a:solidFill>
                  <a:srgbClr val="2D83C3"/>
                </a:solidFill>
                <a:latin typeface="Trebuchet MS"/>
                <a:cs typeface="Trebuchet MS"/>
              </a:rPr>
              <a:t>v</a:t>
            </a:r>
            <a:r>
              <a:rPr b="1" sz="1100" spc="-35">
                <a:solidFill>
                  <a:srgbClr val="2D83C3"/>
                </a:solidFill>
                <a:latin typeface="Trebuchet MS"/>
                <a:cs typeface="Trebuchet MS"/>
              </a:rPr>
              <a:t>i</a:t>
            </a:r>
            <a:r>
              <a:rPr b="1" sz="1100" spc="35">
                <a:solidFill>
                  <a:srgbClr val="2D83C3"/>
                </a:solidFill>
                <a:latin typeface="Trebuchet MS"/>
                <a:cs typeface="Trebuchet MS"/>
              </a:rPr>
              <a:t>e</a:t>
            </a:r>
            <a:r>
              <a:rPr b="1"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313241" cy="737236"/>
          </a:xfrm>
          <a:prstGeom prst="rect"/>
        </p:spPr>
        <p:txBody>
          <a:bodyPr bIns="0" lIns="0" rIns="0" rtlCol="0" tIns="13335" vert="horz" wrap="square">
            <a:spAutoFit/>
          </a:bodyPr>
          <a:p>
            <a:pPr marL="12700">
              <a:lnSpc>
                <a:spcPct val="100000"/>
              </a:lnSpc>
              <a:spcBef>
                <a:spcPts val="105"/>
              </a:spcBef>
            </a:pPr>
            <a:r>
              <a:rPr spc="25" u="sng">
                <a:solidFill>
                  <a:srgbClr val="00B0F0"/>
                </a:solidFill>
              </a:rPr>
              <a:t>A</a:t>
            </a:r>
            <a:r>
              <a:rPr spc="-5" u="sng">
                <a:solidFill>
                  <a:srgbClr val="00B0F0"/>
                </a:solidFill>
              </a:rPr>
              <a:t>G</a:t>
            </a:r>
            <a:r>
              <a:rPr spc="-35" u="sng">
                <a:solidFill>
                  <a:srgbClr val="00B0F0"/>
                </a:solidFill>
              </a:rPr>
              <a:t>E</a:t>
            </a:r>
            <a:r>
              <a:rPr spc="15" u="sng">
                <a:solidFill>
                  <a:srgbClr val="00B0F0"/>
                </a:solidFill>
              </a:rPr>
              <a:t>N</a:t>
            </a:r>
            <a:r>
              <a:rPr u="sng">
                <a:solidFill>
                  <a:srgbClr val="00B0F0"/>
                </a:solidFill>
              </a:rP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spc="10"/>
              <a:t>3</a:t>
            </a:fld>
            <a:endParaRPr spc="10"/>
          </a:p>
        </p:txBody>
      </p:sp>
      <p:sp>
        <p:nvSpPr>
          <p:cNvPr id="1048643" name="TextBox 22"/>
          <p:cNvSpPr txBox="1"/>
          <p:nvPr/>
        </p:nvSpPr>
        <p:spPr>
          <a:xfrm>
            <a:off x="2509807" y="1041533"/>
            <a:ext cx="5029200" cy="4282440"/>
          </a:xfrm>
          <a:prstGeom prst="rect"/>
          <a:noFill/>
        </p:spPr>
        <p:txBody>
          <a:bodyPr rtlCol="0" wrap="square">
            <a:spAutoFit/>
          </a:bodyPr>
          <a:p>
            <a:pPr algn="l"/>
            <a:endParaRPr b="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sz="2800" lang="en-US">
                <a:solidFill>
                  <a:srgbClr val="0D0D0D"/>
                </a:solidFill>
                <a:latin typeface="Times New Roman" panose="02020603050405020304" pitchFamily="18" charset="0"/>
                <a:cs typeface="Times New Roman" panose="02020603050405020304" pitchFamily="18" charset="0"/>
              </a:rPr>
              <a:t>Dataset Description</a:t>
            </a:r>
            <a:endParaRPr b="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Results and </a:t>
            </a:r>
            <a:r>
              <a:rPr sz="2800" lang="en-US">
                <a:solidFill>
                  <a:srgbClr val="0D0D0D"/>
                </a:solidFill>
                <a:latin typeface="Times New Roman" panose="02020603050405020304" pitchFamily="18" charset="0"/>
                <a:cs typeface="Times New Roman" panose="02020603050405020304" pitchFamily="18" charset="0"/>
              </a:rPr>
              <a:t>Discussion</a:t>
            </a:r>
            <a:endParaRPr b="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Conclusion</a:t>
            </a:r>
          </a:p>
          <a:p>
            <a:endParaRPr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
    <p:spTree>
      <p:nvGrpSpPr>
        <p:cNvPr id="32" name=""/>
        <p:cNvGrpSpPr/>
        <p:nvPr/>
      </p:nvGrpSpPr>
      <p:grpSpPr>
        <a:xfrm>
          <a:off x="0" y="0"/>
          <a: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a:stretch>
              <a:fillRect/>
            </a:stretch>
          </p:blipFill>
          <p:spPr>
            <a:xfrm>
              <a:off x="7991475" y="2933700"/>
              <a:ext cx="2762250" cy="3257550"/>
            </a:xfrm>
            <a:prstGeom prst="rect"/>
          </p:spPr>
        </p:pic>
      </p:grpSp>
      <p:sp>
        <p:nvSpPr>
          <p:cNvPr id="1048646" name="object 7"/>
          <p:cNvSpPr txBox="1">
            <a:spLocks noGrp="1"/>
          </p:cNvSpPr>
          <p:nvPr>
            <p:ph type="title"/>
          </p:nvPr>
        </p:nvSpPr>
        <p:spPr>
          <a:xfrm>
            <a:off x="533400" y="533400"/>
            <a:ext cx="6633528" cy="693780"/>
          </a:xfrm>
          <a:prstGeom prst="rect"/>
        </p:spPr>
        <p:txBody>
          <a:bodyPr bIns="0" lIns="0" rIns="0" rtlCol="0" tIns="16510" vert="horz" wrap="square">
            <a:spAutoFit/>
          </a:bodyPr>
          <a:p>
            <a:pPr marL="12700">
              <a:lnSpc>
                <a:spcPct val="100000"/>
              </a:lnSpc>
              <a:spcBef>
                <a:spcPts val="130"/>
              </a:spcBef>
              <a:tabLst>
                <a:tab pos="2727960"/>
              </a:tabLst>
            </a:pPr>
            <a:r>
              <a:rPr sz="4400" spc="-20" u="sng">
                <a:solidFill>
                  <a:srgbClr val="00B0F0"/>
                </a:solidFill>
              </a:rPr>
              <a:t>P</a:t>
            </a:r>
            <a:r>
              <a:rPr sz="4400" spc="15" u="sng">
                <a:solidFill>
                  <a:srgbClr val="00B0F0"/>
                </a:solidFill>
              </a:rPr>
              <a:t>ROB</a:t>
            </a:r>
            <a:r>
              <a:rPr sz="4400" spc="55" u="sng">
                <a:solidFill>
                  <a:srgbClr val="00B0F0"/>
                </a:solidFill>
              </a:rPr>
              <a:t>L</a:t>
            </a:r>
            <a:r>
              <a:rPr sz="4400" spc="-20" u="sng">
                <a:solidFill>
                  <a:srgbClr val="00B0F0"/>
                </a:solidFill>
              </a:rPr>
              <a:t>E</a:t>
            </a:r>
            <a:r>
              <a:rPr sz="4400" spc="20" u="sng">
                <a:solidFill>
                  <a:srgbClr val="00B0F0"/>
                </a:solidFill>
              </a:rPr>
              <a:t>M</a:t>
            </a:r>
            <a:r>
              <a:rPr sz="4400" u="sng">
                <a:solidFill>
                  <a:srgbClr val="00B0F0"/>
                </a:solidFill>
              </a:rPr>
              <a:t>	</a:t>
            </a:r>
            <a:r>
              <a:rPr sz="4400" spc="10" u="sng">
                <a:solidFill>
                  <a:srgbClr val="00B0F0"/>
                </a:solidFill>
              </a:rPr>
              <a:t>S</a:t>
            </a:r>
            <a:r>
              <a:rPr sz="4400" spc="-370" u="sng">
                <a:solidFill>
                  <a:srgbClr val="00B0F0"/>
                </a:solidFill>
              </a:rPr>
              <a:t>T</a:t>
            </a:r>
            <a:r>
              <a:rPr sz="4400" spc="-375" u="sng">
                <a:solidFill>
                  <a:srgbClr val="00B0F0"/>
                </a:solidFill>
              </a:rPr>
              <a:t>A</a:t>
            </a:r>
            <a:r>
              <a:rPr sz="4400" spc="15" u="sng">
                <a:solidFill>
                  <a:srgbClr val="00B0F0"/>
                </a:solidFill>
              </a:rPr>
              <a:t>T</a:t>
            </a:r>
            <a:r>
              <a:rPr sz="4400" spc="-10" u="sng">
                <a:solidFill>
                  <a:srgbClr val="00B0F0"/>
                </a:solidFill>
              </a:rPr>
              <a:t>E</a:t>
            </a:r>
            <a:r>
              <a:rPr sz="4400" spc="-20" u="sng">
                <a:solidFill>
                  <a:srgbClr val="00B0F0"/>
                </a:solidFill>
              </a:rPr>
              <a:t>ME</a:t>
            </a:r>
            <a:r>
              <a:rPr sz="4400" spc="10" u="sng">
                <a:solidFill>
                  <a:srgbClr val="00B0F0"/>
                </a:solidFill>
              </a:rPr>
              <a:t>NT</a:t>
            </a:r>
            <a:endParaRPr sz="4400" u="sng">
              <a:solidFill>
                <a:srgbClr val="00B0F0"/>
              </a:solidFill>
            </a:endParaRPr>
          </a:p>
        </p:txBody>
      </p:sp>
      <p:pic>
        <p:nvPicPr>
          <p:cNvPr id="2097159" name="object 8"/>
          <p:cNvPicPr>
            <a:picLocks/>
          </p:cNvPicPr>
          <p:nvPr/>
        </p:nvPicPr>
        <p:blipFill>
          <a:blip xmlns:r="http://schemas.openxmlformats.org/officeDocument/2006/relationships" r:embed="rId2"/>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spc="10"/>
              <a:t>4</a:t>
            </a:fld>
            <a:endParaRPr spc="10"/>
          </a:p>
        </p:txBody>
      </p:sp>
      <p:sp>
        <p:nvSpPr>
          <p:cNvPr id="1048648" name="TextBox 10"/>
          <p:cNvSpPr txBox="1"/>
          <p:nvPr/>
        </p:nvSpPr>
        <p:spPr>
          <a:xfrm>
            <a:off x="533400" y="1600200"/>
            <a:ext cx="7162800" cy="2504441"/>
          </a:xfrm>
          <a:prstGeom prst="rect"/>
          <a:noFill/>
        </p:spPr>
        <p:txBody>
          <a:bodyPr rtlCol="0" wrap="square">
            <a:spAutoFit/>
          </a:bodyPr>
          <a:p>
            <a:r>
              <a:rPr b="1" sz="3200" lang="en-US"/>
              <a:t>THE PROBLEM  IS  TO IDENTIFY  AVERAGE  SALARY AND AGE OF THE EMPLOYEE ACCORDING TO THEIR DEPARTMENT,GENDER &amp;  ROLE(ex:manager,process excecutive).</a:t>
            </a:r>
            <a:endParaRPr b="1" sz="32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
    <p:spTree>
      <p:nvGrpSpPr>
        <p:cNvPr id="34" name=""/>
        <p:cNvGrpSpPr/>
        <p:nvPr/>
      </p:nvGrpSpPr>
      <p:grpSpPr>
        <a:xfrm>
          <a:off x="0" y="0"/>
          <a: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pos="2642870"/>
              </a:tabLst>
            </a:pPr>
            <a:r>
              <a:rPr sz="4250" spc="5" u="sng">
                <a:solidFill>
                  <a:srgbClr val="00B0F0"/>
                </a:solidFill>
              </a:rPr>
              <a:t>PROJECT	</a:t>
            </a:r>
            <a:r>
              <a:rPr sz="4250" spc="-20" u="sng">
                <a:solidFill>
                  <a:srgbClr val="00B0F0"/>
                </a:solidFill>
              </a:rPr>
              <a:t>OVERVIEW</a:t>
            </a:r>
            <a:endParaRPr sz="4250" u="sng">
              <a:solidFill>
                <a:srgbClr val="00B0F0"/>
              </a:solidFill>
            </a:endParaRPr>
          </a:p>
        </p:txBody>
      </p:sp>
      <p:pic>
        <p:nvPicPr>
          <p:cNvPr id="2097161" name="object 8"/>
          <p:cNvPicPr>
            <a:picLocks/>
          </p:cNvPicPr>
          <p:nvPr/>
        </p:nvPicPr>
        <p:blipFill>
          <a:blip xmlns:r="http://schemas.openxmlformats.org/officeDocument/2006/relationships" r:embed="rId2"/>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spc="10"/>
              <a:t>5</a:t>
            </a:fld>
            <a:endParaRPr spc="10"/>
          </a:p>
        </p:txBody>
      </p:sp>
      <p:sp>
        <p:nvSpPr>
          <p:cNvPr id="1048653" name="TextBox 8"/>
          <p:cNvSpPr txBox="1"/>
          <p:nvPr/>
        </p:nvSpPr>
        <p:spPr>
          <a:xfrm>
            <a:off x="381000" y="1828800"/>
            <a:ext cx="8277225" cy="1513839"/>
          </a:xfrm>
          <a:prstGeom prst="rect"/>
          <a:noFill/>
        </p:spPr>
        <p:txBody>
          <a:bodyPr rtlCol="0" wrap="square">
            <a:spAutoFit/>
          </a:bodyPr>
          <a:p>
            <a:r>
              <a:rPr sz="2400" lang="en-US"/>
              <a:t>IN THIS ANALYSIS IM GOING TO EASE THE PROCESS OF IDENTIFY  THE EMPLOYEES AVERAGE SALARY  &amp; AVERAGE AGE USING  EXCEL, WITH THE HELP OF BELOW MENTIONED TOOLS IN  EXCEL.</a:t>
            </a:r>
            <a:endParaRPr sz="2400" lang="en-IN"/>
          </a:p>
        </p:txBody>
      </p:sp>
      <p:sp>
        <p:nvSpPr>
          <p:cNvPr id="1048654" name="TextBox 11"/>
          <p:cNvSpPr txBox="1"/>
          <p:nvPr/>
        </p:nvSpPr>
        <p:spPr>
          <a:xfrm>
            <a:off x="381000" y="3154740"/>
            <a:ext cx="8277225" cy="1869440"/>
          </a:xfrm>
          <a:prstGeom prst="rect"/>
          <a:noFill/>
        </p:spPr>
        <p:txBody>
          <a:bodyPr rtlCol="0" wrap="square">
            <a:spAutoFit/>
          </a:bodyPr>
          <a:p>
            <a:pPr indent="-285750" marL="285750">
              <a:buFont typeface="Wingdings" panose="05000000000000000000" pitchFamily="2" charset="2"/>
              <a:buChar char="§"/>
            </a:pPr>
            <a:r>
              <a:rPr sz="2400" lang="en-US"/>
              <a:t>TABLES.</a:t>
            </a:r>
          </a:p>
          <a:p>
            <a:pPr indent="-285750" marL="285750">
              <a:buFont typeface="Wingdings" panose="05000000000000000000" pitchFamily="2" charset="2"/>
              <a:buChar char="§"/>
            </a:pPr>
            <a:r>
              <a:rPr sz="2400" lang="en-US"/>
              <a:t>SLICERS.</a:t>
            </a:r>
          </a:p>
          <a:p>
            <a:pPr indent="-285750" marL="285750">
              <a:buFont typeface="Wingdings" panose="05000000000000000000" pitchFamily="2" charset="2"/>
              <a:buChar char="§"/>
            </a:pPr>
            <a:r>
              <a:rPr sz="2400" lang="en-US"/>
              <a:t>PIVOT CHART(</a:t>
            </a:r>
            <a:r>
              <a:rPr sz="2400" lang="en-US">
                <a:solidFill>
                  <a:schemeClr val="tx2">
                    <a:lumMod val="60000"/>
                    <a:lumOff val="40000"/>
                  </a:schemeClr>
                </a:solidFill>
              </a:rPr>
              <a:t>LINE CHART,PIE CHART &amp; BAR CHART</a:t>
            </a:r>
            <a:r>
              <a:rPr sz="2400" lang="en-US"/>
              <a:t>).</a:t>
            </a:r>
          </a:p>
          <a:p>
            <a:pPr indent="-285750" marL="285750">
              <a:buFont typeface="Wingdings" panose="05000000000000000000" pitchFamily="2" charset="2"/>
              <a:buChar char="§"/>
            </a:pPr>
            <a:r>
              <a:rPr sz="2400" lang="en-US"/>
              <a:t>BY INSERTING FORMULA TO MAKE INTERACTIVE DASHBOARD.</a:t>
            </a:r>
            <a:endParaRPr sz="24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
    <p:spTree>
      <p:nvGrpSpPr>
        <p:cNvPr id="36" name=""/>
        <p:cNvGrpSpPr/>
        <p:nvPr/>
      </p:nvGrpSpPr>
      <p:grpSpPr>
        <a:xfrm>
          <a:off x="0" y="0"/>
          <a: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7" name="object 5"/>
          <p:cNvSpPr txBox="1">
            <a:spLocks noGrp="1"/>
          </p:cNvSpPr>
          <p:nvPr>
            <p:ph type="title"/>
          </p:nvPr>
        </p:nvSpPr>
        <p:spPr>
          <a:xfrm>
            <a:off x="457200" y="990600"/>
            <a:ext cx="6082348" cy="570669"/>
          </a:xfrm>
          <a:prstGeom prst="rect"/>
        </p:spPr>
        <p:txBody>
          <a:bodyPr bIns="0" lIns="0" rIns="0" rtlCol="0" tIns="16510" vert="horz" wrap="square">
            <a:spAutoFit/>
          </a:bodyPr>
          <a:p>
            <a:pPr marL="12700">
              <a:lnSpc>
                <a:spcPct val="100000"/>
              </a:lnSpc>
              <a:spcBef>
                <a:spcPts val="130"/>
              </a:spcBef>
            </a:pPr>
            <a:r>
              <a:rPr sz="3600" spc="25" u="sng">
                <a:solidFill>
                  <a:srgbClr val="00B0F0"/>
                </a:solidFill>
              </a:rPr>
              <a:t>W</a:t>
            </a:r>
            <a:r>
              <a:rPr sz="3600" spc="-20" u="sng">
                <a:solidFill>
                  <a:srgbClr val="00B0F0"/>
                </a:solidFill>
              </a:rPr>
              <a:t>H</a:t>
            </a:r>
            <a:r>
              <a:rPr sz="3600" spc="20" u="sng">
                <a:solidFill>
                  <a:srgbClr val="00B0F0"/>
                </a:solidFill>
              </a:rPr>
              <a:t>O</a:t>
            </a:r>
            <a:r>
              <a:rPr sz="3600" spc="-235" u="sng">
                <a:solidFill>
                  <a:srgbClr val="00B0F0"/>
                </a:solidFill>
              </a:rPr>
              <a:t> </a:t>
            </a:r>
            <a:r>
              <a:rPr sz="3600" spc="-10" u="sng">
                <a:solidFill>
                  <a:srgbClr val="00B0F0"/>
                </a:solidFill>
              </a:rPr>
              <a:t>AR</a:t>
            </a:r>
            <a:r>
              <a:rPr sz="3600" spc="15" u="sng">
                <a:solidFill>
                  <a:srgbClr val="00B0F0"/>
                </a:solidFill>
              </a:rPr>
              <a:t>E</a:t>
            </a:r>
            <a:r>
              <a:rPr sz="3600" spc="-35" u="sng">
                <a:solidFill>
                  <a:srgbClr val="00B0F0"/>
                </a:solidFill>
              </a:rPr>
              <a:t> </a:t>
            </a:r>
            <a:r>
              <a:rPr sz="3600" spc="-10" u="sng">
                <a:solidFill>
                  <a:srgbClr val="00B0F0"/>
                </a:solidFill>
              </a:rPr>
              <a:t>T</a:t>
            </a:r>
            <a:r>
              <a:rPr sz="3600" spc="-15" u="sng">
                <a:solidFill>
                  <a:srgbClr val="00B0F0"/>
                </a:solidFill>
              </a:rPr>
              <a:t>H</a:t>
            </a:r>
            <a:r>
              <a:rPr sz="3600" spc="15" u="sng">
                <a:solidFill>
                  <a:srgbClr val="00B0F0"/>
                </a:solidFill>
              </a:rPr>
              <a:t>E</a:t>
            </a:r>
            <a:r>
              <a:rPr sz="3600" spc="-35" u="sng">
                <a:solidFill>
                  <a:srgbClr val="00B0F0"/>
                </a:solidFill>
              </a:rPr>
              <a:t> </a:t>
            </a:r>
            <a:r>
              <a:rPr sz="3600" spc="-20" u="sng">
                <a:solidFill>
                  <a:srgbClr val="00B0F0"/>
                </a:solidFill>
              </a:rPr>
              <a:t>E</a:t>
            </a:r>
            <a:r>
              <a:rPr sz="3600" spc="30" u="sng">
                <a:solidFill>
                  <a:srgbClr val="00B0F0"/>
                </a:solidFill>
              </a:rPr>
              <a:t>N</a:t>
            </a:r>
            <a:r>
              <a:rPr sz="3600" spc="15" u="sng">
                <a:solidFill>
                  <a:srgbClr val="00B0F0"/>
                </a:solidFill>
              </a:rPr>
              <a:t>D</a:t>
            </a:r>
            <a:r>
              <a:rPr sz="3600" spc="-45" u="sng">
                <a:solidFill>
                  <a:srgbClr val="00B0F0"/>
                </a:solidFill>
              </a:rPr>
              <a:t> </a:t>
            </a:r>
            <a:r>
              <a:rPr sz="3600" u="sng">
                <a:solidFill>
                  <a:srgbClr val="00B0F0"/>
                </a:solidFill>
              </a:rPr>
              <a:t>U</a:t>
            </a:r>
            <a:r>
              <a:rPr sz="3600" spc="10" u="sng">
                <a:solidFill>
                  <a:srgbClr val="00B0F0"/>
                </a:solidFill>
              </a:rPr>
              <a:t>S</a:t>
            </a:r>
            <a:r>
              <a:rPr sz="3600" spc="-25" u="sng">
                <a:solidFill>
                  <a:srgbClr val="00B0F0"/>
                </a:solidFill>
              </a:rPr>
              <a:t>E</a:t>
            </a:r>
            <a:r>
              <a:rPr sz="3600" spc="-10" u="sng">
                <a:solidFill>
                  <a:srgbClr val="00B0F0"/>
                </a:solidFill>
              </a:rPr>
              <a:t>R</a:t>
            </a:r>
            <a:r>
              <a:rPr sz="3600" spc="5" u="sng">
                <a:solidFill>
                  <a:srgbClr val="00B0F0"/>
                </a:solidFill>
              </a:rPr>
              <a:t>S?</a:t>
            </a:r>
            <a:endParaRPr sz="3600" u="sng">
              <a:solidFill>
                <a:srgbClr val="00B0F0"/>
              </a:solidFill>
            </a:endParaRPr>
          </a:p>
        </p:txBody>
      </p:sp>
      <p:pic>
        <p:nvPicPr>
          <p:cNvPr id="2097162" name="object 6"/>
          <p:cNvPicPr>
            <a:picLocks/>
          </p:cNvPicPr>
          <p:nvPr/>
        </p:nvPicPr>
        <p:blipFill>
          <a:blip xmlns:r="http://schemas.openxmlformats.org/officeDocument/2006/relationships" r:embed="rId1"/>
          <a:stretch>
            <a:fillRect/>
          </a:stretch>
        </p:blipFill>
        <p:spPr>
          <a:xfrm>
            <a:off x="723900" y="6172200"/>
            <a:ext cx="2181225" cy="485775"/>
          </a:xfrm>
          <a:prstGeom prst="rect"/>
        </p:spPr>
      </p:pic>
      <p:sp>
        <p:nvSpPr>
          <p:cNvPr id="104865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spc="10"/>
              <a:t>6</a:t>
            </a:fld>
            <a:endParaRPr spc="10"/>
          </a:p>
        </p:txBody>
      </p:sp>
      <p:sp>
        <p:nvSpPr>
          <p:cNvPr id="1048659" name="TextBox 6"/>
          <p:cNvSpPr txBox="1"/>
          <p:nvPr/>
        </p:nvSpPr>
        <p:spPr>
          <a:xfrm>
            <a:off x="457200" y="1905000"/>
            <a:ext cx="8077200" cy="2504441"/>
          </a:xfrm>
          <a:prstGeom prst="rect"/>
          <a:noFill/>
        </p:spPr>
        <p:txBody>
          <a:bodyPr rtlCol="0" wrap="square">
            <a:spAutoFit/>
          </a:bodyPr>
          <a:p>
            <a:pPr indent="-457200" marL="457200">
              <a:buFont typeface="+mj-lt"/>
              <a:buAutoNum type="alphaUcPeriod"/>
            </a:pPr>
            <a:r>
              <a:rPr sz="3200" lang="en-US"/>
              <a:t>Human Resources (HR) Department</a:t>
            </a:r>
          </a:p>
          <a:p>
            <a:pPr indent="-457200" marL="457200">
              <a:buFont typeface="+mj-lt"/>
              <a:buAutoNum type="alphaUcPeriod"/>
            </a:pPr>
            <a:r>
              <a:rPr sz="3200" lang="en-US"/>
              <a:t>Finance Department</a:t>
            </a:r>
          </a:p>
          <a:p>
            <a:pPr indent="-457200" marL="457200">
              <a:buFont typeface="+mj-lt"/>
              <a:buAutoNum type="alphaUcPeriod"/>
            </a:pPr>
            <a:r>
              <a:rPr sz="3200" lang="en-US"/>
              <a:t>Compensation and Benefits Specialists</a:t>
            </a:r>
          </a:p>
          <a:p>
            <a:pPr indent="-457200" marL="457200">
              <a:buFont typeface="+mj-lt"/>
              <a:buAutoNum type="alphaUcPeriod"/>
            </a:pPr>
            <a:r>
              <a:rPr sz="3200" lang="en-US"/>
              <a:t>Operational Managers</a:t>
            </a:r>
          </a:p>
          <a:p>
            <a:pPr indent="-457200" marL="457200">
              <a:buFont typeface="+mj-lt"/>
              <a:buAutoNum type="alphaUcPeriod"/>
            </a:pPr>
            <a:r>
              <a:rPr sz="3200" lang="en-US"/>
              <a:t> IT and Data Management Teams</a:t>
            </a:r>
            <a:endParaRPr sz="32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
    <p:spTree>
      <p:nvGrpSpPr>
        <p:cNvPr id="37" name=""/>
        <p:cNvGrpSpPr/>
        <p:nvPr/>
      </p:nvGrpSpPr>
      <p:grpSpPr>
        <a:xfrm>
          <a:off x="0" y="0"/>
          <a:ext cx="0" cy="0"/>
        </a:xfrm>
      </p:grpSpPr>
      <p:pic>
        <p:nvPicPr>
          <p:cNvPr id="2097163" name="object 2"/>
          <p:cNvPicPr>
            <a:picLocks/>
          </p:cNvPicPr>
          <p:nvPr/>
        </p:nvPicPr>
        <p:blipFill>
          <a:blip xmlns:r="http://schemas.openxmlformats.org/officeDocument/2006/relationships" r:embed="rId1"/>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sz="3600" spc="10" u="sng">
                <a:solidFill>
                  <a:srgbClr val="00B0F0"/>
                </a:solidFill>
              </a:rPr>
              <a:t>O</a:t>
            </a:r>
            <a:r>
              <a:rPr sz="3600" spc="25" u="sng">
                <a:solidFill>
                  <a:srgbClr val="00B0F0"/>
                </a:solidFill>
              </a:rPr>
              <a:t>U</a:t>
            </a:r>
            <a:r>
              <a:rPr sz="3600" u="sng">
                <a:solidFill>
                  <a:srgbClr val="00B0F0"/>
                </a:solidFill>
              </a:rPr>
              <a:t>R</a:t>
            </a:r>
            <a:r>
              <a:rPr sz="3600" spc="5" u="sng">
                <a:solidFill>
                  <a:srgbClr val="00B0F0"/>
                </a:solidFill>
              </a:rPr>
              <a:t> </a:t>
            </a:r>
            <a:r>
              <a:rPr sz="3600" spc="25" u="sng">
                <a:solidFill>
                  <a:srgbClr val="00B0F0"/>
                </a:solidFill>
              </a:rPr>
              <a:t>S</a:t>
            </a:r>
            <a:r>
              <a:rPr sz="3600" spc="10" u="sng">
                <a:solidFill>
                  <a:srgbClr val="00B0F0"/>
                </a:solidFill>
              </a:rPr>
              <a:t>O</a:t>
            </a:r>
            <a:r>
              <a:rPr sz="3600" spc="25" u="sng">
                <a:solidFill>
                  <a:srgbClr val="00B0F0"/>
                </a:solidFill>
              </a:rPr>
              <a:t>LU</a:t>
            </a:r>
            <a:r>
              <a:rPr sz="3600" spc="-35" u="sng">
                <a:solidFill>
                  <a:srgbClr val="00B0F0"/>
                </a:solidFill>
              </a:rPr>
              <a:t>T</a:t>
            </a:r>
            <a:r>
              <a:rPr sz="3600" spc="-30" u="sng">
                <a:solidFill>
                  <a:srgbClr val="00B0F0"/>
                </a:solidFill>
              </a:rPr>
              <a:t>I</a:t>
            </a:r>
            <a:r>
              <a:rPr sz="3600" spc="10" u="sng">
                <a:solidFill>
                  <a:srgbClr val="00B0F0"/>
                </a:solidFill>
              </a:rPr>
              <a:t>O</a:t>
            </a:r>
            <a:r>
              <a:rPr sz="3600" u="sng">
                <a:solidFill>
                  <a:srgbClr val="00B0F0"/>
                </a:solidFill>
              </a:rPr>
              <a:t>N</a:t>
            </a:r>
            <a:r>
              <a:rPr sz="3600" spc="-345" u="sng">
                <a:solidFill>
                  <a:srgbClr val="00B0F0"/>
                </a:solidFill>
              </a:rPr>
              <a:t> </a:t>
            </a:r>
            <a:r>
              <a:rPr sz="3600" spc="-35" u="sng">
                <a:solidFill>
                  <a:srgbClr val="00B0F0"/>
                </a:solidFill>
              </a:rPr>
              <a:t>A</a:t>
            </a:r>
            <a:r>
              <a:rPr sz="3600" spc="-5" u="sng">
                <a:solidFill>
                  <a:srgbClr val="00B0F0"/>
                </a:solidFill>
              </a:rPr>
              <a:t>N</a:t>
            </a:r>
            <a:r>
              <a:rPr sz="3600" u="sng">
                <a:solidFill>
                  <a:srgbClr val="00B0F0"/>
                </a:solidFill>
              </a:rPr>
              <a:t>D</a:t>
            </a:r>
            <a:r>
              <a:rPr sz="3600" spc="35" u="sng">
                <a:solidFill>
                  <a:srgbClr val="00B0F0"/>
                </a:solidFill>
              </a:rPr>
              <a:t> </a:t>
            </a:r>
            <a:r>
              <a:rPr sz="3600" spc="-30" u="sng">
                <a:solidFill>
                  <a:srgbClr val="00B0F0"/>
                </a:solidFill>
              </a:rPr>
              <a:t>I</a:t>
            </a:r>
            <a:r>
              <a:rPr sz="3600" spc="-35" u="sng">
                <a:solidFill>
                  <a:srgbClr val="00B0F0"/>
                </a:solidFill>
              </a:rPr>
              <a:t>T</a:t>
            </a:r>
            <a:r>
              <a:rPr sz="3600" u="sng">
                <a:solidFill>
                  <a:srgbClr val="00B0F0"/>
                </a:solidFill>
              </a:rPr>
              <a:t>S</a:t>
            </a:r>
            <a:r>
              <a:rPr sz="3600" spc="60" u="sng">
                <a:solidFill>
                  <a:srgbClr val="00B0F0"/>
                </a:solidFill>
              </a:rPr>
              <a:t> </a:t>
            </a:r>
            <a:r>
              <a:rPr sz="3600" spc="-295" u="sng">
                <a:solidFill>
                  <a:srgbClr val="00B0F0"/>
                </a:solidFill>
              </a:rPr>
              <a:t>V</a:t>
            </a:r>
            <a:r>
              <a:rPr sz="3600" spc="-35" u="sng">
                <a:solidFill>
                  <a:srgbClr val="00B0F0"/>
                </a:solidFill>
              </a:rPr>
              <a:t>A</a:t>
            </a:r>
            <a:r>
              <a:rPr sz="3600" spc="25" u="sng">
                <a:solidFill>
                  <a:srgbClr val="00B0F0"/>
                </a:solidFill>
              </a:rPr>
              <a:t>LU</a:t>
            </a:r>
            <a:r>
              <a:rPr sz="3600" u="sng">
                <a:solidFill>
                  <a:srgbClr val="00B0F0"/>
                </a:solidFill>
              </a:rPr>
              <a:t>E</a:t>
            </a:r>
            <a:r>
              <a:rPr sz="3600" spc="-65" u="sng">
                <a:solidFill>
                  <a:srgbClr val="00B0F0"/>
                </a:solidFill>
              </a:rPr>
              <a:t> </a:t>
            </a:r>
            <a:r>
              <a:rPr sz="3600" spc="-15" u="sng">
                <a:solidFill>
                  <a:srgbClr val="00B0F0"/>
                </a:solidFill>
              </a:rPr>
              <a:t>P</a:t>
            </a:r>
            <a:r>
              <a:rPr sz="3600" spc="-30" u="sng">
                <a:solidFill>
                  <a:srgbClr val="00B0F0"/>
                </a:solidFill>
              </a:rPr>
              <a:t>R</a:t>
            </a:r>
            <a:r>
              <a:rPr sz="3600" spc="10" u="sng">
                <a:solidFill>
                  <a:srgbClr val="00B0F0"/>
                </a:solidFill>
              </a:rPr>
              <a:t>O</a:t>
            </a:r>
            <a:r>
              <a:rPr sz="3600" spc="-15" u="sng">
                <a:solidFill>
                  <a:srgbClr val="00B0F0"/>
                </a:solidFill>
              </a:rPr>
              <a:t>P</a:t>
            </a:r>
            <a:r>
              <a:rPr sz="3600" spc="10" u="sng">
                <a:solidFill>
                  <a:srgbClr val="00B0F0"/>
                </a:solidFill>
              </a:rPr>
              <a:t>O</a:t>
            </a:r>
            <a:r>
              <a:rPr sz="3600" spc="25" u="sng">
                <a:solidFill>
                  <a:srgbClr val="00B0F0"/>
                </a:solidFill>
              </a:rPr>
              <a:t>S</a:t>
            </a:r>
            <a:r>
              <a:rPr sz="3600" spc="-30" u="sng">
                <a:solidFill>
                  <a:srgbClr val="00B0F0"/>
                </a:solidFill>
              </a:rPr>
              <a:t>I</a:t>
            </a:r>
            <a:r>
              <a:rPr sz="3600" spc="-35" u="sng">
                <a:solidFill>
                  <a:srgbClr val="00B0F0"/>
                </a:solidFill>
              </a:rPr>
              <a:t>T</a:t>
            </a:r>
            <a:r>
              <a:rPr sz="3600" spc="-30" u="sng">
                <a:solidFill>
                  <a:srgbClr val="00B0F0"/>
                </a:solidFill>
              </a:rPr>
              <a:t>I</a:t>
            </a:r>
            <a:r>
              <a:rPr sz="3600" spc="10" u="sng">
                <a:solidFill>
                  <a:srgbClr val="00B0F0"/>
                </a:solidFill>
              </a:rPr>
              <a:t>O</a:t>
            </a:r>
            <a:r>
              <a:rPr sz="3600" u="sng">
                <a:solidFill>
                  <a:srgbClr val="00B0F0"/>
                </a:solidFill>
              </a:rPr>
              <a:t>N</a:t>
            </a:r>
          </a:p>
        </p:txBody>
      </p:sp>
      <p:pic>
        <p:nvPicPr>
          <p:cNvPr id="2097164" name="object 7"/>
          <p:cNvPicPr>
            <a:picLocks/>
          </p:cNvPicPr>
          <p:nvPr/>
        </p:nvPicPr>
        <p:blipFill>
          <a:blip xmlns:r="http://schemas.openxmlformats.org/officeDocument/2006/relationships" r:embed="rId2"/>
          <a:stretch>
            <a:fillRect/>
          </a:stretch>
        </p:blipFill>
        <p:spPr>
          <a:xfrm>
            <a:off x="676275" y="6467475"/>
            <a:ext cx="2143125" cy="200025"/>
          </a:xfrm>
          <a:prstGeom prst="rect"/>
        </p:spPr>
      </p:pic>
      <p:sp>
        <p:nvSpPr>
          <p:cNvPr id="104866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spc="10"/>
              <a:t>7</a:t>
            </a:fld>
            <a:endParaRPr spc="10"/>
          </a:p>
        </p:txBody>
      </p:sp>
      <p:sp>
        <p:nvSpPr>
          <p:cNvPr id="1048664" name="TextBox 7"/>
          <p:cNvSpPr txBox="1"/>
          <p:nvPr/>
        </p:nvSpPr>
        <p:spPr>
          <a:xfrm>
            <a:off x="2971800" y="1733549"/>
            <a:ext cx="6248400" cy="5019041"/>
          </a:xfrm>
          <a:prstGeom prst="rect"/>
          <a:noFill/>
        </p:spPr>
        <p:txBody>
          <a:bodyPr rtlCol="0" wrap="square">
            <a:spAutoFit/>
          </a:bodyPr>
          <a:p>
            <a:pPr indent="-342900" marL="342900">
              <a:buFont typeface="Wingdings" panose="05000000000000000000" pitchFamily="2" charset="2"/>
              <a:buChar char="q"/>
            </a:pPr>
            <a:r>
              <a:rPr b="1" sz="2400" lang="en-US"/>
              <a:t>User-Friendly Interface:</a:t>
            </a:r>
            <a:endParaRPr sz="2400" lang="en-US"/>
          </a:p>
          <a:p>
            <a:pPr>
              <a:buFont typeface="Arial" panose="020b0604020202020204" pitchFamily="34" charset="0"/>
              <a:buChar char="•"/>
            </a:pPr>
            <a:r>
              <a:rPr b="1" sz="2000" lang="en-US"/>
              <a:t>Accessibility</a:t>
            </a:r>
            <a:r>
              <a:rPr sz="2000" lang="en-US"/>
              <a:t> </a:t>
            </a:r>
          </a:p>
          <a:p>
            <a:pPr>
              <a:buFont typeface="Arial" panose="020b0604020202020204" pitchFamily="34" charset="0"/>
              <a:buChar char="•"/>
            </a:pPr>
            <a:r>
              <a:rPr b="1" sz="2000" lang="en-US"/>
              <a:t>Ease of Use</a:t>
            </a:r>
          </a:p>
          <a:p>
            <a:pPr indent="-342900" marL="342900">
              <a:buFont typeface="Wingdings" panose="05000000000000000000" pitchFamily="2" charset="2"/>
              <a:buChar char="q"/>
            </a:pPr>
            <a:r>
              <a:rPr b="1" sz="2400" lang="en-US"/>
              <a:t>Comprehensive Data Management:</a:t>
            </a:r>
            <a:endParaRPr sz="2400" lang="en-US"/>
          </a:p>
          <a:p>
            <a:pPr>
              <a:buFont typeface="Arial" panose="020b0604020202020204" pitchFamily="34" charset="0"/>
              <a:buChar char="•"/>
            </a:pPr>
            <a:r>
              <a:rPr b="1" sz="2000" lang="en-US"/>
              <a:t>Data Organization</a:t>
            </a:r>
            <a:endParaRPr sz="2000" lang="en-US"/>
          </a:p>
          <a:p>
            <a:pPr>
              <a:buFont typeface="Arial" panose="020b0604020202020204" pitchFamily="34" charset="0"/>
              <a:buChar char="•"/>
            </a:pPr>
            <a:r>
              <a:rPr b="1" sz="2000" lang="en-US"/>
              <a:t>Data Integration</a:t>
            </a:r>
          </a:p>
          <a:p>
            <a:pPr indent="-342900" marL="342900">
              <a:buFont typeface="Wingdings" panose="05000000000000000000" pitchFamily="2" charset="2"/>
              <a:buChar char="q"/>
            </a:pPr>
            <a:r>
              <a:rPr b="1" sz="2400" lang="en-US"/>
              <a:t>Advanced Analytical Tools:</a:t>
            </a:r>
            <a:endParaRPr sz="2400" lang="en-US"/>
          </a:p>
          <a:p>
            <a:pPr>
              <a:buFont typeface="Arial" panose="020b0604020202020204" pitchFamily="34" charset="0"/>
              <a:buChar char="•"/>
            </a:pPr>
            <a:r>
              <a:rPr b="1" sz="2000" lang="en-US"/>
              <a:t>Formulas and Functions</a:t>
            </a:r>
          </a:p>
          <a:p>
            <a:pPr>
              <a:buFont typeface="Arial" panose="020b0604020202020204" pitchFamily="34" charset="0"/>
              <a:buChar char="•"/>
            </a:pPr>
            <a:r>
              <a:rPr b="1" sz="2000" lang="en-US"/>
              <a:t>PivotTables</a:t>
            </a:r>
          </a:p>
          <a:p>
            <a:pPr indent="-342900" marL="342900">
              <a:buFont typeface="Wingdings" panose="05000000000000000000" pitchFamily="2" charset="2"/>
              <a:buChar char="q"/>
            </a:pPr>
            <a:r>
              <a:rPr b="1" sz="2400" lang="en-US"/>
              <a:t>Visual Representation:</a:t>
            </a:r>
            <a:endParaRPr sz="2400" lang="en-US"/>
          </a:p>
          <a:p>
            <a:pPr>
              <a:buFont typeface="Arial" panose="020b0604020202020204" pitchFamily="34" charset="0"/>
              <a:buChar char="•"/>
            </a:pPr>
            <a:r>
              <a:rPr b="1" sz="2000" lang="en-US"/>
              <a:t>Charts and Graphs</a:t>
            </a:r>
          </a:p>
          <a:p>
            <a:pPr indent="-342900" marL="342900">
              <a:buFont typeface="Wingdings" panose="05000000000000000000" pitchFamily="2" charset="2"/>
              <a:buChar char="q"/>
            </a:pPr>
            <a:r>
              <a:rPr b="1" sz="2400" lang="en-IN"/>
              <a:t>Scenario Analysis</a:t>
            </a:r>
            <a:r>
              <a:rPr sz="2400" lang="en-IN"/>
              <a:t>:</a:t>
            </a:r>
          </a:p>
          <a:p>
            <a:pPr indent="-342900" marL="342900">
              <a:buFont typeface="Wingdings" panose="05000000000000000000" pitchFamily="2" charset="2"/>
              <a:buChar char="§"/>
            </a:pPr>
            <a:r>
              <a:rPr b="1" sz="2000" lang="en-IN"/>
              <a:t>Used to analyse different situation</a:t>
            </a:r>
          </a:p>
          <a:p>
            <a:pPr indent="-342900" marL="342900">
              <a:buFont typeface="Wingdings" panose="05000000000000000000" pitchFamily="2" charset="2"/>
              <a:buChar char="§"/>
            </a:pPr>
            <a:endParaRPr sz="2400" lang="en-IN"/>
          </a:p>
          <a:p>
            <a:pPr indent="-342900" marL="342900">
              <a:buFont typeface="Arial" panose="020b0604020202020204" pitchFamily="34" charset="0"/>
              <a:buChar char="•"/>
            </a:pPr>
            <a:endParaRPr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
    <p:spTree>
      <p:nvGrpSpPr>
        <p:cNvPr id="38" name=""/>
        <p:cNvGrpSpPr/>
        <p:nvPr/>
      </p:nvGrpSpPr>
      <p:grpSpPr>
        <a:xfrm>
          <a:off x="0" y="0"/>
          <a:ext cx="0" cy="0"/>
        </a:xfrm>
      </p:grpSpPr>
      <p:sp>
        <p:nvSpPr>
          <p:cNvPr id="1048665" name="Title 1"/>
          <p:cNvSpPr>
            <a:spLocks noGrp="1"/>
          </p:cNvSpPr>
          <p:nvPr>
            <p:ph type="title"/>
          </p:nvPr>
        </p:nvSpPr>
        <p:spPr>
          <a:xfrm>
            <a:off x="755332" y="55813"/>
            <a:ext cx="10681335" cy="723901"/>
          </a:xfrm>
        </p:spPr>
        <p:txBody>
          <a:bodyPr/>
          <a:p>
            <a:r>
              <a:rPr lang="en-IN" u="sng">
                <a:solidFill>
                  <a:srgbClr val="00B0F0"/>
                </a:solidFill>
              </a:rPr>
              <a:t>Dataset Description</a:t>
            </a:r>
          </a:p>
        </p:txBody>
      </p:sp>
      <p:sp>
        <p:nvSpPr>
          <p:cNvPr id="1048666" name="TextBox 2"/>
          <p:cNvSpPr txBox="1"/>
          <p:nvPr/>
        </p:nvSpPr>
        <p:spPr>
          <a:xfrm>
            <a:off x="755332" y="1175165"/>
            <a:ext cx="7321868" cy="5463541"/>
          </a:xfrm>
          <a:prstGeom prst="rect"/>
          <a:noFill/>
        </p:spPr>
        <p:txBody>
          <a:bodyPr rtlCol="0" wrap="square">
            <a:spAutoFit/>
          </a:bodyPr>
          <a:p>
            <a:r>
              <a:rPr b="1" sz="2800" lang="en-US"/>
              <a:t>Data Overview</a:t>
            </a:r>
            <a:r>
              <a:rPr b="1" lang="en-US"/>
              <a:t>:</a:t>
            </a:r>
          </a:p>
          <a:p>
            <a:r>
              <a:rPr b="1" lang="en-US"/>
              <a:t>The dataset contains information about employees within an organization, including their salaries and ages. This data is used to calculate and analyze average salary and average age metrics.</a:t>
            </a:r>
          </a:p>
          <a:p>
            <a:r>
              <a:rPr b="1" sz="2800" lang="en-IN"/>
              <a:t>Data Fields</a:t>
            </a:r>
            <a:r>
              <a:rPr b="1" lang="en-IN"/>
              <a:t>:</a:t>
            </a:r>
          </a:p>
          <a:p>
            <a:pPr indent="-342900" marL="342900">
              <a:buFont typeface="+mj-lt"/>
              <a:buAutoNum type="arabicPeriod"/>
            </a:pPr>
            <a:r>
              <a:rPr b="1" lang="en-US"/>
              <a:t>ID</a:t>
            </a:r>
          </a:p>
          <a:p>
            <a:pPr indent="-342900" marL="342900">
              <a:buFont typeface="+mj-lt"/>
              <a:buAutoNum type="arabicPeriod"/>
            </a:pPr>
            <a:r>
              <a:rPr b="1" lang="en-US"/>
              <a:t>Name	</a:t>
            </a:r>
          </a:p>
          <a:p>
            <a:pPr indent="-342900" marL="342900">
              <a:buFont typeface="+mj-lt"/>
              <a:buAutoNum type="arabicPeriod"/>
            </a:pPr>
            <a:r>
              <a:rPr b="1" lang="en-US"/>
              <a:t>Surname</a:t>
            </a:r>
          </a:p>
          <a:p>
            <a:pPr indent="-342900" marL="342900">
              <a:buFont typeface="+mj-lt"/>
              <a:buAutoNum type="arabicPeriod"/>
            </a:pPr>
            <a:r>
              <a:rPr b="1" lang="en-US"/>
              <a:t>Age	</a:t>
            </a:r>
          </a:p>
          <a:p>
            <a:pPr indent="-342900" marL="342900">
              <a:buFont typeface="+mj-lt"/>
              <a:buAutoNum type="arabicPeriod"/>
            </a:pPr>
            <a:r>
              <a:rPr b="1" lang="en-US"/>
              <a:t>Tenure	</a:t>
            </a:r>
          </a:p>
          <a:p>
            <a:pPr indent="-342900" marL="342900">
              <a:buFont typeface="+mj-lt"/>
              <a:buAutoNum type="arabicPeriod"/>
            </a:pPr>
            <a:r>
              <a:rPr b="1" lang="en-US"/>
              <a:t>Gender	</a:t>
            </a:r>
          </a:p>
          <a:p>
            <a:pPr indent="-342900" marL="342900">
              <a:buFont typeface="+mj-lt"/>
              <a:buAutoNum type="arabicPeriod"/>
            </a:pPr>
            <a:r>
              <a:rPr b="1" lang="en-US"/>
              <a:t>Region	</a:t>
            </a:r>
          </a:p>
          <a:p>
            <a:pPr indent="-342900" marL="342900">
              <a:buFont typeface="+mj-lt"/>
              <a:buAutoNum type="arabicPeriod"/>
            </a:pPr>
            <a:r>
              <a:rPr b="1" lang="en-US"/>
              <a:t>Department	</a:t>
            </a:r>
          </a:p>
          <a:p>
            <a:pPr indent="-342900" marL="342900">
              <a:buFont typeface="+mj-lt"/>
              <a:buAutoNum type="arabicPeriod"/>
            </a:pPr>
            <a:r>
              <a:rPr b="1" lang="en-US"/>
              <a:t>Manager	</a:t>
            </a:r>
          </a:p>
          <a:p>
            <a:pPr indent="-342900" marL="342900">
              <a:buFont typeface="+mj-lt"/>
              <a:buAutoNum type="arabicPeriod"/>
            </a:pPr>
            <a:r>
              <a:rPr b="1" lang="en-US"/>
              <a:t>Hours</a:t>
            </a:r>
          </a:p>
          <a:p>
            <a:pPr indent="-342900" marL="342900">
              <a:buFont typeface="+mj-lt"/>
              <a:buAutoNum type="arabicPeriod"/>
            </a:pPr>
            <a:r>
              <a:rPr b="1" lang="en-US"/>
              <a:t>Salary Band	</a:t>
            </a:r>
          </a:p>
          <a:p>
            <a:pPr indent="-342900" marL="342900">
              <a:buFont typeface="+mj-lt"/>
              <a:buAutoNum type="arabicPeriod"/>
            </a:pPr>
            <a:r>
              <a:rPr b="1" lang="en-US"/>
              <a:t>Salary</a:t>
            </a:r>
          </a:p>
          <a:p>
            <a:pPr indent="-342900" marL="342900">
              <a:buFont typeface="+mj-lt"/>
              <a:buAutoNum type="arabicPeriod"/>
            </a:pPr>
            <a:r>
              <a:rPr b="1" lang="en-US"/>
              <a:t>Performance</a:t>
            </a:r>
          </a:p>
          <a:p>
            <a:pPr indent="-342900" marL="342900">
              <a:buFont typeface="+mj-lt"/>
              <a:buAutoNum type="arabicPeriod"/>
            </a:pP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
    <p:spTree>
      <p:nvGrpSpPr>
        <p:cNvPr id="39" name=""/>
        <p:cNvGrpSpPr/>
        <p:nvPr/>
      </p:nvGrpSpPr>
      <p:grpSpPr>
        <a:xfrm>
          <a:off x="0" y="0"/>
          <a:ext cx="0" cy="0"/>
        </a:xfrm>
      </p:grpSpPr>
      <p:sp>
        <p:nvSpPr>
          <p:cNvPr id="1048667" name="object 2"/>
          <p:cNvSpPr txBox="1"/>
          <p:nvPr/>
        </p:nvSpPr>
        <p:spPr>
          <a:xfrm>
            <a:off x="752475" y="6486037"/>
            <a:ext cx="1773555" cy="166370"/>
          </a:xfrm>
          <a:prstGeom prst="rect"/>
        </p:spPr>
        <p:txBody>
          <a:bodyPr bIns="0" lIns="0" rIns="0" rtlCol="0" tIns="0" vert="horz" wrap="square">
            <a:spAutoFit/>
          </a:bodyPr>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b="1" sz="1100" spc="50">
                <a:solidFill>
                  <a:srgbClr val="2D83C3"/>
                </a:solidFill>
                <a:latin typeface="Trebuchet MS"/>
                <a:cs typeface="Trebuchet MS"/>
              </a:rPr>
              <a:t>A</a:t>
            </a:r>
            <a:r>
              <a:rPr b="1" sz="1100" spc="15">
                <a:solidFill>
                  <a:srgbClr val="2D83C3"/>
                </a:solidFill>
                <a:latin typeface="Trebuchet MS"/>
                <a:cs typeface="Trebuchet MS"/>
              </a:rPr>
              <a:t>nnu</a:t>
            </a:r>
            <a:r>
              <a:rPr b="1" sz="1100" spc="10">
                <a:solidFill>
                  <a:srgbClr val="2D83C3"/>
                </a:solidFill>
                <a:latin typeface="Trebuchet MS"/>
                <a:cs typeface="Trebuchet MS"/>
              </a:rPr>
              <a:t>al</a:t>
            </a:r>
            <a:r>
              <a:rPr b="1" sz="1100" spc="-140">
                <a:solidFill>
                  <a:srgbClr val="2D83C3"/>
                </a:solidFill>
                <a:latin typeface="Trebuchet MS"/>
                <a:cs typeface="Trebuchet MS"/>
              </a:rPr>
              <a:t> </a:t>
            </a:r>
            <a:r>
              <a:rPr b="1" sz="1100">
                <a:solidFill>
                  <a:srgbClr val="2D83C3"/>
                </a:solidFill>
                <a:latin typeface="Trebuchet MS"/>
                <a:cs typeface="Trebuchet MS"/>
              </a:rPr>
              <a:t>R</a:t>
            </a:r>
            <a:r>
              <a:rPr b="1" sz="1100" spc="35">
                <a:solidFill>
                  <a:srgbClr val="2D83C3"/>
                </a:solidFill>
                <a:latin typeface="Trebuchet MS"/>
                <a:cs typeface="Trebuchet MS"/>
              </a:rPr>
              <a:t>e</a:t>
            </a:r>
            <a:r>
              <a:rPr b="1" sz="1100" spc="90">
                <a:solidFill>
                  <a:srgbClr val="2D83C3"/>
                </a:solidFill>
                <a:latin typeface="Trebuchet MS"/>
                <a:cs typeface="Trebuchet MS"/>
              </a:rPr>
              <a:t>v</a:t>
            </a:r>
            <a:r>
              <a:rPr b="1" sz="1100" spc="-35">
                <a:solidFill>
                  <a:srgbClr val="2D83C3"/>
                </a:solidFill>
                <a:latin typeface="Trebuchet MS"/>
                <a:cs typeface="Trebuchet MS"/>
              </a:rPr>
              <a:t>i</a:t>
            </a:r>
            <a:r>
              <a:rPr b="1" sz="1100" spc="35">
                <a:solidFill>
                  <a:srgbClr val="2D83C3"/>
                </a:solidFill>
                <a:latin typeface="Trebuchet MS"/>
                <a:cs typeface="Trebuchet MS"/>
              </a:rPr>
              <a:t>e</a:t>
            </a:r>
            <a:r>
              <a:rPr b="1" sz="1100" spc="15">
                <a:solidFill>
                  <a:srgbClr val="2D83C3"/>
                </a:solidFill>
                <a:latin typeface="Trebuchet MS"/>
                <a:cs typeface="Trebuchet MS"/>
              </a:rPr>
              <a:t>w</a:t>
            </a:r>
            <a:endParaRPr sz="1100">
              <a:latin typeface="Trebuchet MS"/>
              <a:cs typeface="Trebuchet MS"/>
            </a:endParaRPr>
          </a:p>
        </p:txBody>
      </p:sp>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a:stretch>
            <a:fillRect/>
          </a:stretch>
        </p:blipFill>
        <p:spPr>
          <a:xfrm>
            <a:off x="66675" y="3381373"/>
            <a:ext cx="2466975" cy="3419475"/>
          </a:xfrm>
          <a:prstGeom prst="rect"/>
        </p:spPr>
      </p:pic>
      <p:sp>
        <p:nvSpPr>
          <p:cNvPr id="1048671"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sz="4250" spc="15" u="sng">
                <a:solidFill>
                  <a:srgbClr val="00B0F0"/>
                </a:solidFill>
              </a:rPr>
              <a:t>THE</a:t>
            </a:r>
            <a:r>
              <a:rPr sz="4250" spc="20" u="sng">
                <a:solidFill>
                  <a:srgbClr val="00B0F0"/>
                </a:solidFill>
              </a:rPr>
              <a:t> </a:t>
            </a:r>
            <a:r>
              <a:rPr sz="4250" lang="en-US" spc="20" u="sng">
                <a:solidFill>
                  <a:srgbClr val="00B0F0"/>
                </a:solidFill>
              </a:rPr>
              <a:t>"</a:t>
            </a:r>
            <a:r>
              <a:rPr sz="4250" spc="10" u="sng">
                <a:solidFill>
                  <a:srgbClr val="00B0F0"/>
                </a:solidFill>
              </a:rPr>
              <a:t>WOW</a:t>
            </a:r>
            <a:r>
              <a:rPr sz="4250" lang="en-US" spc="10" u="sng">
                <a:solidFill>
                  <a:srgbClr val="00B0F0"/>
                </a:solidFill>
              </a:rPr>
              <a:t>"</a:t>
            </a:r>
            <a:r>
              <a:rPr sz="4250" spc="85" u="sng">
                <a:solidFill>
                  <a:srgbClr val="00B0F0"/>
                </a:solidFill>
              </a:rPr>
              <a:t> </a:t>
            </a:r>
            <a:r>
              <a:rPr sz="4250" spc="10" u="sng">
                <a:solidFill>
                  <a:srgbClr val="00B0F0"/>
                </a:solidFill>
              </a:rPr>
              <a:t>IN</a:t>
            </a:r>
            <a:r>
              <a:rPr sz="4250" spc="-5" u="sng">
                <a:solidFill>
                  <a:srgbClr val="00B0F0"/>
                </a:solidFill>
              </a:rPr>
              <a:t> </a:t>
            </a:r>
            <a:r>
              <a:rPr sz="4250" spc="15" u="sng">
                <a:solidFill>
                  <a:srgbClr val="00B0F0"/>
                </a:solidFill>
              </a:rPr>
              <a:t>OUR</a:t>
            </a:r>
            <a:r>
              <a:rPr sz="4250" spc="-10" u="sng">
                <a:solidFill>
                  <a:srgbClr val="00B0F0"/>
                </a:solidFill>
              </a:rPr>
              <a:t> </a:t>
            </a:r>
            <a:r>
              <a:rPr sz="4250" spc="20" u="sng">
                <a:solidFill>
                  <a:srgbClr val="00B0F0"/>
                </a:solidFill>
              </a:rPr>
              <a:t>SOLUTION</a:t>
            </a:r>
            <a:endParaRPr sz="4250" u="sng">
              <a:solidFill>
                <a:srgbClr val="00B0F0"/>
              </a:solidFill>
            </a:endParaRPr>
          </a:p>
        </p:txBody>
      </p:sp>
      <p:sp>
        <p:nvSpPr>
          <p:cNvPr id="104867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sz="1100" spc="10">
                <a:solidFill>
                  <a:srgbClr val="2D936B"/>
                </a:solidFill>
                <a:latin typeface="Trebuchet MS"/>
                <a:cs typeface="Trebuchet MS"/>
              </a:rPr>
              <a:t>9</a:t>
            </a:fld>
            <a:endParaRPr sz="1100">
              <a:latin typeface="Trebuchet MS"/>
              <a:cs typeface="Trebuchet MS"/>
            </a:endParaRPr>
          </a:p>
        </p:txBody>
      </p:sp>
      <p:sp>
        <p:nvSpPr>
          <p:cNvPr id="1048673" name="TextBox 8"/>
          <p:cNvSpPr txBox="1"/>
          <p:nvPr/>
        </p:nvSpPr>
        <p:spPr>
          <a:xfrm>
            <a:off x="2743200" y="2354703"/>
            <a:ext cx="8534018" cy="3025141"/>
          </a:xfrm>
          <a:prstGeom prst="rect"/>
          <a:noFill/>
        </p:spPr>
        <p:txBody>
          <a:bodyPr rtlCol="0" wrap="square">
            <a:spAutoFit/>
          </a:bodyPr>
          <a:p>
            <a:pPr algn="l" indent="-571500" marL="571500">
              <a:buFont typeface="+mj-lt"/>
              <a:buAutoNum type="romanUcPeriod"/>
            </a:pPr>
            <a:r>
              <a:rPr b="0" sz="2800" i="0" lang="en-US">
                <a:solidFill>
                  <a:srgbClr val="0D0D0D"/>
                </a:solidFill>
                <a:effectLst/>
                <a:latin typeface="Times New Roman" panose="02020603050405020304" pitchFamily="18" charset="0"/>
                <a:cs typeface="Times New Roman" panose="02020603050405020304" pitchFamily="18" charset="0"/>
              </a:rPr>
              <a:t>Dynamic Dashboards</a:t>
            </a:r>
          </a:p>
          <a:p>
            <a:pPr algn="l" indent="-571500" marL="571500">
              <a:buFont typeface="+mj-lt"/>
              <a:buAutoNum type="romanUcPeriod"/>
            </a:pPr>
            <a:r>
              <a:rPr b="0" sz="2800" i="0" lang="en-US">
                <a:solidFill>
                  <a:srgbClr val="0D0D0D"/>
                </a:solidFill>
                <a:effectLst/>
                <a:latin typeface="Times New Roman" panose="02020603050405020304" pitchFamily="18" charset="0"/>
                <a:cs typeface="Times New Roman" panose="02020603050405020304" pitchFamily="18" charset="0"/>
              </a:rPr>
              <a:t>Advanced Data Visualization</a:t>
            </a:r>
          </a:p>
          <a:p>
            <a:pPr algn="l" indent="-571500" marL="571500">
              <a:buFont typeface="+mj-lt"/>
              <a:buAutoNum type="romanUcPeriod"/>
            </a:pPr>
            <a:r>
              <a:rPr b="0" sz="2800" i="0" lang="en-US">
                <a:solidFill>
                  <a:srgbClr val="0D0D0D"/>
                </a:solidFill>
                <a:effectLst/>
                <a:latin typeface="Times New Roman" panose="02020603050405020304" pitchFamily="18" charset="0"/>
                <a:cs typeface="Times New Roman" panose="02020603050405020304" pitchFamily="18" charset="0"/>
              </a:rPr>
              <a:t>Segmentation Analysis</a:t>
            </a:r>
          </a:p>
          <a:p>
            <a:pPr algn="l" indent="-571500" marL="571500">
              <a:buFont typeface="+mj-lt"/>
              <a:buAutoNum type="romanUcPeriod"/>
            </a:pPr>
            <a:r>
              <a:rPr b="0" sz="2800" i="0" lang="en-US">
                <a:solidFill>
                  <a:srgbClr val="0D0D0D"/>
                </a:solidFill>
                <a:effectLst/>
                <a:latin typeface="Times New Roman" panose="02020603050405020304" pitchFamily="18" charset="0"/>
                <a:cs typeface="Times New Roman" panose="02020603050405020304" pitchFamily="18" charset="0"/>
              </a:rPr>
              <a:t>Comparative Analysis</a:t>
            </a:r>
          </a:p>
          <a:p>
            <a:pPr algn="l" indent="-571500" marL="571500">
              <a:buFont typeface="+mj-lt"/>
              <a:buAutoNum type="romanUcPeriod"/>
            </a:pPr>
            <a:r>
              <a:rPr b="0" sz="2800" i="0" lang="en-US">
                <a:solidFill>
                  <a:srgbClr val="0D0D0D"/>
                </a:solidFill>
                <a:effectLst/>
                <a:latin typeface="Times New Roman" panose="02020603050405020304" pitchFamily="18" charset="0"/>
                <a:cs typeface="Times New Roman" panose="02020603050405020304" pitchFamily="18" charset="0"/>
              </a:rPr>
              <a:t>Interactive Reports</a:t>
            </a:r>
          </a:p>
          <a:p>
            <a:pPr algn="l" indent="-571500" marL="571500">
              <a:buFont typeface="+mj-lt"/>
              <a:buAutoNum type="romanUcPeriod"/>
            </a:pPr>
            <a:r>
              <a:rPr sz="2800" lang="en-US">
                <a:solidFill>
                  <a:srgbClr val="0D0D0D"/>
                </a:solidFill>
                <a:latin typeface="Times New Roman" panose="02020603050405020304" pitchFamily="18" charset="0"/>
                <a:cs typeface="Times New Roman" panose="02020603050405020304" pitchFamily="18" charset="0"/>
              </a:rPr>
              <a:t>Slicers</a:t>
            </a:r>
            <a:endParaRPr b="0" sz="2800" i="0" lang="en-US">
              <a:solidFill>
                <a:srgbClr val="0D0D0D"/>
              </a:solidFill>
              <a:effectLst/>
              <a:latin typeface="Times New Roman" panose="02020603050405020304" pitchFamily="18" charset="0"/>
              <a:cs typeface="Times New Roman" panose="02020603050405020304" pitchFamily="18" charset="0"/>
            </a:endParaRPr>
          </a:p>
          <a:p>
            <a:endParaRPr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Aspose.Slides for .NET</Application>
  <ScaleCrop>0</ScaleCrop>
  <LinksUpToDate>0</LinksUpToDate>
  <AppVersion>22.1200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919384533569</cp:lastModifiedBy>
  <dcterms:created xsi:type="dcterms:W3CDTF">2024-03-28T06:07:22Z</dcterms:created>
  <dcterms:modified xsi:type="dcterms:W3CDTF">2024-09-29T13:55:25Z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ICV">
    <vt:lpwstr>c8d086e2f66c49f29eafde41bae56603</vt:lpwstr>
  </property>
  <property fmtid="{D5CDD505-2E9C-101B-9397-08002B2CF9AE}" pid="4" name="LastSaved">
    <vt:filetime>2024-03-29T00:00:00Z</vt:filetime>
  </property>
</Properties>
</file>