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sldIdLst>
    <p:sldId id="256" r:id="rId2"/>
    <p:sldId id="257" r:id="rId3"/>
    <p:sldId id="259" r:id="rId4"/>
    <p:sldId id="260" r:id="rId5"/>
    <p:sldId id="261" r:id="rId6"/>
    <p:sldId id="262" r:id="rId7"/>
    <p:sldId id="271" r:id="rId8"/>
    <p:sldId id="272" r:id="rId9"/>
    <p:sldId id="27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FE72CB2-FBD5-47D2-87CC-D2DC284ED22A}" type="datetimeFigureOut">
              <a:rPr lang="en-IN" smtClean="0"/>
              <a:t>03-04-2024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DCCFD97-43DF-4795-B85E-5ABEBB652512}" type="slidenum">
              <a:rPr lang="en-IN" smtClean="0"/>
              <a:t>‹#›</a:t>
            </a:fld>
            <a:endParaRPr lang="en-IN"/>
          </a:p>
        </p:txBody>
      </p:sp>
    </p:spTree>
    <p:extLst>
      <p:ext uri="{BB962C8B-B14F-4D97-AF65-F5344CB8AC3E}">
        <p14:creationId xmlns:p14="http://schemas.microsoft.com/office/powerpoint/2010/main" val="242542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72CB2-FBD5-47D2-87CC-D2DC284ED2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FD97-43DF-4795-B85E-5ABEBB652512}" type="slidenum">
              <a:rPr lang="en-IN" smtClean="0"/>
              <a:t>‹#›</a:t>
            </a:fld>
            <a:endParaRPr lang="en-IN"/>
          </a:p>
        </p:txBody>
      </p:sp>
    </p:spTree>
    <p:extLst>
      <p:ext uri="{BB962C8B-B14F-4D97-AF65-F5344CB8AC3E}">
        <p14:creationId xmlns:p14="http://schemas.microsoft.com/office/powerpoint/2010/main" val="256772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FE72CB2-FBD5-47D2-87CC-D2DC284ED22A}" type="datetimeFigureOut">
              <a:rPr lang="en-IN" smtClean="0"/>
              <a:t>03-04-2024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DCCFD97-43DF-4795-B85E-5ABEBB652512}" type="slidenum">
              <a:rPr lang="en-IN" smtClean="0"/>
              <a:t>‹#›</a:t>
            </a:fld>
            <a:endParaRPr lang="en-IN"/>
          </a:p>
        </p:txBody>
      </p:sp>
    </p:spTree>
    <p:extLst>
      <p:ext uri="{BB962C8B-B14F-4D97-AF65-F5344CB8AC3E}">
        <p14:creationId xmlns:p14="http://schemas.microsoft.com/office/powerpoint/2010/main" val="114240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72CB2-FBD5-47D2-87CC-D2DC284ED2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5DCCFD97-43DF-4795-B85E-5ABEBB652512}" type="slidenum">
              <a:rPr lang="en-IN" smtClean="0"/>
              <a:t>‹#›</a:t>
            </a:fld>
            <a:endParaRPr lang="en-IN"/>
          </a:p>
        </p:txBody>
      </p:sp>
    </p:spTree>
    <p:extLst>
      <p:ext uri="{BB962C8B-B14F-4D97-AF65-F5344CB8AC3E}">
        <p14:creationId xmlns:p14="http://schemas.microsoft.com/office/powerpoint/2010/main" val="425746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FE72CB2-FBD5-47D2-87CC-D2DC284ED22A}" type="datetimeFigureOut">
              <a:rPr lang="en-IN" smtClean="0"/>
              <a:t>03-04-2024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DCCFD97-43DF-4795-B85E-5ABEBB652512}" type="slidenum">
              <a:rPr lang="en-IN" smtClean="0"/>
              <a:t>‹#›</a:t>
            </a:fld>
            <a:endParaRPr lang="en-IN"/>
          </a:p>
        </p:txBody>
      </p:sp>
    </p:spTree>
    <p:extLst>
      <p:ext uri="{BB962C8B-B14F-4D97-AF65-F5344CB8AC3E}">
        <p14:creationId xmlns:p14="http://schemas.microsoft.com/office/powerpoint/2010/main" val="73610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72CB2-FBD5-47D2-87CC-D2DC284ED2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CFD97-43DF-4795-B85E-5ABEBB652512}" type="slidenum">
              <a:rPr lang="en-IN" smtClean="0"/>
              <a:t>‹#›</a:t>
            </a:fld>
            <a:endParaRPr lang="en-IN"/>
          </a:p>
        </p:txBody>
      </p:sp>
    </p:spTree>
    <p:extLst>
      <p:ext uri="{BB962C8B-B14F-4D97-AF65-F5344CB8AC3E}">
        <p14:creationId xmlns:p14="http://schemas.microsoft.com/office/powerpoint/2010/main" val="95079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72CB2-FBD5-47D2-87CC-D2DC284ED2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CCFD97-43DF-4795-B85E-5ABEBB652512}" type="slidenum">
              <a:rPr lang="en-IN" smtClean="0"/>
              <a:t>‹#›</a:t>
            </a:fld>
            <a:endParaRPr lang="en-IN"/>
          </a:p>
        </p:txBody>
      </p:sp>
    </p:spTree>
    <p:extLst>
      <p:ext uri="{BB962C8B-B14F-4D97-AF65-F5344CB8AC3E}">
        <p14:creationId xmlns:p14="http://schemas.microsoft.com/office/powerpoint/2010/main" val="17082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72CB2-FBD5-47D2-87CC-D2DC284ED22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CCFD97-43DF-4795-B85E-5ABEBB652512}" type="slidenum">
              <a:rPr lang="en-IN" smtClean="0"/>
              <a:t>‹#›</a:t>
            </a:fld>
            <a:endParaRPr lang="en-IN"/>
          </a:p>
        </p:txBody>
      </p:sp>
    </p:spTree>
    <p:extLst>
      <p:ext uri="{BB962C8B-B14F-4D97-AF65-F5344CB8AC3E}">
        <p14:creationId xmlns:p14="http://schemas.microsoft.com/office/powerpoint/2010/main" val="12263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72CB2-FBD5-47D2-87CC-D2DC284ED22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CCFD97-43DF-4795-B85E-5ABEBB652512}" type="slidenum">
              <a:rPr lang="en-IN" smtClean="0"/>
              <a:t>‹#›</a:t>
            </a:fld>
            <a:endParaRPr lang="en-IN"/>
          </a:p>
        </p:txBody>
      </p:sp>
    </p:spTree>
    <p:extLst>
      <p:ext uri="{BB962C8B-B14F-4D97-AF65-F5344CB8AC3E}">
        <p14:creationId xmlns:p14="http://schemas.microsoft.com/office/powerpoint/2010/main" val="223832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FE72CB2-FBD5-47D2-87CC-D2DC284ED22A}" type="datetimeFigureOut">
              <a:rPr lang="en-IN" smtClean="0"/>
              <a:t>03-04-2024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DCCFD97-43DF-4795-B85E-5ABEBB652512}" type="slidenum">
              <a:rPr lang="en-IN" smtClean="0"/>
              <a:t>‹#›</a:t>
            </a:fld>
            <a:endParaRPr lang="en-IN"/>
          </a:p>
        </p:txBody>
      </p:sp>
    </p:spTree>
    <p:extLst>
      <p:ext uri="{BB962C8B-B14F-4D97-AF65-F5344CB8AC3E}">
        <p14:creationId xmlns:p14="http://schemas.microsoft.com/office/powerpoint/2010/main" val="24449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E72CB2-FBD5-47D2-87CC-D2DC284ED2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CCFD97-43DF-4795-B85E-5ABEBB652512}" type="slidenum">
              <a:rPr lang="en-IN" smtClean="0"/>
              <a:t>‹#›</a:t>
            </a:fld>
            <a:endParaRPr lang="en-IN"/>
          </a:p>
        </p:txBody>
      </p:sp>
    </p:spTree>
    <p:extLst>
      <p:ext uri="{BB962C8B-B14F-4D97-AF65-F5344CB8AC3E}">
        <p14:creationId xmlns:p14="http://schemas.microsoft.com/office/powerpoint/2010/main" val="36140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FE72CB2-FBD5-47D2-87CC-D2DC284ED22A}" type="datetimeFigureOut">
              <a:rPr lang="en-IN" smtClean="0"/>
              <a:t>03-04-2024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DCCFD97-43DF-4795-B85E-5ABEBB65251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2264986"/>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DFAE-459A-66CC-1BED-498A920C1A47}"/>
              </a:ext>
            </a:extLst>
          </p:cNvPr>
          <p:cNvSpPr>
            <a:spLocks noGrp="1"/>
          </p:cNvSpPr>
          <p:nvPr>
            <p:ph type="ctrTitle"/>
          </p:nvPr>
        </p:nvSpPr>
        <p:spPr>
          <a:xfrm>
            <a:off x="3732246" y="313612"/>
            <a:ext cx="9557657" cy="2387600"/>
          </a:xfrm>
        </p:spPr>
        <p:txBody>
          <a:bodyPr>
            <a:normAutofit/>
          </a:bodyPr>
          <a:lstStyle/>
          <a:p>
            <a:r>
              <a:rPr lang="en-IN" sz="5400" dirty="0">
                <a:latin typeface="Times New Roman" panose="02020603050405020304" pitchFamily="18" charset="0"/>
                <a:cs typeface="Times New Roman" panose="02020603050405020304" pitchFamily="18" charset="0"/>
              </a:rPr>
              <a:t>keyloggers</a:t>
            </a:r>
          </a:p>
        </p:txBody>
      </p:sp>
      <p:sp>
        <p:nvSpPr>
          <p:cNvPr id="3" name="Subtitle 2">
            <a:extLst>
              <a:ext uri="{FF2B5EF4-FFF2-40B4-BE49-F238E27FC236}">
                <a16:creationId xmlns:a16="http://schemas.microsoft.com/office/drawing/2014/main" id="{70FC2499-A3EB-8289-99B4-DCE5C7497ECE}"/>
              </a:ext>
            </a:extLst>
          </p:cNvPr>
          <p:cNvSpPr>
            <a:spLocks noGrp="1"/>
          </p:cNvSpPr>
          <p:nvPr>
            <p:ph type="subTitle" idx="1"/>
          </p:nvPr>
        </p:nvSpPr>
        <p:spPr>
          <a:xfrm>
            <a:off x="1244082" y="4348489"/>
            <a:ext cx="9144000" cy="1655762"/>
          </a:xfrm>
        </p:spPr>
        <p:txBody>
          <a:bodyPr>
            <a:normAutofit/>
          </a:bodyPr>
          <a:lstStyle/>
          <a:p>
            <a:r>
              <a:rPr lang="en-IN" dirty="0">
                <a:solidFill>
                  <a:schemeClr val="bg1">
                    <a:lumMod val="95000"/>
                  </a:schemeClr>
                </a:solidFill>
              </a:rPr>
              <a:t>Presented By:</a:t>
            </a:r>
          </a:p>
          <a:p>
            <a:r>
              <a:rPr lang="en-IN" dirty="0">
                <a:solidFill>
                  <a:schemeClr val="bg1">
                    <a:lumMod val="95000"/>
                  </a:schemeClr>
                </a:solidFill>
              </a:rPr>
              <a:t> P. Sakthi </a:t>
            </a:r>
            <a:r>
              <a:rPr lang="en-IN" dirty="0">
                <a:solidFill>
                  <a:schemeClr val="bg1">
                    <a:lumMod val="95000"/>
                  </a:schemeClr>
                </a:solidFill>
                <a:latin typeface="Times New Roman" panose="02020603050405020304" pitchFamily="18" charset="0"/>
                <a:cs typeface="Times New Roman" panose="02020603050405020304" pitchFamily="18" charset="0"/>
              </a:rPr>
              <a:t>Lakshmi-</a:t>
            </a:r>
            <a:r>
              <a:rPr lang="en-IN" dirty="0" err="1">
                <a:solidFill>
                  <a:schemeClr val="bg1">
                    <a:lumMod val="95000"/>
                  </a:schemeClr>
                </a:solidFill>
                <a:latin typeface="Times New Roman" panose="02020603050405020304" pitchFamily="18" charset="0"/>
                <a:cs typeface="Times New Roman" panose="02020603050405020304" pitchFamily="18" charset="0"/>
              </a:rPr>
              <a:t>Holycross</a:t>
            </a:r>
            <a:r>
              <a:rPr lang="en-IN" dirty="0">
                <a:solidFill>
                  <a:schemeClr val="bg1">
                    <a:lumMod val="95000"/>
                  </a:schemeClr>
                </a:solidFill>
              </a:rPr>
              <a:t> Engineering College-CSE Dep</a:t>
            </a:r>
          </a:p>
          <a:p>
            <a:r>
              <a:rPr lang="en-IN" dirty="0">
                <a:solidFill>
                  <a:schemeClr val="bg1">
                    <a:lumMod val="95000"/>
                  </a:schemeClr>
                </a:solidFill>
              </a:rPr>
              <a:t>Reg No:950921104031</a:t>
            </a:r>
          </a:p>
        </p:txBody>
      </p:sp>
    </p:spTree>
    <p:extLst>
      <p:ext uri="{BB962C8B-B14F-4D97-AF65-F5344CB8AC3E}">
        <p14:creationId xmlns:p14="http://schemas.microsoft.com/office/powerpoint/2010/main" val="418578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F6C3-27A7-FEA6-78F1-9494B56EC8A9}"/>
              </a:ext>
            </a:extLst>
          </p:cNvPr>
          <p:cNvSpPr>
            <a:spLocks noGrp="1"/>
          </p:cNvSpPr>
          <p:nvPr>
            <p:ph type="title"/>
          </p:nvPr>
        </p:nvSpPr>
        <p:spPr>
          <a:xfrm>
            <a:off x="558281" y="449101"/>
            <a:ext cx="8763000" cy="1043797"/>
          </a:xfrm>
        </p:spPr>
        <p:txBody>
          <a:bodyPr>
            <a:normAutofit/>
          </a:bodyPr>
          <a:lstStyle/>
          <a:p>
            <a:r>
              <a:rPr lang="en-IN" sz="3200" dirty="0">
                <a:latin typeface="Times New Roman" panose="02020603050405020304" pitchFamily="18" charset="0"/>
                <a:cs typeface="Times New Roman" panose="02020603050405020304" pitchFamily="18" charset="0"/>
              </a:rPr>
              <a:t>PROTECT YOURSELF FROM KEYLOGGERS</a:t>
            </a:r>
          </a:p>
        </p:txBody>
      </p:sp>
      <p:sp>
        <p:nvSpPr>
          <p:cNvPr id="3" name="Content Placeholder 2">
            <a:extLst>
              <a:ext uri="{FF2B5EF4-FFF2-40B4-BE49-F238E27FC236}">
                <a16:creationId xmlns:a16="http://schemas.microsoft.com/office/drawing/2014/main" id="{130DDCA5-6D4F-9451-1943-FEED1D17F4D9}"/>
              </a:ext>
            </a:extLst>
          </p:cNvPr>
          <p:cNvSpPr>
            <a:spLocks noGrp="1"/>
          </p:cNvSpPr>
          <p:nvPr>
            <p:ph idx="1"/>
          </p:nvPr>
        </p:nvSpPr>
        <p:spPr>
          <a:xfrm>
            <a:off x="838200" y="1937591"/>
            <a:ext cx="10515600" cy="4640489"/>
          </a:xfrm>
        </p:spPr>
        <p:txBody>
          <a:bodyPr>
            <a:normAutofit lnSpcReduction="10000"/>
          </a:bodyPr>
          <a:lstStyle/>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Use Antivirus Software: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Employ reputable antivirus software with real-time protection to detect and block keyloggers.</a:t>
            </a:r>
          </a:p>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Update Regularly: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Keep your operating system, software, and antivirus up to date to patch security vulnerabilities.</a:t>
            </a:r>
          </a:p>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Avoid Suspicious Links: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Refrain from clicking on links or downloading attachments from unknown or suspicious sources.</a:t>
            </a:r>
          </a:p>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Use Virtual Keyboards: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Utilize virtual keyboards for sensitive tasks like online banking to bypass physical keyloggers.</a:t>
            </a:r>
          </a:p>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Two-Factor Authentication (2FA):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Enable 2FA wherever possible to add an extra layer of security.</a:t>
            </a:r>
          </a:p>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Secure Wi-Fi:</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Protect your Wi-Fi network with a strong password to prevent unauthorized access.</a:t>
            </a:r>
          </a:p>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Monitor Account Activity:</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Regularly check your accounts for any unusual or unauthorized activity.</a:t>
            </a:r>
          </a:p>
          <a:p>
            <a:pPr>
              <a:lnSpc>
                <a:spcPct val="120000"/>
              </a:lnSpc>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Educate Yourself: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Stay informed about the latest cybersecurity threats and best practices for prevention.</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59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a keylogger and how to detect keystroke logging - Norton">
            <a:extLst>
              <a:ext uri="{FF2B5EF4-FFF2-40B4-BE49-F238E27FC236}">
                <a16:creationId xmlns:a16="http://schemas.microsoft.com/office/drawing/2014/main" id="{59C1C5DC-9384-267C-12B0-6B2D0B425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549" y="1902225"/>
            <a:ext cx="6036905" cy="4778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a keylogger and how to detect keystroke logging - Norton">
            <a:extLst>
              <a:ext uri="{FF2B5EF4-FFF2-40B4-BE49-F238E27FC236}">
                <a16:creationId xmlns:a16="http://schemas.microsoft.com/office/drawing/2014/main" id="{832C6D82-9BEE-EAAA-D552-69E9413FC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144" y="1838130"/>
            <a:ext cx="5997252" cy="4916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3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CD6F-A91A-06FA-1A90-94B2854F4AB5}"/>
              </a:ext>
            </a:extLst>
          </p:cNvPr>
          <p:cNvSpPr>
            <a:spLocks noGrp="1"/>
          </p:cNvSpPr>
          <p:nvPr>
            <p:ph type="title"/>
          </p:nvPr>
        </p:nvSpPr>
        <p:spPr>
          <a:xfrm>
            <a:off x="604935" y="449102"/>
            <a:ext cx="7055498" cy="1025136"/>
          </a:xfrm>
        </p:spPr>
        <p:txBody>
          <a:bodyPr>
            <a:normAutofit/>
          </a:bodyPr>
          <a:lstStyle/>
          <a:p>
            <a:r>
              <a:rPr lang="en-IN" sz="3200" dirty="0">
                <a:latin typeface="Times New Roman" panose="02020603050405020304" pitchFamily="18" charset="0"/>
                <a:cs typeface="Times New Roman" panose="02020603050405020304" pitchFamily="18" charset="0"/>
              </a:rPr>
              <a:t>EXAMPLE OF KEYLOGGERS</a:t>
            </a:r>
          </a:p>
        </p:txBody>
      </p:sp>
      <p:sp>
        <p:nvSpPr>
          <p:cNvPr id="3" name="Content Placeholder 2">
            <a:extLst>
              <a:ext uri="{FF2B5EF4-FFF2-40B4-BE49-F238E27FC236}">
                <a16:creationId xmlns:a16="http://schemas.microsoft.com/office/drawing/2014/main" id="{EEFA63A3-B6C3-E06F-DDA7-2CC45FC7B05D}"/>
              </a:ext>
            </a:extLst>
          </p:cNvPr>
          <p:cNvSpPr>
            <a:spLocks noGrp="1"/>
          </p:cNvSpPr>
          <p:nvPr>
            <p:ph idx="1"/>
          </p:nvPr>
        </p:nvSpPr>
        <p:spPr>
          <a:xfrm>
            <a:off x="520959" y="1978089"/>
            <a:ext cx="11506200" cy="4626751"/>
          </a:xfrm>
        </p:spPr>
        <p:txBody>
          <a:bodyPr>
            <a:noAutofit/>
          </a:bodyPr>
          <a:lstStyle/>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Keyloggers come in various forms, ranging from software-based to hardware-based, each with its own methods of capturing keystrokes. Here are examples:</a:t>
            </a:r>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Software Keyloggers Examples include:</a:t>
            </a:r>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Spyrix</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Personal Monitor</a:t>
            </a:r>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REFOG Keylogger</a:t>
            </a:r>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Ardamax</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Keylogger</a:t>
            </a:r>
          </a:p>
          <a:p>
            <a:pPr marL="0" indent="0">
              <a:buNone/>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Hardware Keyloggers Examples include:</a:t>
            </a:r>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KeyGrabber</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USB Keylogger</a:t>
            </a:r>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Keyllama</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USB Premium Keylogger</a:t>
            </a:r>
          </a:p>
        </p:txBody>
      </p:sp>
    </p:spTree>
    <p:extLst>
      <p:ext uri="{BB962C8B-B14F-4D97-AF65-F5344CB8AC3E}">
        <p14:creationId xmlns:p14="http://schemas.microsoft.com/office/powerpoint/2010/main" val="407297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8C8B-F75C-46AF-A0E9-E7FD77B82025}"/>
              </a:ext>
            </a:extLst>
          </p:cNvPr>
          <p:cNvSpPr>
            <a:spLocks noGrp="1"/>
          </p:cNvSpPr>
          <p:nvPr>
            <p:ph type="title"/>
          </p:nvPr>
        </p:nvSpPr>
        <p:spPr>
          <a:xfrm>
            <a:off x="646889" y="497221"/>
            <a:ext cx="7452082" cy="930363"/>
          </a:xfrm>
        </p:spPr>
        <p:txBody>
          <a:bodyPr>
            <a:normAutofit/>
          </a:bodyPr>
          <a:lstStyle/>
          <a:p>
            <a:r>
              <a:rPr lang="en-IN" sz="3200" dirty="0">
                <a:latin typeface="Times New Roman" panose="02020603050405020304" pitchFamily="18" charset="0"/>
                <a:cs typeface="Times New Roman" panose="02020603050405020304" pitchFamily="18" charset="0"/>
              </a:rPr>
              <a:t>How to remove keyloggers </a:t>
            </a:r>
          </a:p>
        </p:txBody>
      </p:sp>
      <p:sp>
        <p:nvSpPr>
          <p:cNvPr id="3" name="Content Placeholder 2">
            <a:extLst>
              <a:ext uri="{FF2B5EF4-FFF2-40B4-BE49-F238E27FC236}">
                <a16:creationId xmlns:a16="http://schemas.microsoft.com/office/drawing/2014/main" id="{B09B4108-9F50-27FC-8597-0C3C3107E0C0}"/>
              </a:ext>
            </a:extLst>
          </p:cNvPr>
          <p:cNvSpPr>
            <a:spLocks noGrp="1"/>
          </p:cNvSpPr>
          <p:nvPr>
            <p:ph idx="1"/>
          </p:nvPr>
        </p:nvSpPr>
        <p:spPr>
          <a:xfrm>
            <a:off x="804765" y="1819469"/>
            <a:ext cx="10582469" cy="4811898"/>
          </a:xfrm>
        </p:spPr>
        <p:txBody>
          <a:bodyPr>
            <a:noAutofit/>
          </a:bodyPr>
          <a:lstStyle/>
          <a:p>
            <a:pPr>
              <a:lnSpc>
                <a:spcPct val="160000"/>
              </a:lnSpc>
              <a:buFont typeface="Wingdings" panose="05000000000000000000" pitchFamily="2" charset="2"/>
              <a:buChar char="v"/>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Update Your Security Software: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Make sure your antivirus and anti-malware software is up-to-date. Run a full system scan to detect and remove any malicious software, including keyloggers.</a:t>
            </a:r>
          </a:p>
          <a:p>
            <a:pPr>
              <a:lnSpc>
                <a:spcPct val="160000"/>
              </a:lnSpc>
              <a:buFont typeface="Wingdings" panose="05000000000000000000" pitchFamily="2" charset="2"/>
              <a:buChar char="v"/>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Use Anti-Malware Tools: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Consider using reputable anti-malware tools specifically designed to detect and remove keyloggers. There are many options available, both free and paid, such as Malwarebytes, Spybot - Search &amp; Destroy, or Kaspersky Anti-Virus.</a:t>
            </a:r>
          </a:p>
          <a:p>
            <a:pPr>
              <a:lnSpc>
                <a:spcPct val="160000"/>
              </a:lnSpc>
              <a:buFont typeface="Wingdings" panose="05000000000000000000" pitchFamily="2" charset="2"/>
              <a:buChar char="v"/>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Disconnect from the Internet: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Disconnect your device from the internet to prevent the keylogger from sending captured data to its source. This can help contain the damage and prevent further information theft.</a:t>
            </a:r>
          </a:p>
          <a:p>
            <a:pPr>
              <a:lnSpc>
                <a:spcPct val="160000"/>
              </a:lnSpc>
              <a:buFont typeface="Wingdings" panose="05000000000000000000" pitchFamily="2" charset="2"/>
              <a:buChar char="v"/>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Boot into Safe Mode: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Boot your computer into Safe Mode to prevent the keylogger from running alongside other startup programs. In Safe Mode, only essential system processes and drivers are loaded, which can make it easier to remove the keylogger.</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70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F2587-D54B-ED2A-9381-600F782DA698}"/>
              </a:ext>
            </a:extLst>
          </p:cNvPr>
          <p:cNvSpPr>
            <a:spLocks noGrp="1"/>
          </p:cNvSpPr>
          <p:nvPr>
            <p:ph idx="1"/>
          </p:nvPr>
        </p:nvSpPr>
        <p:spPr>
          <a:xfrm>
            <a:off x="568778" y="1950098"/>
            <a:ext cx="11054443" cy="4610115"/>
          </a:xfrm>
        </p:spPr>
        <p:txBody>
          <a:bodyPr>
            <a:normAutofit fontScale="85000" lnSpcReduction="10000"/>
          </a:bodyPr>
          <a:lstStyle/>
          <a:p>
            <a:pPr>
              <a:lnSpc>
                <a:spcPct val="150000"/>
              </a:lnSpc>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Review your list of installed programs and remove any unfamiliar or suspicious ones that you don't remember installing. Keyloggers often disguise themselves as legitimate programs, so be thorough in your examination.</a:t>
            </a:r>
          </a:p>
          <a:p>
            <a:pPr>
              <a:lnSpc>
                <a:spcPct val="150000"/>
              </a:lnSpc>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Reset Your Passwords: If you suspect that sensitive information has been compromised, such as passwords or financial details, change your passwords immediately. Choose strong, unique passwords for each account to prevent further unauthorized access.</a:t>
            </a:r>
          </a:p>
          <a:p>
            <a:pPr>
              <a:lnSpc>
                <a:spcPct val="150000"/>
              </a:lnSpc>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Monitor Your System: After removing the keylogger, keep a close eye on your system for any unusual behavior or signs of re-infection. Regularly scan your computer for malware and practice good cybersecurity habits to prevent future infections.</a:t>
            </a:r>
          </a:p>
          <a:p>
            <a:pPr>
              <a:lnSpc>
                <a:spcPct val="150000"/>
              </a:lnSpc>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Consider Professional Help: If you're unsure about removing the keylogger yourself or if the infection seems particularly stubborn, consider seeking assistance from a professional computer technician or cybersecurity expert.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59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57C7C-BF8B-C52F-8648-FAE6DEA6C2EC}"/>
              </a:ext>
            </a:extLst>
          </p:cNvPr>
          <p:cNvSpPr>
            <a:spLocks noGrp="1"/>
          </p:cNvSpPr>
          <p:nvPr>
            <p:ph idx="1"/>
          </p:nvPr>
        </p:nvSpPr>
        <p:spPr>
          <a:xfrm>
            <a:off x="3687925" y="2741613"/>
            <a:ext cx="4816151" cy="1374775"/>
          </a:xfrm>
        </p:spPr>
        <p:txBody>
          <a:bodyPr>
            <a:normAutofit/>
          </a:bodyPr>
          <a:lstStyle/>
          <a:p>
            <a:pPr marL="0" indent="0">
              <a:buNone/>
            </a:pPr>
            <a:r>
              <a:rPr lang="en-IN" sz="6600"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418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54B9-B35C-4C15-EA77-631D0E4E380C}"/>
              </a:ext>
            </a:extLst>
          </p:cNvPr>
          <p:cNvSpPr>
            <a:spLocks noGrp="1"/>
          </p:cNvSpPr>
          <p:nvPr>
            <p:ph type="title"/>
          </p:nvPr>
        </p:nvSpPr>
        <p:spPr>
          <a:xfrm>
            <a:off x="558282" y="237476"/>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EC4070F6-3034-6167-4AC4-CEDCF4AE3258}"/>
              </a:ext>
            </a:extLst>
          </p:cNvPr>
          <p:cNvSpPr>
            <a:spLocks noGrp="1"/>
          </p:cNvSpPr>
          <p:nvPr>
            <p:ph idx="1"/>
          </p:nvPr>
        </p:nvSpPr>
        <p:spPr>
          <a:xfrm>
            <a:off x="968829" y="2269186"/>
            <a:ext cx="10515600" cy="4351338"/>
          </a:xfrm>
        </p:spPr>
        <p:txBody>
          <a:bodyPr>
            <a:normAutofit/>
          </a:bodyPr>
          <a:lstStyle/>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What is Keylogger</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Types of Keylogger</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Protect yourself from keyloggers</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Legal vs Illegal Keylogger Users</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Example of Keyloggers </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How to Remove Keyloggers</a:t>
            </a: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828A-897D-EA0B-89BA-3A9FB9247FC9}"/>
              </a:ext>
            </a:extLst>
          </p:cNvPr>
          <p:cNvSpPr>
            <a:spLocks noGrp="1"/>
          </p:cNvSpPr>
          <p:nvPr>
            <p:ph type="title"/>
          </p:nvPr>
        </p:nvSpPr>
        <p:spPr>
          <a:xfrm>
            <a:off x="622818" y="252540"/>
            <a:ext cx="6532983" cy="1211749"/>
          </a:xfrm>
        </p:spPr>
        <p:txBody>
          <a:bodyPr/>
          <a:lstStyle/>
          <a:p>
            <a:r>
              <a:rPr lang="en-IN" dirty="0"/>
              <a:t>What is keylogger?</a:t>
            </a:r>
          </a:p>
        </p:txBody>
      </p:sp>
      <p:sp>
        <p:nvSpPr>
          <p:cNvPr id="3" name="Content Placeholder 2">
            <a:extLst>
              <a:ext uri="{FF2B5EF4-FFF2-40B4-BE49-F238E27FC236}">
                <a16:creationId xmlns:a16="http://schemas.microsoft.com/office/drawing/2014/main" id="{12175648-D54E-BD27-5EF4-127D0BCA1E37}"/>
              </a:ext>
            </a:extLst>
          </p:cNvPr>
          <p:cNvSpPr>
            <a:spLocks noGrp="1"/>
          </p:cNvSpPr>
          <p:nvPr>
            <p:ph idx="1"/>
          </p:nvPr>
        </p:nvSpPr>
        <p:spPr>
          <a:xfrm>
            <a:off x="417545" y="3684361"/>
            <a:ext cx="8605158" cy="2315224"/>
          </a:xfrm>
        </p:spPr>
        <p:txBody>
          <a:bodyPr>
            <a:noAutofit/>
          </a:bodyPr>
          <a:lstStyle/>
          <a:p>
            <a:pPr>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keylogger is a type of software or hardware device used to covertly monitor and record the keystrokes made by a user on a computer keyboard.</a:t>
            </a:r>
          </a:p>
          <a:p>
            <a:pPr>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Keyloggers operate silently in the background, capturing every keystroke typed by the user without their knowledge. This includes all text input, including usernames, passwords, messages, and other sensitive information. </a:t>
            </a:r>
          </a:p>
          <a:p>
            <a:pPr>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Keyloggers come in different forms, including software-based and hardware-based variants. Software keyloggers are typically installed on a computer system like any other program, while hardware keyloggers are physical devices inserted between the keyboard and the computer or integrated within the keyboard itself.</a:t>
            </a:r>
          </a:p>
          <a:p>
            <a:pPr>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098" name="Picture 2" descr="Keyloggers - the working principles, main features and use cases">
            <a:extLst>
              <a:ext uri="{FF2B5EF4-FFF2-40B4-BE49-F238E27FC236}">
                <a16:creationId xmlns:a16="http://schemas.microsoft.com/office/drawing/2014/main" id="{AA9CFEE0-F3B9-2143-9F60-9EA8E3764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659" y="2435905"/>
            <a:ext cx="2502598" cy="198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99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BC669-C808-9CA5-90C9-84A9562BD796}"/>
              </a:ext>
            </a:extLst>
          </p:cNvPr>
          <p:cNvSpPr>
            <a:spLocks noGrp="1"/>
          </p:cNvSpPr>
          <p:nvPr>
            <p:ph idx="1"/>
          </p:nvPr>
        </p:nvSpPr>
        <p:spPr>
          <a:xfrm>
            <a:off x="542729" y="3447658"/>
            <a:ext cx="11503091" cy="2572831"/>
          </a:xfrm>
        </p:spPr>
        <p:txBody>
          <a:bodyPr>
            <a:normAutofit fontScale="92500" lnSpcReduction="10000"/>
          </a:bodyPr>
          <a:lstStyle/>
          <a:p>
            <a:pPr>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Keyloggers can record a wide range of keystrokes, including letters, numbers, symbols, function keys, and special keystrokes like Ctrl, Alt, and Shift combinations. Some advanced keyloggers may also capture screenshots, track mouse movements, or record clipboard activity.</a:t>
            </a:r>
          </a:p>
          <a:p>
            <a:pPr>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While keyloggers can have legitimate uses such as parental control, employee monitoring, or law enforcement investigations, they are also commonly employed for malicious purposes. Cybercriminals use keyloggers to steal sensitive information such as login credentials, financial data, personal information, and intellectual property for identity theft, fraud, espionage, or sabotage.</a:t>
            </a:r>
          </a:p>
          <a:p>
            <a:pPr>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Rectangle 10">
            <a:extLst>
              <a:ext uri="{FF2B5EF4-FFF2-40B4-BE49-F238E27FC236}">
                <a16:creationId xmlns:a16="http://schemas.microsoft.com/office/drawing/2014/main" id="{D69D8109-92F2-19CF-D8EE-2B6B24D6FFB6}"/>
              </a:ext>
            </a:extLst>
          </p:cNvPr>
          <p:cNvSpPr>
            <a:spLocks noChangeArrowheads="1"/>
          </p:cNvSpPr>
          <p:nvPr/>
        </p:nvSpPr>
        <p:spPr bwMode="auto">
          <a:xfrm>
            <a:off x="0" y="0"/>
            <a:ext cx="309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19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Keylogger in Cybersecurity? | by InfosecTrain | Medium">
            <a:extLst>
              <a:ext uri="{FF2B5EF4-FFF2-40B4-BE49-F238E27FC236}">
                <a16:creationId xmlns:a16="http://schemas.microsoft.com/office/drawing/2014/main" id="{F59CF43A-087A-FFBA-79E6-5083A202E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135" y="1877566"/>
            <a:ext cx="6259576" cy="47669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07094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6709-5D36-0F53-02B2-0E2009882F18}"/>
              </a:ext>
            </a:extLst>
          </p:cNvPr>
          <p:cNvSpPr>
            <a:spLocks noGrp="1"/>
          </p:cNvSpPr>
          <p:nvPr>
            <p:ph type="title"/>
          </p:nvPr>
        </p:nvSpPr>
        <p:spPr>
          <a:xfrm>
            <a:off x="791547" y="745367"/>
            <a:ext cx="6094445" cy="822186"/>
          </a:xfrm>
        </p:spPr>
        <p:txBody>
          <a:bodyPr>
            <a:normAutofit/>
          </a:bodyPr>
          <a:lstStyle/>
          <a:p>
            <a:r>
              <a:rPr lang="en-IN" sz="3200" dirty="0">
                <a:latin typeface="Times New Roman" panose="02020603050405020304" pitchFamily="18" charset="0"/>
                <a:cs typeface="Times New Roman" panose="02020603050405020304" pitchFamily="18" charset="0"/>
              </a:rPr>
              <a:t>Software Keyloggers</a:t>
            </a:r>
          </a:p>
        </p:txBody>
      </p:sp>
      <p:sp>
        <p:nvSpPr>
          <p:cNvPr id="3" name="Content Placeholder 2">
            <a:extLst>
              <a:ext uri="{FF2B5EF4-FFF2-40B4-BE49-F238E27FC236}">
                <a16:creationId xmlns:a16="http://schemas.microsoft.com/office/drawing/2014/main" id="{67D98B41-9486-1B99-9308-4A54C17DE770}"/>
              </a:ext>
            </a:extLst>
          </p:cNvPr>
          <p:cNvSpPr>
            <a:spLocks noGrp="1"/>
          </p:cNvSpPr>
          <p:nvPr>
            <p:ph idx="1"/>
          </p:nvPr>
        </p:nvSpPr>
        <p:spPr>
          <a:xfrm>
            <a:off x="660918" y="2840394"/>
            <a:ext cx="11392677" cy="2270514"/>
          </a:xfrm>
        </p:spPr>
        <p:txBody>
          <a:bodyPr>
            <a:normAutofit fontScale="85000" lnSpcReduction="20000"/>
          </a:bodyPr>
          <a:lstStyle/>
          <a:p>
            <a:pPr marL="0" indent="0">
              <a:lnSpc>
                <a:spcPct val="120000"/>
              </a:lnSpc>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Software keyloggers are covert programs installed on computer systems to secretly monitor and record keystrokes made by users. They operate silently in the background, capturing all text input including passwords, usernames, messages, and other sensitive information without the user's knowledge. Software keyloggers come in various forms, from standalone applications to malicious code embedded in legitimate software. They pose a significant security risk as they can be used by cybercriminals to steal personal and confidential information for identity theft, fraud, or espionage. Detecting and preventing software keyloggers typically requires the use of antivirus software and security best practices.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E842EBC4-B53F-2E3E-830F-FCD3714579C6}"/>
              </a:ext>
            </a:extLst>
          </p:cNvPr>
          <p:cNvSpPr>
            <a:spLocks noChangeArrowheads="1"/>
          </p:cNvSpPr>
          <p:nvPr/>
        </p:nvSpPr>
        <p:spPr bwMode="auto">
          <a:xfrm>
            <a:off x="0" y="0"/>
            <a:ext cx="4292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58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FABCAFF-203B-ABEF-7CA8-553CD8488A06}"/>
              </a:ext>
            </a:extLst>
          </p:cNvPr>
          <p:cNvSpPr>
            <a:spLocks noGrp="1" noChangeArrowheads="1"/>
          </p:cNvSpPr>
          <p:nvPr>
            <p:ph idx="1"/>
          </p:nvPr>
        </p:nvSpPr>
        <p:spPr bwMode="auto">
          <a:xfrm>
            <a:off x="646339" y="2505207"/>
            <a:ext cx="110299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Hardware keyloggers are small devices inserted between a keyboard and a computer, discreetly recording keystrokes. They can be installed by physical access or remotely via compromised USB ports. Unlike software-based keyloggers, they function independently of operating systems and security software, making them difficult to detect. Once installed, they silently capture keystrokes, including sensitive information like passwords, credit card numbers, and personal messages. Some advanced models even feature Wi-Fi connectivity for remote access to logged data. Due to their covert nature and effectiveness, hardware keyloggers pose a significant threat to cybersecurity, requiring vigilance and thorough security measures to defend against.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BAF9E685-7F3C-976F-6AF8-4E60536507B1}"/>
              </a:ext>
            </a:extLst>
          </p:cNvPr>
          <p:cNvSpPr txBox="1">
            <a:spLocks noGrp="1"/>
          </p:cNvSpPr>
          <p:nvPr>
            <p:ph type="title"/>
          </p:nvPr>
        </p:nvSpPr>
        <p:spPr>
          <a:xfrm>
            <a:off x="646339" y="571046"/>
            <a:ext cx="11029950" cy="1014413"/>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Hardware Keyloggers</a:t>
            </a:r>
          </a:p>
        </p:txBody>
      </p:sp>
    </p:spTree>
    <p:extLst>
      <p:ext uri="{BB962C8B-B14F-4D97-AF65-F5344CB8AC3E}">
        <p14:creationId xmlns:p14="http://schemas.microsoft.com/office/powerpoint/2010/main" val="26153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0849-0477-0E42-4A80-D933124ED5B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01E3201-7434-96E0-580A-A79CED64CD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9427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0705" y="556218"/>
            <a:ext cx="11029616" cy="1013800"/>
          </a:xfrm>
        </p:spPr>
        <p:txBody>
          <a:bodyPr>
            <a:normAutofit/>
          </a:bodyPr>
          <a:lstStyle/>
          <a:p>
            <a:r>
              <a:rPr lang="en-US" sz="3200" dirty="0">
                <a:latin typeface="Times New Roman" panose="02020603050405020304" pitchFamily="18" charset="0"/>
                <a:cs typeface="Times New Roman" panose="02020603050405020304" pitchFamily="18" charset="0"/>
              </a:rPr>
              <a:t>result</a:t>
            </a:r>
          </a:p>
        </p:txBody>
      </p:sp>
      <p:pic>
        <p:nvPicPr>
          <p:cNvPr id="3" name="Content Placeholder 2">
            <a:extLst>
              <a:ext uri="{FF2B5EF4-FFF2-40B4-BE49-F238E27FC236}">
                <a16:creationId xmlns:a16="http://schemas.microsoft.com/office/drawing/2014/main" id="{99BFDDB1-D929-280C-7B02-49D8095289A8}"/>
              </a:ext>
            </a:extLst>
          </p:cNvPr>
          <p:cNvPicPr>
            <a:picLocks noGrp="1" noChangeAspect="1"/>
          </p:cNvPicPr>
          <p:nvPr>
            <p:ph idx="1"/>
          </p:nvPr>
        </p:nvPicPr>
        <p:blipFill>
          <a:blip r:embed="rId2"/>
          <a:stretch>
            <a:fillRect/>
          </a:stretch>
        </p:blipFill>
        <p:spPr>
          <a:xfrm>
            <a:off x="6780477" y="1860605"/>
            <a:ext cx="4993967" cy="4673600"/>
          </a:xfrm>
          <a:prstGeom prst="rect">
            <a:avLst/>
          </a:prstGeom>
        </p:spPr>
      </p:pic>
      <p:sp>
        <p:nvSpPr>
          <p:cNvPr id="6" name="TextBox 5">
            <a:extLst>
              <a:ext uri="{FF2B5EF4-FFF2-40B4-BE49-F238E27FC236}">
                <a16:creationId xmlns:a16="http://schemas.microsoft.com/office/drawing/2014/main" id="{D1A98891-5667-27F3-5755-66AF42E22267}"/>
              </a:ext>
            </a:extLst>
          </p:cNvPr>
          <p:cNvSpPr txBox="1"/>
          <p:nvPr/>
        </p:nvSpPr>
        <p:spPr>
          <a:xfrm>
            <a:off x="508883" y="2425660"/>
            <a:ext cx="6138408" cy="2862322"/>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Attack tactics and social engineering are </a:t>
            </a:r>
          </a:p>
          <a:p>
            <a:r>
              <a:rPr lang="en-US" sz="2000" b="0" i="0" dirty="0">
                <a:solidFill>
                  <a:srgbClr val="000000"/>
                </a:solidFill>
                <a:effectLst/>
                <a:latin typeface="Times New Roman" panose="02020603050405020304" pitchFamily="18" charset="0"/>
                <a:cs typeface="Times New Roman" panose="02020603050405020304" pitchFamily="18" charset="0"/>
              </a:rPr>
              <a:t>some of the common ways keyloggers are installed in</a:t>
            </a:r>
          </a:p>
          <a:p>
            <a:r>
              <a:rPr lang="en-US" sz="2000" b="0" i="0" dirty="0">
                <a:solidFill>
                  <a:srgbClr val="000000"/>
                </a:solidFill>
                <a:effectLst/>
                <a:latin typeface="Times New Roman" panose="02020603050405020304" pitchFamily="18" charset="0"/>
                <a:cs typeface="Times New Roman" panose="02020603050405020304" pitchFamily="18" charset="0"/>
              </a:rPr>
              <a:t> a malicious scenario. But there is another way this</a:t>
            </a:r>
          </a:p>
          <a:p>
            <a:r>
              <a:rPr lang="en-US" sz="2000" b="0" i="0" dirty="0">
                <a:solidFill>
                  <a:srgbClr val="000000"/>
                </a:solidFill>
                <a:effectLst/>
                <a:latin typeface="Times New Roman" panose="02020603050405020304" pitchFamily="18" charset="0"/>
                <a:cs typeface="Times New Roman" panose="02020603050405020304" pitchFamily="18" charset="0"/>
              </a:rPr>
              <a:t> software can find its way to your computer. Imagine a</a:t>
            </a:r>
          </a:p>
          <a:p>
            <a:r>
              <a:rPr lang="en-US" sz="2000" b="0" i="0" dirty="0">
                <a:solidFill>
                  <a:srgbClr val="000000"/>
                </a:solidFill>
                <a:effectLst/>
                <a:latin typeface="Times New Roman" panose="02020603050405020304" pitchFamily="18" charset="0"/>
                <a:cs typeface="Times New Roman" panose="02020603050405020304" pitchFamily="18" charset="0"/>
              </a:rPr>
              <a:t> scenario where you make your way to a file-sharing site</a:t>
            </a:r>
          </a:p>
          <a:p>
            <a:r>
              <a:rPr lang="en-US" sz="2000" b="0" i="0" dirty="0">
                <a:solidFill>
                  <a:srgbClr val="000000"/>
                </a:solidFill>
                <a:effectLst/>
                <a:latin typeface="Times New Roman" panose="02020603050405020304" pitchFamily="18" charset="0"/>
                <a:cs typeface="Times New Roman" panose="02020603050405020304" pitchFamily="18" charset="0"/>
              </a:rPr>
              <a:t> or software marketplace and choose a software download.</a:t>
            </a:r>
          </a:p>
          <a:p>
            <a:r>
              <a:rPr lang="en-US" sz="2000" b="0" i="0" dirty="0">
                <a:solidFill>
                  <a:srgbClr val="000000"/>
                </a:solidFill>
                <a:effectLst/>
                <a:latin typeface="Times New Roman" panose="02020603050405020304" pitchFamily="18" charset="0"/>
                <a:cs typeface="Times New Roman" panose="02020603050405020304" pitchFamily="18" charset="0"/>
              </a:rPr>
              <a:t> While doing so, you get something extra – your software </a:t>
            </a:r>
          </a:p>
          <a:p>
            <a:r>
              <a:rPr lang="en-US" sz="2000" b="0" i="0" dirty="0">
                <a:solidFill>
                  <a:srgbClr val="000000"/>
                </a:solidFill>
                <a:effectLst/>
                <a:latin typeface="Times New Roman" panose="02020603050405020304" pitchFamily="18" charset="0"/>
                <a:cs typeface="Times New Roman" panose="02020603050405020304" pitchFamily="18" charset="0"/>
              </a:rPr>
              <a:t>comes bundled with a keylogger. This way, a keylogger</a:t>
            </a:r>
          </a:p>
          <a:p>
            <a:r>
              <a:rPr lang="en-US" sz="2000" b="0" i="0" dirty="0">
                <a:solidFill>
                  <a:srgbClr val="000000"/>
                </a:solidFill>
                <a:effectLst/>
                <a:latin typeface="Times New Roman" panose="02020603050405020304" pitchFamily="18" charset="0"/>
                <a:cs typeface="Times New Roman" panose="02020603050405020304" pitchFamily="18" charset="0"/>
              </a:rPr>
              <a:t> can infiltrate your "safe" computer.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142</TotalTime>
  <Words>1097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Gill Sans MT</vt:lpstr>
      <vt:lpstr>Söhne</vt:lpstr>
      <vt:lpstr>Times New Roman</vt:lpstr>
      <vt:lpstr>Wingdings</vt:lpstr>
      <vt:lpstr>Wingdings 2</vt:lpstr>
      <vt:lpstr>Dividend</vt:lpstr>
      <vt:lpstr>keyloggers</vt:lpstr>
      <vt:lpstr>Outline</vt:lpstr>
      <vt:lpstr>What is keylogger?</vt:lpstr>
      <vt:lpstr>PowerPoint Presentation</vt:lpstr>
      <vt:lpstr>PowerPoint Presentation</vt:lpstr>
      <vt:lpstr>Software Keyloggers</vt:lpstr>
      <vt:lpstr>Hardware Keyloggers</vt:lpstr>
      <vt:lpstr>PowerPoint Presentation</vt:lpstr>
      <vt:lpstr>result</vt:lpstr>
      <vt:lpstr>PROTECT YOURSELF FROM KEYLOGGERS</vt:lpstr>
      <vt:lpstr>PowerPoint Presentation</vt:lpstr>
      <vt:lpstr>PowerPoint Presentation</vt:lpstr>
      <vt:lpstr>EXAMPLE OF KEYLOGGERS</vt:lpstr>
      <vt:lpstr>How to remove keyloggers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Sakthi Lakshmi</dc:creator>
  <cp:lastModifiedBy>Sakthi Lakshmi</cp:lastModifiedBy>
  <cp:revision>2</cp:revision>
  <dcterms:created xsi:type="dcterms:W3CDTF">2024-04-03T11:22:55Z</dcterms:created>
  <dcterms:modified xsi:type="dcterms:W3CDTF">2024-04-03T13:45:05Z</dcterms:modified>
</cp:coreProperties>
</file>