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7"/>
  </p:notesMasterIdLst>
  <p:sldIdLst>
    <p:sldId id="256" r:id="rId2"/>
    <p:sldId id="257" r:id="rId3"/>
    <p:sldId id="259" r:id="rId4"/>
    <p:sldId id="261" r:id="rId5"/>
    <p:sldId id="262" r:id="rId6"/>
    <p:sldId id="296" r:id="rId7"/>
    <p:sldId id="295" r:id="rId8"/>
    <p:sldId id="301" r:id="rId9"/>
    <p:sldId id="298" r:id="rId10"/>
    <p:sldId id="297" r:id="rId11"/>
    <p:sldId id="300" r:id="rId12"/>
    <p:sldId id="299" r:id="rId13"/>
    <p:sldId id="302" r:id="rId14"/>
    <p:sldId id="303" r:id="rId15"/>
    <p:sldId id="289" r:id="rId16"/>
  </p:sldIdLst>
  <p:sldSz cx="9144000" cy="5143500" type="screen16x9"/>
  <p:notesSz cx="6858000" cy="9144000"/>
  <p:embeddedFontLst>
    <p:embeddedFont>
      <p:font typeface="Fira Sans Light" panose="020B0403050000020004" pitchFamily="34" charset="0"/>
      <p:regular r:id="rId18"/>
      <p:bold r:id="rId19"/>
      <p:italic r:id="rId20"/>
      <p:boldItalic r:id="rId21"/>
    </p:embeddedFont>
    <p:embeddedFont>
      <p:font typeface="Fira Sans SemiBold" panose="020B06030500000200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00860D-6354-4378-A09D-8DFCC888E2C9}">
  <a:tblStyle styleId="{9800860D-6354-4378-A09D-8DFCC888E2C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F3F8801-1707-46FC-A2A7-8ED0A2465BA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775680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4885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902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8230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45724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b2f7c811e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b2f7c811e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1291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0190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3584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1996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1"/>
            </a:gs>
            <a:gs pos="100000">
              <a:schemeClr val="dk1"/>
            </a:gs>
          </a:gsLst>
          <a:lin ang="0" scaled="0"/>
        </a:gradFill>
        <a:effectLst/>
      </p:bgPr>
    </p:bg>
    <p:spTree>
      <p:nvGrpSpPr>
        <p:cNvPr id="1" name="Shape 9"/>
        <p:cNvGrpSpPr/>
        <p:nvPr/>
      </p:nvGrpSpPr>
      <p:grpSpPr>
        <a:xfrm>
          <a:off x="0" y="0"/>
          <a:ext cx="0" cy="0"/>
          <a:chOff x="0" y="0"/>
          <a:chExt cx="0" cy="0"/>
        </a:xfrm>
      </p:grpSpPr>
      <p:sp>
        <p:nvSpPr>
          <p:cNvPr id="10" name="Google Shape;10;p2"/>
          <p:cNvSpPr/>
          <p:nvPr/>
        </p:nvSpPr>
        <p:spPr>
          <a:xfrm>
            <a:off x="4745725" y="0"/>
            <a:ext cx="4406366" cy="5143500"/>
          </a:xfrm>
          <a:custGeom>
            <a:avLst/>
            <a:gdLst/>
            <a:ahLst/>
            <a:cxnLst/>
            <a:rect l="l" t="t" r="r" b="b"/>
            <a:pathLst>
              <a:path w="6228079" h="6858000" extrusionOk="0">
                <a:moveTo>
                  <a:pt x="0" y="0"/>
                </a:moveTo>
                <a:cubicBezTo>
                  <a:pt x="1192022" y="1180275"/>
                  <a:pt x="1930400" y="2817749"/>
                  <a:pt x="1930400" y="4627690"/>
                </a:cubicBezTo>
                <a:cubicBezTo>
                  <a:pt x="1931225" y="5388331"/>
                  <a:pt x="1798574" y="6143219"/>
                  <a:pt x="1538478" y="6858000"/>
                </a:cubicBezTo>
                <a:lnTo>
                  <a:pt x="6228080" y="6858000"/>
                </a:lnTo>
                <a:lnTo>
                  <a:pt x="6228080" y="0"/>
                </a:lnTo>
                <a:close/>
              </a:path>
            </a:pathLst>
          </a:custGeom>
          <a:gradFill>
            <a:gsLst>
              <a:gs pos="0">
                <a:schemeClr val="accent2"/>
              </a:gs>
              <a:gs pos="72000">
                <a:schemeClr val="accent3"/>
              </a:gs>
              <a:gs pos="100000">
                <a:schemeClr val="accent3"/>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p:nvPr/>
        </p:nvSpPr>
        <p:spPr>
          <a:xfrm>
            <a:off x="4907910" y="0"/>
            <a:ext cx="4243868" cy="5143500"/>
          </a:xfrm>
          <a:custGeom>
            <a:avLst/>
            <a:gdLst/>
            <a:ahLst/>
            <a:cxnLst/>
            <a:rect l="l" t="t" r="r" b="b"/>
            <a:pathLst>
              <a:path w="5998400" h="6858000" extrusionOk="0">
                <a:moveTo>
                  <a:pt x="2752407" y="0"/>
                </a:moveTo>
                <a:cubicBezTo>
                  <a:pt x="2856294" y="466997"/>
                  <a:pt x="2908554" y="943991"/>
                  <a:pt x="2908300" y="1422400"/>
                </a:cubicBezTo>
                <a:cubicBezTo>
                  <a:pt x="2908300" y="3686239"/>
                  <a:pt x="1753171" y="5680139"/>
                  <a:pt x="0" y="6847206"/>
                </a:cubicBezTo>
                <a:lnTo>
                  <a:pt x="0" y="6858000"/>
                </a:lnTo>
                <a:lnTo>
                  <a:pt x="5998401" y="6858000"/>
                </a:lnTo>
                <a:lnTo>
                  <a:pt x="5998401" y="0"/>
                </a:lnTo>
                <a:close/>
              </a:path>
            </a:pathLst>
          </a:custGeom>
          <a:gradFill>
            <a:gsLst>
              <a:gs pos="0">
                <a:schemeClr val="accent3"/>
              </a:gs>
              <a:gs pos="100000">
                <a:schemeClr val="accent4"/>
              </a:gs>
            </a:gsLst>
            <a:lin ang="5400012" scaled="0"/>
          </a:gradFill>
          <a:ln>
            <a:noFill/>
          </a:ln>
          <a:effectLst>
            <a:outerShdw blurRad="571500" dist="19050" dir="10800000" algn="bl" rotWithShape="0">
              <a:schemeClr val="dk1">
                <a:alpha val="35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6451122" y="0"/>
            <a:ext cx="2697686" cy="3605879"/>
          </a:xfrm>
          <a:custGeom>
            <a:avLst/>
            <a:gdLst/>
            <a:ahLst/>
            <a:cxnLst/>
            <a:rect l="l" t="t" r="r" b="b"/>
            <a:pathLst>
              <a:path w="3812984" h="4807839" extrusionOk="0">
                <a:moveTo>
                  <a:pt x="3812984" y="4807839"/>
                </a:moveTo>
                <a:lnTo>
                  <a:pt x="3812984" y="0"/>
                </a:lnTo>
                <a:lnTo>
                  <a:pt x="0" y="0"/>
                </a:lnTo>
                <a:cubicBezTo>
                  <a:pt x="1961959" y="853313"/>
                  <a:pt x="3421634" y="2644648"/>
                  <a:pt x="3812984" y="4807839"/>
                </a:cubicBezTo>
                <a:close/>
              </a:path>
            </a:pathLst>
          </a:custGeom>
          <a:gradFill>
            <a:gsLst>
              <a:gs pos="0">
                <a:schemeClr val="accent4"/>
              </a:gs>
              <a:gs pos="100000">
                <a:schemeClr val="accent5"/>
              </a:gs>
            </a:gsLst>
            <a:lin ang="5400012" scaled="0"/>
          </a:gradFill>
          <a:ln>
            <a:noFill/>
          </a:ln>
          <a:effectLst>
            <a:outerShdw blurRad="571500" dist="19050" dir="10800000"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txBox="1">
            <a:spLocks noGrp="1"/>
          </p:cNvSpPr>
          <p:nvPr>
            <p:ph type="ctrTitle"/>
          </p:nvPr>
        </p:nvSpPr>
        <p:spPr>
          <a:xfrm>
            <a:off x="779100" y="1991825"/>
            <a:ext cx="5577600" cy="11598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4"/>
            </a:gs>
            <a:gs pos="100000">
              <a:schemeClr val="accent2"/>
            </a:gs>
          </a:gsLst>
          <a:lin ang="0" scaled="0"/>
        </a:gradFill>
        <a:effectLst/>
      </p:bgPr>
    </p:bg>
    <p:spTree>
      <p:nvGrpSpPr>
        <p:cNvPr id="1" name="Shape 14"/>
        <p:cNvGrpSpPr/>
        <p:nvPr/>
      </p:nvGrpSpPr>
      <p:grpSpPr>
        <a:xfrm>
          <a:off x="0" y="0"/>
          <a:ext cx="0" cy="0"/>
          <a:chOff x="0" y="0"/>
          <a:chExt cx="0" cy="0"/>
        </a:xfrm>
      </p:grpSpPr>
      <p:sp>
        <p:nvSpPr>
          <p:cNvPr id="15" name="Google Shape;15;p3"/>
          <p:cNvSpPr/>
          <p:nvPr/>
        </p:nvSpPr>
        <p:spPr>
          <a:xfrm>
            <a:off x="4745725" y="0"/>
            <a:ext cx="4406366" cy="5143500"/>
          </a:xfrm>
          <a:custGeom>
            <a:avLst/>
            <a:gdLst/>
            <a:ahLst/>
            <a:cxnLst/>
            <a:rect l="l" t="t" r="r" b="b"/>
            <a:pathLst>
              <a:path w="6228079" h="6858000" extrusionOk="0">
                <a:moveTo>
                  <a:pt x="0" y="0"/>
                </a:moveTo>
                <a:cubicBezTo>
                  <a:pt x="1192022" y="1180275"/>
                  <a:pt x="1930400" y="2817749"/>
                  <a:pt x="1930400" y="4627690"/>
                </a:cubicBezTo>
                <a:cubicBezTo>
                  <a:pt x="1931225" y="5388331"/>
                  <a:pt x="1798574" y="6143219"/>
                  <a:pt x="1538478" y="6858000"/>
                </a:cubicBezTo>
                <a:lnTo>
                  <a:pt x="6228080" y="6858000"/>
                </a:lnTo>
                <a:lnTo>
                  <a:pt x="6228080" y="0"/>
                </a:lnTo>
                <a:close/>
              </a:path>
            </a:pathLst>
          </a:custGeom>
          <a:gradFill>
            <a:gsLst>
              <a:gs pos="0">
                <a:schemeClr val="accent4"/>
              </a:gs>
              <a:gs pos="100000">
                <a:schemeClr val="accent3"/>
              </a:gs>
            </a:gsLst>
            <a:lin ang="5400012" scaled="0"/>
          </a:gradFill>
          <a:ln>
            <a:noFill/>
          </a:ln>
          <a:effectLst>
            <a:outerShdw blurRad="571500" dist="19050" dir="10800000" algn="bl" rotWithShape="0">
              <a:schemeClr val="dk1">
                <a:alpha val="3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6" name="Google Shape;16;p3"/>
          <p:cNvSpPr/>
          <p:nvPr/>
        </p:nvSpPr>
        <p:spPr>
          <a:xfrm>
            <a:off x="4907910" y="0"/>
            <a:ext cx="4243868" cy="5143500"/>
          </a:xfrm>
          <a:custGeom>
            <a:avLst/>
            <a:gdLst/>
            <a:ahLst/>
            <a:cxnLst/>
            <a:rect l="l" t="t" r="r" b="b"/>
            <a:pathLst>
              <a:path w="5998400" h="6858000" extrusionOk="0">
                <a:moveTo>
                  <a:pt x="2752407" y="0"/>
                </a:moveTo>
                <a:cubicBezTo>
                  <a:pt x="2856294" y="466997"/>
                  <a:pt x="2908554" y="943991"/>
                  <a:pt x="2908300" y="1422400"/>
                </a:cubicBezTo>
                <a:cubicBezTo>
                  <a:pt x="2908300" y="3686239"/>
                  <a:pt x="1753171" y="5680139"/>
                  <a:pt x="0" y="6847206"/>
                </a:cubicBezTo>
                <a:lnTo>
                  <a:pt x="0" y="6858000"/>
                </a:lnTo>
                <a:lnTo>
                  <a:pt x="5998401" y="6858000"/>
                </a:lnTo>
                <a:lnTo>
                  <a:pt x="5998401" y="0"/>
                </a:lnTo>
                <a:close/>
              </a:path>
            </a:pathLst>
          </a:custGeom>
          <a:gradFill>
            <a:gsLst>
              <a:gs pos="0">
                <a:schemeClr val="accent4"/>
              </a:gs>
              <a:gs pos="100000">
                <a:schemeClr val="accent5"/>
              </a:gs>
            </a:gsLst>
            <a:lin ang="5400012" scaled="0"/>
          </a:gradFill>
          <a:ln>
            <a:noFill/>
          </a:ln>
          <a:effectLst>
            <a:outerShdw blurRad="571500" dist="19050" dir="10800000" algn="bl" rotWithShape="0">
              <a:schemeClr val="dk1">
                <a:alpha val="30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7" name="Google Shape;17;p3"/>
          <p:cNvSpPr/>
          <p:nvPr/>
        </p:nvSpPr>
        <p:spPr>
          <a:xfrm>
            <a:off x="6451122" y="0"/>
            <a:ext cx="2697686" cy="3605879"/>
          </a:xfrm>
          <a:custGeom>
            <a:avLst/>
            <a:gdLst/>
            <a:ahLst/>
            <a:cxnLst/>
            <a:rect l="l" t="t" r="r" b="b"/>
            <a:pathLst>
              <a:path w="3812984" h="4807839" extrusionOk="0">
                <a:moveTo>
                  <a:pt x="3812984" y="4807839"/>
                </a:moveTo>
                <a:lnTo>
                  <a:pt x="3812984" y="0"/>
                </a:lnTo>
                <a:lnTo>
                  <a:pt x="0" y="0"/>
                </a:lnTo>
                <a:cubicBezTo>
                  <a:pt x="1961959" y="853313"/>
                  <a:pt x="3421634" y="2644648"/>
                  <a:pt x="3812984" y="4807839"/>
                </a:cubicBezTo>
                <a:close/>
              </a:path>
            </a:pathLst>
          </a:custGeom>
          <a:gradFill>
            <a:gsLst>
              <a:gs pos="0">
                <a:schemeClr val="accent5"/>
              </a:gs>
              <a:gs pos="100000">
                <a:schemeClr val="accent6"/>
              </a:gs>
            </a:gsLst>
            <a:lin ang="5400012" scaled="0"/>
          </a:gradFill>
          <a:ln>
            <a:noFill/>
          </a:ln>
          <a:effectLst>
            <a:outerShdw blurRad="571500" dist="19050" dir="10800000" algn="bl" rotWithShape="0">
              <a:schemeClr val="dk1">
                <a:alpha val="30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3"/>
          <p:cNvSpPr txBox="1">
            <a:spLocks noGrp="1"/>
          </p:cNvSpPr>
          <p:nvPr>
            <p:ph type="ctrTitle"/>
          </p:nvPr>
        </p:nvSpPr>
        <p:spPr>
          <a:xfrm>
            <a:off x="779100" y="1984688"/>
            <a:ext cx="5040600" cy="632100"/>
          </a:xfrm>
          <a:prstGeom prst="rect">
            <a:avLst/>
          </a:prstGeom>
        </p:spPr>
        <p:txBody>
          <a:bodyPr spcFirstLastPara="1" wrap="square" lIns="0" tIns="0" rIns="0" bIns="0" anchor="b" anchorCtr="0">
            <a:noAutofit/>
          </a:bodyPr>
          <a:lstStyle>
            <a:lvl1pPr lvl="0" rtl="0">
              <a:spcBef>
                <a:spcPts val="0"/>
              </a:spcBef>
              <a:spcAft>
                <a:spcPts val="0"/>
              </a:spcAft>
              <a:buClr>
                <a:schemeClr val="lt1"/>
              </a:buClr>
              <a:buSzPts val="4400"/>
              <a:buNone/>
              <a:defRPr sz="4400">
                <a:solidFill>
                  <a:schemeClr val="lt1"/>
                </a:solidFill>
              </a:defRPr>
            </a:lvl1pPr>
            <a:lvl2pPr lvl="1" rtl="0">
              <a:spcBef>
                <a:spcPts val="0"/>
              </a:spcBef>
              <a:spcAft>
                <a:spcPts val="0"/>
              </a:spcAft>
              <a:buClr>
                <a:schemeClr val="lt1"/>
              </a:buClr>
              <a:buSzPts val="4400"/>
              <a:buNone/>
              <a:defRPr sz="4400">
                <a:solidFill>
                  <a:schemeClr val="lt1"/>
                </a:solidFill>
              </a:defRPr>
            </a:lvl2pPr>
            <a:lvl3pPr lvl="2" rtl="0">
              <a:spcBef>
                <a:spcPts val="0"/>
              </a:spcBef>
              <a:spcAft>
                <a:spcPts val="0"/>
              </a:spcAft>
              <a:buClr>
                <a:schemeClr val="lt1"/>
              </a:buClr>
              <a:buSzPts val="4400"/>
              <a:buNone/>
              <a:defRPr sz="4400">
                <a:solidFill>
                  <a:schemeClr val="lt1"/>
                </a:solidFill>
              </a:defRPr>
            </a:lvl3pPr>
            <a:lvl4pPr lvl="3" rtl="0">
              <a:spcBef>
                <a:spcPts val="0"/>
              </a:spcBef>
              <a:spcAft>
                <a:spcPts val="0"/>
              </a:spcAft>
              <a:buClr>
                <a:schemeClr val="lt1"/>
              </a:buClr>
              <a:buSzPts val="4400"/>
              <a:buNone/>
              <a:defRPr sz="4400">
                <a:solidFill>
                  <a:schemeClr val="lt1"/>
                </a:solidFill>
              </a:defRPr>
            </a:lvl4pPr>
            <a:lvl5pPr lvl="4" rtl="0">
              <a:spcBef>
                <a:spcPts val="0"/>
              </a:spcBef>
              <a:spcAft>
                <a:spcPts val="0"/>
              </a:spcAft>
              <a:buClr>
                <a:schemeClr val="lt1"/>
              </a:buClr>
              <a:buSzPts val="4400"/>
              <a:buNone/>
              <a:defRPr sz="4400">
                <a:solidFill>
                  <a:schemeClr val="lt1"/>
                </a:solidFill>
              </a:defRPr>
            </a:lvl5pPr>
            <a:lvl6pPr lvl="5" rtl="0">
              <a:spcBef>
                <a:spcPts val="0"/>
              </a:spcBef>
              <a:spcAft>
                <a:spcPts val="0"/>
              </a:spcAft>
              <a:buClr>
                <a:schemeClr val="lt1"/>
              </a:buClr>
              <a:buSzPts val="4400"/>
              <a:buNone/>
              <a:defRPr sz="4400">
                <a:solidFill>
                  <a:schemeClr val="lt1"/>
                </a:solidFill>
              </a:defRPr>
            </a:lvl6pPr>
            <a:lvl7pPr lvl="6" rtl="0">
              <a:spcBef>
                <a:spcPts val="0"/>
              </a:spcBef>
              <a:spcAft>
                <a:spcPts val="0"/>
              </a:spcAft>
              <a:buClr>
                <a:schemeClr val="lt1"/>
              </a:buClr>
              <a:buSzPts val="4400"/>
              <a:buNone/>
              <a:defRPr sz="4400">
                <a:solidFill>
                  <a:schemeClr val="lt1"/>
                </a:solidFill>
              </a:defRPr>
            </a:lvl7pPr>
            <a:lvl8pPr lvl="7" rtl="0">
              <a:spcBef>
                <a:spcPts val="0"/>
              </a:spcBef>
              <a:spcAft>
                <a:spcPts val="0"/>
              </a:spcAft>
              <a:buClr>
                <a:schemeClr val="lt1"/>
              </a:buClr>
              <a:buSzPts val="4400"/>
              <a:buNone/>
              <a:defRPr sz="4400">
                <a:solidFill>
                  <a:schemeClr val="lt1"/>
                </a:solidFill>
              </a:defRPr>
            </a:lvl8pPr>
            <a:lvl9pPr lvl="8" rtl="0">
              <a:spcBef>
                <a:spcPts val="0"/>
              </a:spcBef>
              <a:spcAft>
                <a:spcPts val="0"/>
              </a:spcAft>
              <a:buClr>
                <a:schemeClr val="lt1"/>
              </a:buClr>
              <a:buSzPts val="4400"/>
              <a:buNone/>
              <a:defRPr sz="4400">
                <a:solidFill>
                  <a:schemeClr val="lt1"/>
                </a:solidFill>
              </a:defRPr>
            </a:lvl9pPr>
          </a:lstStyle>
          <a:p>
            <a:endParaRPr/>
          </a:p>
        </p:txBody>
      </p:sp>
      <p:sp>
        <p:nvSpPr>
          <p:cNvPr id="19" name="Google Shape;19;p3"/>
          <p:cNvSpPr txBox="1">
            <a:spLocks noGrp="1"/>
          </p:cNvSpPr>
          <p:nvPr>
            <p:ph type="subTitle" idx="1"/>
          </p:nvPr>
        </p:nvSpPr>
        <p:spPr>
          <a:xfrm>
            <a:off x="779100" y="2713913"/>
            <a:ext cx="5040600" cy="4449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2400"/>
              <a:buNone/>
              <a:defRPr/>
            </a:lvl1pPr>
            <a:lvl2pPr lvl="1" rtl="0">
              <a:spcBef>
                <a:spcPts val="800"/>
              </a:spcBef>
              <a:spcAft>
                <a:spcPts val="0"/>
              </a:spcAft>
              <a:buClr>
                <a:schemeClr val="dk1"/>
              </a:buClr>
              <a:buSzPts val="3000"/>
              <a:buNone/>
              <a:defRPr sz="3000"/>
            </a:lvl2pPr>
            <a:lvl3pPr lvl="2" rtl="0">
              <a:spcBef>
                <a:spcPts val="800"/>
              </a:spcBef>
              <a:spcAft>
                <a:spcPts val="0"/>
              </a:spcAft>
              <a:buClr>
                <a:schemeClr val="dk1"/>
              </a:buClr>
              <a:buSzPts val="3000"/>
              <a:buNone/>
              <a:defRPr sz="3000"/>
            </a:lvl3pPr>
            <a:lvl4pPr lvl="3" rtl="0">
              <a:spcBef>
                <a:spcPts val="800"/>
              </a:spcBef>
              <a:spcAft>
                <a:spcPts val="0"/>
              </a:spcAft>
              <a:buSzPts val="3000"/>
              <a:buNone/>
              <a:defRPr sz="3000"/>
            </a:lvl4pPr>
            <a:lvl5pPr lvl="4" rtl="0">
              <a:spcBef>
                <a:spcPts val="800"/>
              </a:spcBef>
              <a:spcAft>
                <a:spcPts val="0"/>
              </a:spcAft>
              <a:buSzPts val="3000"/>
              <a:buNone/>
              <a:defRPr sz="3000"/>
            </a:lvl5pPr>
            <a:lvl6pPr lvl="5" rtl="0">
              <a:spcBef>
                <a:spcPts val="800"/>
              </a:spcBef>
              <a:spcAft>
                <a:spcPts val="0"/>
              </a:spcAft>
              <a:buSzPts val="3000"/>
              <a:buNone/>
              <a:defRPr sz="3000"/>
            </a:lvl6pPr>
            <a:lvl7pPr lvl="6" rtl="0">
              <a:spcBef>
                <a:spcPts val="800"/>
              </a:spcBef>
              <a:spcAft>
                <a:spcPts val="0"/>
              </a:spcAft>
              <a:buSzPts val="3000"/>
              <a:buNone/>
              <a:defRPr sz="3000"/>
            </a:lvl7pPr>
            <a:lvl8pPr lvl="7" rtl="0">
              <a:spcBef>
                <a:spcPts val="800"/>
              </a:spcBef>
              <a:spcAft>
                <a:spcPts val="0"/>
              </a:spcAft>
              <a:buSzPts val="3000"/>
              <a:buNone/>
              <a:defRPr sz="3000"/>
            </a:lvl8pPr>
            <a:lvl9pPr lvl="8" rtl="0">
              <a:spcBef>
                <a:spcPts val="800"/>
              </a:spcBef>
              <a:spcAft>
                <a:spcPts val="80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sp>
        <p:nvSpPr>
          <p:cNvPr id="31" name="Google Shape;31;p5"/>
          <p:cNvSpPr/>
          <p:nvPr/>
        </p:nvSpPr>
        <p:spPr>
          <a:xfrm>
            <a:off x="7217006" y="0"/>
            <a:ext cx="1927002" cy="51435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algn="bl" rotWithShape="0">
              <a:schemeClr val="dk1">
                <a:alpha val="2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32" name="Google Shape;32;p5"/>
          <p:cNvSpPr/>
          <p:nvPr/>
        </p:nvSpPr>
        <p:spPr>
          <a:xfrm>
            <a:off x="7366595" y="0"/>
            <a:ext cx="1777412" cy="51435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algn="bl" rotWithShape="0">
              <a:schemeClr val="dk1">
                <a:alpha val="3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33" name="Google Shape;33;p5"/>
          <p:cNvSpPr/>
          <p:nvPr/>
        </p:nvSpPr>
        <p:spPr>
          <a:xfrm>
            <a:off x="7765453" y="0"/>
            <a:ext cx="1378552" cy="1394079"/>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algn="bl" rotWithShape="0">
              <a:schemeClr val="dk1">
                <a:alpha val="30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34" name="Google Shape;34;p5"/>
          <p:cNvSpPr txBox="1">
            <a:spLocks noGrp="1"/>
          </p:cNvSpPr>
          <p:nvPr>
            <p:ph type="title"/>
          </p:nvPr>
        </p:nvSpPr>
        <p:spPr>
          <a:xfrm>
            <a:off x="779100" y="836000"/>
            <a:ext cx="69621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5" name="Google Shape;35;p5"/>
          <p:cNvSpPr txBox="1">
            <a:spLocks noGrp="1"/>
          </p:cNvSpPr>
          <p:nvPr>
            <p:ph type="body" idx="1"/>
          </p:nvPr>
        </p:nvSpPr>
        <p:spPr>
          <a:xfrm>
            <a:off x="779100" y="1492425"/>
            <a:ext cx="6962100" cy="28953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36" name="Google Shape;3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7"/>
        <p:cNvGrpSpPr/>
        <p:nvPr/>
      </p:nvGrpSpPr>
      <p:grpSpPr>
        <a:xfrm>
          <a:off x="0" y="0"/>
          <a:ext cx="0" cy="0"/>
          <a:chOff x="0" y="0"/>
          <a:chExt cx="0" cy="0"/>
        </a:xfrm>
      </p:grpSpPr>
      <p:sp>
        <p:nvSpPr>
          <p:cNvPr id="38" name="Google Shape;38;p6"/>
          <p:cNvSpPr/>
          <p:nvPr/>
        </p:nvSpPr>
        <p:spPr>
          <a:xfrm>
            <a:off x="7217006" y="0"/>
            <a:ext cx="1927002" cy="51435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gradFill>
            <a:gsLst>
              <a:gs pos="0">
                <a:schemeClr val="accent2"/>
              </a:gs>
              <a:gs pos="72000">
                <a:schemeClr val="accent3"/>
              </a:gs>
              <a:gs pos="100000">
                <a:schemeClr val="accent3"/>
              </a:gs>
            </a:gsLst>
            <a:lin ang="5400012" scaled="0"/>
          </a:gradFill>
          <a:ln>
            <a:noFill/>
          </a:ln>
          <a:effectLst>
            <a:outerShdw blurRad="214313" algn="bl" rotWithShape="0">
              <a:schemeClr val="dk1">
                <a:alpha val="2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39" name="Google Shape;39;p6"/>
          <p:cNvSpPr/>
          <p:nvPr/>
        </p:nvSpPr>
        <p:spPr>
          <a:xfrm>
            <a:off x="7366595" y="0"/>
            <a:ext cx="1777412" cy="51435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gradFill>
            <a:gsLst>
              <a:gs pos="0">
                <a:schemeClr val="accent3"/>
              </a:gs>
              <a:gs pos="100000">
                <a:schemeClr val="accent4"/>
              </a:gs>
            </a:gsLst>
            <a:lin ang="5400012" scaled="0"/>
          </a:gradFill>
          <a:ln>
            <a:noFill/>
          </a:ln>
          <a:effectLst>
            <a:outerShdw blurRad="214313" algn="bl" rotWithShape="0">
              <a:schemeClr val="dk1">
                <a:alpha val="35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40" name="Google Shape;40;p6"/>
          <p:cNvSpPr/>
          <p:nvPr/>
        </p:nvSpPr>
        <p:spPr>
          <a:xfrm>
            <a:off x="7765453" y="0"/>
            <a:ext cx="1378552" cy="1394079"/>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gradFill>
            <a:gsLst>
              <a:gs pos="0">
                <a:schemeClr val="accent4"/>
              </a:gs>
              <a:gs pos="100000">
                <a:schemeClr val="accent5"/>
              </a:gs>
            </a:gsLst>
            <a:lin ang="5400012" scaled="0"/>
          </a:gradFill>
          <a:ln>
            <a:noFill/>
          </a:ln>
          <a:effectLst>
            <a:outerShdw blurRad="214313" algn="bl" rotWithShape="0">
              <a:schemeClr val="dk1">
                <a:alpha val="30000"/>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41" name="Google Shape;41;p6"/>
          <p:cNvSpPr txBox="1">
            <a:spLocks noGrp="1"/>
          </p:cNvSpPr>
          <p:nvPr>
            <p:ph type="title"/>
          </p:nvPr>
        </p:nvSpPr>
        <p:spPr>
          <a:xfrm>
            <a:off x="779100" y="836000"/>
            <a:ext cx="69621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2" name="Google Shape;42;p6"/>
          <p:cNvSpPr txBox="1">
            <a:spLocks noGrp="1"/>
          </p:cNvSpPr>
          <p:nvPr>
            <p:ph type="body" idx="1"/>
          </p:nvPr>
        </p:nvSpPr>
        <p:spPr>
          <a:xfrm>
            <a:off x="779100" y="1492425"/>
            <a:ext cx="3252900" cy="29217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43" name="Google Shape;43;p6"/>
          <p:cNvSpPr txBox="1">
            <a:spLocks noGrp="1"/>
          </p:cNvSpPr>
          <p:nvPr>
            <p:ph type="body" idx="2"/>
          </p:nvPr>
        </p:nvSpPr>
        <p:spPr>
          <a:xfrm>
            <a:off x="4488203" y="1492425"/>
            <a:ext cx="3252900" cy="29217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44" name="Google Shape;44;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color">
  <p:cSld name="BLANK_1">
    <p:bg>
      <p:bgPr>
        <a:gradFill>
          <a:gsLst>
            <a:gs pos="0">
              <a:schemeClr val="accent2"/>
            </a:gs>
            <a:gs pos="72000">
              <a:schemeClr val="accent3"/>
            </a:gs>
            <a:gs pos="100000">
              <a:schemeClr val="accent3"/>
            </a:gs>
          </a:gsLst>
          <a:lin ang="5400700" scaled="0"/>
        </a:gradFill>
        <a:effectLst/>
      </p:bgPr>
    </p:bg>
    <p:spTree>
      <p:nvGrpSpPr>
        <p:cNvPr id="1" name="Shape 72"/>
        <p:cNvGrpSpPr/>
        <p:nvPr/>
      </p:nvGrpSpPr>
      <p:grpSpPr>
        <a:xfrm>
          <a:off x="0" y="0"/>
          <a:ext cx="0" cy="0"/>
          <a:chOff x="0" y="0"/>
          <a:chExt cx="0" cy="0"/>
        </a:xfrm>
      </p:grpSpPr>
      <p:sp>
        <p:nvSpPr>
          <p:cNvPr id="73" name="Google Shape;7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4" name="Google Shape;74;p11"/>
          <p:cNvSpPr/>
          <p:nvPr/>
        </p:nvSpPr>
        <p:spPr>
          <a:xfrm>
            <a:off x="7217006" y="0"/>
            <a:ext cx="1927002" cy="51435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solidFill>
            <a:srgbClr val="FFFFFF">
              <a:alpha val="2067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75" name="Google Shape;75;p11"/>
          <p:cNvSpPr/>
          <p:nvPr/>
        </p:nvSpPr>
        <p:spPr>
          <a:xfrm>
            <a:off x="7366595" y="0"/>
            <a:ext cx="1777412" cy="51435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solidFill>
            <a:srgbClr val="FFFFFF">
              <a:alpha val="2067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76" name="Google Shape;76;p11"/>
          <p:cNvSpPr/>
          <p:nvPr/>
        </p:nvSpPr>
        <p:spPr>
          <a:xfrm>
            <a:off x="7765453" y="0"/>
            <a:ext cx="1378552" cy="1394079"/>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solidFill>
            <a:srgbClr val="FFFFFF">
              <a:alpha val="2067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77" name="Google Shape;77;p11"/>
          <p:cNvSpPr/>
          <p:nvPr/>
        </p:nvSpPr>
        <p:spPr>
          <a:xfrm rot="10800000">
            <a:off x="6" y="0"/>
            <a:ext cx="1927002" cy="5143500"/>
          </a:xfrm>
          <a:custGeom>
            <a:avLst/>
            <a:gdLst/>
            <a:ahLst/>
            <a:cxnLst/>
            <a:rect l="l" t="t" r="r" b="b"/>
            <a:pathLst>
              <a:path w="2569336" h="6858000" extrusionOk="0">
                <a:moveTo>
                  <a:pt x="1256538" y="0"/>
                </a:moveTo>
                <a:cubicBezTo>
                  <a:pt x="1569466" y="775024"/>
                  <a:pt x="1729804" y="1603165"/>
                  <a:pt x="1728788" y="2438972"/>
                </a:cubicBezTo>
                <a:cubicBezTo>
                  <a:pt x="1728788" y="4144582"/>
                  <a:pt x="1073023" y="5696966"/>
                  <a:pt x="0" y="6858000"/>
                </a:cubicBezTo>
                <a:lnTo>
                  <a:pt x="2569337" y="6858000"/>
                </a:lnTo>
                <a:lnTo>
                  <a:pt x="2569337" y="0"/>
                </a:lnTo>
                <a:close/>
              </a:path>
            </a:pathLst>
          </a:custGeom>
          <a:solidFill>
            <a:srgbClr val="FFFFFF">
              <a:alpha val="2067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78" name="Google Shape;78;p11"/>
          <p:cNvSpPr/>
          <p:nvPr/>
        </p:nvSpPr>
        <p:spPr>
          <a:xfrm rot="10800000">
            <a:off x="7" y="0"/>
            <a:ext cx="1777412" cy="5143500"/>
          </a:xfrm>
          <a:custGeom>
            <a:avLst/>
            <a:gdLst/>
            <a:ahLst/>
            <a:cxnLst/>
            <a:rect l="l" t="t" r="r" b="b"/>
            <a:pathLst>
              <a:path w="2369883" h="6858000" extrusionOk="0">
                <a:moveTo>
                  <a:pt x="0" y="0"/>
                </a:moveTo>
                <a:cubicBezTo>
                  <a:pt x="1144905" y="1173671"/>
                  <a:pt x="1850327" y="2777998"/>
                  <a:pt x="1850327" y="4547172"/>
                </a:cubicBezTo>
                <a:cubicBezTo>
                  <a:pt x="1851215" y="5336680"/>
                  <a:pt x="1708277" y="6119749"/>
                  <a:pt x="1428432" y="6858000"/>
                </a:cubicBezTo>
                <a:lnTo>
                  <a:pt x="2369883" y="6858000"/>
                </a:lnTo>
                <a:lnTo>
                  <a:pt x="2369883" y="0"/>
                </a:lnTo>
                <a:close/>
              </a:path>
            </a:pathLst>
          </a:custGeom>
          <a:solidFill>
            <a:srgbClr val="FFFFFF">
              <a:alpha val="2067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79" name="Google Shape;79;p11"/>
          <p:cNvSpPr/>
          <p:nvPr/>
        </p:nvSpPr>
        <p:spPr>
          <a:xfrm rot="10800000">
            <a:off x="9" y="3749421"/>
            <a:ext cx="1378553" cy="1394079"/>
          </a:xfrm>
          <a:custGeom>
            <a:avLst/>
            <a:gdLst/>
            <a:ahLst/>
            <a:cxnLst/>
            <a:rect l="l" t="t" r="r" b="b"/>
            <a:pathLst>
              <a:path w="1838070" h="1858772" extrusionOk="0">
                <a:moveTo>
                  <a:pt x="1838071" y="1858772"/>
                </a:moveTo>
                <a:lnTo>
                  <a:pt x="1838071" y="0"/>
                </a:lnTo>
                <a:lnTo>
                  <a:pt x="0" y="0"/>
                </a:lnTo>
                <a:cubicBezTo>
                  <a:pt x="731393" y="489734"/>
                  <a:pt x="1356551" y="1121924"/>
                  <a:pt x="1838071" y="1858772"/>
                </a:cubicBezTo>
                <a:close/>
              </a:path>
            </a:pathLst>
          </a:custGeom>
          <a:solidFill>
            <a:srgbClr val="FFFFFF">
              <a:alpha val="2067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9100" y="836000"/>
            <a:ext cx="69621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1pPr>
            <a:lvl2pPr lvl="1"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2pPr>
            <a:lvl3pPr lvl="2"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3pPr>
            <a:lvl4pPr lvl="3"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4pPr>
            <a:lvl5pPr lvl="4"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5pPr>
            <a:lvl6pPr lvl="5"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6pPr>
            <a:lvl7pPr lvl="6"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7pPr>
            <a:lvl8pPr lvl="7"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8pPr>
            <a:lvl9pPr lvl="8" rtl="0">
              <a:lnSpc>
                <a:spcPct val="90000"/>
              </a:lnSpc>
              <a:spcBef>
                <a:spcPts val="0"/>
              </a:spcBef>
              <a:spcAft>
                <a:spcPts val="0"/>
              </a:spcAft>
              <a:buClr>
                <a:schemeClr val="accent1"/>
              </a:buClr>
              <a:buSzPts val="3200"/>
              <a:buFont typeface="Fira Sans SemiBold"/>
              <a:buNone/>
              <a:defRPr sz="3200">
                <a:solidFill>
                  <a:schemeClr val="accent1"/>
                </a:solidFill>
                <a:latin typeface="Fira Sans SemiBold"/>
                <a:ea typeface="Fira Sans SemiBold"/>
                <a:cs typeface="Fira Sans SemiBold"/>
                <a:sym typeface="Fira Sans SemiBold"/>
              </a:defRPr>
            </a:lvl9pPr>
          </a:lstStyle>
          <a:p>
            <a:endParaRPr/>
          </a:p>
        </p:txBody>
      </p:sp>
      <p:sp>
        <p:nvSpPr>
          <p:cNvPr id="7" name="Google Shape;7;p1"/>
          <p:cNvSpPr txBox="1">
            <a:spLocks noGrp="1"/>
          </p:cNvSpPr>
          <p:nvPr>
            <p:ph type="body" idx="1"/>
          </p:nvPr>
        </p:nvSpPr>
        <p:spPr>
          <a:xfrm>
            <a:off x="779100" y="1492425"/>
            <a:ext cx="6962100" cy="28953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4"/>
              </a:buClr>
              <a:buSzPts val="2400"/>
              <a:buFont typeface="Fira Sans Light"/>
              <a:buChar char="●"/>
              <a:defRPr sz="2400">
                <a:solidFill>
                  <a:schemeClr val="dk1"/>
                </a:solidFill>
                <a:latin typeface="Fira Sans Light"/>
                <a:ea typeface="Fira Sans Light"/>
                <a:cs typeface="Fira Sans Light"/>
                <a:sym typeface="Fira Sans Light"/>
              </a:defRPr>
            </a:lvl1pPr>
            <a:lvl2pPr marL="914400" lvl="1" indent="-381000" rtl="0">
              <a:lnSpc>
                <a:spcPct val="115000"/>
              </a:lnSpc>
              <a:spcBef>
                <a:spcPts val="800"/>
              </a:spcBef>
              <a:spcAft>
                <a:spcPts val="0"/>
              </a:spcAft>
              <a:buClr>
                <a:schemeClr val="accent5"/>
              </a:buClr>
              <a:buSzPts val="2400"/>
              <a:buFont typeface="Fira Sans Light"/>
              <a:buChar char="○"/>
              <a:defRPr sz="2400">
                <a:solidFill>
                  <a:schemeClr val="dk1"/>
                </a:solidFill>
                <a:latin typeface="Fira Sans Light"/>
                <a:ea typeface="Fira Sans Light"/>
                <a:cs typeface="Fira Sans Light"/>
                <a:sym typeface="Fira Sans Light"/>
              </a:defRPr>
            </a:lvl2pPr>
            <a:lvl3pPr marL="1371600" lvl="2" indent="-381000" rtl="0">
              <a:lnSpc>
                <a:spcPct val="115000"/>
              </a:lnSpc>
              <a:spcBef>
                <a:spcPts val="800"/>
              </a:spcBef>
              <a:spcAft>
                <a:spcPts val="0"/>
              </a:spcAft>
              <a:buClr>
                <a:schemeClr val="accent6"/>
              </a:buClr>
              <a:buSzPts val="2400"/>
              <a:buFont typeface="Fira Sans Light"/>
              <a:buChar char="■"/>
              <a:defRPr sz="2400">
                <a:solidFill>
                  <a:schemeClr val="dk1"/>
                </a:solidFill>
                <a:latin typeface="Fira Sans Light"/>
                <a:ea typeface="Fira Sans Light"/>
                <a:cs typeface="Fira Sans Light"/>
                <a:sym typeface="Fira Sans Light"/>
              </a:defRPr>
            </a:lvl3pPr>
            <a:lvl4pPr marL="1828800" lvl="3" indent="-3810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4pPr>
            <a:lvl5pPr marL="2286000" lvl="4" indent="-3810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5pPr>
            <a:lvl6pPr marL="2743200" lvl="5" indent="-3810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6pPr>
            <a:lvl7pPr marL="3200400" lvl="6" indent="-3810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7pPr>
            <a:lvl8pPr marL="3657600" lvl="7" indent="-381000" rtl="0">
              <a:lnSpc>
                <a:spcPct val="115000"/>
              </a:lnSpc>
              <a:spcBef>
                <a:spcPts val="800"/>
              </a:spcBef>
              <a:spcAft>
                <a:spcPts val="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8pPr>
            <a:lvl9pPr marL="4114800" lvl="8" indent="-381000" rtl="0">
              <a:lnSpc>
                <a:spcPct val="115000"/>
              </a:lnSpc>
              <a:spcBef>
                <a:spcPts val="800"/>
              </a:spcBef>
              <a:spcAft>
                <a:spcPts val="800"/>
              </a:spcAft>
              <a:buClr>
                <a:schemeClr val="dk1"/>
              </a:buClr>
              <a:buSzPts val="2400"/>
              <a:buFont typeface="Fira Sans Light"/>
              <a:buChar char="■"/>
              <a:defRPr sz="2400">
                <a:solidFill>
                  <a:schemeClr val="dk1"/>
                </a:solidFill>
                <a:latin typeface="Fira Sans Light"/>
                <a:ea typeface="Fira Sans Light"/>
                <a:cs typeface="Fira Sans Light"/>
                <a:sym typeface="Fira Sans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lt1"/>
                </a:solidFill>
                <a:latin typeface="Fira Sans SemiBold"/>
                <a:ea typeface="Fira Sans SemiBold"/>
                <a:cs typeface="Fira Sans SemiBold"/>
                <a:sym typeface="Fira Sans SemiBold"/>
              </a:defRPr>
            </a:lvl1pPr>
            <a:lvl2pPr lvl="1" algn="r" rtl="0">
              <a:buNone/>
              <a:defRPr sz="1300">
                <a:solidFill>
                  <a:schemeClr val="lt1"/>
                </a:solidFill>
                <a:latin typeface="Fira Sans SemiBold"/>
                <a:ea typeface="Fira Sans SemiBold"/>
                <a:cs typeface="Fira Sans SemiBold"/>
                <a:sym typeface="Fira Sans SemiBold"/>
              </a:defRPr>
            </a:lvl2pPr>
            <a:lvl3pPr lvl="2" algn="r" rtl="0">
              <a:buNone/>
              <a:defRPr sz="1300">
                <a:solidFill>
                  <a:schemeClr val="lt1"/>
                </a:solidFill>
                <a:latin typeface="Fira Sans SemiBold"/>
                <a:ea typeface="Fira Sans SemiBold"/>
                <a:cs typeface="Fira Sans SemiBold"/>
                <a:sym typeface="Fira Sans SemiBold"/>
              </a:defRPr>
            </a:lvl3pPr>
            <a:lvl4pPr lvl="3" algn="r" rtl="0">
              <a:buNone/>
              <a:defRPr sz="1300">
                <a:solidFill>
                  <a:schemeClr val="lt1"/>
                </a:solidFill>
                <a:latin typeface="Fira Sans SemiBold"/>
                <a:ea typeface="Fira Sans SemiBold"/>
                <a:cs typeface="Fira Sans SemiBold"/>
                <a:sym typeface="Fira Sans SemiBold"/>
              </a:defRPr>
            </a:lvl4pPr>
            <a:lvl5pPr lvl="4" algn="r" rtl="0">
              <a:buNone/>
              <a:defRPr sz="1300">
                <a:solidFill>
                  <a:schemeClr val="lt1"/>
                </a:solidFill>
                <a:latin typeface="Fira Sans SemiBold"/>
                <a:ea typeface="Fira Sans SemiBold"/>
                <a:cs typeface="Fira Sans SemiBold"/>
                <a:sym typeface="Fira Sans SemiBold"/>
              </a:defRPr>
            </a:lvl5pPr>
            <a:lvl6pPr lvl="5" algn="r" rtl="0">
              <a:buNone/>
              <a:defRPr sz="1300">
                <a:solidFill>
                  <a:schemeClr val="lt1"/>
                </a:solidFill>
                <a:latin typeface="Fira Sans SemiBold"/>
                <a:ea typeface="Fira Sans SemiBold"/>
                <a:cs typeface="Fira Sans SemiBold"/>
                <a:sym typeface="Fira Sans SemiBold"/>
              </a:defRPr>
            </a:lvl6pPr>
            <a:lvl7pPr lvl="6" algn="r" rtl="0">
              <a:buNone/>
              <a:defRPr sz="1300">
                <a:solidFill>
                  <a:schemeClr val="lt1"/>
                </a:solidFill>
                <a:latin typeface="Fira Sans SemiBold"/>
                <a:ea typeface="Fira Sans SemiBold"/>
                <a:cs typeface="Fira Sans SemiBold"/>
                <a:sym typeface="Fira Sans SemiBold"/>
              </a:defRPr>
            </a:lvl7pPr>
            <a:lvl8pPr lvl="7" algn="r" rtl="0">
              <a:buNone/>
              <a:defRPr sz="1300">
                <a:solidFill>
                  <a:schemeClr val="lt1"/>
                </a:solidFill>
                <a:latin typeface="Fira Sans SemiBold"/>
                <a:ea typeface="Fira Sans SemiBold"/>
                <a:cs typeface="Fira Sans SemiBold"/>
                <a:sym typeface="Fira Sans SemiBold"/>
              </a:defRPr>
            </a:lvl8pPr>
            <a:lvl9pPr lvl="8" algn="r" rtl="0">
              <a:buNone/>
              <a:defRPr sz="1300">
                <a:solidFill>
                  <a:schemeClr val="lt1"/>
                </a:solidFill>
                <a:latin typeface="Fira Sans SemiBold"/>
                <a:ea typeface="Fira Sans SemiBold"/>
                <a:cs typeface="Fira Sans SemiBold"/>
                <a:sym typeface="Fira Sans SemiBo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2"/>
          <p:cNvSpPr txBox="1">
            <a:spLocks noGrp="1"/>
          </p:cNvSpPr>
          <p:nvPr>
            <p:ph type="ctrTitle"/>
          </p:nvPr>
        </p:nvSpPr>
        <p:spPr>
          <a:xfrm>
            <a:off x="241217" y="1799994"/>
            <a:ext cx="55776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REDUX SAGA</a:t>
            </a:r>
            <a:endParaRPr dirty="0"/>
          </a:p>
        </p:txBody>
      </p:sp>
      <p:sp>
        <p:nvSpPr>
          <p:cNvPr id="5" name="TextBox 4">
            <a:extLst>
              <a:ext uri="{FF2B5EF4-FFF2-40B4-BE49-F238E27FC236}">
                <a16:creationId xmlns:a16="http://schemas.microsoft.com/office/drawing/2014/main" id="{95D274D1-9892-C4C6-6D75-8D6BF33C892D}"/>
              </a:ext>
            </a:extLst>
          </p:cNvPr>
          <p:cNvSpPr txBox="1"/>
          <p:nvPr/>
        </p:nvSpPr>
        <p:spPr>
          <a:xfrm>
            <a:off x="245059" y="2790745"/>
            <a:ext cx="4960042" cy="707886"/>
          </a:xfrm>
          <a:prstGeom prst="rect">
            <a:avLst/>
          </a:prstGeom>
          <a:noFill/>
        </p:spPr>
        <p:txBody>
          <a:bodyPr wrap="square">
            <a:spAutoFit/>
          </a:bodyPr>
          <a:lstStyle/>
          <a:p>
            <a:pPr algn="l"/>
            <a:r>
              <a:rPr lang="en-US" sz="2000" b="0" i="0" dirty="0">
                <a:solidFill>
                  <a:schemeClr val="bg1"/>
                </a:solidFill>
                <a:effectLst/>
                <a:latin typeface="Times New Roman" panose="02020603050405020304" pitchFamily="18" charset="0"/>
                <a:cs typeface="Times New Roman" panose="02020603050405020304" pitchFamily="18" charset="0"/>
              </a:rPr>
              <a:t>Simplifying Complex Asynchronous Workflows in React Applications</a:t>
            </a:r>
          </a:p>
        </p:txBody>
      </p:sp>
      <p:sp>
        <p:nvSpPr>
          <p:cNvPr id="7" name="TextBox 6">
            <a:extLst>
              <a:ext uri="{FF2B5EF4-FFF2-40B4-BE49-F238E27FC236}">
                <a16:creationId xmlns:a16="http://schemas.microsoft.com/office/drawing/2014/main" id="{901742C4-7F4E-E7C7-6CE5-5EC670892EE4}"/>
              </a:ext>
            </a:extLst>
          </p:cNvPr>
          <p:cNvSpPr txBox="1"/>
          <p:nvPr/>
        </p:nvSpPr>
        <p:spPr>
          <a:xfrm>
            <a:off x="241217" y="3811817"/>
            <a:ext cx="4963884" cy="307777"/>
          </a:xfrm>
          <a:prstGeom prst="rect">
            <a:avLst/>
          </a:prstGeom>
          <a:noFill/>
        </p:spPr>
        <p:txBody>
          <a:bodyPr wrap="square">
            <a:spAutoFit/>
          </a:bodyPr>
          <a:lstStyle/>
          <a:p>
            <a:pPr algn="ctr"/>
            <a:r>
              <a:rPr lang="en-US" dirty="0">
                <a:solidFill>
                  <a:schemeClr val="bg1"/>
                </a:solidFill>
                <a:latin typeface="Times New Roman" panose="02020603050405020304" pitchFamily="18" charset="0"/>
                <a:cs typeface="Times New Roman" panose="02020603050405020304" pitchFamily="18" charset="0"/>
              </a:rPr>
              <a:t>Sakthi Siddharth N</a:t>
            </a:r>
            <a:endParaRPr lang="en-US" sz="1400" b="0" i="0" dirty="0">
              <a:solidFill>
                <a:schemeClr val="bg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2" name="Google Shape;122;p17"/>
          <p:cNvSpPr txBox="1">
            <a:spLocks noGrp="1"/>
          </p:cNvSpPr>
          <p:nvPr>
            <p:ph type="body" idx="1"/>
          </p:nvPr>
        </p:nvSpPr>
        <p:spPr>
          <a:xfrm>
            <a:off x="310372" y="371063"/>
            <a:ext cx="7273769" cy="4439141"/>
          </a:xfrm>
          <a:prstGeom prst="rect">
            <a:avLst/>
          </a:prstGeom>
        </p:spPr>
        <p:txBody>
          <a:bodyPr spcFirstLastPara="1" wrap="square" lIns="0" tIns="0" rIns="0" bIns="0" anchor="t" anchorCtr="0">
            <a:noAutofit/>
          </a:bodyPr>
          <a:lstStyle/>
          <a:p>
            <a:pPr>
              <a:buFont typeface="Courier New" panose="02070309020205020404" pitchFamily="49" charset="0"/>
              <a:buChar char="o"/>
            </a:pPr>
            <a:endParaRPr lang="en-US" sz="1400" b="1" dirty="0">
              <a:latin typeface="Times New Roman" panose="02020603050405020304" pitchFamily="18" charset="0"/>
              <a:cs typeface="Times New Roman" panose="02020603050405020304" pitchFamily="18" charset="0"/>
            </a:endParaRPr>
          </a:p>
          <a:p>
            <a:pPr marL="76200" lvl="0" indent="0" algn="l" rtl="0">
              <a:spcBef>
                <a:spcPts val="0"/>
              </a:spcBef>
              <a:spcAft>
                <a:spcPts val="0"/>
              </a:spcAft>
              <a:buSzPts val="2400"/>
              <a:buNone/>
            </a:pPr>
            <a:r>
              <a:rPr lang="en-US" sz="1400" b="1" dirty="0">
                <a:latin typeface="Times New Roman" panose="02020603050405020304" pitchFamily="18" charset="0"/>
                <a:cs typeface="Times New Roman" panose="02020603050405020304" pitchFamily="18" charset="0"/>
              </a:rPr>
              <a:t>Redux Saga is preferred over Redux for complex applications because it provides greater control over asynchronous flows and side effects. Unlike Redux, which relies on returning functions, Redux Saga uses generators to handle effects declaratively. </a:t>
            </a:r>
          </a:p>
          <a:p>
            <a:pPr marL="76200" lvl="0" indent="0" algn="l" rtl="0">
              <a:spcBef>
                <a:spcPts val="0"/>
              </a:spcBef>
              <a:spcAft>
                <a:spcPts val="0"/>
              </a:spcAft>
              <a:buSzPts val="2400"/>
              <a:buNone/>
            </a:pPr>
            <a:r>
              <a:rPr lang="en-US" sz="1400" b="1" dirty="0">
                <a:latin typeface="Times New Roman" panose="02020603050405020304" pitchFamily="18" charset="0"/>
                <a:cs typeface="Times New Roman" panose="02020603050405020304" pitchFamily="18" charset="0"/>
              </a:rPr>
              <a:t>This approach offers several advantages:</a:t>
            </a:r>
          </a:p>
          <a:p>
            <a:pPr marL="76200" lvl="0" indent="0" algn="l" rtl="0">
              <a:spcBef>
                <a:spcPts val="0"/>
              </a:spcBef>
              <a:spcAft>
                <a:spcPts val="0"/>
              </a:spcAft>
              <a:buSzPts val="2400"/>
              <a:buNone/>
            </a:pPr>
            <a:r>
              <a:rPr lang="en-US" sz="1400" dirty="0">
                <a:latin typeface="Times New Roman" panose="02020603050405020304" pitchFamily="18" charset="0"/>
                <a:cs typeface="Times New Roman" panose="02020603050405020304" pitchFamily="18" charset="0"/>
              </a:rPr>
              <a:t>	</a:t>
            </a:r>
          </a:p>
          <a:p>
            <a:pPr marL="76200" lvl="0" indent="0" algn="l" rtl="0">
              <a:spcBef>
                <a:spcPts val="0"/>
              </a:spcBef>
              <a:spcAft>
                <a:spcPts val="0"/>
              </a:spcAft>
              <a:buSzPts val="2400"/>
              <a:buNone/>
            </a:pPr>
            <a:r>
              <a:rPr lang="en-US" sz="1400" b="1" dirty="0">
                <a:latin typeface="Times New Roman" panose="02020603050405020304" pitchFamily="18" charset="0"/>
                <a:cs typeface="Times New Roman" panose="02020603050405020304" pitchFamily="18" charset="0"/>
              </a:rPr>
              <a:t>Declarative Side Effects:</a:t>
            </a:r>
          </a:p>
          <a:p>
            <a:pPr marL="76200" lvl="0" indent="0" algn="l" rtl="0">
              <a:spcBef>
                <a:spcPts val="0"/>
              </a:spcBef>
              <a:spcAft>
                <a:spcPts val="0"/>
              </a:spcAft>
              <a:buSzPts val="2400"/>
              <a:buNone/>
            </a:pPr>
            <a:r>
              <a:rPr lang="en-US" sz="1400" u="sng" dirty="0">
                <a:latin typeface="Times New Roman" panose="02020603050405020304" pitchFamily="18" charset="0"/>
                <a:cs typeface="Times New Roman" panose="02020603050405020304" pitchFamily="18" charset="0"/>
              </a:rPr>
              <a:t>Readable Syntax: </a:t>
            </a:r>
            <a:r>
              <a:rPr lang="en-US" sz="1400" dirty="0">
                <a:latin typeface="Times New Roman" panose="02020603050405020304" pitchFamily="18" charset="0"/>
                <a:cs typeface="Times New Roman" panose="02020603050405020304" pitchFamily="18" charset="0"/>
              </a:rPr>
              <a:t>Use effects like call, put, take to describe side effects in a declarative manner.</a:t>
            </a:r>
          </a:p>
          <a:p>
            <a:pPr marL="76200" lvl="0" indent="0" algn="l" rtl="0">
              <a:spcBef>
                <a:spcPts val="0"/>
              </a:spcBef>
              <a:spcAft>
                <a:spcPts val="0"/>
              </a:spcAft>
              <a:buSzPts val="2400"/>
              <a:buNone/>
            </a:pPr>
            <a:r>
              <a:rPr lang="en-US" sz="1400" u="sng" dirty="0">
                <a:latin typeface="Times New Roman" panose="02020603050405020304" pitchFamily="18" charset="0"/>
                <a:cs typeface="Times New Roman" panose="02020603050405020304" pitchFamily="18" charset="0"/>
              </a:rPr>
              <a:t>Predictable Logic</a:t>
            </a:r>
            <a:r>
              <a:rPr lang="en-US" sz="1400" dirty="0">
                <a:latin typeface="Times New Roman" panose="02020603050405020304" pitchFamily="18" charset="0"/>
                <a:cs typeface="Times New Roman" panose="02020603050405020304" pitchFamily="18" charset="0"/>
              </a:rPr>
              <a:t>: Makes asynchronous flows easier to understand and follow.</a:t>
            </a:r>
          </a:p>
          <a:p>
            <a:pPr marL="76200" lvl="0" indent="0" algn="l" rtl="0">
              <a:spcBef>
                <a:spcPts val="0"/>
              </a:spcBef>
              <a:spcAft>
                <a:spcPts val="0"/>
              </a:spcAft>
              <a:buSzPts val="2400"/>
              <a:buNone/>
            </a:pPr>
            <a:endParaRPr lang="en-US" sz="1400" dirty="0">
              <a:latin typeface="Times New Roman" panose="02020603050405020304" pitchFamily="18" charset="0"/>
              <a:cs typeface="Times New Roman" panose="02020603050405020304" pitchFamily="18" charset="0"/>
            </a:endParaRPr>
          </a:p>
          <a:p>
            <a:pPr marL="76200" indent="0">
              <a:buNone/>
            </a:pPr>
            <a:r>
              <a:rPr lang="en-US" sz="1400" b="1" dirty="0">
                <a:latin typeface="Times New Roman" panose="02020603050405020304" pitchFamily="18" charset="0"/>
                <a:cs typeface="Times New Roman" panose="02020603050405020304" pitchFamily="18" charset="0"/>
              </a:rPr>
              <a:t>Testability</a:t>
            </a:r>
            <a:r>
              <a:rPr lang="en-US" sz="1400" dirty="0">
                <a:latin typeface="Times New Roman" panose="02020603050405020304" pitchFamily="18" charset="0"/>
                <a:cs typeface="Times New Roman" panose="02020603050405020304" pitchFamily="18" charset="0"/>
              </a:rPr>
              <a:t>:</a:t>
            </a:r>
          </a:p>
          <a:p>
            <a:pPr marL="76200" indent="0">
              <a:buNone/>
            </a:pPr>
            <a:r>
              <a:rPr lang="en-US" sz="1400" u="sng" dirty="0">
                <a:latin typeface="Times New Roman" panose="02020603050405020304" pitchFamily="18" charset="0"/>
                <a:cs typeface="Times New Roman" panose="02020603050405020304" pitchFamily="18" charset="0"/>
              </a:rPr>
              <a:t>Easy Testing: </a:t>
            </a:r>
            <a:r>
              <a:rPr lang="en-US" sz="1400" dirty="0">
                <a:latin typeface="Times New Roman" panose="02020603050405020304" pitchFamily="18" charset="0"/>
                <a:cs typeface="Times New Roman" panose="02020603050405020304" pitchFamily="18" charset="0"/>
              </a:rPr>
              <a:t>Directly test saga functions by verifying the sequence of yielded effects.</a:t>
            </a:r>
          </a:p>
          <a:p>
            <a:pPr marL="76200" indent="0">
              <a:buNone/>
            </a:pPr>
            <a:r>
              <a:rPr lang="en-US" sz="1400" u="sng" dirty="0">
                <a:latin typeface="Times New Roman" panose="02020603050405020304" pitchFamily="18" charset="0"/>
                <a:cs typeface="Times New Roman" panose="02020603050405020304" pitchFamily="18" charset="0"/>
              </a:rPr>
              <a:t>Mocking: </a:t>
            </a:r>
            <a:r>
              <a:rPr lang="en-US" sz="1400" dirty="0">
                <a:latin typeface="Times New Roman" panose="02020603050405020304" pitchFamily="18" charset="0"/>
                <a:cs typeface="Times New Roman" panose="02020603050405020304" pitchFamily="18" charset="0"/>
              </a:rPr>
              <a:t>Simplifies testing compared to </a:t>
            </a:r>
            <a:r>
              <a:rPr lang="en-US" sz="1400" dirty="0" err="1">
                <a:latin typeface="Times New Roman" panose="02020603050405020304" pitchFamily="18" charset="0"/>
                <a:cs typeface="Times New Roman" panose="02020603050405020304" pitchFamily="18" charset="0"/>
              </a:rPr>
              <a:t>thunks</a:t>
            </a:r>
            <a:r>
              <a:rPr lang="en-US" sz="1400" dirty="0">
                <a:latin typeface="Times New Roman" panose="02020603050405020304" pitchFamily="18" charset="0"/>
                <a:cs typeface="Times New Roman" panose="02020603050405020304" pitchFamily="18" charset="0"/>
              </a:rPr>
              <a:t> which require extensive mocking of dependencies.</a:t>
            </a:r>
          </a:p>
          <a:p>
            <a:pPr marL="76200" indent="0">
              <a:buNone/>
            </a:pPr>
            <a:endParaRPr lang="en-US" sz="1400" dirty="0">
              <a:latin typeface="Times New Roman" panose="02020603050405020304" pitchFamily="18" charset="0"/>
              <a:cs typeface="Times New Roman" panose="02020603050405020304" pitchFamily="18" charset="0"/>
            </a:endParaRPr>
          </a:p>
          <a:p>
            <a:pPr marL="76200" indent="0">
              <a:buNone/>
            </a:pPr>
            <a:r>
              <a:rPr lang="en-US" sz="1400" b="1" dirty="0">
                <a:latin typeface="Times New Roman" panose="02020603050405020304" pitchFamily="18" charset="0"/>
                <a:cs typeface="Times New Roman" panose="02020603050405020304" pitchFamily="18" charset="0"/>
              </a:rPr>
              <a:t>Better Code Organization:</a:t>
            </a:r>
          </a:p>
          <a:p>
            <a:pPr marL="76200" indent="0">
              <a:buNone/>
            </a:pPr>
            <a:r>
              <a:rPr lang="en-US" sz="1400" u="sng" dirty="0">
                <a:latin typeface="Times New Roman" panose="02020603050405020304" pitchFamily="18" charset="0"/>
                <a:cs typeface="Times New Roman" panose="02020603050405020304" pitchFamily="18" charset="0"/>
              </a:rPr>
              <a:t>Separation of Concerns: </a:t>
            </a:r>
            <a:r>
              <a:rPr lang="en-US" sz="1400" dirty="0">
                <a:latin typeface="Times New Roman" panose="02020603050405020304" pitchFamily="18" charset="0"/>
                <a:cs typeface="Times New Roman" panose="02020603050405020304" pitchFamily="18" charset="0"/>
              </a:rPr>
              <a:t>Keeps side effect logic in sagas, separating it from UI components.</a:t>
            </a:r>
          </a:p>
          <a:p>
            <a:pPr marL="76200" indent="0">
              <a:buNone/>
            </a:pPr>
            <a:r>
              <a:rPr lang="en-US" sz="1400" u="sng" dirty="0">
                <a:latin typeface="Times New Roman" panose="02020603050405020304" pitchFamily="18" charset="0"/>
                <a:cs typeface="Times New Roman" panose="02020603050405020304" pitchFamily="18" charset="0"/>
              </a:rPr>
              <a:t>Cleaner Code: </a:t>
            </a:r>
            <a:r>
              <a:rPr lang="en-US" sz="1400" dirty="0">
                <a:latin typeface="Times New Roman" panose="02020603050405020304" pitchFamily="18" charset="0"/>
                <a:cs typeface="Times New Roman" panose="02020603050405020304" pitchFamily="18" charset="0"/>
              </a:rPr>
              <a:t>Focuses components on rendering and user interactions, leading to a more maintainable codebase.</a:t>
            </a:r>
          </a:p>
          <a:p>
            <a:pPr marL="76200" lvl="0" indent="0" algn="l" rtl="0">
              <a:spcBef>
                <a:spcPts val="0"/>
              </a:spcBef>
              <a:spcAft>
                <a:spcPts val="0"/>
              </a:spcAft>
              <a:buSzPts val="2400"/>
              <a:buNone/>
            </a:pPr>
            <a:endParaRPr lang="en-US" sz="1400" dirty="0">
              <a:latin typeface="Times New Roman" panose="02020603050405020304" pitchFamily="18" charset="0"/>
              <a:cs typeface="Times New Roman" panose="02020603050405020304" pitchFamily="18" charset="0"/>
            </a:endParaRPr>
          </a:p>
        </p:txBody>
      </p:sp>
      <p:sp>
        <p:nvSpPr>
          <p:cNvPr id="123" name="Google Shape;123;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1018052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5"/>
          <p:cNvSpPr txBox="1">
            <a:spLocks noGrp="1"/>
          </p:cNvSpPr>
          <p:nvPr>
            <p:ph type="ctrTitle"/>
          </p:nvPr>
        </p:nvSpPr>
        <p:spPr>
          <a:xfrm>
            <a:off x="740680" y="2571750"/>
            <a:ext cx="5040600" cy="632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5400" dirty="0"/>
              <a:t>USE CASES</a:t>
            </a:r>
            <a:endParaRPr dirty="0"/>
          </a:p>
        </p:txBody>
      </p:sp>
      <p:sp>
        <p:nvSpPr>
          <p:cNvPr id="110" name="Google Shape;110;p15"/>
          <p:cNvSpPr/>
          <p:nvPr/>
        </p:nvSpPr>
        <p:spPr>
          <a:xfrm>
            <a:off x="7085430" y="2416421"/>
            <a:ext cx="1204570" cy="2326298"/>
          </a:xfrm>
          <a:prstGeom prst="rect">
            <a:avLst/>
          </a:prstGeom>
        </p:spPr>
        <p:txBody>
          <a:bodyPr>
            <a:prstTxWarp prst="textPlain">
              <a:avLst/>
            </a:prstTxWarp>
          </a:bodyPr>
          <a:lstStyle/>
          <a:p>
            <a:pPr lvl="0" algn="ctr"/>
            <a:r>
              <a:rPr lang="en-IN" b="0" i="0" dirty="0">
                <a:ln>
                  <a:noFill/>
                </a:ln>
                <a:gradFill>
                  <a:gsLst>
                    <a:gs pos="0">
                      <a:schemeClr val="accent3"/>
                    </a:gs>
                    <a:gs pos="100000">
                      <a:schemeClr val="accent4"/>
                    </a:gs>
                  </a:gsLst>
                  <a:lin ang="5400700" scaled="0"/>
                </a:gradFill>
                <a:latin typeface="Fira Sans;600"/>
              </a:rPr>
              <a:t>4</a:t>
            </a:r>
          </a:p>
        </p:txBody>
      </p:sp>
      <p:sp>
        <p:nvSpPr>
          <p:cNvPr id="3" name="TextBox 2">
            <a:extLst>
              <a:ext uri="{FF2B5EF4-FFF2-40B4-BE49-F238E27FC236}">
                <a16:creationId xmlns:a16="http://schemas.microsoft.com/office/drawing/2014/main" id="{E5C8DF04-A477-D2AA-9FFD-5376F0440BAC}"/>
              </a:ext>
            </a:extLst>
          </p:cNvPr>
          <p:cNvSpPr txBox="1"/>
          <p:nvPr/>
        </p:nvSpPr>
        <p:spPr>
          <a:xfrm>
            <a:off x="2426234" y="2416421"/>
            <a:ext cx="4852466" cy="307777"/>
          </a:xfrm>
          <a:prstGeom prst="rect">
            <a:avLst/>
          </a:prstGeom>
          <a:noFill/>
        </p:spPr>
        <p:txBody>
          <a:bodyPr wrap="square">
            <a:spAutoFit/>
          </a:bodyPr>
          <a:lstStyle/>
          <a:p>
            <a:pPr lvl="0" algn="ctr"/>
            <a:r>
              <a:rPr lang="en-IN" b="0" i="0" dirty="0">
                <a:ln>
                  <a:noFill/>
                </a:ln>
                <a:gradFill>
                  <a:gsLst>
                    <a:gs pos="0">
                      <a:schemeClr val="accent3"/>
                    </a:gs>
                    <a:gs pos="100000">
                      <a:schemeClr val="accent4"/>
                    </a:gs>
                  </a:gsLst>
                  <a:lin ang="5400700" scaled="0"/>
                </a:gradFill>
                <a:latin typeface="Fira Sans;600"/>
              </a:rPr>
              <a:t>2</a:t>
            </a:r>
          </a:p>
        </p:txBody>
      </p:sp>
    </p:spTree>
    <p:extLst>
      <p:ext uri="{BB962C8B-B14F-4D97-AF65-F5344CB8AC3E}">
        <p14:creationId xmlns:p14="http://schemas.microsoft.com/office/powerpoint/2010/main" val="654947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2" name="Google Shape;122;p17"/>
          <p:cNvSpPr txBox="1">
            <a:spLocks noGrp="1"/>
          </p:cNvSpPr>
          <p:nvPr>
            <p:ph type="body" idx="1"/>
          </p:nvPr>
        </p:nvSpPr>
        <p:spPr>
          <a:xfrm>
            <a:off x="145997" y="255803"/>
            <a:ext cx="7607194" cy="4131780"/>
          </a:xfrm>
          <a:prstGeom prst="rect">
            <a:avLst/>
          </a:prstGeom>
        </p:spPr>
        <p:txBody>
          <a:bodyPr spcFirstLastPara="1" wrap="square" lIns="0" tIns="0" rIns="0" bIns="0" anchor="t" anchorCtr="0">
            <a:noAutofit/>
          </a:bodyPr>
          <a:lstStyle/>
          <a:p>
            <a:pPr marL="76200" indent="0">
              <a:buNone/>
            </a:pPr>
            <a:r>
              <a:rPr lang="en-US" sz="1800" b="1" dirty="0">
                <a:latin typeface="Times New Roman" panose="02020603050405020304" pitchFamily="18" charset="0"/>
                <a:cs typeface="Times New Roman" panose="02020603050405020304" pitchFamily="18" charset="0"/>
              </a:rPr>
              <a:t>Redux Saga Use Cases:</a:t>
            </a:r>
          </a:p>
          <a:p>
            <a:r>
              <a:rPr lang="en-US" sz="1800" b="1" dirty="0">
                <a:latin typeface="Times New Roman" panose="02020603050405020304" pitchFamily="18" charset="0"/>
                <a:cs typeface="Times New Roman" panose="02020603050405020304" pitchFamily="18" charset="0"/>
              </a:rPr>
              <a:t>Handling API Calls:</a:t>
            </a:r>
          </a:p>
          <a:p>
            <a:pPr marL="533400" lvl="1" indent="0">
              <a:buNone/>
            </a:pP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Redux Saga can handle complex API request logic, including retries, debouncing, and cancellation.</a:t>
            </a:r>
          </a:p>
          <a:p>
            <a:pPr marL="533400" lvl="1" indent="0">
              <a:buNone/>
            </a:pP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Managing User Workflows: </a:t>
            </a:r>
          </a:p>
          <a:p>
            <a:pPr marL="533400" lvl="1" indent="0">
              <a:buNone/>
            </a:pP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It’s great for scenarios that require coordinating multiple actions, like user authentication followed by data fetching.</a:t>
            </a:r>
          </a:p>
          <a:p>
            <a:pPr marL="533400" lvl="1" indent="0">
              <a:buNone/>
            </a:pP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Polling and Background Syncing: </a:t>
            </a:r>
          </a:p>
          <a:p>
            <a:pPr marL="76200" indent="0">
              <a:buNone/>
            </a:pPr>
            <a:r>
              <a:rPr lang="en-US" sz="1800" dirty="0">
                <a:latin typeface="Times New Roman" panose="02020603050405020304" pitchFamily="18" charset="0"/>
                <a:cs typeface="Times New Roman" panose="02020603050405020304" pitchFamily="18" charset="0"/>
              </a:rPr>
              <a:t>	Periodically fetch or sync data with a server in the background without blocking the UI.</a:t>
            </a:r>
          </a:p>
        </p:txBody>
      </p:sp>
      <p:sp>
        <p:nvSpPr>
          <p:cNvPr id="123" name="Google Shape;123;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2376871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5"/>
          <p:cNvSpPr txBox="1">
            <a:spLocks noGrp="1"/>
          </p:cNvSpPr>
          <p:nvPr>
            <p:ph type="ctrTitle"/>
          </p:nvPr>
        </p:nvSpPr>
        <p:spPr>
          <a:xfrm>
            <a:off x="740680" y="2571750"/>
            <a:ext cx="5040600" cy="632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5400" dirty="0"/>
              <a:t>CONCLUSION</a:t>
            </a:r>
            <a:endParaRPr dirty="0"/>
          </a:p>
        </p:txBody>
      </p:sp>
      <p:sp>
        <p:nvSpPr>
          <p:cNvPr id="110" name="Google Shape;110;p15"/>
          <p:cNvSpPr/>
          <p:nvPr/>
        </p:nvSpPr>
        <p:spPr>
          <a:xfrm>
            <a:off x="7085430" y="2416421"/>
            <a:ext cx="1204570" cy="2326298"/>
          </a:xfrm>
          <a:prstGeom prst="rect">
            <a:avLst/>
          </a:prstGeom>
        </p:spPr>
        <p:txBody>
          <a:bodyPr>
            <a:prstTxWarp prst="textPlain">
              <a:avLst/>
            </a:prstTxWarp>
          </a:bodyPr>
          <a:lstStyle/>
          <a:p>
            <a:pPr lvl="0" algn="ctr"/>
            <a:r>
              <a:rPr lang="en-US" dirty="0">
                <a:gradFill>
                  <a:gsLst>
                    <a:gs pos="0">
                      <a:schemeClr val="accent3"/>
                    </a:gs>
                    <a:gs pos="100000">
                      <a:schemeClr val="accent4"/>
                    </a:gs>
                  </a:gsLst>
                  <a:lin ang="5400700" scaled="0"/>
                </a:gradFill>
                <a:latin typeface="Fira Sans;600"/>
              </a:rPr>
              <a:t>5</a:t>
            </a:r>
            <a:endParaRPr lang="en-IN" b="0" i="0" dirty="0">
              <a:ln>
                <a:noFill/>
              </a:ln>
              <a:gradFill>
                <a:gsLst>
                  <a:gs pos="0">
                    <a:schemeClr val="accent3"/>
                  </a:gs>
                  <a:gs pos="100000">
                    <a:schemeClr val="accent4"/>
                  </a:gs>
                </a:gsLst>
                <a:lin ang="5400700" scaled="0"/>
              </a:gradFill>
              <a:latin typeface="Fira Sans;600"/>
            </a:endParaRPr>
          </a:p>
        </p:txBody>
      </p:sp>
      <p:sp>
        <p:nvSpPr>
          <p:cNvPr id="3" name="TextBox 2">
            <a:extLst>
              <a:ext uri="{FF2B5EF4-FFF2-40B4-BE49-F238E27FC236}">
                <a16:creationId xmlns:a16="http://schemas.microsoft.com/office/drawing/2014/main" id="{E5C8DF04-A477-D2AA-9FFD-5376F0440BAC}"/>
              </a:ext>
            </a:extLst>
          </p:cNvPr>
          <p:cNvSpPr txBox="1"/>
          <p:nvPr/>
        </p:nvSpPr>
        <p:spPr>
          <a:xfrm>
            <a:off x="2426234" y="2416421"/>
            <a:ext cx="4852466" cy="307777"/>
          </a:xfrm>
          <a:prstGeom prst="rect">
            <a:avLst/>
          </a:prstGeom>
          <a:noFill/>
        </p:spPr>
        <p:txBody>
          <a:bodyPr wrap="square">
            <a:spAutoFit/>
          </a:bodyPr>
          <a:lstStyle/>
          <a:p>
            <a:pPr lvl="0" algn="ctr"/>
            <a:r>
              <a:rPr lang="en-IN" b="0" i="0" dirty="0">
                <a:ln>
                  <a:noFill/>
                </a:ln>
                <a:gradFill>
                  <a:gsLst>
                    <a:gs pos="0">
                      <a:schemeClr val="accent3"/>
                    </a:gs>
                    <a:gs pos="100000">
                      <a:schemeClr val="accent4"/>
                    </a:gs>
                  </a:gsLst>
                  <a:lin ang="5400700" scaled="0"/>
                </a:gradFill>
                <a:latin typeface="Fira Sans;600"/>
              </a:rPr>
              <a:t>2</a:t>
            </a:r>
          </a:p>
        </p:txBody>
      </p:sp>
    </p:spTree>
    <p:extLst>
      <p:ext uri="{BB962C8B-B14F-4D97-AF65-F5344CB8AC3E}">
        <p14:creationId xmlns:p14="http://schemas.microsoft.com/office/powerpoint/2010/main" val="1471698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2" name="Google Shape;122;p17"/>
          <p:cNvSpPr txBox="1">
            <a:spLocks noGrp="1"/>
          </p:cNvSpPr>
          <p:nvPr>
            <p:ph type="body" idx="1"/>
          </p:nvPr>
        </p:nvSpPr>
        <p:spPr>
          <a:xfrm>
            <a:off x="345782" y="1563207"/>
            <a:ext cx="7607194" cy="4131780"/>
          </a:xfrm>
          <a:prstGeom prst="rect">
            <a:avLst/>
          </a:prstGeom>
        </p:spPr>
        <p:txBody>
          <a:bodyPr spcFirstLastPara="1" wrap="square" lIns="0" tIns="0" rIns="0" bIns="0" anchor="t" anchorCtr="0">
            <a:noAutofit/>
          </a:bodyPr>
          <a:lstStyle/>
          <a:p>
            <a:r>
              <a:rPr lang="en-US" sz="1800" dirty="0">
                <a:latin typeface="Times New Roman" panose="02020603050405020304" pitchFamily="18" charset="0"/>
                <a:cs typeface="Times New Roman" panose="02020603050405020304" pitchFamily="18" charset="0"/>
              </a:rPr>
              <a:t>Redux Saga offers a powerful way to manage side effects in Redux applications, especially for complex workflows requiring advanced control over asynchronous operations. </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Its declarative nature and composability make it a great choice for maintaining scalable and testable codebases.</a:t>
            </a:r>
          </a:p>
        </p:txBody>
      </p:sp>
      <p:sp>
        <p:nvSpPr>
          <p:cNvPr id="123" name="Google Shape;123;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2324665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3"/>
            </a:gs>
            <a:gs pos="100000">
              <a:schemeClr val="accent4"/>
            </a:gs>
          </a:gsLst>
          <a:lin ang="5400700" scaled="0"/>
        </a:gradFill>
        <a:effectLst/>
      </p:bgPr>
    </p:bg>
    <p:spTree>
      <p:nvGrpSpPr>
        <p:cNvPr id="1" name="Shape 554"/>
        <p:cNvGrpSpPr/>
        <p:nvPr/>
      </p:nvGrpSpPr>
      <p:grpSpPr>
        <a:xfrm>
          <a:off x="0" y="0"/>
          <a:ext cx="0" cy="0"/>
          <a:chOff x="0" y="0"/>
          <a:chExt cx="0" cy="0"/>
        </a:xfrm>
      </p:grpSpPr>
      <p:sp>
        <p:nvSpPr>
          <p:cNvPr id="4" name="Rectangle 3">
            <a:extLst>
              <a:ext uri="{FF2B5EF4-FFF2-40B4-BE49-F238E27FC236}">
                <a16:creationId xmlns:a16="http://schemas.microsoft.com/office/drawing/2014/main" id="{B5080AF5-92B7-6610-BCB5-4AA9771BA411}"/>
              </a:ext>
            </a:extLst>
          </p:cNvPr>
          <p:cNvSpPr/>
          <p:nvPr/>
        </p:nvSpPr>
        <p:spPr>
          <a:xfrm>
            <a:off x="1994399" y="2240714"/>
            <a:ext cx="5155202" cy="1015663"/>
          </a:xfrm>
          <a:prstGeom prst="rect">
            <a:avLst/>
          </a:prstGeom>
          <a:noFill/>
        </p:spPr>
        <p:txBody>
          <a:bodyPr wrap="square" lIns="91440" tIns="45720" rIns="91440" bIns="45720">
            <a:spAutoFit/>
          </a:bodyPr>
          <a:lstStyle/>
          <a:p>
            <a:pPr algn="ctr"/>
            <a:r>
              <a:rPr lang="en" sz="6000" b="1" dirty="0">
                <a:ln w="9525">
                  <a:solidFill>
                    <a:schemeClr val="bg1"/>
                  </a:solidFill>
                  <a:prstDash val="solid"/>
                </a:ln>
                <a:solidFill>
                  <a:schemeClr val="accent6">
                    <a:lumMod val="20000"/>
                    <a:lumOff val="80000"/>
                  </a:schemeClr>
                </a:solidFill>
                <a:effectLst>
                  <a:outerShdw blurRad="12700" dist="38100" dir="2700000" algn="tl" rotWithShape="0">
                    <a:schemeClr val="accent5">
                      <a:lumMod val="60000"/>
                      <a:lumOff val="40000"/>
                    </a:schemeClr>
                  </a:outerShdw>
                </a:effectLst>
              </a:rPr>
              <a:t>THANK YOU!</a:t>
            </a:r>
            <a:endParaRPr lang="en-IN" sz="6000" b="1" dirty="0">
              <a:ln w="9525">
                <a:solidFill>
                  <a:schemeClr val="bg1"/>
                </a:solidFill>
                <a:prstDash val="solid"/>
              </a:ln>
              <a:solidFill>
                <a:schemeClr val="accent6">
                  <a:lumMod val="20000"/>
                  <a:lumOff val="80000"/>
                </a:schemeClr>
              </a:solidFill>
              <a:effectLst>
                <a:outerShdw blurRad="12700" dist="38100" dir="2700000" algn="tl" rotWithShape="0">
                  <a:schemeClr val="accent5">
                    <a:lumMod val="60000"/>
                    <a:lumOff val="4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a:spLocks noGrp="1"/>
          </p:cNvSpPr>
          <p:nvPr>
            <p:ph type="title"/>
          </p:nvPr>
        </p:nvSpPr>
        <p:spPr>
          <a:xfrm>
            <a:off x="356478" y="836000"/>
            <a:ext cx="69621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AGENDA</a:t>
            </a:r>
            <a:endParaRPr dirty="0"/>
          </a:p>
        </p:txBody>
      </p:sp>
      <p:sp>
        <p:nvSpPr>
          <p:cNvPr id="91" name="Google Shape;91;p13"/>
          <p:cNvSpPr txBox="1">
            <a:spLocks noGrp="1"/>
          </p:cNvSpPr>
          <p:nvPr>
            <p:ph type="body" idx="1"/>
          </p:nvPr>
        </p:nvSpPr>
        <p:spPr>
          <a:xfrm>
            <a:off x="1370770" y="1385800"/>
            <a:ext cx="6151899" cy="2921700"/>
          </a:xfrm>
          <a:prstGeom prst="rect">
            <a:avLst/>
          </a:prstGeom>
        </p:spPr>
        <p:txBody>
          <a:bodyPr spcFirstLastPara="1" wrap="square" lIns="0" tIns="0" rIns="0" bIns="0" anchor="t" anchorCtr="0">
            <a:noAutofit/>
          </a:bodyPr>
          <a:lstStyle/>
          <a:p>
            <a:pPr marL="342900" lvl="0" indent="-342900" algn="l" rtl="0">
              <a:spcBef>
                <a:spcPts val="0"/>
              </a:spcBef>
              <a:spcAft>
                <a:spcPts val="0"/>
              </a:spcAft>
              <a:buClr>
                <a:schemeClr val="dk1"/>
              </a:buClr>
              <a:buSzPts val="1100"/>
              <a:buAutoNum type="arabicPeriod"/>
            </a:pPr>
            <a:r>
              <a:rPr lang="en-US" sz="1900" b="1" dirty="0">
                <a:latin typeface="Times New Roman" panose="02020603050405020304" pitchFamily="18" charset="0"/>
                <a:cs typeface="Times New Roman" panose="02020603050405020304" pitchFamily="18" charset="0"/>
              </a:rPr>
              <a:t>Redux-Recap</a:t>
            </a:r>
          </a:p>
          <a:p>
            <a:pPr marL="342900" lvl="0" indent="-342900" algn="l" rtl="0">
              <a:spcBef>
                <a:spcPts val="0"/>
              </a:spcBef>
              <a:spcAft>
                <a:spcPts val="0"/>
              </a:spcAft>
              <a:buClr>
                <a:schemeClr val="dk1"/>
              </a:buClr>
              <a:buSzPts val="1100"/>
              <a:buAutoNum type="arabicPeriod"/>
            </a:pPr>
            <a:endParaRPr lang="en-US" sz="1900" b="1" dirty="0">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Clr>
                <a:schemeClr val="dk1"/>
              </a:buClr>
              <a:buSzPts val="1100"/>
              <a:buAutoNum type="arabicPeriod"/>
            </a:pPr>
            <a:r>
              <a:rPr lang="en-US" sz="1900" b="1" dirty="0">
                <a:latin typeface="Times New Roman" panose="02020603050405020304" pitchFamily="18" charset="0"/>
                <a:cs typeface="Times New Roman" panose="02020603050405020304" pitchFamily="18" charset="0"/>
              </a:rPr>
              <a:t>Redux Saga - Overview</a:t>
            </a:r>
          </a:p>
          <a:p>
            <a:pPr marL="342900" lvl="0" indent="-342900" algn="l" rtl="0">
              <a:spcBef>
                <a:spcPts val="0"/>
              </a:spcBef>
              <a:spcAft>
                <a:spcPts val="0"/>
              </a:spcAft>
              <a:buClr>
                <a:schemeClr val="dk1"/>
              </a:buClr>
              <a:buSzPts val="1100"/>
              <a:buAutoNum type="arabicPeriod"/>
            </a:pPr>
            <a:endParaRPr lang="en-US" sz="1900" b="1" dirty="0">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Clr>
                <a:schemeClr val="dk1"/>
              </a:buClr>
              <a:buSzPts val="1100"/>
              <a:buAutoNum type="arabicPeriod"/>
            </a:pPr>
            <a:r>
              <a:rPr lang="en-IN" sz="1900" b="1" dirty="0">
                <a:latin typeface="Times New Roman" panose="02020603050405020304" pitchFamily="18" charset="0"/>
                <a:cs typeface="Times New Roman" panose="02020603050405020304" pitchFamily="18" charset="0"/>
              </a:rPr>
              <a:t>Redux vs Redux Saga</a:t>
            </a:r>
          </a:p>
          <a:p>
            <a:pPr marL="342900" lvl="0" indent="-342900" algn="l" rtl="0">
              <a:spcBef>
                <a:spcPts val="0"/>
              </a:spcBef>
              <a:spcAft>
                <a:spcPts val="0"/>
              </a:spcAft>
              <a:buClr>
                <a:schemeClr val="dk1"/>
              </a:buClr>
              <a:buSzPts val="1100"/>
              <a:buAutoNum type="arabicPeriod"/>
            </a:pPr>
            <a:endParaRPr lang="en-IN" sz="1900" b="1" dirty="0">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Clr>
                <a:schemeClr val="dk1"/>
              </a:buClr>
              <a:buSzPts val="1100"/>
              <a:buAutoNum type="arabicPeriod"/>
            </a:pPr>
            <a:r>
              <a:rPr lang="en-IN" sz="1900" b="1" dirty="0">
                <a:latin typeface="Times New Roman" panose="02020603050405020304" pitchFamily="18" charset="0"/>
                <a:cs typeface="Times New Roman" panose="02020603050405020304" pitchFamily="18" charset="0"/>
              </a:rPr>
              <a:t>Redux Saga – Use Cases</a:t>
            </a:r>
          </a:p>
          <a:p>
            <a:pPr marL="342900" lvl="0" indent="-342900" algn="l" rtl="0">
              <a:spcBef>
                <a:spcPts val="0"/>
              </a:spcBef>
              <a:spcAft>
                <a:spcPts val="0"/>
              </a:spcAft>
              <a:buClr>
                <a:schemeClr val="dk1"/>
              </a:buClr>
              <a:buSzPts val="1100"/>
              <a:buAutoNum type="arabicPeriod"/>
            </a:pPr>
            <a:endParaRPr lang="en-IN" sz="1900" b="1" dirty="0">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Clr>
                <a:schemeClr val="dk1"/>
              </a:buClr>
              <a:buSzPts val="1100"/>
              <a:buAutoNum type="arabicPeriod"/>
            </a:pPr>
            <a:r>
              <a:rPr lang="en-IN" sz="1900" b="1" dirty="0">
                <a:latin typeface="Times New Roman" panose="02020603050405020304" pitchFamily="18" charset="0"/>
                <a:cs typeface="Times New Roman" panose="02020603050405020304" pitchFamily="18" charset="0"/>
              </a:rPr>
              <a:t>Conclusion</a:t>
            </a:r>
            <a:endParaRPr sz="1900" b="1" dirty="0">
              <a:latin typeface="Times New Roman" panose="02020603050405020304" pitchFamily="18" charset="0"/>
              <a:cs typeface="Times New Roman" panose="02020603050405020304" pitchFamily="18" charset="0"/>
            </a:endParaRPr>
          </a:p>
        </p:txBody>
      </p:sp>
      <p:sp>
        <p:nvSpPr>
          <p:cNvPr id="93" name="Google Shape;93;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5"/>
          <p:cNvSpPr txBox="1">
            <a:spLocks noGrp="1"/>
          </p:cNvSpPr>
          <p:nvPr>
            <p:ph type="ctrTitle"/>
          </p:nvPr>
        </p:nvSpPr>
        <p:spPr>
          <a:xfrm>
            <a:off x="740680" y="2571750"/>
            <a:ext cx="5040600" cy="632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5400" dirty="0"/>
              <a:t>RECAP</a:t>
            </a:r>
            <a:endParaRPr dirty="0"/>
          </a:p>
        </p:txBody>
      </p:sp>
      <p:sp>
        <p:nvSpPr>
          <p:cNvPr id="110" name="Google Shape;110;p15"/>
          <p:cNvSpPr/>
          <p:nvPr/>
        </p:nvSpPr>
        <p:spPr>
          <a:xfrm>
            <a:off x="7116166" y="2395362"/>
            <a:ext cx="1204570" cy="2326298"/>
          </a:xfrm>
          <a:prstGeom prst="rect">
            <a:avLst/>
          </a:prstGeom>
        </p:spPr>
        <p:txBody>
          <a:bodyPr>
            <a:prstTxWarp prst="textPlain">
              <a:avLst/>
            </a:prstTxWarp>
          </a:bodyPr>
          <a:lstStyle/>
          <a:p>
            <a:pPr lvl="0" algn="ctr"/>
            <a:r>
              <a:rPr lang="en-IN" b="0" i="0" dirty="0">
                <a:ln>
                  <a:noFill/>
                </a:ln>
                <a:gradFill>
                  <a:gsLst>
                    <a:gs pos="0">
                      <a:schemeClr val="accent3"/>
                    </a:gs>
                    <a:gs pos="100000">
                      <a:schemeClr val="accent4"/>
                    </a:gs>
                  </a:gsLst>
                  <a:lin ang="5400700" scaled="0"/>
                </a:gradFill>
                <a:latin typeface="Fira Sans;600"/>
              </a:rPr>
              <a:t>1</a:t>
            </a:r>
            <a:endParaRPr b="0" i="0" dirty="0">
              <a:ln>
                <a:noFill/>
              </a:ln>
              <a:gradFill>
                <a:gsLst>
                  <a:gs pos="0">
                    <a:schemeClr val="accent3"/>
                  </a:gs>
                  <a:gs pos="100000">
                    <a:schemeClr val="accent4"/>
                  </a:gs>
                </a:gsLst>
                <a:lin ang="5400700" scaled="0"/>
              </a:gradFill>
              <a:latin typeface="Fira Sans;6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2" name="Google Shape;122;p17"/>
          <p:cNvSpPr txBox="1">
            <a:spLocks noGrp="1"/>
          </p:cNvSpPr>
          <p:nvPr>
            <p:ph type="body" idx="1"/>
          </p:nvPr>
        </p:nvSpPr>
        <p:spPr>
          <a:xfrm>
            <a:off x="172060" y="486324"/>
            <a:ext cx="7511973" cy="3625751"/>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en-US" sz="1800" b="1" dirty="0">
                <a:latin typeface="Times New Roman" panose="02020603050405020304" pitchFamily="18" charset="0"/>
                <a:cs typeface="Times New Roman" panose="02020603050405020304" pitchFamily="18" charset="0"/>
              </a:rPr>
              <a:t>Redux i</a:t>
            </a:r>
            <a:r>
              <a:rPr lang="en-US" sz="1800" dirty="0">
                <a:latin typeface="Times New Roman" panose="02020603050405020304" pitchFamily="18" charset="0"/>
                <a:cs typeface="Times New Roman" panose="02020603050405020304" pitchFamily="18" charset="0"/>
              </a:rPr>
              <a:t>s a library that allows for predictable state management in JavaScript applications.</a:t>
            </a:r>
          </a:p>
          <a:p>
            <a:pPr marL="457200" lvl="0" indent="-381000" algn="l" rtl="0">
              <a:spcBef>
                <a:spcPts val="0"/>
              </a:spcBef>
              <a:spcAft>
                <a:spcPts val="0"/>
              </a:spcAft>
              <a:buSzPts val="2400"/>
              <a:buChar char="●"/>
            </a:pPr>
            <a:r>
              <a:rPr lang="en-US" sz="1800" dirty="0">
                <a:latin typeface="Times New Roman" panose="02020603050405020304" pitchFamily="18" charset="0"/>
                <a:cs typeface="Times New Roman" panose="02020603050405020304" pitchFamily="18" charset="0"/>
              </a:rPr>
              <a:t> It provides a centralized store to hold the state of your entire application, enabling consistent behavior across different environments, such as client-side, server-side, and native applications. Redux uses three main concepts:</a:t>
            </a:r>
          </a:p>
          <a:p>
            <a:pPr lvl="0" algn="l" rtl="0">
              <a:spcBef>
                <a:spcPts val="0"/>
              </a:spcBef>
              <a:spcAft>
                <a:spcPts val="0"/>
              </a:spcAft>
              <a:buSzPts val="2400"/>
              <a:buFont typeface="Courier New" panose="02070309020205020404" pitchFamily="49" charset="0"/>
              <a:buChar char="o"/>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a:spcBef>
                <a:spcPts val="0"/>
              </a:spcBef>
              <a:buFont typeface="Courier New" panose="02070309020205020404" pitchFamily="49" charset="0"/>
              <a:buChar char="o"/>
            </a:pPr>
            <a:r>
              <a:rPr kumimoji="0" lang="en-US" altLang="en-US" sz="1800" b="1" i="0" u="none" strike="noStrike" cap="none" normalizeH="0" baseline="0" dirty="0">
                <a:ln>
                  <a:noFill/>
                </a:ln>
                <a:solidFill>
                  <a:schemeClr val="tx1"/>
                </a:solidFill>
                <a:effectLst/>
                <a:latin typeface="Arial" panose="020B0604020202020204" pitchFamily="34" charset="0"/>
              </a:rPr>
              <a:t>Actions</a:t>
            </a:r>
            <a:r>
              <a:rPr kumimoji="0" lang="en-US" altLang="en-US" sz="1800" b="0" i="0" u="none" strike="noStrike" cap="none" normalizeH="0" baseline="0" dirty="0">
                <a:ln>
                  <a:noFill/>
                </a:ln>
                <a:solidFill>
                  <a:schemeClr val="tx1"/>
                </a:solidFill>
                <a:effectLst/>
                <a:latin typeface="Arial" panose="020B0604020202020204" pitchFamily="34" charset="0"/>
              </a:rPr>
              <a:t> are plain JavaScript objects that represent a type and a payload of data to change the state.</a:t>
            </a:r>
          </a:p>
          <a:p>
            <a:pPr marL="533400" lvl="1" indent="0">
              <a:spcBef>
                <a:spcPts val="0"/>
              </a:spcBef>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1">
              <a:spcBef>
                <a:spcPts val="0"/>
              </a:spcBef>
              <a:buFont typeface="Courier New" panose="02070309020205020404" pitchFamily="49" charset="0"/>
              <a:buChar char="o"/>
            </a:pPr>
            <a:r>
              <a:rPr kumimoji="0" lang="en-US" altLang="en-US" sz="1800" b="1" i="0" u="none" strike="noStrike" cap="none" normalizeH="0" baseline="0" dirty="0">
                <a:ln>
                  <a:noFill/>
                </a:ln>
                <a:solidFill>
                  <a:schemeClr val="tx1"/>
                </a:solidFill>
                <a:effectLst/>
                <a:latin typeface="Arial" panose="020B0604020202020204" pitchFamily="34" charset="0"/>
              </a:rPr>
              <a:t>Reducers</a:t>
            </a:r>
            <a:r>
              <a:rPr kumimoji="0" lang="en-US" altLang="en-US" sz="1800" b="0" i="0" u="none" strike="noStrike" cap="none" normalizeH="0" baseline="0" dirty="0">
                <a:ln>
                  <a:noFill/>
                </a:ln>
                <a:solidFill>
                  <a:schemeClr val="tx1"/>
                </a:solidFill>
                <a:effectLst/>
                <a:latin typeface="Arial" panose="020B0604020202020204" pitchFamily="34" charset="0"/>
              </a:rPr>
              <a:t> are pure functions that take the current state and an action and return a new state.</a:t>
            </a:r>
          </a:p>
          <a:p>
            <a:pPr lvl="1">
              <a:spcBef>
                <a:spcPts val="0"/>
              </a:spcBef>
              <a:buFont typeface="Courier New" panose="02070309020205020404" pitchFamily="49" charset="0"/>
              <a:buChar char="o"/>
            </a:pPr>
            <a:endParaRPr lang="en-US" altLang="en-US" sz="1800" dirty="0">
              <a:solidFill>
                <a:schemeClr val="tx1"/>
              </a:solidFill>
              <a:latin typeface="Arial" panose="020B0604020202020204" pitchFamily="34" charset="0"/>
            </a:endParaRPr>
          </a:p>
          <a:p>
            <a:pPr lvl="1">
              <a:spcBef>
                <a:spcPts val="0"/>
              </a:spcBef>
              <a:buFont typeface="Courier New" panose="02070309020205020404" pitchFamily="49" charset="0"/>
              <a:buChar char="o"/>
            </a:pPr>
            <a:r>
              <a:rPr kumimoji="0" lang="en-US" altLang="en-US" sz="1800" b="1" i="0" u="none" strike="noStrike" cap="none" normalizeH="0" baseline="0" dirty="0">
                <a:ln>
                  <a:noFill/>
                </a:ln>
                <a:solidFill>
                  <a:schemeClr val="tx1"/>
                </a:solidFill>
                <a:effectLst/>
                <a:latin typeface="Arial" panose="020B0604020202020204" pitchFamily="34" charset="0"/>
              </a:rPr>
              <a:t>Store</a:t>
            </a:r>
            <a:r>
              <a:rPr kumimoji="0" lang="en-US" altLang="en-US" sz="1800" b="0" i="0" u="none" strike="noStrike" cap="none" normalizeH="0" baseline="0" dirty="0">
                <a:ln>
                  <a:noFill/>
                </a:ln>
                <a:solidFill>
                  <a:schemeClr val="tx1"/>
                </a:solidFill>
                <a:effectLst/>
                <a:latin typeface="Arial" panose="020B0604020202020204" pitchFamily="34" charset="0"/>
              </a:rPr>
              <a:t> is the object that holds the application’s state and provides methods to dispatch actions and subscribe to changes. </a:t>
            </a:r>
          </a:p>
          <a:p>
            <a:pPr marL="76200" lvl="0" indent="0" algn="l" rtl="0">
              <a:spcBef>
                <a:spcPts val="0"/>
              </a:spcBef>
              <a:spcAft>
                <a:spcPts val="0"/>
              </a:spcAft>
              <a:buSzPts val="2400"/>
              <a:buNone/>
            </a:pPr>
            <a:endParaRPr lang="en-US" sz="1800" dirty="0">
              <a:latin typeface="Times New Roman" panose="02020603050405020304" pitchFamily="18" charset="0"/>
              <a:cs typeface="Times New Roman" panose="02020603050405020304" pitchFamily="18" charset="0"/>
            </a:endParaRPr>
          </a:p>
          <a:p>
            <a:pPr marL="76200" lvl="0" indent="0" algn="l" rtl="0">
              <a:spcBef>
                <a:spcPts val="0"/>
              </a:spcBef>
              <a:spcAft>
                <a:spcPts val="0"/>
              </a:spcAft>
              <a:buSzPts val="2400"/>
              <a:buNone/>
            </a:pPr>
            <a:endParaRPr lang="en-US" sz="1800" dirty="0">
              <a:latin typeface="Times New Roman" panose="02020603050405020304" pitchFamily="18" charset="0"/>
              <a:cs typeface="Times New Roman" panose="02020603050405020304" pitchFamily="18" charset="0"/>
            </a:endParaRPr>
          </a:p>
          <a:p>
            <a:pPr marL="457200" lvl="0" indent="-381000" algn="l" rtl="0">
              <a:spcBef>
                <a:spcPts val="0"/>
              </a:spcBef>
              <a:spcAft>
                <a:spcPts val="0"/>
              </a:spcAft>
              <a:buSzPts val="2400"/>
              <a:buChar char="●"/>
            </a:pPr>
            <a:r>
              <a:rPr lang="en-US" sz="1800" dirty="0">
                <a:latin typeface="Times New Roman" panose="02020603050405020304" pitchFamily="18" charset="0"/>
                <a:cs typeface="Times New Roman" panose="02020603050405020304" pitchFamily="18" charset="0"/>
              </a:rPr>
              <a:t>Trampoline offers a user-friendly interface that reduces the complexity involved in managing Spring Boot applications locally.</a:t>
            </a:r>
          </a:p>
          <a:p>
            <a:pPr marL="457200" lvl="0" indent="-381000" algn="l" rtl="0">
              <a:spcBef>
                <a:spcPts val="0"/>
              </a:spcBef>
              <a:spcAft>
                <a:spcPts val="0"/>
              </a:spcAft>
              <a:buSzPts val="2400"/>
              <a:buChar char="●"/>
            </a:pPr>
            <a:endParaRPr lang="en-US" sz="1800" dirty="0">
              <a:latin typeface="Times New Roman" panose="02020603050405020304" pitchFamily="18" charset="0"/>
              <a:cs typeface="Times New Roman" panose="02020603050405020304" pitchFamily="18" charset="0"/>
            </a:endParaRPr>
          </a:p>
          <a:p>
            <a:pPr marL="457200" lvl="0" indent="-381000" algn="l" rtl="0">
              <a:spcBef>
                <a:spcPts val="0"/>
              </a:spcBef>
              <a:spcAft>
                <a:spcPts val="0"/>
              </a:spcAft>
              <a:buSzPts val="2400"/>
              <a:buChar char="●"/>
            </a:pPr>
            <a:r>
              <a:rPr lang="en-US" sz="1800" dirty="0">
                <a:latin typeface="Times New Roman" panose="02020603050405020304" pitchFamily="18" charset="0"/>
                <a:cs typeface="Times New Roman" panose="02020603050405020304" pitchFamily="18" charset="0"/>
              </a:rPr>
              <a:t>It is compatible with multiple operating systems including Windows, macOS, Linux, ensuring accessibility for developers on different platforms.</a:t>
            </a:r>
            <a:endParaRPr sz="1800" dirty="0">
              <a:latin typeface="Times New Roman" panose="02020603050405020304" pitchFamily="18" charset="0"/>
              <a:cs typeface="Times New Roman" panose="02020603050405020304" pitchFamily="18" charset="0"/>
            </a:endParaRPr>
          </a:p>
        </p:txBody>
      </p:sp>
      <p:sp>
        <p:nvSpPr>
          <p:cNvPr id="123" name="Google Shape;123;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3"/>
            </a:gs>
            <a:gs pos="100000">
              <a:schemeClr val="accent4"/>
            </a:gs>
          </a:gsLst>
          <a:lin ang="5400700" scaled="0"/>
        </a:gradFill>
        <a:effectLst/>
      </p:bgPr>
    </p:bg>
    <p:spTree>
      <p:nvGrpSpPr>
        <p:cNvPr id="1" name="Shape 127"/>
        <p:cNvGrpSpPr/>
        <p:nvPr/>
      </p:nvGrpSpPr>
      <p:grpSpPr>
        <a:xfrm>
          <a:off x="0" y="0"/>
          <a:ext cx="0" cy="0"/>
          <a:chOff x="0" y="0"/>
          <a:chExt cx="0" cy="0"/>
        </a:xfrm>
      </p:grpSpPr>
      <p:sp>
        <p:nvSpPr>
          <p:cNvPr id="128" name="Google Shape;128;p18"/>
          <p:cNvSpPr txBox="1">
            <a:spLocks noGrp="1"/>
          </p:cNvSpPr>
          <p:nvPr>
            <p:ph type="ctrTitle" idx="4294967295"/>
          </p:nvPr>
        </p:nvSpPr>
        <p:spPr>
          <a:xfrm>
            <a:off x="1398375" y="2269150"/>
            <a:ext cx="63474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000">
                <a:solidFill>
                  <a:schemeClr val="lt1"/>
                </a:solidFill>
              </a:rPr>
              <a:t>Big concept</a:t>
            </a:r>
            <a:endParaRPr sz="6000">
              <a:solidFill>
                <a:schemeClr val="lt1"/>
              </a:solidFill>
            </a:endParaRPr>
          </a:p>
        </p:txBody>
      </p:sp>
      <p:sp>
        <p:nvSpPr>
          <p:cNvPr id="129" name="Google Shape;129;p18"/>
          <p:cNvSpPr txBox="1">
            <a:spLocks noGrp="1"/>
          </p:cNvSpPr>
          <p:nvPr>
            <p:ph type="subTitle" idx="4294967295"/>
          </p:nvPr>
        </p:nvSpPr>
        <p:spPr>
          <a:xfrm>
            <a:off x="1398375" y="3411550"/>
            <a:ext cx="6347400" cy="784800"/>
          </a:xfrm>
          <a:prstGeom prst="rect">
            <a:avLst/>
          </a:prstGeom>
        </p:spPr>
        <p:txBody>
          <a:bodyPr spcFirstLastPara="1" wrap="square" lIns="0" tIns="0" rIns="0" bIns="0" anchor="t" anchorCtr="0">
            <a:noAutofit/>
          </a:bodyPr>
          <a:lstStyle/>
          <a:p>
            <a:pPr marL="0" lvl="0" indent="0" algn="ctr" rtl="0">
              <a:spcBef>
                <a:spcPts val="0"/>
              </a:spcBef>
              <a:spcAft>
                <a:spcPts val="800"/>
              </a:spcAft>
              <a:buNone/>
            </a:pPr>
            <a:r>
              <a:rPr lang="en">
                <a:solidFill>
                  <a:schemeClr val="lt1"/>
                </a:solidFill>
              </a:rPr>
              <a:t>Bring the attention of your audience over a key concept using icons or illustrations</a:t>
            </a:r>
            <a:endParaRPr>
              <a:solidFill>
                <a:schemeClr val="lt1"/>
              </a:solidFill>
            </a:endParaRPr>
          </a:p>
        </p:txBody>
      </p:sp>
      <p:sp>
        <p:nvSpPr>
          <p:cNvPr id="130" name="Google Shape;130;p18"/>
          <p:cNvSpPr/>
          <p:nvPr/>
        </p:nvSpPr>
        <p:spPr>
          <a:xfrm>
            <a:off x="4837146" y="2184280"/>
            <a:ext cx="294437" cy="28113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chemeClr val="lt1"/>
              </a:gs>
              <a:gs pos="100000">
                <a:schemeClr val="lt2"/>
              </a:gs>
            </a:gsLst>
            <a:lin ang="5400012" scaled="0"/>
          </a:gradFill>
          <a:ln>
            <a:noFill/>
          </a:ln>
          <a:effectLst>
            <a:outerShdw blurRad="128588"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 name="Google Shape;131;p18"/>
          <p:cNvGrpSpPr/>
          <p:nvPr/>
        </p:nvGrpSpPr>
        <p:grpSpPr>
          <a:xfrm>
            <a:off x="4472037" y="605739"/>
            <a:ext cx="1261378" cy="1261701"/>
            <a:chOff x="6654650" y="3665275"/>
            <a:chExt cx="409100" cy="409125"/>
          </a:xfrm>
        </p:grpSpPr>
        <p:sp>
          <p:nvSpPr>
            <p:cNvPr id="132" name="Google Shape;132;p18"/>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gradFill>
              <a:gsLst>
                <a:gs pos="0">
                  <a:schemeClr val="lt1"/>
                </a:gs>
                <a:gs pos="100000">
                  <a:schemeClr val="lt2"/>
                </a:gs>
              </a:gsLst>
              <a:lin ang="5400012" scaled="0"/>
            </a:gradFill>
            <a:ln>
              <a:noFill/>
            </a:ln>
            <a:effectLst>
              <a:outerShdw blurRad="128588"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8"/>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gradFill>
              <a:gsLst>
                <a:gs pos="0">
                  <a:schemeClr val="lt1"/>
                </a:gs>
                <a:gs pos="100000">
                  <a:schemeClr val="lt2"/>
                </a:gs>
              </a:gsLst>
              <a:lin ang="5400012" scaled="0"/>
            </a:gradFill>
            <a:ln>
              <a:noFill/>
            </a:ln>
            <a:effectLst>
              <a:outerShdw blurRad="128588"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34;p18"/>
          <p:cNvGrpSpPr/>
          <p:nvPr/>
        </p:nvGrpSpPr>
        <p:grpSpPr>
          <a:xfrm rot="1056940">
            <a:off x="3255870" y="1597598"/>
            <a:ext cx="833338" cy="833456"/>
            <a:chOff x="570875" y="4322250"/>
            <a:chExt cx="443300" cy="443325"/>
          </a:xfrm>
        </p:grpSpPr>
        <p:sp>
          <p:nvSpPr>
            <p:cNvPr id="135" name="Google Shape;135;p18"/>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gradFill>
              <a:gsLst>
                <a:gs pos="0">
                  <a:schemeClr val="lt1"/>
                </a:gs>
                <a:gs pos="100000">
                  <a:schemeClr val="lt2"/>
                </a:gs>
              </a:gsLst>
              <a:lin ang="5400012" scaled="0"/>
            </a:gradFill>
            <a:ln>
              <a:noFill/>
            </a:ln>
            <a:effectLst>
              <a:outerShdw blurRad="128588"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8"/>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gradFill>
              <a:gsLst>
                <a:gs pos="0">
                  <a:schemeClr val="lt1"/>
                </a:gs>
                <a:gs pos="100000">
                  <a:schemeClr val="lt2"/>
                </a:gs>
              </a:gsLst>
              <a:lin ang="5400012" scaled="0"/>
            </a:gradFill>
            <a:ln>
              <a:noFill/>
            </a:ln>
            <a:effectLst>
              <a:outerShdw blurRad="128588"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8"/>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gradFill>
              <a:gsLst>
                <a:gs pos="0">
                  <a:schemeClr val="lt1"/>
                </a:gs>
                <a:gs pos="100000">
                  <a:schemeClr val="lt2"/>
                </a:gs>
              </a:gsLst>
              <a:lin ang="5400012" scaled="0"/>
            </a:gradFill>
            <a:ln>
              <a:noFill/>
            </a:ln>
            <a:effectLst>
              <a:outerShdw blurRad="128588"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8"/>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gradFill>
              <a:gsLst>
                <a:gs pos="0">
                  <a:schemeClr val="lt1"/>
                </a:gs>
                <a:gs pos="100000">
                  <a:schemeClr val="lt2"/>
                </a:gs>
              </a:gsLst>
              <a:lin ang="5400012" scaled="0"/>
            </a:gradFill>
            <a:ln>
              <a:noFill/>
            </a:ln>
            <a:effectLst>
              <a:outerShdw blurRad="128588"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8"/>
          <p:cNvSpPr/>
          <p:nvPr/>
        </p:nvSpPr>
        <p:spPr>
          <a:xfrm rot="2466725">
            <a:off x="3349622" y="850119"/>
            <a:ext cx="409039" cy="39056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chemeClr val="lt1"/>
              </a:gs>
              <a:gs pos="100000">
                <a:schemeClr val="lt2"/>
              </a:gs>
            </a:gsLst>
            <a:lin ang="5400012" scaled="0"/>
          </a:gradFill>
          <a:ln>
            <a:noFill/>
          </a:ln>
          <a:effectLst>
            <a:outerShdw blurRad="128588"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8"/>
          <p:cNvSpPr/>
          <p:nvPr/>
        </p:nvSpPr>
        <p:spPr>
          <a:xfrm rot="-1609523">
            <a:off x="3947860" y="1095872"/>
            <a:ext cx="294391" cy="28109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chemeClr val="lt1"/>
              </a:gs>
              <a:gs pos="100000">
                <a:schemeClr val="lt2"/>
              </a:gs>
            </a:gsLst>
            <a:lin ang="5400012" scaled="0"/>
          </a:gradFill>
          <a:ln>
            <a:noFill/>
          </a:ln>
          <a:effectLst>
            <a:outerShdw blurRad="128588"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8"/>
          <p:cNvSpPr/>
          <p:nvPr/>
        </p:nvSpPr>
        <p:spPr>
          <a:xfrm rot="2926012">
            <a:off x="5732794" y="1318561"/>
            <a:ext cx="220454" cy="21049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chemeClr val="lt1"/>
              </a:gs>
              <a:gs pos="100000">
                <a:schemeClr val="lt2"/>
              </a:gs>
            </a:gsLst>
            <a:lin ang="5400012" scaled="0"/>
          </a:gradFill>
          <a:ln>
            <a:noFill/>
          </a:ln>
          <a:effectLst>
            <a:outerShdw blurRad="128588"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p:nvPr/>
        </p:nvSpPr>
        <p:spPr>
          <a:xfrm rot="-1609141">
            <a:off x="4567259" y="381492"/>
            <a:ext cx="198625" cy="18965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chemeClr val="lt1"/>
              </a:gs>
              <a:gs pos="100000">
                <a:schemeClr val="lt2"/>
              </a:gs>
            </a:gsLst>
            <a:lin ang="5400012" scaled="0"/>
          </a:gradFill>
          <a:ln>
            <a:noFill/>
          </a:ln>
          <a:effectLst>
            <a:outerShdw blurRad="128588"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4098" name="Picture 2">
            <a:extLst>
              <a:ext uri="{FF2B5EF4-FFF2-40B4-BE49-F238E27FC236}">
                <a16:creationId xmlns:a16="http://schemas.microsoft.com/office/drawing/2014/main" id="{A8B4051E-66F5-BA73-224C-5E90AD8A93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45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D627DC7-00B2-8463-E19A-6099055E419E}"/>
              </a:ext>
            </a:extLst>
          </p:cNvPr>
          <p:cNvPicPr>
            <a:picLocks noChangeAspect="1"/>
          </p:cNvPicPr>
          <p:nvPr/>
        </p:nvPicPr>
        <p:blipFill>
          <a:blip r:embed="rId4"/>
          <a:stretch>
            <a:fillRect/>
          </a:stretch>
        </p:blipFill>
        <p:spPr>
          <a:xfrm>
            <a:off x="0" y="-7991"/>
            <a:ext cx="9295229" cy="51434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5"/>
          <p:cNvSpPr txBox="1">
            <a:spLocks noGrp="1"/>
          </p:cNvSpPr>
          <p:nvPr>
            <p:ph type="ctrTitle"/>
          </p:nvPr>
        </p:nvSpPr>
        <p:spPr>
          <a:xfrm>
            <a:off x="740680" y="2571750"/>
            <a:ext cx="5040600" cy="632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5400" dirty="0"/>
              <a:t>REDUX SAGA</a:t>
            </a:r>
            <a:endParaRPr dirty="0"/>
          </a:p>
        </p:txBody>
      </p:sp>
      <p:sp>
        <p:nvSpPr>
          <p:cNvPr id="110" name="Google Shape;110;p15"/>
          <p:cNvSpPr/>
          <p:nvPr/>
        </p:nvSpPr>
        <p:spPr>
          <a:xfrm>
            <a:off x="7085430" y="2416421"/>
            <a:ext cx="1204570" cy="2326298"/>
          </a:xfrm>
          <a:prstGeom prst="rect">
            <a:avLst/>
          </a:prstGeom>
        </p:spPr>
        <p:txBody>
          <a:bodyPr>
            <a:prstTxWarp prst="textPlain">
              <a:avLst/>
            </a:prstTxWarp>
          </a:bodyPr>
          <a:lstStyle/>
          <a:p>
            <a:pPr lvl="0" algn="ctr"/>
            <a:r>
              <a:rPr lang="en-IN" b="0" i="0">
                <a:ln>
                  <a:noFill/>
                </a:ln>
                <a:gradFill>
                  <a:gsLst>
                    <a:gs pos="0">
                      <a:schemeClr val="accent3"/>
                    </a:gs>
                    <a:gs pos="100000">
                      <a:schemeClr val="accent4"/>
                    </a:gs>
                  </a:gsLst>
                  <a:lin ang="5400700" scaled="0"/>
                </a:gradFill>
                <a:latin typeface="Fira Sans;600"/>
              </a:rPr>
              <a:t>2</a:t>
            </a:r>
            <a:endParaRPr lang="en-IN" b="0" i="0" dirty="0">
              <a:ln>
                <a:noFill/>
              </a:ln>
              <a:gradFill>
                <a:gsLst>
                  <a:gs pos="0">
                    <a:schemeClr val="accent3"/>
                  </a:gs>
                  <a:gs pos="100000">
                    <a:schemeClr val="accent4"/>
                  </a:gs>
                </a:gsLst>
                <a:lin ang="5400700" scaled="0"/>
              </a:gradFill>
              <a:latin typeface="Fira Sans;600"/>
            </a:endParaRPr>
          </a:p>
        </p:txBody>
      </p:sp>
      <p:sp>
        <p:nvSpPr>
          <p:cNvPr id="3" name="TextBox 2">
            <a:extLst>
              <a:ext uri="{FF2B5EF4-FFF2-40B4-BE49-F238E27FC236}">
                <a16:creationId xmlns:a16="http://schemas.microsoft.com/office/drawing/2014/main" id="{E5C8DF04-A477-D2AA-9FFD-5376F0440BAC}"/>
              </a:ext>
            </a:extLst>
          </p:cNvPr>
          <p:cNvSpPr txBox="1"/>
          <p:nvPr/>
        </p:nvSpPr>
        <p:spPr>
          <a:xfrm>
            <a:off x="2426234" y="2416421"/>
            <a:ext cx="4852466" cy="307777"/>
          </a:xfrm>
          <a:prstGeom prst="rect">
            <a:avLst/>
          </a:prstGeom>
          <a:noFill/>
        </p:spPr>
        <p:txBody>
          <a:bodyPr wrap="square">
            <a:spAutoFit/>
          </a:bodyPr>
          <a:lstStyle/>
          <a:p>
            <a:pPr lvl="0" algn="ctr"/>
            <a:r>
              <a:rPr lang="en-IN" b="0" i="0" dirty="0">
                <a:ln>
                  <a:noFill/>
                </a:ln>
                <a:gradFill>
                  <a:gsLst>
                    <a:gs pos="0">
                      <a:schemeClr val="accent3"/>
                    </a:gs>
                    <a:gs pos="100000">
                      <a:schemeClr val="accent4"/>
                    </a:gs>
                  </a:gsLst>
                  <a:lin ang="5400700" scaled="0"/>
                </a:gradFill>
                <a:latin typeface="Fira Sans;600"/>
              </a:rPr>
              <a:t>2</a:t>
            </a:r>
          </a:p>
        </p:txBody>
      </p:sp>
    </p:spTree>
    <p:extLst>
      <p:ext uri="{BB962C8B-B14F-4D97-AF65-F5344CB8AC3E}">
        <p14:creationId xmlns:p14="http://schemas.microsoft.com/office/powerpoint/2010/main" val="1087590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2" name="Google Shape;122;p17"/>
          <p:cNvSpPr txBox="1">
            <a:spLocks noGrp="1"/>
          </p:cNvSpPr>
          <p:nvPr>
            <p:ph type="body" idx="1"/>
          </p:nvPr>
        </p:nvSpPr>
        <p:spPr>
          <a:xfrm>
            <a:off x="264816" y="563164"/>
            <a:ext cx="7488922" cy="4131780"/>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en-US" sz="1600" b="1" dirty="0">
                <a:latin typeface="Times New Roman" panose="02020603050405020304" pitchFamily="18" charset="0"/>
                <a:cs typeface="Times New Roman" panose="02020603050405020304" pitchFamily="18" charset="0"/>
              </a:rPr>
              <a:t>Redux Saga </a:t>
            </a:r>
            <a:r>
              <a:rPr lang="en-US" sz="1600" dirty="0">
                <a:latin typeface="Times New Roman" panose="02020603050405020304" pitchFamily="18" charset="0"/>
                <a:cs typeface="Times New Roman" panose="02020603050405020304" pitchFamily="18" charset="0"/>
              </a:rPr>
              <a:t>is a library that simplifies managing side effects in Redux applications. It provides a powerful toolset for handling asynchronous tasks like data fetching, API calls, and background processing, which are common challenges in modern web applications.</a:t>
            </a:r>
          </a:p>
          <a:p>
            <a:pPr marL="457200" lvl="0" indent="-381000" algn="l" rtl="0">
              <a:spcBef>
                <a:spcPts val="0"/>
              </a:spcBef>
              <a:spcAft>
                <a:spcPts val="0"/>
              </a:spcAft>
              <a:buSzPts val="2400"/>
              <a:buChar char="●"/>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lvl="0" indent="-381000" algn="l" rtl="0">
              <a:spcBef>
                <a:spcPts val="0"/>
              </a:spcBef>
              <a:spcAft>
                <a:spcPts val="0"/>
              </a:spcAft>
              <a:buSzPts val="2400"/>
              <a:buChar char="●"/>
            </a:pPr>
            <a:r>
              <a:rPr kumimoji="0" lang="en-US" altLang="en-US" sz="1600" b="0" i="0" u="none" strike="noStrike" cap="none" normalizeH="0" baseline="0" dirty="0">
                <a:ln>
                  <a:noFill/>
                </a:ln>
                <a:solidFill>
                  <a:schemeClr val="tx1"/>
                </a:solidFill>
                <a:effectLst/>
                <a:latin typeface="Arial" panose="020B0604020202020204" pitchFamily="34" charset="0"/>
              </a:rPr>
              <a:t>Redux Saga was created to handle complex asynchronous workflows in a clean and declarative manner. Unlike basic Redux middleware, it gives developers more control and flexibility when dealing with asynchronous operations.</a:t>
            </a:r>
          </a:p>
          <a:p>
            <a:pPr marL="457200" lvl="0" indent="-381000" algn="l" rtl="0">
              <a:spcBef>
                <a:spcPts val="0"/>
              </a:spcBef>
              <a:spcAft>
                <a:spcPts val="0"/>
              </a:spcAft>
              <a:buSzPts val="2400"/>
              <a:buChar char="●"/>
            </a:pPr>
            <a:endParaRPr lang="en-US" altLang="en-US" sz="1600" dirty="0">
              <a:solidFill>
                <a:schemeClr val="tx1"/>
              </a:solidFill>
              <a:latin typeface="Arial" panose="020B0604020202020204" pitchFamily="34" charset="0"/>
            </a:endParaRPr>
          </a:p>
          <a:p>
            <a:pPr marL="457200" lvl="0" indent="-381000" algn="l" rtl="0">
              <a:spcBef>
                <a:spcPts val="0"/>
              </a:spcBef>
              <a:spcAft>
                <a:spcPts val="0"/>
              </a:spcAft>
              <a:buSzPts val="2400"/>
              <a:buChar char="●"/>
            </a:pPr>
            <a:r>
              <a:rPr kumimoji="0" lang="en-US" altLang="en-US" sz="1600" b="0" i="0" u="none" strike="noStrike" cap="none" normalizeH="0" baseline="0" dirty="0">
                <a:ln>
                  <a:noFill/>
                </a:ln>
                <a:solidFill>
                  <a:schemeClr val="tx1"/>
                </a:solidFill>
                <a:effectLst/>
                <a:latin typeface="Arial" panose="020B0604020202020204" pitchFamily="34" charset="0"/>
              </a:rPr>
              <a:t> Redux Saga uses sagas, which are special functions that listen for dispatched actions and perform specific tasks. These functions use ES6 generator functions, which allow the saga to pause, resume, and wait for asynchronous tasks to complete without blocking the main thread.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lvl="0" indent="-381000" algn="l" rtl="0">
              <a:spcBef>
                <a:spcPts val="0"/>
              </a:spcBef>
              <a:spcAft>
                <a:spcPts val="0"/>
              </a:spcAft>
              <a:buSzPts val="2400"/>
              <a:buChar char="●"/>
            </a:pPr>
            <a:endParaRPr lang="en-US" sz="1600" dirty="0">
              <a:latin typeface="Times New Roman" panose="02020603050405020304" pitchFamily="18" charset="0"/>
              <a:cs typeface="Times New Roman" panose="02020603050405020304" pitchFamily="18" charset="0"/>
            </a:endParaRPr>
          </a:p>
          <a:p>
            <a:pPr marL="457200" lvl="0" indent="-381000" algn="l" rtl="0">
              <a:spcBef>
                <a:spcPts val="0"/>
              </a:spcBef>
              <a:spcAft>
                <a:spcPts val="0"/>
              </a:spcAft>
              <a:buSzPts val="2400"/>
              <a:buChar char="●"/>
            </a:pPr>
            <a:endParaRPr lang="en-US" sz="1600" dirty="0">
              <a:latin typeface="Times New Roman" panose="02020603050405020304" pitchFamily="18" charset="0"/>
              <a:cs typeface="Times New Roman" panose="02020603050405020304" pitchFamily="18" charset="0"/>
            </a:endParaRPr>
          </a:p>
          <a:p>
            <a:pPr marL="76200" lvl="0" indent="0" algn="l" rtl="0">
              <a:spcBef>
                <a:spcPts val="0"/>
              </a:spcBef>
              <a:spcAft>
                <a:spcPts val="0"/>
              </a:spcAft>
              <a:buSzPts val="2400"/>
              <a:buNone/>
            </a:pPr>
            <a:endParaRPr sz="1600" dirty="0">
              <a:latin typeface="Times New Roman" panose="02020603050405020304" pitchFamily="18" charset="0"/>
              <a:cs typeface="Times New Roman" panose="02020603050405020304" pitchFamily="18" charset="0"/>
            </a:endParaRPr>
          </a:p>
        </p:txBody>
      </p:sp>
      <p:sp>
        <p:nvSpPr>
          <p:cNvPr id="123" name="Google Shape;123;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575438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2" name="Google Shape;122;p17"/>
          <p:cNvSpPr txBox="1">
            <a:spLocks noGrp="1"/>
          </p:cNvSpPr>
          <p:nvPr>
            <p:ph type="body" idx="1"/>
          </p:nvPr>
        </p:nvSpPr>
        <p:spPr>
          <a:xfrm>
            <a:off x="302689" y="289421"/>
            <a:ext cx="7711758" cy="4131780"/>
          </a:xfrm>
          <a:prstGeom prst="rect">
            <a:avLst/>
          </a:prstGeom>
        </p:spPr>
        <p:txBody>
          <a:bodyPr spcFirstLastPara="1" wrap="square" lIns="0" tIns="0" rIns="0" bIns="0" anchor="t" anchorCtr="0">
            <a:noAutofit/>
          </a:bodyPr>
          <a:lstStyle/>
          <a:p>
            <a:pPr marL="76200" indent="0">
              <a:buNone/>
            </a:pPr>
            <a:r>
              <a:rPr lang="en-US" sz="1400" b="1" dirty="0">
                <a:latin typeface="Times New Roman" panose="02020603050405020304" pitchFamily="18" charset="0"/>
                <a:cs typeface="Times New Roman" panose="02020603050405020304" pitchFamily="18" charset="0"/>
              </a:rPr>
              <a:t>Core Concepts of Redux Saga:</a:t>
            </a:r>
            <a:endParaRPr lang="en-US" sz="1400" dirty="0">
              <a:latin typeface="Times New Roman" panose="02020603050405020304" pitchFamily="18" charset="0"/>
              <a:cs typeface="Times New Roman" panose="02020603050405020304" pitchFamily="18" charset="0"/>
            </a:endParaRPr>
          </a:p>
          <a:p>
            <a:pPr marL="76200" indent="0">
              <a:buNone/>
            </a:pPr>
            <a:r>
              <a:rPr lang="en-US" sz="1400" b="1" dirty="0">
                <a:latin typeface="Times New Roman" panose="02020603050405020304" pitchFamily="18" charset="0"/>
                <a:cs typeface="Times New Roman" panose="02020603050405020304" pitchFamily="18" charset="0"/>
              </a:rPr>
              <a:t>     Sagas:</a:t>
            </a:r>
          </a:p>
          <a:p>
            <a:pPr lvl="1">
              <a:buFont typeface="Courier New" panose="02070309020205020404" pitchFamily="49" charset="0"/>
              <a:buChar char="o"/>
            </a:pPr>
            <a:r>
              <a:rPr lang="en-US" sz="1400" b="1" dirty="0">
                <a:latin typeface="Times New Roman" panose="02020603050405020304" pitchFamily="18" charset="0"/>
                <a:cs typeface="Times New Roman" panose="02020603050405020304" pitchFamily="18" charset="0"/>
              </a:rPr>
              <a:t>Asynchronous Functions</a:t>
            </a:r>
            <a:r>
              <a:rPr lang="en-US" sz="1400" dirty="0">
                <a:latin typeface="Times New Roman" panose="02020603050405020304" pitchFamily="18" charset="0"/>
                <a:cs typeface="Times New Roman" panose="02020603050405020304" pitchFamily="18" charset="0"/>
              </a:rPr>
              <a:t>: Sagas are generator functions that handle side effects asynchronously. They can perform tasks like data fetching or interacting with external APIs.</a:t>
            </a:r>
          </a:p>
          <a:p>
            <a:pPr lvl="1">
              <a:buFont typeface="Courier New" panose="02070309020205020404" pitchFamily="49" charset="0"/>
              <a:buChar char="o"/>
            </a:pPr>
            <a:r>
              <a:rPr lang="en-US" sz="1400" b="1" dirty="0">
                <a:latin typeface="Times New Roman" panose="02020603050405020304" pitchFamily="18" charset="0"/>
                <a:cs typeface="Times New Roman" panose="02020603050405020304" pitchFamily="18" charset="0"/>
              </a:rPr>
              <a:t>Pause and Resume: </a:t>
            </a:r>
            <a:r>
              <a:rPr lang="en-US" sz="1400" dirty="0">
                <a:latin typeface="Times New Roman" panose="02020603050405020304" pitchFamily="18" charset="0"/>
                <a:cs typeface="Times New Roman" panose="02020603050405020304" pitchFamily="18" charset="0"/>
              </a:rPr>
              <a:t>They can yield control back to the saga middleware and be resumed later. This allows managing complex asynchronous logic in a straightforward manner.</a:t>
            </a:r>
          </a:p>
          <a:p>
            <a:pPr marL="533400" lvl="1" indent="0" algn="just">
              <a:buNone/>
            </a:pPr>
            <a:r>
              <a:rPr lang="en-US" sz="1400" b="1" dirty="0">
                <a:latin typeface="Times New Roman" panose="02020603050405020304" pitchFamily="18" charset="0"/>
                <a:cs typeface="Times New Roman" panose="02020603050405020304" pitchFamily="18" charset="0"/>
              </a:rPr>
              <a:t>Effects:</a:t>
            </a:r>
          </a:p>
          <a:p>
            <a:pPr marL="533400" lvl="1" indent="0" algn="just">
              <a:buNone/>
            </a:pPr>
            <a:r>
              <a:rPr lang="en-US" sz="1400" b="1" dirty="0">
                <a:latin typeface="Times New Roman" panose="02020603050405020304" pitchFamily="18" charset="0"/>
                <a:cs typeface="Times New Roman" panose="02020603050405020304" pitchFamily="18" charset="0"/>
              </a:rPr>
              <a:t>Effects are plain JavaScript objects that instruct the middleware on what actions to take. Common effects include:</a:t>
            </a:r>
          </a:p>
          <a:p>
            <a:pPr marL="914400" lvl="2" indent="0">
              <a:buNone/>
            </a:pPr>
            <a:r>
              <a:rPr lang="en-US" sz="1400" b="1" dirty="0">
                <a:latin typeface="Times New Roman" panose="02020603050405020304" pitchFamily="18" charset="0"/>
                <a:cs typeface="Times New Roman" panose="02020603050405020304" pitchFamily="18" charset="0"/>
              </a:rPr>
              <a:t>call</a:t>
            </a:r>
            <a:r>
              <a:rPr lang="en-US" sz="1400" dirty="0">
                <a:latin typeface="Times New Roman" panose="02020603050405020304" pitchFamily="18" charset="0"/>
                <a:cs typeface="Times New Roman" panose="02020603050405020304" pitchFamily="18" charset="0"/>
              </a:rPr>
              <a:t>: Invokes functions that return a promise.</a:t>
            </a:r>
          </a:p>
          <a:p>
            <a:pPr marL="457200" lvl="1" indent="0">
              <a:buNone/>
            </a:pPr>
            <a:r>
              <a:rPr lang="en-US" sz="1400" b="1" dirty="0">
                <a:latin typeface="Times New Roman" panose="02020603050405020304" pitchFamily="18" charset="0"/>
                <a:cs typeface="Times New Roman" panose="02020603050405020304" pitchFamily="18" charset="0"/>
              </a:rPr>
              <a:t>	put</a:t>
            </a:r>
            <a:r>
              <a:rPr lang="en-US" sz="1400" dirty="0">
                <a:latin typeface="Times New Roman" panose="02020603050405020304" pitchFamily="18" charset="0"/>
                <a:cs typeface="Times New Roman" panose="02020603050405020304" pitchFamily="18" charset="0"/>
              </a:rPr>
              <a:t>: Dispatches actions to the store.</a:t>
            </a:r>
          </a:p>
          <a:p>
            <a:pPr marL="457200" lvl="1" indent="0">
              <a:buNone/>
            </a:pPr>
            <a:r>
              <a:rPr lang="en-US" sz="1400"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takeEvery</a:t>
            </a: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Spawns a new saga on each action dispatched.</a:t>
            </a:r>
          </a:p>
          <a:p>
            <a:pPr marL="457200" lvl="1" indent="0">
              <a:buNone/>
            </a:pPr>
            <a:r>
              <a:rPr lang="en-US" sz="1400"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takeLatest</a:t>
            </a:r>
            <a:r>
              <a:rPr lang="en-US" sz="1400" b="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Spawns a new saga on the latest action, cancelling any previous ones. </a:t>
            </a:r>
          </a:p>
          <a:p>
            <a:pPr marL="457200" lvl="1" indent="0">
              <a:buNone/>
            </a:pPr>
            <a:endParaRPr lang="en-US" sz="1400" dirty="0">
              <a:latin typeface="Times New Roman" panose="02020603050405020304" pitchFamily="18" charset="0"/>
              <a:cs typeface="Times New Roman" panose="02020603050405020304" pitchFamily="18" charset="0"/>
            </a:endParaRPr>
          </a:p>
          <a:p>
            <a:pPr marL="457200" lvl="1" indent="0">
              <a:buNone/>
            </a:pPr>
            <a:endParaRPr lang="en-US" sz="1400" dirty="0">
              <a:latin typeface="Times New Roman" panose="02020603050405020304" pitchFamily="18" charset="0"/>
              <a:cs typeface="Times New Roman" panose="02020603050405020304" pitchFamily="18" charset="0"/>
            </a:endParaRPr>
          </a:p>
          <a:p>
            <a:pPr marL="457200" lvl="1" indent="0">
              <a:buNone/>
            </a:pPr>
            <a:endParaRPr lang="en-US" sz="1400" dirty="0">
              <a:latin typeface="Times New Roman" panose="02020603050405020304" pitchFamily="18" charset="0"/>
              <a:cs typeface="Times New Roman" panose="02020603050405020304" pitchFamily="18" charset="0"/>
            </a:endParaRPr>
          </a:p>
        </p:txBody>
      </p:sp>
      <p:sp>
        <p:nvSpPr>
          <p:cNvPr id="123" name="Google Shape;123;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45106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5"/>
          <p:cNvSpPr txBox="1">
            <a:spLocks noGrp="1"/>
          </p:cNvSpPr>
          <p:nvPr>
            <p:ph type="ctrTitle"/>
          </p:nvPr>
        </p:nvSpPr>
        <p:spPr>
          <a:xfrm>
            <a:off x="763732" y="3263520"/>
            <a:ext cx="5040600" cy="632100"/>
          </a:xfrm>
          <a:prstGeom prst="rect">
            <a:avLst/>
          </a:prstGeom>
        </p:spPr>
        <p:txBody>
          <a:bodyPr spcFirstLastPara="1" wrap="square" lIns="0" tIns="0" rIns="0" bIns="0" anchor="b" anchorCtr="0">
            <a:noAutofit/>
          </a:bodyPr>
          <a:lstStyle/>
          <a:p>
            <a:pPr marL="0" lvl="0" indent="0" algn="l" rtl="0">
              <a:spcBef>
                <a:spcPts val="0"/>
              </a:spcBef>
              <a:spcAft>
                <a:spcPts val="0"/>
              </a:spcAft>
              <a:buNone/>
            </a:pPr>
            <a:br>
              <a:rPr lang="en" sz="5400" dirty="0"/>
            </a:br>
            <a:br>
              <a:rPr lang="en" sz="5400" dirty="0"/>
            </a:br>
            <a:r>
              <a:rPr lang="en" sz="5400" dirty="0"/>
              <a:t>REDUX </a:t>
            </a:r>
            <a:br>
              <a:rPr lang="en" sz="5400" dirty="0"/>
            </a:br>
            <a:r>
              <a:rPr lang="en" sz="5400" dirty="0"/>
              <a:t>VS</a:t>
            </a:r>
            <a:br>
              <a:rPr lang="en" sz="5400" dirty="0"/>
            </a:br>
            <a:r>
              <a:rPr lang="en" sz="5400" dirty="0"/>
              <a:t>REDUX SAGA</a:t>
            </a:r>
            <a:endParaRPr dirty="0"/>
          </a:p>
        </p:txBody>
      </p:sp>
      <p:sp>
        <p:nvSpPr>
          <p:cNvPr id="110" name="Google Shape;110;p15"/>
          <p:cNvSpPr/>
          <p:nvPr/>
        </p:nvSpPr>
        <p:spPr>
          <a:xfrm>
            <a:off x="7085430" y="2416421"/>
            <a:ext cx="1204570" cy="2326298"/>
          </a:xfrm>
          <a:prstGeom prst="rect">
            <a:avLst/>
          </a:prstGeom>
        </p:spPr>
        <p:txBody>
          <a:bodyPr>
            <a:prstTxWarp prst="textPlain">
              <a:avLst/>
            </a:prstTxWarp>
          </a:bodyPr>
          <a:lstStyle/>
          <a:p>
            <a:pPr lvl="0" algn="ctr"/>
            <a:r>
              <a:rPr lang="en-IN" b="0" i="0" dirty="0">
                <a:ln>
                  <a:noFill/>
                </a:ln>
                <a:gradFill>
                  <a:gsLst>
                    <a:gs pos="0">
                      <a:schemeClr val="accent3"/>
                    </a:gs>
                    <a:gs pos="100000">
                      <a:schemeClr val="accent4"/>
                    </a:gs>
                  </a:gsLst>
                  <a:lin ang="5400700" scaled="0"/>
                </a:gradFill>
                <a:latin typeface="Fira Sans;600"/>
              </a:rPr>
              <a:t>3</a:t>
            </a:r>
          </a:p>
        </p:txBody>
      </p:sp>
      <p:sp>
        <p:nvSpPr>
          <p:cNvPr id="3" name="TextBox 2">
            <a:extLst>
              <a:ext uri="{FF2B5EF4-FFF2-40B4-BE49-F238E27FC236}">
                <a16:creationId xmlns:a16="http://schemas.microsoft.com/office/drawing/2014/main" id="{E5C8DF04-A477-D2AA-9FFD-5376F0440BAC}"/>
              </a:ext>
            </a:extLst>
          </p:cNvPr>
          <p:cNvSpPr txBox="1"/>
          <p:nvPr/>
        </p:nvSpPr>
        <p:spPr>
          <a:xfrm>
            <a:off x="2426234" y="2416421"/>
            <a:ext cx="4852466" cy="307777"/>
          </a:xfrm>
          <a:prstGeom prst="rect">
            <a:avLst/>
          </a:prstGeom>
          <a:noFill/>
        </p:spPr>
        <p:txBody>
          <a:bodyPr wrap="square">
            <a:spAutoFit/>
          </a:bodyPr>
          <a:lstStyle/>
          <a:p>
            <a:pPr lvl="0" algn="ctr"/>
            <a:r>
              <a:rPr lang="en-IN" b="0" i="0" dirty="0">
                <a:ln>
                  <a:noFill/>
                </a:ln>
                <a:gradFill>
                  <a:gsLst>
                    <a:gs pos="0">
                      <a:schemeClr val="accent3"/>
                    </a:gs>
                    <a:gs pos="100000">
                      <a:schemeClr val="accent4"/>
                    </a:gs>
                  </a:gsLst>
                  <a:lin ang="5400700" scaled="0"/>
                </a:gradFill>
                <a:latin typeface="Fira Sans;600"/>
              </a:rPr>
              <a:t>2</a:t>
            </a:r>
          </a:p>
        </p:txBody>
      </p:sp>
    </p:spTree>
    <p:extLst>
      <p:ext uri="{BB962C8B-B14F-4D97-AF65-F5344CB8AC3E}">
        <p14:creationId xmlns:p14="http://schemas.microsoft.com/office/powerpoint/2010/main" val="3315304503"/>
      </p:ext>
    </p:extLst>
  </p:cSld>
  <p:clrMapOvr>
    <a:masterClrMapping/>
  </p:clrMapOvr>
</p:sld>
</file>

<file path=ppt/theme/theme1.xml><?xml version="1.0" encoding="utf-8"?>
<a:theme xmlns:a="http://schemas.openxmlformats.org/drawingml/2006/main" name="Alonso template">
  <a:themeElements>
    <a:clrScheme name="Custom 347">
      <a:dk1>
        <a:srgbClr val="410433"/>
      </a:dk1>
      <a:lt1>
        <a:srgbClr val="FFFFFF"/>
      </a:lt1>
      <a:dk2>
        <a:srgbClr val="9C9194"/>
      </a:dk2>
      <a:lt2>
        <a:srgbClr val="EBE7E4"/>
      </a:lt2>
      <a:accent1>
        <a:srgbClr val="77063F"/>
      </a:accent1>
      <a:accent2>
        <a:srgbClr val="AC0C5C"/>
      </a:accent2>
      <a:accent3>
        <a:srgbClr val="C7284F"/>
      </a:accent3>
      <a:accent4>
        <a:srgbClr val="FF7154"/>
      </a:accent4>
      <a:accent5>
        <a:srgbClr val="FF963C"/>
      </a:accent5>
      <a:accent6>
        <a:srgbClr val="FAC12B"/>
      </a:accent6>
      <a:hlink>
        <a:srgbClr val="77063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750</Words>
  <Application>Microsoft Office PowerPoint</Application>
  <PresentationFormat>On-screen Show (16:9)</PresentationFormat>
  <Paragraphs>96</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Times New Roman</vt:lpstr>
      <vt:lpstr>Courier New</vt:lpstr>
      <vt:lpstr>Fira Sans SemiBold</vt:lpstr>
      <vt:lpstr>Fira Sans Light</vt:lpstr>
      <vt:lpstr>Arial</vt:lpstr>
      <vt:lpstr>Calibri</vt:lpstr>
      <vt:lpstr>Fira Sans;600</vt:lpstr>
      <vt:lpstr>Alonso template</vt:lpstr>
      <vt:lpstr>REDUX SAGA</vt:lpstr>
      <vt:lpstr>AGENDA</vt:lpstr>
      <vt:lpstr>RECAP</vt:lpstr>
      <vt:lpstr>PowerPoint Presentation</vt:lpstr>
      <vt:lpstr>Big concept</vt:lpstr>
      <vt:lpstr>REDUX SAGA</vt:lpstr>
      <vt:lpstr>PowerPoint Presentation</vt:lpstr>
      <vt:lpstr>PowerPoint Presentation</vt:lpstr>
      <vt:lpstr>  REDUX  VS REDUX SAGA</vt:lpstr>
      <vt:lpstr>PowerPoint Presentation</vt:lpstr>
      <vt:lpstr>USE CASES</vt:lpstr>
      <vt:lpstr>PowerPoint Presentation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Sakthisiddharth Nagarajan(UST,IN)</cp:lastModifiedBy>
  <cp:revision>2</cp:revision>
  <dcterms:modified xsi:type="dcterms:W3CDTF">2024-09-02T04:38:50Z</dcterms:modified>
</cp:coreProperties>
</file>