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8" r:id="rId4"/>
    <p:sldId id="258" r:id="rId5"/>
    <p:sldId id="270" r:id="rId6"/>
    <p:sldId id="271" r:id="rId7"/>
    <p:sldId id="259" r:id="rId8"/>
    <p:sldId id="260" r:id="rId9"/>
    <p:sldId id="269" r:id="rId10"/>
    <p:sldId id="272" r:id="rId11"/>
    <p:sldId id="273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370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63160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188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fd1057461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fd1057461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853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d1057461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d1057461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318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d1057461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d1057461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111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d1057461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d1057461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6061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d1057461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d1057461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3244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74624" y="1764910"/>
            <a:ext cx="8520600" cy="1574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1" dirty="0">
                <a:solidFill>
                  <a:schemeClr val="dk1"/>
                </a:solidFill>
              </a:rPr>
              <a:t>CRIME DETECTION IN CREDIT CARD FRAUD</a:t>
            </a:r>
            <a:endParaRPr sz="3900" b="1" dirty="0">
              <a:solidFill>
                <a:schemeClr val="dk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6349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0" y="3899338"/>
            <a:ext cx="4902200" cy="7771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PRESENTED BY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2303811710422135 – SAKTHI SWATHI.M </a:t>
            </a:r>
            <a:endParaRPr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816500" y="3584028"/>
            <a:ext cx="43275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b="1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			</a:t>
            </a:r>
          </a:p>
          <a:p>
            <a:pPr algn="just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b="1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			SUPERVISOR                                                                                		</a:t>
            </a:r>
            <a:r>
              <a:rPr lang="en-US" altLang="en-US" sz="18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Mr.A.Malarmannan,M.E</a:t>
            </a:r>
            <a:r>
              <a:rPr lang="en-US" altLang="en-US" sz="1800" b="1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.,                                                                                                      				AP/CSE.</a:t>
            </a: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44250" y="3"/>
            <a:ext cx="79974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338" y="445025"/>
            <a:ext cx="7514896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		</a:t>
            </a:r>
            <a:r>
              <a:rPr lang="en-US" b="1" dirty="0"/>
              <a:t>RESULT AND DISCUSSION</a:t>
            </a:r>
            <a:endParaRPr lang="en-IN" b="1" dirty="0"/>
          </a:p>
        </p:txBody>
      </p:sp>
      <p:pic>
        <p:nvPicPr>
          <p:cNvPr id="4" name="Google Shape;85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4959" y="190503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9481" y="157307"/>
            <a:ext cx="824970" cy="795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3DBFAE-BF31-918A-333B-EDEBA5745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38" y="1462745"/>
            <a:ext cx="3288862" cy="24679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50029B-F650-6391-F943-8062BB53A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3962" y="1462745"/>
            <a:ext cx="3733800" cy="246790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		  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ANY QUERIES ?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/>
        </p:nvSpPr>
        <p:spPr>
          <a:xfrm>
            <a:off x="38100" y="1835250"/>
            <a:ext cx="9067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chemeClr val="dk1"/>
                </a:solidFill>
              </a:rPr>
              <a:t>THANK YOU</a:t>
            </a:r>
            <a:endParaRPr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249400" y="1324850"/>
            <a:ext cx="7939500" cy="25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2400" b="1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" sz="2400" b="1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endParaRPr sz="2400" b="1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endParaRPr sz="2400" b="1">
              <a:solidFill>
                <a:schemeClr val="dk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580" y="125182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5830" y="125182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75485" y="291662"/>
            <a:ext cx="9067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PRESENTATION OVERVIEW</a:t>
            </a:r>
            <a:endParaRPr sz="2400" b="1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D66838E7-DF8B-441F-A7FD-CF7E2EA15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317" y="870857"/>
            <a:ext cx="7758137" cy="392339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1313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 indent="-284163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 marL="458787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Objective</a:t>
            </a:r>
          </a:p>
          <a:p>
            <a:pPr marL="458787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Project Introduction</a:t>
            </a:r>
          </a:p>
          <a:p>
            <a:pPr marL="458787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Problem Statement</a:t>
            </a:r>
          </a:p>
          <a:p>
            <a:pPr marL="458787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Methodologies (Programming concepts relevant to problem statement)</a:t>
            </a:r>
          </a:p>
          <a:p>
            <a:pPr marL="344487" indent="-3429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Tx/>
              <a:buAutoNum type="arabicPeriod" startAt="5"/>
              <a:defRPr/>
            </a:pPr>
            <a:r>
              <a:rPr lang="en-US" dirty="0"/>
              <a:t>  Architecture of the proposed system </a:t>
            </a:r>
          </a:p>
          <a:p>
            <a:pPr marL="344487" indent="-3429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Tx/>
              <a:buAutoNum type="arabicPeriod" startAt="5"/>
              <a:defRPr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  List of Modules</a:t>
            </a:r>
            <a:endParaRPr lang="en-US" dirty="0"/>
          </a:p>
          <a:p>
            <a:pPr marL="1587" indent="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defRPr/>
            </a:pPr>
            <a:r>
              <a:rPr lang="en-US" dirty="0"/>
              <a:t>7.      Merits </a:t>
            </a:r>
          </a:p>
          <a:p>
            <a:pPr marL="458787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defRPr/>
            </a:pPr>
            <a:r>
              <a:rPr lang="en-US" dirty="0"/>
              <a:t>8.      Results and Discussion</a:t>
            </a:r>
          </a:p>
          <a:p>
            <a:pPr marL="458787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defRPr/>
            </a:pPr>
            <a:r>
              <a:rPr lang="en-US" dirty="0"/>
              <a:t>9.      Queries</a:t>
            </a:r>
          </a:p>
          <a:p>
            <a:pPr marL="1587" indent="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defRPr/>
            </a:pPr>
            <a:endParaRPr lang="en-US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725" y="239314"/>
            <a:ext cx="6781800" cy="651642"/>
          </a:xfrm>
        </p:spPr>
        <p:txBody>
          <a:bodyPr>
            <a:normAutofit/>
          </a:bodyPr>
          <a:lstStyle/>
          <a:p>
            <a:pPr algn="ctr">
              <a:buClr>
                <a:srgbClr val="000000"/>
              </a:buClr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OBJECTIVE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700" y="1152475"/>
            <a:ext cx="7181850" cy="3416400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ui-sans-serif"/>
              </a:rPr>
              <a:t>Credential Validation:</a:t>
            </a:r>
            <a:br>
              <a:rPr lang="en-US" sz="1400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US" sz="1400" b="0" i="0" dirty="0">
                <a:solidFill>
                  <a:srgbClr val="0D0D0D"/>
                </a:solidFill>
                <a:effectLst/>
                <a:latin typeface="ui-sans-serif"/>
              </a:rPr>
              <a:t>To securely validate credit card numbers and PINs by comparing them with predefined valid credentials to ensure only authorized users gain access.</a:t>
            </a:r>
          </a:p>
          <a:p>
            <a:pPr algn="l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ui-sans-serif"/>
              </a:rPr>
              <a:t>Fraud Detection:</a:t>
            </a:r>
            <a:br>
              <a:rPr lang="en-US" sz="1400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US" sz="1400" b="0" i="0" dirty="0">
                <a:solidFill>
                  <a:srgbClr val="0D0D0D"/>
                </a:solidFill>
                <a:effectLst/>
                <a:latin typeface="ui-sans-serif"/>
              </a:rPr>
              <a:t>To monitor and track multiple incorrect login attempts, raising fraud alerts when the maximum allowed attempts are exceeded to prevent unauthorized access.</a:t>
            </a:r>
          </a:p>
          <a:p>
            <a:pPr algn="l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ui-sans-serif"/>
              </a:rPr>
              <a:t>User Security:</a:t>
            </a:r>
            <a:br>
              <a:rPr lang="en-US" sz="1400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US" sz="1400" b="0" i="0" dirty="0">
                <a:solidFill>
                  <a:srgbClr val="0D0D0D"/>
                </a:solidFill>
                <a:effectLst/>
                <a:latin typeface="ui-sans-serif"/>
              </a:rPr>
              <a:t>To enhance the security of credit card usage by providing real-time feedback on successful or failed attempts and alerting users to potential risks.</a:t>
            </a:r>
          </a:p>
          <a:p>
            <a:pPr marL="114300" indent="0">
              <a:lnSpc>
                <a:spcPct val="170000"/>
              </a:lnSpc>
              <a:buNone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ui-sans-serif"/>
              </a:rPr>
              <a:t>   </a:t>
            </a:r>
            <a:br>
              <a:rPr lang="en-US" sz="1400" dirty="0"/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71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4582" y="147145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4448" y="235416"/>
            <a:ext cx="824970" cy="795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940" y="231346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8090" y="214749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346200" y="335495"/>
            <a:ext cx="629285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INTRODUCTION</a:t>
            </a:r>
            <a:endParaRPr sz="2400" b="1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557" y="1284269"/>
            <a:ext cx="7410423" cy="259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This project aims to simulate a basic fraud detection system for credit cards. It ensures the security of credit card transactions by verifying card numbers and PINs against a predefined database of valid credentials.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The system tracks the number of failed attempts and triggers a fraud alert when the maximum allowed attempts are exceeded.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The implementation is in Java using an interactive graphical user interface (GUI), making it user-friendly for real-world applications.</a:t>
            </a:r>
          </a:p>
          <a:p>
            <a:pPr algn="just">
              <a:lnSpc>
                <a:spcPct val="150000"/>
              </a:lnSpc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01150" y="317069"/>
            <a:ext cx="8520600" cy="666043"/>
          </a:xfrm>
        </p:spPr>
        <p:txBody>
          <a:bodyPr>
            <a:normAutofit/>
          </a:bodyPr>
          <a:lstStyle/>
          <a:p>
            <a:r>
              <a:rPr lang="en-US" dirty="0"/>
              <a:t>		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PROBLEM STATEMENT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936764" y="1266775"/>
            <a:ext cx="7270471" cy="3416400"/>
          </a:xfrm>
        </p:spPr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ui-sans-serif"/>
              </a:rPr>
              <a:t>Credit card fraud is a growing concern in digital transactions, posing significant financial risks to users and financial institutions. This project addresses: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ui-sans-serif"/>
              </a:rPr>
              <a:t>Validation of user credentials.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ui-sans-serif"/>
              </a:rPr>
              <a:t>Prevention of unauthorized access.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ui-sans-serif"/>
              </a:rPr>
              <a:t>Alert generation in case of repeated failed login attempts.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ui-sans-serif"/>
              </a:rPr>
              <a:t>The goal is to ensure security and provide a mechanism to detect and prevent fraudulent activities.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1400" dirty="0"/>
          </a:p>
        </p:txBody>
      </p:sp>
      <p:pic>
        <p:nvPicPr>
          <p:cNvPr id="4" name="Google Shape;71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250" y="220717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6780" y="227336"/>
            <a:ext cx="824970" cy="795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099" y="255330"/>
            <a:ext cx="5911851" cy="839049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Methodologies (Programming concepts </a:t>
            </a:r>
            <a:b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</a:b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relevant to problem statement)</a:t>
            </a:r>
            <a:br>
              <a:rPr lang="en-US" altLang="en-US" b="1" dirty="0">
                <a:solidFill>
                  <a:srgbClr val="000000"/>
                </a:solidFill>
                <a:cs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387425"/>
            <a:ext cx="8171900" cy="3416400"/>
          </a:xfrm>
        </p:spPr>
        <p:txBody>
          <a:bodyPr>
            <a:normAutofit/>
          </a:bodyPr>
          <a:lstStyle/>
          <a:p>
            <a:pPr marL="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and Objects</a:t>
            </a:r>
          </a:p>
          <a:p>
            <a:pPr marL="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Window Toolkit(AWT)</a:t>
            </a:r>
          </a:p>
          <a:p>
            <a:pPr marL="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Handling</a:t>
            </a:r>
          </a:p>
          <a:p>
            <a:pPr marL="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Handling</a:t>
            </a:r>
          </a:p>
          <a:p>
            <a:pPr marL="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Flow</a:t>
            </a:r>
          </a:p>
          <a:p>
            <a:pPr marL="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</a:t>
            </a:r>
          </a:p>
        </p:txBody>
      </p:sp>
      <p:pic>
        <p:nvPicPr>
          <p:cNvPr id="4" name="Google Shape;72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65038" y="289509"/>
            <a:ext cx="824970" cy="795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992" y="255330"/>
            <a:ext cx="762558" cy="762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763" y="364602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47267" y="364602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1327150" y="381200"/>
            <a:ext cx="6451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FLOW DIAGRAM</a:t>
            </a:r>
            <a:endParaRPr sz="2400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E9C686-4A08-78D1-D7CC-2B04283B182F}"/>
              </a:ext>
            </a:extLst>
          </p:cNvPr>
          <p:cNvSpPr txBox="1"/>
          <p:nvPr/>
        </p:nvSpPr>
        <p:spPr>
          <a:xfrm>
            <a:off x="326184" y="303821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8D4319-CBCE-A702-9EC8-36C36A5736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311" y="1024128"/>
            <a:ext cx="6649378" cy="38529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641" y="232880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21389" y="232880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1473200" y="323950"/>
            <a:ext cx="64262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2400"/>
            </a:pPr>
            <a:r>
              <a:rPr lang="e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MODULE DESCRIPTION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59819" y="1523144"/>
            <a:ext cx="8096035" cy="19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User Input Module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Validation Module</a:t>
            </a:r>
            <a:endParaRPr lang="en-IN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Attempt Tracking Module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Alert Module</a:t>
            </a:r>
            <a:endParaRPr lang="en-IN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GUI Module</a:t>
            </a:r>
            <a:endParaRPr lang="en-IN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MERITS</a:t>
            </a:r>
            <a:br>
              <a:rPr lang="en-US" b="1" dirty="0"/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943602" y="1240616"/>
            <a:ext cx="8520600" cy="3416400"/>
          </a:xfrm>
          <a:ln>
            <a:solidFill>
              <a:schemeClr val="bg1"/>
            </a:solidFill>
          </a:ln>
        </p:spPr>
        <p:txBody>
          <a:bodyPr/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ui-sans-serif"/>
              </a:rPr>
              <a:t>Enhanced Security:</a:t>
            </a:r>
            <a:endParaRPr lang="en-US" sz="14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457200" lvl="1" indent="0" algn="l">
              <a:lnSpc>
                <a:spcPct val="150000"/>
              </a:lnSpc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	Prevents unauthorized access to the system.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ui-sans-serif"/>
              </a:rPr>
              <a:t>User-Friendly Interface:</a:t>
            </a:r>
            <a:endParaRPr lang="en-US" sz="14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457200" lvl="1" indent="0" algn="l">
              <a:lnSpc>
                <a:spcPct val="150000"/>
              </a:lnSpc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	Simplifies interaction with clear instructions and alerts.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ui-sans-serif"/>
              </a:rPr>
              <a:t>Fraud Detection:</a:t>
            </a:r>
            <a:endParaRPr lang="en-US" sz="14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457200" lvl="1" indent="0" algn="l">
              <a:lnSpc>
                <a:spcPct val="150000"/>
              </a:lnSpc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	Identifies and raises alerts for suspicious activities.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ui-sans-serif"/>
              </a:rPr>
              <a:t>Scalability:</a:t>
            </a:r>
            <a:endParaRPr lang="en-US" sz="14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457200" lvl="1" indent="0" algn="l">
              <a:lnSpc>
                <a:spcPct val="150000"/>
              </a:lnSpc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	Can be expanded with more advanced fraud detection algorithms.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ui-sans-serif"/>
              </a:rPr>
              <a:t>Immediate Feedback:</a:t>
            </a:r>
            <a:endParaRPr lang="en-US" sz="14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457200" lvl="1" indent="0" algn="l">
              <a:lnSpc>
                <a:spcPct val="150000"/>
              </a:lnSpc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	Provides real-time responses to user actions.</a:t>
            </a:r>
          </a:p>
          <a:p>
            <a:pPr marL="114300" indent="0">
              <a:lnSpc>
                <a:spcPct val="150000"/>
              </a:lnSpc>
              <a:buNone/>
            </a:pP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8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22134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7330" y="333579"/>
            <a:ext cx="824970" cy="795591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432</Words>
  <Application>Microsoft Office PowerPoint</Application>
  <PresentationFormat>On-screen Show (16:9)</PresentationFormat>
  <Paragraphs>64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Narrow</vt:lpstr>
      <vt:lpstr>Calibri</vt:lpstr>
      <vt:lpstr>Times New Roman</vt:lpstr>
      <vt:lpstr>ui-sans-serif</vt:lpstr>
      <vt:lpstr>Wingdings</vt:lpstr>
      <vt:lpstr>Simple Light</vt:lpstr>
      <vt:lpstr>PowerPoint Presentation</vt:lpstr>
      <vt:lpstr>PowerPoint Presentation</vt:lpstr>
      <vt:lpstr>OBJECTIVE</vt:lpstr>
      <vt:lpstr>PowerPoint Presentation</vt:lpstr>
      <vt:lpstr>   PROBLEM STATEMENT</vt:lpstr>
      <vt:lpstr>Methodologies (Programming concepts  relevant to problem statement) </vt:lpstr>
      <vt:lpstr>PowerPoint Presentation</vt:lpstr>
      <vt:lpstr>PowerPoint Presentation</vt:lpstr>
      <vt:lpstr>MERITS </vt:lpstr>
      <vt:lpstr>  RESULT AND DISCUSSION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VIJESH S S</dc:creator>
  <cp:lastModifiedBy>Sakthiswathi M</cp:lastModifiedBy>
  <cp:revision>27</cp:revision>
  <dcterms:modified xsi:type="dcterms:W3CDTF">2024-12-03T15:31:01Z</dcterms:modified>
</cp:coreProperties>
</file>