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3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9A4C3-3104-43F2-937D-F2099B25F95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7151-7A85-41C0-B934-5BC8D253D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1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7151-7A85-41C0-B934-5BC8D253DDAE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76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7151-7A85-41C0-B934-5BC8D253DDAE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92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1A5E-074F-3525-781E-3C32CFDDB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D1C7D-14FE-783C-221F-149DB0C7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1D61-AD2E-65C3-8E70-D740F4E6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9B14-865A-DA5C-A8F5-850385F7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F8A0E-1ACA-5193-0537-7CEBF651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3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30BA-ECB6-CE1F-B062-45E561F4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58C81-7741-BD39-C468-134AE943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53EB-9ECB-B685-EF7A-400B6AA8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F81D-AEC3-D2FA-AC7C-F8C25A9F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8CB3-FC10-C603-46E6-6BBF1B70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4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D7AE6-6907-7E7C-D0AE-D3D59CB8E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BF37-9EB5-0F9A-0983-F34AFCF5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CBEA-0746-E75E-8156-054ED6DF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00336-D9A5-12D0-C95E-9EBFAAD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0446-3AC5-B0CE-F2F2-9B30EE92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7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68F9-C9D5-3DA3-439C-F4F10375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7E0E-5B71-F6B8-2CED-621ACC6F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CB13-BE58-99C5-9719-EBB119B3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E595-7673-0FD1-3917-B8E679FC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7C3B-AAE3-AD93-0E86-1D25AE5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0E22-CC74-CB7B-4BE0-3CFE0C1E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69C87-1402-8884-6245-2278E96F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4F2E-9CEC-20D5-88A3-5793DBE3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B5E9-F3BC-7ECC-A680-347B6EF7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C5DA-5664-BB2A-D26D-8B8EFC7A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CC85-83AB-7D6D-8C3D-FEAE9200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CA13-F9D3-ED89-A9AC-F763CF23C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FCCB-C5A8-FC18-E418-F5ACE0C7A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487DF-9FD0-8096-59C6-60A6F5E1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86B03-1088-9A7A-647B-AFD9FF80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88522-9DCC-60F8-A073-13BE6F45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67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BBD0-6DFB-ADDF-F3E5-C6B1412B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5CD1A-BEF0-E6CB-0048-C4C1021B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3BB5B-D0D0-81EB-69A8-00AA1C3E8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42EB0-6EDA-16D7-98BC-3E0BFDD0F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A58FE-1E77-EC02-CDE5-C40B8728D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CA658-F2D1-2770-4F0F-3181ED4C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BCFBB-6949-EF9B-F8E7-4ED0A36D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3C032-AC68-6F60-C0C6-D6EC549C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3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37F7-87D3-06EB-9B6B-05D42712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FF934-5A13-03C4-25B0-E24F48F7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8C3F7-A4D3-514C-D496-3CE9E277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0870-594B-2DF2-C104-72B66AF6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6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FC45A9-F232-0FD2-4015-216E8D92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BEB69-CA6E-DFFE-7D32-4BC9865D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AEBE-8BAC-0DA0-A5DF-83D6D9C3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02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6C72-EF57-DADA-5CA6-B53DF1D6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DAE6-20FE-361B-6227-10DE128D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EEB6-65D7-1F9D-C867-43B3D416C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868D-6294-0552-78A3-13E5BA11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EF0E-44BF-5084-ED63-2283F176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18AD0-1A04-5D7E-2D7C-FE4DE3C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5803-80BF-7797-FCE8-EE7409C6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553B-6CC0-F5F3-37FB-F64D7FFC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C7A9-14C0-10FB-7B36-89EB4781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640E-6B9B-1C24-653E-644421DD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CCFDF-15A7-86BE-E3D4-C5D0F6E1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37C95-34D9-688B-1131-04A34C60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8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6B7B3-A2FF-EA2F-E2B3-20DEBD34C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30C9A-D9C1-BFFA-54DC-0B3954BF9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934E2-296C-BF98-16D8-46351259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F7D5-42B9-4CCE-86B8-F53D5A506E86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8EC0-CF70-E4F0-573E-3265C37B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138E-22CB-4A27-BE29-D5328A8C3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9C98-657A-4E0B-9303-4E738507E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53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hoto business man mock up on background for placing product images.3d rendering">
            <a:extLst>
              <a:ext uri="{FF2B5EF4-FFF2-40B4-BE49-F238E27FC236}">
                <a16:creationId xmlns:a16="http://schemas.microsoft.com/office/drawing/2014/main" id="{FE2949A4-5F17-0383-977E-324183CE7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9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92CBB-C584-C4AB-99F6-3A9BAAAFC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scene3d>
              <a:camera prst="obliqueTopRight"/>
              <a:lightRig rig="threePt" dir="t"/>
            </a:scene3d>
          </a:bodyPr>
          <a:lstStyle/>
          <a:p>
            <a:r>
              <a:rPr lang="en-IN" b="1" i="1" dirty="0"/>
              <a:t>Laptop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9C12C-859E-CD06-D3EF-A57DE73F7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" y="3568859"/>
            <a:ext cx="9144000" cy="1655762"/>
          </a:xfrm>
        </p:spPr>
        <p:txBody>
          <a:bodyPr/>
          <a:lstStyle/>
          <a:p>
            <a:pPr algn="r"/>
            <a:r>
              <a:rPr lang="en-IN" i="1" dirty="0"/>
              <a:t>Sakthi Aravind K</a:t>
            </a:r>
          </a:p>
          <a:p>
            <a:pPr algn="r"/>
            <a:r>
              <a:rPr lang="en-IN" i="1" dirty="0"/>
              <a:t>DA&amp;DS</a:t>
            </a:r>
          </a:p>
          <a:p>
            <a:pPr algn="r"/>
            <a:r>
              <a:rPr lang="en-IN" i="1" dirty="0"/>
              <a:t>15-04-2025</a:t>
            </a:r>
          </a:p>
        </p:txBody>
      </p:sp>
    </p:spTree>
    <p:extLst>
      <p:ext uri="{BB962C8B-B14F-4D97-AF65-F5344CB8AC3E}">
        <p14:creationId xmlns:p14="http://schemas.microsoft.com/office/powerpoint/2010/main" val="21060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6327-9F6B-07F3-B999-F734DDBE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Relationships Between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093B4-CEBC-3760-37BC-EF5D53BC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1973651"/>
            <a:ext cx="5793034" cy="3340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9BE4E-9DBC-A7AA-F06E-D2064FD5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16"/>
          <a:stretch/>
        </p:blipFill>
        <p:spPr>
          <a:xfrm>
            <a:off x="5599994" y="1973651"/>
            <a:ext cx="6480246" cy="3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A715-84B3-8CBB-B95E-160A85DA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C68FD-CC33-1FF7-B440-890346AD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4" r="4161"/>
          <a:stretch/>
        </p:blipFill>
        <p:spPr>
          <a:xfrm>
            <a:off x="563880" y="1533209"/>
            <a:ext cx="4455160" cy="2803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C4C3F-D707-788E-CD54-70F1C428F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423" y="3216239"/>
            <a:ext cx="6564697" cy="32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EA41-2CCC-97DC-A5C4-9BD320EF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326C3-4449-4436-D011-9B1702D8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7" y="1439545"/>
            <a:ext cx="4365625" cy="3978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BFC08-E848-5721-5AA2-F1770236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568" y="1488447"/>
            <a:ext cx="4365626" cy="39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92DA-A5A6-B493-ECB1-069416D8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4BA3D-C1E3-278B-8609-572DFCB8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1640719"/>
            <a:ext cx="6725920" cy="48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6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C35-1164-98EB-DFBD-CF22367D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ACB86-012B-AF9D-84C7-8FF5B945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4739"/>
            <a:ext cx="5570537" cy="319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058DC-7104-5AD5-E0D8-CD373E61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9" y="1798321"/>
            <a:ext cx="4501968" cy="43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7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A743-ABFE-5861-712F-51190EC8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AFD8BC-402C-6726-015F-5B5038DB0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64197"/>
              </p:ext>
            </p:extLst>
          </p:nvPr>
        </p:nvGraphicFramePr>
        <p:xfrm>
          <a:off x="683260" y="1992471"/>
          <a:ext cx="5737860" cy="1325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8930">
                  <a:extLst>
                    <a:ext uri="{9D8B030D-6E8A-4147-A177-3AD203B41FA5}">
                      <a16:colId xmlns:a16="http://schemas.microsoft.com/office/drawing/2014/main" val="3379783355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2664394454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Sample CPU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Extracted (CPU Types)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9334698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Intel Core i5 2.3GHz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i5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87188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Intel Core i7 2.7GHz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i7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7162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AMD </a:t>
                      </a:r>
                      <a:r>
                        <a:rPr lang="en-IN" sz="1200" kern="100" dirty="0" err="1">
                          <a:effectLst/>
                        </a:rPr>
                        <a:t>Ryzen</a:t>
                      </a:r>
                      <a:r>
                        <a:rPr lang="en-IN" sz="1200" kern="100" dirty="0">
                          <a:effectLst/>
                        </a:rPr>
                        <a:t> 5 2500U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Ryzen 5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098319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Intel Celeron Dual Core N4000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Other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0212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992D67A-CA6B-A1E3-BE1C-568C5EA4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0161" y="-1346245"/>
            <a:ext cx="122190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the processor tier (e.g., i3, i5, i7, Ryzen 5) from the CPU string.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D16A0-B6C3-8AFA-6B5E-0AA8386D84C9}"/>
              </a:ext>
            </a:extLst>
          </p:cNvPr>
          <p:cNvSpPr txBox="1"/>
          <p:nvPr/>
        </p:nvSpPr>
        <p:spPr>
          <a:xfrm>
            <a:off x="7830820" y="1600312"/>
            <a:ext cx="737108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Storage: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5C1482-F39D-906F-4866-E10FB8386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91197"/>
              </p:ext>
            </p:extLst>
          </p:nvPr>
        </p:nvGraphicFramePr>
        <p:xfrm>
          <a:off x="6751673" y="2060083"/>
          <a:ext cx="5238308" cy="865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9154">
                  <a:extLst>
                    <a:ext uri="{9D8B030D-6E8A-4147-A177-3AD203B41FA5}">
                      <a16:colId xmlns:a16="http://schemas.microsoft.com/office/drawing/2014/main" val="53722549"/>
                    </a:ext>
                  </a:extLst>
                </a:gridCol>
                <a:gridCol w="2619154">
                  <a:extLst>
                    <a:ext uri="{9D8B030D-6E8A-4147-A177-3AD203B41FA5}">
                      <a16:colId xmlns:a16="http://schemas.microsoft.com/office/drawing/2014/main" val="107223950"/>
                    </a:ext>
                  </a:extLst>
                </a:gridCol>
              </a:tblGrid>
              <a:tr h="216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Memory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Total Storage (GB)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945349"/>
                  </a:ext>
                </a:extLst>
              </a:tr>
              <a:tr h="216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128GB SSD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128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577313"/>
                  </a:ext>
                </a:extLst>
              </a:tr>
              <a:tr h="216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512GB SSD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512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957233"/>
                  </a:ext>
                </a:extLst>
              </a:tr>
              <a:tr h="216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1TB HDD + 256GB SSD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1256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286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46C7D0-D475-B78C-3FB3-09FC7ED3F2C7}"/>
              </a:ext>
            </a:extLst>
          </p:cNvPr>
          <p:cNvSpPr txBox="1"/>
          <p:nvPr/>
        </p:nvSpPr>
        <p:spPr>
          <a:xfrm>
            <a:off x="1164265" y="3568978"/>
            <a:ext cx="887818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Brand Tier: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441EF6-5459-1EC3-B738-C7C6D749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73470"/>
              </p:ext>
            </p:extLst>
          </p:nvPr>
        </p:nvGraphicFramePr>
        <p:xfrm>
          <a:off x="1372723" y="4158426"/>
          <a:ext cx="5725160" cy="1187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3802823620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1111732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Company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Brand Tier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594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Apple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High-end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47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HP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Mid-range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608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Acer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Budget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207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Dell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High-end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7403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Asus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Mid-range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444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256B82-3A2D-DB01-1FB7-2A25581A6A67}"/>
              </a:ext>
            </a:extLst>
          </p:cNvPr>
          <p:cNvSpPr txBox="1"/>
          <p:nvPr/>
        </p:nvSpPr>
        <p:spPr>
          <a:xfrm>
            <a:off x="683260" y="1571264"/>
            <a:ext cx="8878186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8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D616-74A4-525D-3DD1-EE38457E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91EA-4796-99FE-2295-021A14EF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Thank you lettering placard concept illustration">
            <a:extLst>
              <a:ext uri="{FF2B5EF4-FFF2-40B4-BE49-F238E27FC236}">
                <a16:creationId xmlns:a16="http://schemas.microsoft.com/office/drawing/2014/main" id="{FF64E169-BC72-02E0-1370-550DF50C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1518" cy="687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miling business man and woman standing behind laptop computer blank screen vector illustration on">
            <a:extLst>
              <a:ext uri="{FF2B5EF4-FFF2-40B4-BE49-F238E27FC236}">
                <a16:creationId xmlns:a16="http://schemas.microsoft.com/office/drawing/2014/main" id="{2E172867-F38A-3A18-E7A3-1F238F69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3B521-3DE1-C498-2072-09F6792F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9A28-2363-595C-A92F-79357826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493520"/>
            <a:ext cx="10612120" cy="499935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Project Overview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US" dirty="0"/>
              <a:t>This project involves performing an Exploratory Data Analysis (EDA) on a comprehensive laptop dataset to uncover patterns and insights related to specifications and pricing.</a:t>
            </a:r>
            <a:endParaRPr lang="en-IN" dirty="0"/>
          </a:p>
          <a:p>
            <a:r>
              <a:rPr lang="en-IN" b="1" dirty="0"/>
              <a:t>Objective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factors that influence laptop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consumer preferences based on specifications such as RAM, processor type, and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statistical analysis and data visualization techniques to derive meaningful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recommendations for manufacturers and consumers based on the analysis.​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6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3d electronics concept. concept of electronic sales">
            <a:extLst>
              <a:ext uri="{FF2B5EF4-FFF2-40B4-BE49-F238E27FC236}">
                <a16:creationId xmlns:a16="http://schemas.microsoft.com/office/drawing/2014/main" id="{4F0CF8C6-4539-7B80-3016-859FE723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279"/>
            <a:ext cx="12192000" cy="693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D8B27-28B7-68E9-5EBE-73E870A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Understanding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AD8E-94D9-BADE-A84A-3AE4DF0B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Dataset Description</a:t>
            </a:r>
            <a:r>
              <a:rPr lang="en-US" dirty="0"/>
              <a:t>: The dataset comprises various laptop models with attributes such as brand, processor type, RAM, storage, screen size, weight, and price.</a:t>
            </a:r>
          </a:p>
          <a:p>
            <a:pPr marL="0" indent="0">
              <a:buNone/>
            </a:pPr>
            <a:r>
              <a:rPr lang="en-US" b="1" dirty="0"/>
              <a:t>Key Variables</a:t>
            </a:r>
            <a:r>
              <a:rPr lang="en-US" dirty="0"/>
              <a:t>: </a:t>
            </a:r>
          </a:p>
          <a:p>
            <a:r>
              <a:rPr lang="en-US" dirty="0"/>
              <a:t>Brand, Processor</a:t>
            </a:r>
          </a:p>
          <a:p>
            <a:r>
              <a:rPr lang="en-US" dirty="0"/>
              <a:t>RAM, Storage</a:t>
            </a:r>
          </a:p>
          <a:p>
            <a:r>
              <a:rPr lang="en-US" dirty="0"/>
              <a:t> Screen Size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Price.​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8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Application technology cleans folder data">
            <a:extLst>
              <a:ext uri="{FF2B5EF4-FFF2-40B4-BE49-F238E27FC236}">
                <a16:creationId xmlns:a16="http://schemas.microsoft.com/office/drawing/2014/main" id="{9471D741-8492-BF23-B537-165F7192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E4AC22-B5AC-3F4F-4404-7DD7B87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E5A9-BA60-0602-2839-57F5D40A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Necessity</a:t>
            </a:r>
            <a:r>
              <a:rPr lang="en-US" dirty="0"/>
              <a:t>: Data cleaning ensures accuracy and consistency, which are crucial for reliable analysis.</a:t>
            </a:r>
          </a:p>
          <a:p>
            <a:r>
              <a:rPr lang="en-IN" b="1" dirty="0"/>
              <a:t>Steps Taken</a:t>
            </a:r>
            <a:r>
              <a:rPr lang="en-IN" dirty="0"/>
              <a:t>:</a:t>
            </a:r>
            <a:endParaRPr lang="en-US" dirty="0"/>
          </a:p>
          <a:p>
            <a:r>
              <a:rPr lang="en-IN" dirty="0"/>
              <a:t>Handled missing values</a:t>
            </a:r>
          </a:p>
          <a:p>
            <a:r>
              <a:rPr lang="en-IN" dirty="0"/>
              <a:t>Corrected inconsistent data entries</a:t>
            </a:r>
          </a:p>
          <a:p>
            <a:r>
              <a:rPr lang="en-IN" dirty="0"/>
              <a:t>Standardized units of measurement</a:t>
            </a:r>
          </a:p>
          <a:p>
            <a:r>
              <a:rPr lang="en-IN" dirty="0"/>
              <a:t>Removed duplicate records.​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07729-6E46-BE62-EDFA-78CE9FE63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740" y="2311400"/>
            <a:ext cx="5288280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A9BAB-DDA0-FCAF-1C2F-D18868D9D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75" y="5061426"/>
            <a:ext cx="15430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Setup analytics concept illustration">
            <a:extLst>
              <a:ext uri="{FF2B5EF4-FFF2-40B4-BE49-F238E27FC236}">
                <a16:creationId xmlns:a16="http://schemas.microsoft.com/office/drawing/2014/main" id="{BEF32991-4B3A-B845-4A84-F90003E6A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985D6-80F4-4EC0-B545-2D52AF0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BA5B-44C6-F44F-23EB-AEF274ED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Approach</a:t>
            </a:r>
            <a:r>
              <a:rPr lang="en-IN" dirty="0"/>
              <a:t>:</a:t>
            </a:r>
          </a:p>
          <a:p>
            <a:r>
              <a:rPr lang="en-US" dirty="0"/>
              <a:t>Identified missing values using data profiling techniques.</a:t>
            </a:r>
          </a:p>
          <a:p>
            <a:r>
              <a:rPr lang="en-US" dirty="0"/>
              <a:t>Applied appropriate imputation methods (mean, median) or removed records with excessive missing data.​</a:t>
            </a:r>
          </a:p>
          <a:p>
            <a:pPr marL="0" indent="0">
              <a:buNone/>
            </a:pPr>
            <a:r>
              <a:rPr lang="en-IN" b="1" dirty="0"/>
              <a:t>Methods Used</a:t>
            </a:r>
            <a:r>
              <a:rPr lang="en-IN" dirty="0"/>
              <a:t>:</a:t>
            </a:r>
          </a:p>
          <a:p>
            <a:r>
              <a:rPr lang="en-US" dirty="0"/>
              <a:t>Mean/Median Imputation.​</a:t>
            </a:r>
          </a:p>
          <a:p>
            <a:r>
              <a:rPr lang="en-US" dirty="0"/>
              <a:t>Deletion of records with significant missing information.​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ED6FD-2C9E-4E46-FB38-CCFAA9A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992" y="179070"/>
            <a:ext cx="2141855" cy="2557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510C3-0208-8C56-0253-1ADCED4A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4" y="3666403"/>
            <a:ext cx="1851820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loud storage problem trending concept flat illustration">
            <a:extLst>
              <a:ext uri="{FF2B5EF4-FFF2-40B4-BE49-F238E27FC236}">
                <a16:creationId xmlns:a16="http://schemas.microsoft.com/office/drawing/2014/main" id="{FD43BA9A-B451-85F3-EA6F-96B5948A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C5EC2-8C45-46C6-0601-5B5CEB50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Outlier Handling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F7CB-9CD0-9FB3-CC35-6692D4E9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Identification</a:t>
            </a:r>
            <a:r>
              <a:rPr lang="en-IN" dirty="0"/>
              <a:t>:</a:t>
            </a:r>
          </a:p>
          <a:p>
            <a:r>
              <a:rPr lang="en-US" dirty="0"/>
              <a:t>Used statistical methods like IQR to detect outliers.​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7391B-4592-ED29-ADA6-7353A8735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480" y="2341531"/>
            <a:ext cx="2648320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3827C-3259-FD93-2689-2D1FA1C4B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70" y="2930209"/>
            <a:ext cx="5175568" cy="2871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21E6D-8041-08DE-B5AC-8E75DEBFF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484" y="2978098"/>
            <a:ext cx="5266195" cy="28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Business analysis silhouette vector art illustration">
            <a:extLst>
              <a:ext uri="{FF2B5EF4-FFF2-40B4-BE49-F238E27FC236}">
                <a16:creationId xmlns:a16="http://schemas.microsoft.com/office/drawing/2014/main" id="{6D41AD41-8039-89A0-B42C-51413533E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A022B9-A141-15C6-14E6-00B5AEB6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7E0E-CF83-F3D5-0305-DF97ABC8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Addressing Invalid Data</a:t>
            </a:r>
            <a:r>
              <a:rPr lang="en-IN" dirty="0"/>
              <a:t>:</a:t>
            </a:r>
          </a:p>
          <a:p>
            <a:r>
              <a:rPr lang="en-US" dirty="0"/>
              <a:t>Detected incorrect entries (e.g., negative prices, unrealistic RAM sizes).</a:t>
            </a:r>
          </a:p>
          <a:p>
            <a:r>
              <a:rPr lang="en-US" dirty="0"/>
              <a:t>Corrected or removed invalid data points to maintain data integrity.​</a:t>
            </a:r>
          </a:p>
          <a:p>
            <a:r>
              <a:rPr lang="en-IN" b="1" dirty="0"/>
              <a:t>Methods Used</a:t>
            </a:r>
            <a:r>
              <a:rPr lang="en-IN" dirty="0"/>
              <a:t>:</a:t>
            </a:r>
          </a:p>
          <a:p>
            <a:r>
              <a:rPr lang="en-US" dirty="0"/>
              <a:t>Data validation rules.​</a:t>
            </a:r>
          </a:p>
          <a:p>
            <a:r>
              <a:rPr lang="en-US" dirty="0"/>
              <a:t>Cross-referencing with reliable sources for verification.​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15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Statistical data abstract on paper and tablet">
            <a:extLst>
              <a:ext uri="{FF2B5EF4-FFF2-40B4-BE49-F238E27FC236}">
                <a16:creationId xmlns:a16="http://schemas.microsoft.com/office/drawing/2014/main" id="{2660496F-B145-2BBC-164B-60D9A1A91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9FFD7-7970-E2E0-D793-A24A3978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A6DD0-AF33-0832-0506-AFA167D1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Overview:</a:t>
            </a:r>
          </a:p>
          <a:p>
            <a:r>
              <a:rPr lang="en-US" dirty="0"/>
              <a:t>Conducted descriptive statistics to summarize data.</a:t>
            </a:r>
          </a:p>
          <a:p>
            <a:r>
              <a:rPr lang="en-US" dirty="0"/>
              <a:t>Performed inferential statistics to understand relationships between variables.​</a:t>
            </a:r>
          </a:p>
          <a:p>
            <a:r>
              <a:rPr lang="en-IN" b="1" dirty="0"/>
              <a:t>Hypothesis Testing</a:t>
            </a:r>
            <a:r>
              <a:rPr lang="en-IN" dirty="0"/>
              <a:t>:</a:t>
            </a:r>
            <a:endParaRPr lang="en-US" dirty="0"/>
          </a:p>
          <a:p>
            <a:r>
              <a:rPr lang="en-US" dirty="0"/>
              <a:t>Used t-tests to compare means between groups (e.g., different RAM sizes).​</a:t>
            </a:r>
          </a:p>
          <a:p>
            <a:r>
              <a:rPr lang="en-US" dirty="0"/>
              <a:t>Applied chi-square tests to examine associations between categorical variables (e.g., brand and operating system).​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6FE5C-21F0-C691-0DDB-F4354508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628" y="4797123"/>
            <a:ext cx="2438611" cy="289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6E859-7AD6-5ED2-F1BB-E77307257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735" y="5701135"/>
            <a:ext cx="3360711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9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n icon of web analysis in trendy style isolated on white background">
            <a:extLst>
              <a:ext uri="{FF2B5EF4-FFF2-40B4-BE49-F238E27FC236}">
                <a16:creationId xmlns:a16="http://schemas.microsoft.com/office/drawing/2014/main" id="{D349C050-0449-4439-D5D3-9D339206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9B58A-920A-C96F-0D78-4012DE17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Descriptive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01886-E2B6-C0BC-6405-8B64C743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4" y="2363898"/>
            <a:ext cx="2606040" cy="316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E3596-E82F-A9BD-E01B-CD8C6ABA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263" y="2307193"/>
            <a:ext cx="4571307" cy="3279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7DA97-2FF2-8DF1-EAF8-949310311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475" y="-62668"/>
            <a:ext cx="4650287" cy="3689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7207D7-341F-0F04-91B7-54A011CE2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86" y="3728720"/>
            <a:ext cx="4432821" cy="257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Laptop Analysis</vt:lpstr>
      <vt:lpstr>Introduction </vt:lpstr>
      <vt:lpstr>Data Understanding </vt:lpstr>
      <vt:lpstr>Data Cleaning</vt:lpstr>
      <vt:lpstr>Handling Missing Values</vt:lpstr>
      <vt:lpstr>Outlier Handling </vt:lpstr>
      <vt:lpstr>Handling Invalid Values</vt:lpstr>
      <vt:lpstr>Statistical Analysis</vt:lpstr>
      <vt:lpstr>Descriptive Analysis</vt:lpstr>
      <vt:lpstr>Relationships Between Variables</vt:lpstr>
      <vt:lpstr>Data Visualization</vt:lpstr>
      <vt:lpstr>Univariate Analysis</vt:lpstr>
      <vt:lpstr>Bivariate Analysis</vt:lpstr>
      <vt:lpstr>Multivariate Analysis</vt:lpstr>
      <vt:lpstr>Feature Engineering: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Aravind K</dc:creator>
  <cp:lastModifiedBy>Sakthi Aravind K</cp:lastModifiedBy>
  <cp:revision>1</cp:revision>
  <dcterms:created xsi:type="dcterms:W3CDTF">2025-04-20T17:45:59Z</dcterms:created>
  <dcterms:modified xsi:type="dcterms:W3CDTF">2025-04-20T17:46:00Z</dcterms:modified>
</cp:coreProperties>
</file>