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g"/>
  <Override PartName="/ppt/media/image9.jpg" ContentType="image/jp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45" r:id="rId1"/>
  </p:sldMasterIdLst>
  <p:notesMasterIdLst>
    <p:notesMasterId r:id="rId15"/>
  </p:notesMasterIdLst>
  <p:sldIdLst>
    <p:sldId id="256" r:id="rId2"/>
    <p:sldId id="270" r:id="rId3"/>
    <p:sldId id="271" r:id="rId4"/>
    <p:sldId id="259" r:id="rId5"/>
    <p:sldId id="260" r:id="rId6"/>
    <p:sldId id="261" r:id="rId7"/>
    <p:sldId id="262" r:id="rId8"/>
    <p:sldId id="269" r:id="rId9"/>
    <p:sldId id="263" r:id="rId10"/>
    <p:sldId id="264" r:id="rId11"/>
    <p:sldId id="272" r:id="rId12"/>
    <p:sldId id="265"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E87909-5191-4871-854A-3FE3C9F753D2}" v="34" dt="2024-08-31T19:04:55.40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d6431f95c81d0839/Documents/Projecr%20Thrish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[Projecr Thrisha.xlsx]Sheet1!PivotTable3</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Sheet1!$Q$5:$Q$6</c:f>
              <c:strCache>
                <c:ptCount val="1"/>
                <c:pt idx="0">
                  <c:v>Full-Time</c:v>
                </c:pt>
              </c:strCache>
            </c:strRef>
          </c:tx>
          <c:spPr>
            <a:solidFill>
              <a:schemeClr val="accent1"/>
            </a:solidFill>
            <a:ln>
              <a:noFill/>
            </a:ln>
            <a:effectLst/>
          </c:spPr>
          <c:invertIfNegative val="0"/>
          <c:cat>
            <c:strRef>
              <c:f>Sheet1!$P$7:$P$13</c:f>
              <c:strCache>
                <c:ptCount val="6"/>
                <c:pt idx="0">
                  <c:v>Admin Offices</c:v>
                </c:pt>
                <c:pt idx="1">
                  <c:v>Executive Office</c:v>
                </c:pt>
                <c:pt idx="2">
                  <c:v>IT/IS</c:v>
                </c:pt>
                <c:pt idx="3">
                  <c:v>Production</c:v>
                </c:pt>
                <c:pt idx="4">
                  <c:v>Sales</c:v>
                </c:pt>
                <c:pt idx="5">
                  <c:v>Software Engineering</c:v>
                </c:pt>
              </c:strCache>
            </c:strRef>
          </c:cat>
          <c:val>
            <c:numRef>
              <c:f>Sheet1!$Q$7:$Q$13</c:f>
              <c:numCache>
                <c:formatCode>General</c:formatCode>
                <c:ptCount val="6"/>
                <c:pt idx="0">
                  <c:v>14</c:v>
                </c:pt>
                <c:pt idx="1">
                  <c:v>6</c:v>
                </c:pt>
                <c:pt idx="2">
                  <c:v>76</c:v>
                </c:pt>
                <c:pt idx="3">
                  <c:v>336</c:v>
                </c:pt>
                <c:pt idx="4">
                  <c:v>56</c:v>
                </c:pt>
                <c:pt idx="5">
                  <c:v>16</c:v>
                </c:pt>
              </c:numCache>
            </c:numRef>
          </c:val>
          <c:extLst>
            <c:ext xmlns:c16="http://schemas.microsoft.com/office/drawing/2014/chart" uri="{C3380CC4-5D6E-409C-BE32-E72D297353CC}">
              <c16:uniqueId val="{00000000-B81B-42CF-8E30-4ECA05FA0000}"/>
            </c:ext>
          </c:extLst>
        </c:ser>
        <c:ser>
          <c:idx val="1"/>
          <c:order val="1"/>
          <c:tx>
            <c:strRef>
              <c:f>Sheet1!$R$5:$R$6</c:f>
              <c:strCache>
                <c:ptCount val="1"/>
                <c:pt idx="0">
                  <c:v>Part-Time</c:v>
                </c:pt>
              </c:strCache>
            </c:strRef>
          </c:tx>
          <c:spPr>
            <a:solidFill>
              <a:schemeClr val="accent2"/>
            </a:solidFill>
            <a:ln>
              <a:noFill/>
            </a:ln>
            <a:effectLst/>
          </c:spPr>
          <c:invertIfNegative val="0"/>
          <c:cat>
            <c:strRef>
              <c:f>Sheet1!$P$7:$P$13</c:f>
              <c:strCache>
                <c:ptCount val="6"/>
                <c:pt idx="0">
                  <c:v>Admin Offices</c:v>
                </c:pt>
                <c:pt idx="1">
                  <c:v>Executive Office</c:v>
                </c:pt>
                <c:pt idx="2">
                  <c:v>IT/IS</c:v>
                </c:pt>
                <c:pt idx="3">
                  <c:v>Production</c:v>
                </c:pt>
                <c:pt idx="4">
                  <c:v>Sales</c:v>
                </c:pt>
                <c:pt idx="5">
                  <c:v>Software Engineering</c:v>
                </c:pt>
              </c:strCache>
            </c:strRef>
          </c:cat>
          <c:val>
            <c:numRef>
              <c:f>Sheet1!$R$7:$R$13</c:f>
              <c:numCache>
                <c:formatCode>General</c:formatCode>
                <c:ptCount val="6"/>
                <c:pt idx="0">
                  <c:v>19</c:v>
                </c:pt>
                <c:pt idx="1">
                  <c:v>7</c:v>
                </c:pt>
                <c:pt idx="2">
                  <c:v>60</c:v>
                </c:pt>
                <c:pt idx="3">
                  <c:v>318</c:v>
                </c:pt>
                <c:pt idx="4">
                  <c:v>43</c:v>
                </c:pt>
                <c:pt idx="5">
                  <c:v>30</c:v>
                </c:pt>
              </c:numCache>
            </c:numRef>
          </c:val>
          <c:extLst>
            <c:ext xmlns:c16="http://schemas.microsoft.com/office/drawing/2014/chart" uri="{C3380CC4-5D6E-409C-BE32-E72D297353CC}">
              <c16:uniqueId val="{00000001-B81B-42CF-8E30-4ECA05FA0000}"/>
            </c:ext>
          </c:extLst>
        </c:ser>
        <c:ser>
          <c:idx val="2"/>
          <c:order val="2"/>
          <c:tx>
            <c:strRef>
              <c:f>Sheet1!$S$5:$S$6</c:f>
              <c:strCache>
                <c:ptCount val="1"/>
                <c:pt idx="0">
                  <c:v>Temporary</c:v>
                </c:pt>
              </c:strCache>
            </c:strRef>
          </c:tx>
          <c:spPr>
            <a:solidFill>
              <a:schemeClr val="accent3"/>
            </a:solidFill>
            <a:ln>
              <a:noFill/>
            </a:ln>
            <a:effectLst/>
          </c:spPr>
          <c:invertIfNegative val="0"/>
          <c:cat>
            <c:strRef>
              <c:f>Sheet1!$P$7:$P$13</c:f>
              <c:strCache>
                <c:ptCount val="6"/>
                <c:pt idx="0">
                  <c:v>Admin Offices</c:v>
                </c:pt>
                <c:pt idx="1">
                  <c:v>Executive Office</c:v>
                </c:pt>
                <c:pt idx="2">
                  <c:v>IT/IS</c:v>
                </c:pt>
                <c:pt idx="3">
                  <c:v>Production</c:v>
                </c:pt>
                <c:pt idx="4">
                  <c:v>Sales</c:v>
                </c:pt>
                <c:pt idx="5">
                  <c:v>Software Engineering</c:v>
                </c:pt>
              </c:strCache>
            </c:strRef>
          </c:cat>
          <c:val>
            <c:numRef>
              <c:f>Sheet1!$S$7:$S$13</c:f>
              <c:numCache>
                <c:formatCode>General</c:formatCode>
                <c:ptCount val="6"/>
                <c:pt idx="0">
                  <c:v>15</c:v>
                </c:pt>
                <c:pt idx="1">
                  <c:v>6</c:v>
                </c:pt>
                <c:pt idx="2">
                  <c:v>88</c:v>
                </c:pt>
                <c:pt idx="3">
                  <c:v>360</c:v>
                </c:pt>
                <c:pt idx="4">
                  <c:v>65</c:v>
                </c:pt>
                <c:pt idx="5">
                  <c:v>18</c:v>
                </c:pt>
              </c:numCache>
            </c:numRef>
          </c:val>
          <c:extLst>
            <c:ext xmlns:c16="http://schemas.microsoft.com/office/drawing/2014/chart" uri="{C3380CC4-5D6E-409C-BE32-E72D297353CC}">
              <c16:uniqueId val="{00000002-B81B-42CF-8E30-4ECA05FA0000}"/>
            </c:ext>
          </c:extLst>
        </c:ser>
        <c:dLbls>
          <c:showLegendKey val="0"/>
          <c:showVal val="0"/>
          <c:showCatName val="0"/>
          <c:showSerName val="0"/>
          <c:showPercent val="0"/>
          <c:showBubbleSize val="0"/>
        </c:dLbls>
        <c:gapWidth val="219"/>
        <c:overlap val="-27"/>
        <c:axId val="574795375"/>
        <c:axId val="574792015"/>
      </c:barChart>
      <c:catAx>
        <c:axId val="574795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792015"/>
        <c:crosses val="autoZero"/>
        <c:auto val="1"/>
        <c:lblAlgn val="ctr"/>
        <c:lblOffset val="100"/>
        <c:noMultiLvlLbl val="0"/>
      </c:catAx>
      <c:valAx>
        <c:axId val="5747920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7953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14316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40952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774480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09642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105838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49769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859488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596984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161547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759760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15817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3755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98487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68967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83012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83725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40950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94872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1D8BD707-D9CF-40AE-B4C6-C98DA3205C09}" type="datetimeFigureOut">
              <a:rPr lang="en-US" smtClean="0"/>
              <a:t>9/1/2024</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52489936"/>
      </p:ext>
    </p:extLst>
  </p:cSld>
  <p:clrMap bg1="lt1" tx1="dk1" bg2="lt2" tx2="dk2" accent1="accent1" accent2="accent2" accent3="accent3" accent4="accent4" accent5="accent5" accent6="accent6" hlink="hlink" folHlink="folHlink"/>
  <p:sldLayoutIdLst>
    <p:sldLayoutId id="2147484046" r:id="rId1"/>
    <p:sldLayoutId id="2147484047" r:id="rId2"/>
    <p:sldLayoutId id="2147484048" r:id="rId3"/>
    <p:sldLayoutId id="2147484049" r:id="rId4"/>
    <p:sldLayoutId id="2147484050" r:id="rId5"/>
    <p:sldLayoutId id="2147484051" r:id="rId6"/>
    <p:sldLayoutId id="2147484052" r:id="rId7"/>
    <p:sldLayoutId id="2147484053" r:id="rId8"/>
    <p:sldLayoutId id="2147484054" r:id="rId9"/>
    <p:sldLayoutId id="2147484055" r:id="rId10"/>
    <p:sldLayoutId id="2147484056" r:id="rId11"/>
    <p:sldLayoutId id="2147484057" r:id="rId12"/>
    <p:sldLayoutId id="2147484058" r:id="rId13"/>
    <p:sldLayoutId id="2147484059" r:id="rId14"/>
    <p:sldLayoutId id="2147484060" r:id="rId15"/>
    <p:sldLayoutId id="2147484061" r:id="rId16"/>
    <p:sldLayoutId id="2147484062" r:id="rId17"/>
    <p:sldLayoutId id="2147484063"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J. SAKTHI</a:t>
            </a:r>
          </a:p>
          <a:p>
            <a:r>
              <a:rPr lang="en-US" sz="2400" dirty="0"/>
              <a:t>REGISTER NO:312209704</a:t>
            </a:r>
          </a:p>
          <a:p>
            <a:r>
              <a:rPr lang="en-US" sz="2400" dirty="0"/>
              <a:t>NAAN MUDHALVAN ID</a:t>
            </a:r>
            <a:r>
              <a:rPr lang="en-US" sz="2400"/>
              <a:t>: asunm1353312209704</a:t>
            </a:r>
            <a:endParaRPr lang="en-US" sz="2400" dirty="0"/>
          </a:p>
          <a:p>
            <a:r>
              <a:rPr lang="en-US" sz="2400" dirty="0"/>
              <a:t>DEPARTMENT: B.com Marketing Management</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1">
                    <a:lumMod val="60000"/>
                    <a:lumOff val="40000"/>
                  </a:schemeClr>
                </a:solidFill>
                <a:latin typeface="Trebuchet MS"/>
                <a:cs typeface="Trebuchet MS"/>
              </a:rPr>
              <a:t>M</a:t>
            </a:r>
            <a:r>
              <a:rPr sz="4800" b="1" dirty="0">
                <a:solidFill>
                  <a:schemeClr val="accent1">
                    <a:lumMod val="60000"/>
                    <a:lumOff val="40000"/>
                  </a:schemeClr>
                </a:solidFill>
                <a:latin typeface="Trebuchet MS"/>
                <a:cs typeface="Trebuchet MS"/>
              </a:rPr>
              <a:t>O</a:t>
            </a:r>
            <a:r>
              <a:rPr sz="4800" b="1" spc="-15" dirty="0">
                <a:solidFill>
                  <a:schemeClr val="accent1">
                    <a:lumMod val="60000"/>
                    <a:lumOff val="40000"/>
                  </a:schemeClr>
                </a:solidFill>
                <a:latin typeface="Trebuchet MS"/>
                <a:cs typeface="Trebuchet MS"/>
              </a:rPr>
              <a:t>D</a:t>
            </a:r>
            <a:r>
              <a:rPr sz="4800" b="1" spc="-35" dirty="0">
                <a:solidFill>
                  <a:schemeClr val="accent1">
                    <a:lumMod val="60000"/>
                    <a:lumOff val="40000"/>
                  </a:schemeClr>
                </a:solidFill>
                <a:latin typeface="Trebuchet MS"/>
                <a:cs typeface="Trebuchet MS"/>
              </a:rPr>
              <a:t>E</a:t>
            </a:r>
            <a:r>
              <a:rPr sz="4800" b="1" spc="-30" dirty="0">
                <a:solidFill>
                  <a:schemeClr val="accent1">
                    <a:lumMod val="60000"/>
                    <a:lumOff val="40000"/>
                  </a:schemeClr>
                </a:solidFill>
                <a:latin typeface="Trebuchet MS"/>
                <a:cs typeface="Trebuchet MS"/>
              </a:rPr>
              <a:t>LL</a:t>
            </a:r>
            <a:r>
              <a:rPr sz="4800" b="1" spc="-5" dirty="0">
                <a:solidFill>
                  <a:schemeClr val="accent1">
                    <a:lumMod val="60000"/>
                    <a:lumOff val="40000"/>
                  </a:schemeClr>
                </a:solidFill>
                <a:latin typeface="Trebuchet MS"/>
                <a:cs typeface="Trebuchet MS"/>
              </a:rPr>
              <a:t>I</a:t>
            </a:r>
            <a:r>
              <a:rPr sz="4800" b="1" spc="30" dirty="0">
                <a:solidFill>
                  <a:schemeClr val="accent1">
                    <a:lumMod val="60000"/>
                    <a:lumOff val="40000"/>
                  </a:schemeClr>
                </a:solidFill>
                <a:latin typeface="Trebuchet MS"/>
                <a:cs typeface="Trebuchet MS"/>
              </a:rPr>
              <a:t>N</a:t>
            </a:r>
            <a:r>
              <a:rPr sz="4800" b="1" spc="5" dirty="0">
                <a:solidFill>
                  <a:schemeClr val="accent1">
                    <a:lumMod val="60000"/>
                    <a:lumOff val="40000"/>
                  </a:schemeClr>
                </a:solidFill>
                <a:latin typeface="Trebuchet MS"/>
                <a:cs typeface="Trebuchet MS"/>
              </a:rPr>
              <a:t>G</a:t>
            </a:r>
            <a:endParaRPr sz="4800" dirty="0">
              <a:solidFill>
                <a:schemeClr val="accent1">
                  <a:lumMod val="60000"/>
                  <a:lumOff val="40000"/>
                </a:schemeClr>
              </a:solidFill>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FACB94A8-763F-2A22-1E4B-2A8254217805}"/>
              </a:ext>
            </a:extLst>
          </p:cNvPr>
          <p:cNvSpPr txBox="1"/>
          <p:nvPr/>
        </p:nvSpPr>
        <p:spPr>
          <a:xfrm>
            <a:off x="381000" y="1371600"/>
            <a:ext cx="8972550" cy="4524315"/>
          </a:xfrm>
          <a:prstGeom prst="rect">
            <a:avLst/>
          </a:prstGeom>
          <a:noFill/>
        </p:spPr>
        <p:txBody>
          <a:bodyPr wrap="square" rtlCol="0">
            <a:spAutoFit/>
          </a:bodyPr>
          <a:lstStyle/>
          <a:p>
            <a:pPr marL="342900" indent="-342900">
              <a:buAutoNum type="arabicPeriod"/>
            </a:pPr>
            <a:r>
              <a:rPr lang="en-IN" dirty="0"/>
              <a:t>DATA COLLECTION: OUR DATA IS COLLECTED FROM “KAGGLE” UNDER THE TITLE                EMPLOYMENT DATA SET .</a:t>
            </a:r>
          </a:p>
          <a:p>
            <a:endParaRPr lang="en-IN" dirty="0"/>
          </a:p>
          <a:p>
            <a:r>
              <a:rPr lang="en-IN" dirty="0"/>
              <a:t>2. DATA CLEANING: FROM 26 CHARACTERISTICS- SELECTED 12 FEATURES</a:t>
            </a:r>
          </a:p>
          <a:p>
            <a:pPr marL="342900" indent="-342900">
              <a:buFont typeface="+mj-lt"/>
              <a:buAutoNum type="alphaLcParenR"/>
            </a:pPr>
            <a:r>
              <a:rPr lang="en-IN" dirty="0"/>
              <a:t>EMPLOYMENT NAME</a:t>
            </a:r>
          </a:p>
          <a:p>
            <a:pPr marL="342900" indent="-342900">
              <a:buFont typeface="+mj-lt"/>
              <a:buAutoNum type="alphaLcParenR"/>
            </a:pPr>
            <a:r>
              <a:rPr lang="en-IN" dirty="0"/>
              <a:t>START DATE / EXIT DATE</a:t>
            </a:r>
          </a:p>
          <a:p>
            <a:pPr marL="342900" indent="-342900">
              <a:buFont typeface="+mj-lt"/>
              <a:buAutoNum type="alphaLcParenR"/>
            </a:pPr>
            <a:r>
              <a:rPr lang="en-IN" dirty="0"/>
              <a:t>EMAIL ID</a:t>
            </a:r>
          </a:p>
          <a:p>
            <a:pPr marL="342900" indent="-342900">
              <a:buFont typeface="+mj-lt"/>
              <a:buAutoNum type="alphaLcParenR"/>
            </a:pPr>
            <a:r>
              <a:rPr lang="en-IN" dirty="0"/>
              <a:t>BUSINESS UNIT</a:t>
            </a:r>
          </a:p>
          <a:p>
            <a:pPr marL="342900" indent="-342900">
              <a:buFont typeface="+mj-lt"/>
              <a:buAutoNum type="alphaLcParenR"/>
            </a:pPr>
            <a:r>
              <a:rPr lang="en-IN" dirty="0"/>
              <a:t>EMPLOYMENT CLASSIFICATION</a:t>
            </a:r>
          </a:p>
          <a:p>
            <a:pPr marL="342900" indent="-342900">
              <a:buFont typeface="+mj-lt"/>
              <a:buAutoNum type="alphaLcParenR"/>
            </a:pPr>
            <a:r>
              <a:rPr lang="en-IN" dirty="0"/>
              <a:t>EMPLOYMENT STATUS</a:t>
            </a:r>
          </a:p>
          <a:p>
            <a:pPr marL="342900" indent="-342900">
              <a:buFont typeface="+mj-lt"/>
              <a:buAutoNum type="alphaLcParenR"/>
            </a:pPr>
            <a:r>
              <a:rPr lang="en-IN" dirty="0"/>
              <a:t>DIVISION</a:t>
            </a:r>
          </a:p>
          <a:p>
            <a:pPr marL="342900" indent="-342900">
              <a:buFont typeface="+mj-lt"/>
              <a:buAutoNum type="alphaLcParenR"/>
            </a:pPr>
            <a:r>
              <a:rPr lang="en-IN" dirty="0"/>
              <a:t>GENDER</a:t>
            </a:r>
          </a:p>
          <a:p>
            <a:pPr marL="342900" indent="-342900">
              <a:buFont typeface="+mj-lt"/>
              <a:buAutoNum type="alphaLcParenR"/>
            </a:pPr>
            <a:r>
              <a:rPr lang="en-IN" dirty="0"/>
              <a:t>DEPARTMENGT TYPE</a:t>
            </a:r>
          </a:p>
          <a:p>
            <a:pPr marL="342900" indent="-342900">
              <a:buFont typeface="+mj-lt"/>
              <a:buAutoNum type="alphaLcParenR"/>
            </a:pPr>
            <a:r>
              <a:rPr lang="en-IN" dirty="0"/>
              <a:t>PERFORMANCE METRICS</a:t>
            </a:r>
          </a:p>
          <a:p>
            <a:endParaRPr lang="en-IN" dirty="0"/>
          </a:p>
          <a:p>
            <a:r>
              <a:rPr lang="en-IN"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1ECA88-5197-D875-CF2E-6E29DEF507B4}"/>
              </a:ext>
            </a:extLst>
          </p:cNvPr>
          <p:cNvSpPr>
            <a:spLocks noGrp="1"/>
          </p:cNvSpPr>
          <p:nvPr>
            <p:ph type="subTitle" idx="4"/>
          </p:nvPr>
        </p:nvSpPr>
        <p:spPr>
          <a:xfrm>
            <a:off x="304800" y="762000"/>
            <a:ext cx="10058400" cy="2323713"/>
          </a:xfrm>
        </p:spPr>
        <p:txBody>
          <a:bodyPr/>
          <a:lstStyle/>
          <a:p>
            <a:r>
              <a:rPr lang="en-IN" dirty="0"/>
              <a:t>3. TECHNIQUES: OMITTED EVERY BLANK SPACE USING THE FILTER TAB</a:t>
            </a:r>
          </a:p>
          <a:p>
            <a:r>
              <a:rPr lang="en-IN" dirty="0"/>
              <a:t>4. PIVOT TABLE: CREATED A PIVOT TABLE WITH THE DATA COLLECTED BY ARRANGING FETURES EACH IN A ROW, COLUMN, FILTER TABS ETC ACCORDING TO OUR RESEARCH.</a:t>
            </a:r>
          </a:p>
          <a:p>
            <a:r>
              <a:rPr lang="en-IN" dirty="0"/>
              <a:t>5. CHART: CREATED A GRAPH RESPECTIVE TO OUR PIVOT TABLE TO GET A FINAL RESULT.</a:t>
            </a:r>
          </a:p>
          <a:p>
            <a:r>
              <a:rPr lang="en-IN" dirty="0"/>
              <a:t>6. RESULT: OUR PROJECT IS TO FIND THE EXACT NUMBER OF EMPLOYEES EMPLOYED IN EACH DEPARTMENT RESPECTIVE TO THEIR EMPLOYMENT CLASSIFICATION LIFE FULL- TIME, PART-TIME, TEMPORARY BASIS EMPLOYMENT.</a:t>
            </a:r>
          </a:p>
        </p:txBody>
      </p:sp>
    </p:spTree>
    <p:extLst>
      <p:ext uri="{BB962C8B-B14F-4D97-AF65-F5344CB8AC3E}">
        <p14:creationId xmlns:p14="http://schemas.microsoft.com/office/powerpoint/2010/main" val="2511242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2129"/>
          </a:xfrm>
          <a:prstGeom prst="rect">
            <a:avLst/>
          </a:prstGeom>
        </p:spPr>
        <p:txBody>
          <a:bodyPr vert="horz" wrap="square" lIns="0" tIns="13335" rIns="0" bIns="0" rtlCol="0">
            <a:spAutoFit/>
          </a:bodyPr>
          <a:lstStyle/>
          <a:p>
            <a:pPr marL="12700">
              <a:lnSpc>
                <a:spcPct val="100000"/>
              </a:lnSpc>
              <a:spcBef>
                <a:spcPts val="105"/>
              </a:spcBef>
            </a:pPr>
            <a:r>
              <a:rPr sz="4800" b="1" dirty="0"/>
              <a:t>R</a:t>
            </a:r>
            <a:r>
              <a:rPr sz="4800" b="1" spc="-40" dirty="0"/>
              <a:t>E</a:t>
            </a:r>
            <a:r>
              <a:rPr sz="4800" b="1" spc="15" dirty="0"/>
              <a:t>S</a:t>
            </a:r>
            <a:r>
              <a:rPr sz="4800" b="1" spc="-30" dirty="0"/>
              <a:t>U</a:t>
            </a:r>
            <a:r>
              <a:rPr sz="4800" b="1" spc="-405" dirty="0"/>
              <a:t>L</a:t>
            </a:r>
            <a:r>
              <a:rPr sz="4800" b="1"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C5C0B674-F8FB-07C9-A6BF-B47921F7D06C}"/>
              </a:ext>
            </a:extLst>
          </p:cNvPr>
          <p:cNvGraphicFramePr>
            <a:graphicFrameLocks/>
          </p:cNvGraphicFramePr>
          <p:nvPr>
            <p:extLst>
              <p:ext uri="{D42A27DB-BD31-4B8C-83A1-F6EECF244321}">
                <p14:modId xmlns:p14="http://schemas.microsoft.com/office/powerpoint/2010/main" val="1750111484"/>
              </p:ext>
            </p:extLst>
          </p:nvPr>
        </p:nvGraphicFramePr>
        <p:xfrm>
          <a:off x="1219200" y="1143634"/>
          <a:ext cx="8134349" cy="510476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normAutofit/>
          </a:bodyPr>
          <a:lstStyle/>
          <a:p>
            <a:r>
              <a:rPr lang="en-US" sz="5400" b="1" dirty="0">
                <a:latin typeface="Times New Roman" panose="02020603050405020304" pitchFamily="18" charset="0"/>
                <a:cs typeface="Times New Roman" panose="02020603050405020304" pitchFamily="18" charset="0"/>
              </a:rPr>
              <a:t>conclusion</a:t>
            </a:r>
            <a:endParaRPr lang="en-IN" sz="5400" b="1"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38F1BC5C-BA74-72B9-2D5D-6164E59C1881}"/>
              </a:ext>
            </a:extLst>
          </p:cNvPr>
          <p:cNvGraphicFramePr>
            <a:graphicFrameLocks noGrp="1"/>
          </p:cNvGraphicFramePr>
          <p:nvPr>
            <p:extLst>
              <p:ext uri="{D42A27DB-BD31-4B8C-83A1-F6EECF244321}">
                <p14:modId xmlns:p14="http://schemas.microsoft.com/office/powerpoint/2010/main" val="78426891"/>
              </p:ext>
            </p:extLst>
          </p:nvPr>
        </p:nvGraphicFramePr>
        <p:xfrm>
          <a:off x="304800" y="1676400"/>
          <a:ext cx="4190999" cy="2711007"/>
        </p:xfrm>
        <a:graphic>
          <a:graphicData uri="http://schemas.openxmlformats.org/drawingml/2006/table">
            <a:tbl>
              <a:tblPr>
                <a:tableStyleId>{5C22544A-7EE6-4342-B048-85BDC9FD1C3A}</a:tableStyleId>
              </a:tblPr>
              <a:tblGrid>
                <a:gridCol w="1347682">
                  <a:extLst>
                    <a:ext uri="{9D8B030D-6E8A-4147-A177-3AD203B41FA5}">
                      <a16:colId xmlns:a16="http://schemas.microsoft.com/office/drawing/2014/main" val="11429359"/>
                    </a:ext>
                  </a:extLst>
                </a:gridCol>
                <a:gridCol w="537998">
                  <a:extLst>
                    <a:ext uri="{9D8B030D-6E8A-4147-A177-3AD203B41FA5}">
                      <a16:colId xmlns:a16="http://schemas.microsoft.com/office/drawing/2014/main" val="2947573114"/>
                    </a:ext>
                  </a:extLst>
                </a:gridCol>
                <a:gridCol w="548758">
                  <a:extLst>
                    <a:ext uri="{9D8B030D-6E8A-4147-A177-3AD203B41FA5}">
                      <a16:colId xmlns:a16="http://schemas.microsoft.com/office/drawing/2014/main" val="533457051"/>
                    </a:ext>
                  </a:extLst>
                </a:gridCol>
                <a:gridCol w="602557">
                  <a:extLst>
                    <a:ext uri="{9D8B030D-6E8A-4147-A177-3AD203B41FA5}">
                      <a16:colId xmlns:a16="http://schemas.microsoft.com/office/drawing/2014/main" val="2092243942"/>
                    </a:ext>
                  </a:extLst>
                </a:gridCol>
                <a:gridCol w="637527">
                  <a:extLst>
                    <a:ext uri="{9D8B030D-6E8A-4147-A177-3AD203B41FA5}">
                      <a16:colId xmlns:a16="http://schemas.microsoft.com/office/drawing/2014/main" val="2651317098"/>
                    </a:ext>
                  </a:extLst>
                </a:gridCol>
                <a:gridCol w="516477">
                  <a:extLst>
                    <a:ext uri="{9D8B030D-6E8A-4147-A177-3AD203B41FA5}">
                      <a16:colId xmlns:a16="http://schemas.microsoft.com/office/drawing/2014/main" val="4244118985"/>
                    </a:ext>
                  </a:extLst>
                </a:gridCol>
              </a:tblGrid>
              <a:tr h="412535">
                <a:tc>
                  <a:txBody>
                    <a:bodyPr/>
                    <a:lstStyle/>
                    <a:p>
                      <a:pPr algn="l" fontAlgn="b"/>
                      <a:r>
                        <a:rPr lang="en-US" sz="1100" u="none" strike="noStrike">
                          <a:effectLst/>
                          <a:highlight>
                            <a:srgbClr val="C0E6F5"/>
                          </a:highlight>
                        </a:rPr>
                        <a:t>Sum of No  of Employees</a:t>
                      </a:r>
                      <a:endParaRPr lang="en-US"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579352739"/>
                  </a:ext>
                </a:extLst>
              </a:tr>
              <a:tr h="454167">
                <a:tc>
                  <a:txBody>
                    <a:bodyPr/>
                    <a:lstStyle/>
                    <a:p>
                      <a:pPr algn="l" fontAlgn="b"/>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r>
                        <a:rPr lang="en-IN" sz="1100" u="none" strike="noStrike">
                          <a:effectLst/>
                          <a:highlight>
                            <a:srgbClr val="C0E6F5"/>
                          </a:highlight>
                        </a:rPr>
                        <a:t>Full-Time</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r>
                        <a:rPr lang="en-IN" sz="1100" u="none" strike="noStrike">
                          <a:effectLst/>
                          <a:highlight>
                            <a:srgbClr val="C0E6F5"/>
                          </a:highlight>
                        </a:rPr>
                        <a:t>Part-Time</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r>
                        <a:rPr lang="en-IN" sz="1100" u="none" strike="noStrike">
                          <a:effectLst/>
                          <a:highlight>
                            <a:srgbClr val="C0E6F5"/>
                          </a:highlight>
                        </a:rPr>
                        <a:t>Temporary</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r>
                        <a:rPr lang="en-IN" sz="1100" u="none" strike="noStrike">
                          <a:effectLst/>
                          <a:highlight>
                            <a:srgbClr val="C0E6F5"/>
                          </a:highlight>
                        </a:rPr>
                        <a:t>Grand Total</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553983210"/>
                  </a:ext>
                </a:extLst>
              </a:tr>
              <a:tr h="250921">
                <a:tc>
                  <a:txBody>
                    <a:bodyPr/>
                    <a:lstStyle/>
                    <a:p>
                      <a:pPr algn="l" fontAlgn="b"/>
                      <a:r>
                        <a:rPr lang="en-IN" sz="1100" u="none" strike="noStrike">
                          <a:effectLst/>
                        </a:rPr>
                        <a:t>Admin Offices</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14</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19</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15</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48</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932597786"/>
                  </a:ext>
                </a:extLst>
              </a:tr>
              <a:tr h="250921">
                <a:tc>
                  <a:txBody>
                    <a:bodyPr/>
                    <a:lstStyle/>
                    <a:p>
                      <a:pPr algn="l" fontAlgn="b"/>
                      <a:r>
                        <a:rPr lang="en-IN" sz="1100" u="none" strike="noStrike">
                          <a:effectLst/>
                        </a:rPr>
                        <a:t>Executive Office</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7</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19</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831899463"/>
                  </a:ext>
                </a:extLst>
              </a:tr>
              <a:tr h="250921">
                <a:tc>
                  <a:txBody>
                    <a:bodyPr/>
                    <a:lstStyle/>
                    <a:p>
                      <a:pPr algn="l" fontAlgn="b"/>
                      <a:r>
                        <a:rPr lang="en-IN" sz="1100" u="none" strike="noStrike">
                          <a:effectLst/>
                        </a:rPr>
                        <a:t>IT/IS</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76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60</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88</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224</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187689599"/>
                  </a:ext>
                </a:extLst>
              </a:tr>
              <a:tr h="56935">
                <a:tc>
                  <a:txBody>
                    <a:bodyPr/>
                    <a:lstStyle/>
                    <a:p>
                      <a:pPr algn="l" fontAlgn="b"/>
                      <a:r>
                        <a:rPr lang="en-IN" sz="1100" u="none" strike="noStrike">
                          <a:effectLst/>
                        </a:rPr>
                        <a:t>Production</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336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318</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360</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dirty="0">
                          <a:effectLst/>
                        </a:rPr>
                        <a:t>1014</a:t>
                      </a:r>
                      <a:endParaRPr lang="en-IN"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59221583"/>
                  </a:ext>
                </a:extLst>
              </a:tr>
              <a:tr h="250921">
                <a:tc>
                  <a:txBody>
                    <a:bodyPr/>
                    <a:lstStyle/>
                    <a:p>
                      <a:pPr algn="l" fontAlgn="b"/>
                      <a:r>
                        <a:rPr lang="en-IN" sz="1100" u="none" strike="noStrike">
                          <a:effectLst/>
                        </a:rPr>
                        <a:t>Sales</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56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43</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65</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164</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774134166"/>
                  </a:ext>
                </a:extLst>
              </a:tr>
              <a:tr h="412535">
                <a:tc>
                  <a:txBody>
                    <a:bodyPr/>
                    <a:lstStyle/>
                    <a:p>
                      <a:pPr algn="l" fontAlgn="b"/>
                      <a:r>
                        <a:rPr lang="en-IN" sz="1100" u="none" strike="noStrike">
                          <a:effectLst/>
                        </a:rPr>
                        <a:t>Software Engineering</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30</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18</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64</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269587215"/>
                  </a:ext>
                </a:extLst>
              </a:tr>
              <a:tr h="250921">
                <a:tc>
                  <a:txBody>
                    <a:bodyPr/>
                    <a:lstStyle/>
                    <a:p>
                      <a:pPr algn="l" fontAlgn="b"/>
                      <a:r>
                        <a:rPr lang="en-IN" sz="1100" u="none" strike="noStrike">
                          <a:effectLst/>
                          <a:highlight>
                            <a:srgbClr val="C0E6F5"/>
                          </a:highlight>
                        </a:rPr>
                        <a:t>Grand Total</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r" fontAlgn="b"/>
                      <a:r>
                        <a:rPr lang="en-IN" sz="1100" u="none" strike="noStrike">
                          <a:effectLst/>
                          <a:highlight>
                            <a:srgbClr val="C0E6F5"/>
                          </a:highlight>
                        </a:rPr>
                        <a:t>504</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r" fontAlgn="b"/>
                      <a:r>
                        <a:rPr lang="en-IN" sz="1100" u="none" strike="noStrike">
                          <a:effectLst/>
                          <a:highlight>
                            <a:srgbClr val="C0E6F5"/>
                          </a:highlight>
                        </a:rPr>
                        <a:t>477</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r" fontAlgn="b"/>
                      <a:r>
                        <a:rPr lang="en-IN" sz="1100" u="none" strike="noStrike">
                          <a:effectLst/>
                          <a:highlight>
                            <a:srgbClr val="C0E6F5"/>
                          </a:highlight>
                        </a:rPr>
                        <a:t>552</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r" fontAlgn="b"/>
                      <a:r>
                        <a:rPr lang="en-IN" sz="1100" u="none" strike="noStrike">
                          <a:effectLst/>
                          <a:highlight>
                            <a:srgbClr val="C0E6F5"/>
                          </a:highlight>
                        </a:rPr>
                        <a:t>1533</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316848265"/>
                  </a:ext>
                </a:extLst>
              </a:tr>
            </a:tbl>
          </a:graphicData>
        </a:graphic>
      </p:graphicFrame>
      <p:sp>
        <p:nvSpPr>
          <p:cNvPr id="5" name="TextBox 4">
            <a:extLst>
              <a:ext uri="{FF2B5EF4-FFF2-40B4-BE49-F238E27FC236}">
                <a16:creationId xmlns:a16="http://schemas.microsoft.com/office/drawing/2014/main" id="{7AA285F2-9862-AFCD-71FD-31240C80BF65}"/>
              </a:ext>
            </a:extLst>
          </p:cNvPr>
          <p:cNvSpPr txBox="1"/>
          <p:nvPr/>
        </p:nvSpPr>
        <p:spPr>
          <a:xfrm>
            <a:off x="4868333" y="990600"/>
            <a:ext cx="5494867" cy="4893647"/>
          </a:xfrm>
          <a:prstGeom prst="rect">
            <a:avLst/>
          </a:prstGeom>
          <a:noFill/>
        </p:spPr>
        <p:txBody>
          <a:bodyPr wrap="square" rtlCol="0">
            <a:spAutoFit/>
          </a:bodyPr>
          <a:lstStyle/>
          <a:p>
            <a:r>
              <a:rPr lang="en-US" sz="2400" dirty="0"/>
              <a:t>In conclusion, addressing the complexities of employment classification is crucial in today's evolving workforce. This project has highlighted the challenges posed by current classification systems, including the risk of misclassification and the impact on both employers and employees. By proposing improved tools for classification, the project outlines a path towards a more equitable and transparent employment landscape.</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57DD3-915F-BC65-7460-24B41DF98E82}"/>
              </a:ext>
            </a:extLst>
          </p:cNvPr>
          <p:cNvSpPr>
            <a:spLocks noGrp="1"/>
          </p:cNvSpPr>
          <p:nvPr>
            <p:ph type="title"/>
          </p:nvPr>
        </p:nvSpPr>
        <p:spPr/>
        <p:txBody>
          <a:bodyPr/>
          <a:lstStyle/>
          <a:p>
            <a:r>
              <a:rPr lang="en-IN" dirty="0">
                <a:solidFill>
                  <a:schemeClr val="tx1"/>
                </a:solidFill>
              </a:rPr>
              <a:t>PROJECT TITLE</a:t>
            </a:r>
          </a:p>
        </p:txBody>
      </p:sp>
      <p:sp>
        <p:nvSpPr>
          <p:cNvPr id="3" name="TextBox 2">
            <a:extLst>
              <a:ext uri="{FF2B5EF4-FFF2-40B4-BE49-F238E27FC236}">
                <a16:creationId xmlns:a16="http://schemas.microsoft.com/office/drawing/2014/main" id="{9A0C3BFE-0392-004C-1829-4F094FE0C9CF}"/>
              </a:ext>
            </a:extLst>
          </p:cNvPr>
          <p:cNvSpPr txBox="1"/>
          <p:nvPr/>
        </p:nvSpPr>
        <p:spPr>
          <a:xfrm>
            <a:off x="680774" y="2362200"/>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Classification type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8628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E6922-24E0-4A34-4776-374906E58750}"/>
              </a:ext>
            </a:extLst>
          </p:cNvPr>
          <p:cNvSpPr>
            <a:spLocks noGrp="1"/>
          </p:cNvSpPr>
          <p:nvPr>
            <p:ph type="title"/>
          </p:nvPr>
        </p:nvSpPr>
        <p:spPr/>
        <p:txBody>
          <a:bodyPr>
            <a:normAutofit/>
          </a:bodyPr>
          <a:lstStyle/>
          <a:p>
            <a:r>
              <a:rPr lang="en-IN" sz="6000" b="1" dirty="0"/>
              <a:t>AGENDA</a:t>
            </a:r>
          </a:p>
        </p:txBody>
      </p:sp>
      <p:sp>
        <p:nvSpPr>
          <p:cNvPr id="6" name="TextBox 5">
            <a:extLst>
              <a:ext uri="{FF2B5EF4-FFF2-40B4-BE49-F238E27FC236}">
                <a16:creationId xmlns:a16="http://schemas.microsoft.com/office/drawing/2014/main" id="{5C76542A-D0D1-F211-D9F7-F30B69D12EC8}"/>
              </a:ext>
            </a:extLst>
          </p:cNvPr>
          <p:cNvSpPr txBox="1"/>
          <p:nvPr/>
        </p:nvSpPr>
        <p:spPr>
          <a:xfrm>
            <a:off x="677334" y="2274838"/>
            <a:ext cx="6100996" cy="3539430"/>
          </a:xfrm>
          <a:prstGeom prst="rect">
            <a:avLst/>
          </a:prstGeom>
          <a:noFill/>
        </p:spPr>
        <p:txBody>
          <a:bodyPr wrap="square">
            <a:spAutoFit/>
          </a:bodyPr>
          <a:lstStyle/>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729337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73665" y="6096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a:t>P</a:t>
            </a:r>
            <a:r>
              <a:rPr sz="4250" b="1" spc="15" dirty="0"/>
              <a:t>ROB</a:t>
            </a:r>
            <a:r>
              <a:rPr sz="4250" b="1" spc="55" dirty="0"/>
              <a:t>L</a:t>
            </a:r>
            <a:r>
              <a:rPr sz="4250" b="1" spc="-20" dirty="0"/>
              <a:t>E</a:t>
            </a:r>
            <a:r>
              <a:rPr sz="4250" b="1" spc="20" dirty="0"/>
              <a:t>M</a:t>
            </a:r>
            <a:r>
              <a:rPr sz="4250" b="1" dirty="0"/>
              <a:t>	</a:t>
            </a:r>
            <a:r>
              <a:rPr sz="4250" b="1" spc="10" dirty="0"/>
              <a:t>S</a:t>
            </a:r>
            <a:r>
              <a:rPr sz="4250" b="1" spc="-370" dirty="0"/>
              <a:t>T</a:t>
            </a:r>
            <a:r>
              <a:rPr sz="4250" b="1" spc="-375" dirty="0"/>
              <a:t>A</a:t>
            </a:r>
            <a:r>
              <a:rPr sz="4250" b="1" spc="15" dirty="0"/>
              <a:t>T</a:t>
            </a:r>
            <a:r>
              <a:rPr sz="4250" b="1" spc="-10" dirty="0"/>
              <a:t>E</a:t>
            </a:r>
            <a:r>
              <a:rPr sz="4250" b="1" spc="-20" dirty="0"/>
              <a:t>ME</a:t>
            </a:r>
            <a:r>
              <a:rPr sz="4250" b="1" spc="10" dirty="0"/>
              <a:t>NT</a:t>
            </a:r>
            <a:endParaRPr sz="4250" b="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Box 12">
            <a:extLst>
              <a:ext uri="{FF2B5EF4-FFF2-40B4-BE49-F238E27FC236}">
                <a16:creationId xmlns:a16="http://schemas.microsoft.com/office/drawing/2014/main" id="{8089B4DD-883E-D893-D82B-D6F0C33B520C}"/>
              </a:ext>
            </a:extLst>
          </p:cNvPr>
          <p:cNvSpPr txBox="1"/>
          <p:nvPr/>
        </p:nvSpPr>
        <p:spPr>
          <a:xfrm>
            <a:off x="834072" y="1676400"/>
            <a:ext cx="6214428" cy="4801314"/>
          </a:xfrm>
          <a:prstGeom prst="rect">
            <a:avLst/>
          </a:prstGeom>
          <a:noFill/>
        </p:spPr>
        <p:txBody>
          <a:bodyPr wrap="square" rtlCol="0">
            <a:spAutoFit/>
          </a:bodyPr>
          <a:lstStyle/>
          <a:p>
            <a:pPr marL="285750" indent="-285750">
              <a:buFont typeface="Arial" panose="020B0604020202020204" pitchFamily="34" charset="0"/>
              <a:buChar char="•"/>
            </a:pPr>
            <a:r>
              <a:rPr lang="en-IN" dirty="0"/>
              <a:t> </a:t>
            </a:r>
            <a:r>
              <a:rPr lang="en-US" dirty="0"/>
              <a:t>A diverse array of employment arrangements, ranges  from traditional full-time roles to independent contracting and gig work. This variety, while offering flexibility and catering to different economic needs, also presents significant challenges in terms of classification. Employers, employees, and policymakers often struggle to navigate the complexities of these classifications, leading to issues such as misclassification, inconsistent benefits, and unclear legal responsibilities.</a:t>
            </a:r>
            <a:r>
              <a:rPr lang="en-IN" dirty="0"/>
              <a:t> </a:t>
            </a:r>
          </a:p>
          <a:p>
            <a:endParaRPr lang="en-IN" dirty="0"/>
          </a:p>
          <a:p>
            <a:pPr marL="342900" indent="-342900">
              <a:buFont typeface="Arial" panose="020B0604020202020204" pitchFamily="34" charset="0"/>
              <a:buChar char="•"/>
            </a:pPr>
            <a:r>
              <a:rPr lang="en-US" dirty="0"/>
              <a:t>The problem at hand is to analyze the current types of employment classifications, identify the legal and practical challenges associated with them, and explore the implications for workers' rights, employer obligations, and policy formulation. This presentation aims to shed light on the existing classification types.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6804025"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400" b="1" spc="5" dirty="0"/>
              <a:t>PROJECT	</a:t>
            </a:r>
            <a:r>
              <a:rPr sz="4400" b="1" spc="-20" dirty="0"/>
              <a:t>OVERVIEW</a:t>
            </a:r>
            <a:endParaRPr sz="4400" b="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problem at hand is to analyze the current types of employment classifications into full time, part time and temporary, and to identify the legal and practical challenges associated with them, and explore the implications for workers' rights, employer obligations, and policy formulation. This presentation aims to shed light on the existing classification types.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082348" cy="570669"/>
          </a:xfrm>
          <a:prstGeom prst="rect">
            <a:avLst/>
          </a:prstGeom>
        </p:spPr>
        <p:txBody>
          <a:bodyPr vert="horz" wrap="square" lIns="0" tIns="16510" rIns="0" bIns="0" rtlCol="0">
            <a:spAutoFit/>
          </a:bodyPr>
          <a:lstStyle/>
          <a:p>
            <a:pPr marL="12700">
              <a:lnSpc>
                <a:spcPct val="100000"/>
              </a:lnSpc>
              <a:spcBef>
                <a:spcPts val="130"/>
              </a:spcBef>
            </a:pPr>
            <a:r>
              <a:rPr b="1" spc="25" dirty="0"/>
              <a:t>W</a:t>
            </a:r>
            <a:r>
              <a:rPr b="1" spc="-20" dirty="0"/>
              <a:t>H</a:t>
            </a:r>
            <a:r>
              <a:rPr b="1" spc="20" dirty="0"/>
              <a:t>O</a:t>
            </a:r>
            <a:r>
              <a:rPr b="1" spc="-235" dirty="0"/>
              <a:t> </a:t>
            </a:r>
            <a:r>
              <a:rPr b="1" spc="-10" dirty="0"/>
              <a:t>AR</a:t>
            </a:r>
            <a:r>
              <a:rPr b="1" spc="15" dirty="0"/>
              <a:t>E</a:t>
            </a:r>
            <a:r>
              <a:rPr b="1" spc="-35" dirty="0"/>
              <a:t> </a:t>
            </a:r>
            <a:r>
              <a:rPr b="1" spc="-10" dirty="0"/>
              <a:t>T</a:t>
            </a:r>
            <a:r>
              <a:rPr b="1" spc="-15" dirty="0"/>
              <a:t>H</a:t>
            </a:r>
            <a:r>
              <a:rPr b="1" spc="15" dirty="0"/>
              <a:t>E</a:t>
            </a:r>
            <a:r>
              <a:rPr b="1" spc="-35" dirty="0"/>
              <a:t> </a:t>
            </a:r>
            <a:r>
              <a:rPr b="1" spc="-20" dirty="0"/>
              <a:t>E</a:t>
            </a:r>
            <a:r>
              <a:rPr b="1" spc="30" dirty="0"/>
              <a:t>N</a:t>
            </a:r>
            <a:r>
              <a:rPr b="1" spc="15" dirty="0"/>
              <a:t>D</a:t>
            </a:r>
            <a:r>
              <a:rPr b="1" spc="-45" dirty="0"/>
              <a:t> </a:t>
            </a:r>
            <a:r>
              <a:rPr b="1" dirty="0"/>
              <a:t>U</a:t>
            </a:r>
            <a:r>
              <a:rPr b="1" spc="10" dirty="0"/>
              <a:t>S</a:t>
            </a:r>
            <a:r>
              <a:rPr b="1" spc="-25" dirty="0"/>
              <a:t>E</a:t>
            </a:r>
            <a:r>
              <a:rPr b="1" spc="-10" dirty="0"/>
              <a:t>R</a:t>
            </a:r>
            <a:r>
              <a:rPr b="1" spc="5" dirty="0"/>
              <a:t>S?</a:t>
            </a:r>
            <a:endParaRPr b="1"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F9367045-CC57-D07B-531E-496A636E3DDC}"/>
              </a:ext>
            </a:extLst>
          </p:cNvPr>
          <p:cNvSpPr txBox="1"/>
          <p:nvPr/>
        </p:nvSpPr>
        <p:spPr>
          <a:xfrm>
            <a:off x="990600" y="1981200"/>
            <a:ext cx="5257800" cy="3693319"/>
          </a:xfrm>
          <a:prstGeom prst="rect">
            <a:avLst/>
          </a:prstGeom>
          <a:noFill/>
        </p:spPr>
        <p:txBody>
          <a:bodyPr wrap="square" rtlCol="0">
            <a:spAutoFit/>
          </a:bodyPr>
          <a:lstStyle/>
          <a:p>
            <a:pPr marL="285750" indent="-285750">
              <a:buFont typeface="Arial" panose="020B0604020202020204" pitchFamily="34" charset="0"/>
              <a:buChar char="•"/>
            </a:pPr>
            <a:r>
              <a:rPr lang="en-IN" sz="2400" b="1" dirty="0"/>
              <a:t>HR Professionals and Employers</a:t>
            </a:r>
          </a:p>
          <a:p>
            <a:pPr marL="285750" indent="-285750">
              <a:buFont typeface="Arial" panose="020B0604020202020204" pitchFamily="34" charset="0"/>
              <a:buChar char="•"/>
            </a:pPr>
            <a:r>
              <a:rPr lang="en-IN" sz="2400" b="1" dirty="0"/>
              <a:t>Employees and Job Seekers</a:t>
            </a:r>
          </a:p>
          <a:p>
            <a:pPr marL="285750" indent="-285750">
              <a:buFont typeface="Arial" panose="020B0604020202020204" pitchFamily="34" charset="0"/>
              <a:buChar char="•"/>
            </a:pPr>
            <a:r>
              <a:rPr lang="en-IN" sz="2400" b="1" dirty="0"/>
              <a:t>Legal and Compliance Teams</a:t>
            </a:r>
          </a:p>
          <a:p>
            <a:pPr marL="285750" indent="-285750">
              <a:buFont typeface="Arial" panose="020B0604020202020204" pitchFamily="34" charset="0"/>
              <a:buChar char="•"/>
            </a:pPr>
            <a:r>
              <a:rPr lang="en-US" sz="2400" b="1" dirty="0"/>
              <a:t>Policy Makers and Government Agencies</a:t>
            </a:r>
            <a:endParaRPr lang="en-IN" sz="2400" b="1" dirty="0"/>
          </a:p>
          <a:p>
            <a:pPr marL="285750" indent="-285750">
              <a:buFont typeface="Arial" panose="020B0604020202020204" pitchFamily="34" charset="0"/>
              <a:buChar char="•"/>
            </a:pPr>
            <a:r>
              <a:rPr lang="en-US" sz="2400" b="1" dirty="0"/>
              <a:t>Labor Unions and Advocacy Groups</a:t>
            </a:r>
            <a:endParaRPr lang="en-IN" sz="2400" b="1" dirty="0"/>
          </a:p>
          <a:p>
            <a:pPr marL="285750" indent="-285750">
              <a:buFont typeface="Arial" panose="020B0604020202020204" pitchFamily="34" charset="0"/>
              <a:buChar char="•"/>
            </a:pPr>
            <a:r>
              <a:rPr lang="en-IN" sz="2400" b="1" dirty="0"/>
              <a:t>Academic Researchers and Economists</a:t>
            </a:r>
            <a:r>
              <a:rPr lang="en-IN" sz="2400" dirty="0"/>
              <a:t> </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68A63915-9BB0-BF16-29A4-B63000E7DAE4}"/>
              </a:ext>
            </a:extLst>
          </p:cNvPr>
          <p:cNvSpPr txBox="1"/>
          <p:nvPr/>
        </p:nvSpPr>
        <p:spPr>
          <a:xfrm>
            <a:off x="2819400" y="1509396"/>
            <a:ext cx="8229600" cy="5355312"/>
          </a:xfrm>
          <a:prstGeom prst="rect">
            <a:avLst/>
          </a:prstGeom>
          <a:noFill/>
        </p:spPr>
        <p:txBody>
          <a:bodyPr wrap="square" rtlCol="0">
            <a:spAutoFit/>
          </a:bodyPr>
          <a:lstStyle/>
          <a:p>
            <a:pPr marL="285750" indent="-285750">
              <a:buFont typeface="Arial" panose="020B0604020202020204" pitchFamily="34" charset="0"/>
              <a:buChar char="•"/>
            </a:pPr>
            <a:r>
              <a:rPr lang="en-US" dirty="0"/>
              <a:t>FILTERATION- SELECTING THE FEATURES FOR THE PROJECT</a:t>
            </a:r>
          </a:p>
          <a:p>
            <a:r>
              <a:rPr lang="en-US" dirty="0"/>
              <a:t>                       - FOR OMITTING THE EMPTY CELLS</a:t>
            </a:r>
          </a:p>
          <a:p>
            <a:endParaRPr lang="en-US" dirty="0"/>
          </a:p>
          <a:p>
            <a:pPr marL="285750" indent="-285750">
              <a:buFont typeface="Arial" panose="020B0604020202020204" pitchFamily="34" charset="0"/>
              <a:buChar char="•"/>
            </a:pPr>
            <a:r>
              <a:rPr lang="en-US" dirty="0"/>
              <a:t>PIVOT TABLE-  FOR OMITTING THE BLANK CELLS</a:t>
            </a:r>
          </a:p>
          <a:p>
            <a:r>
              <a:rPr lang="en-US" dirty="0"/>
              <a:t>                       - ADDED FILTERS, ROWS, COLUMNS </a:t>
            </a:r>
          </a:p>
          <a:p>
            <a:endParaRPr lang="en-US" dirty="0"/>
          </a:p>
          <a:p>
            <a:pPr marL="285750" indent="-285750">
              <a:buFont typeface="Arial" panose="020B0604020202020204" pitchFamily="34" charset="0"/>
              <a:buChar char="•"/>
            </a:pPr>
            <a:r>
              <a:rPr lang="en-US" dirty="0"/>
              <a:t>CHART- BAR GRAPH AS A PROJECT RESULT</a:t>
            </a:r>
          </a:p>
          <a:p>
            <a:endParaRPr lang="en-US" dirty="0"/>
          </a:p>
          <a:p>
            <a:r>
              <a:rPr lang="en-US" dirty="0"/>
              <a:t>SOLUTION FOR THE PROBLEM : </a:t>
            </a:r>
          </a:p>
          <a:p>
            <a:r>
              <a:rPr lang="en-US" b="1" dirty="0"/>
              <a:t>Improved Classification Tools and Systems</a:t>
            </a:r>
            <a:r>
              <a:rPr lang="en-US" dirty="0"/>
              <a:t>:</a:t>
            </a:r>
          </a:p>
          <a:p>
            <a:pPr>
              <a:buFont typeface="Arial" panose="020B0604020202020204" pitchFamily="34" charset="0"/>
              <a:buChar char="•"/>
            </a:pPr>
            <a:r>
              <a:rPr lang="en-US" b="1" dirty="0"/>
              <a:t>Automated Classification Software</a:t>
            </a:r>
            <a:r>
              <a:rPr lang="en-US" dirty="0"/>
              <a:t>: Develop and implement tools that help employers accurately classify workers based on specific criteria, reducing the likelihood of misclassification.</a:t>
            </a:r>
          </a:p>
          <a:p>
            <a:pPr>
              <a:buFont typeface="Arial" panose="020B0604020202020204" pitchFamily="34" charset="0"/>
              <a:buChar char="•"/>
            </a:pPr>
            <a:r>
              <a:rPr lang="en-US" b="1" dirty="0"/>
              <a:t>Compliance Monitoring Systems</a:t>
            </a:r>
            <a:r>
              <a:rPr lang="en-US" dirty="0"/>
              <a:t>: Use technology to monitor and flag potential misclassifications, helping organizations remain compliant with labor laws</a:t>
            </a:r>
          </a:p>
          <a:p>
            <a:endParaRPr lang="en-US" dirty="0"/>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143000" y="548390"/>
            <a:ext cx="8596668" cy="1320800"/>
          </a:xfrm>
        </p:spPr>
        <p:txBody>
          <a:bodyPr/>
          <a:lstStyle/>
          <a:p>
            <a:r>
              <a:rPr lang="en-IN" b="1" dirty="0"/>
              <a:t>Dataset Description</a:t>
            </a:r>
          </a:p>
        </p:txBody>
      </p:sp>
      <p:sp>
        <p:nvSpPr>
          <p:cNvPr id="4" name="TextBox 3">
            <a:extLst>
              <a:ext uri="{FF2B5EF4-FFF2-40B4-BE49-F238E27FC236}">
                <a16:creationId xmlns:a16="http://schemas.microsoft.com/office/drawing/2014/main" id="{6FC0EBB3-3F81-EBDA-C885-F0003E488041}"/>
              </a:ext>
            </a:extLst>
          </p:cNvPr>
          <p:cNvSpPr txBox="1"/>
          <p:nvPr/>
        </p:nvSpPr>
        <p:spPr>
          <a:xfrm>
            <a:off x="1524000" y="1869190"/>
            <a:ext cx="7086600" cy="4062651"/>
          </a:xfrm>
          <a:prstGeom prst="rect">
            <a:avLst/>
          </a:prstGeom>
          <a:noFill/>
        </p:spPr>
        <p:txBody>
          <a:bodyPr wrap="square" rtlCol="0">
            <a:spAutoFit/>
          </a:bodyPr>
          <a:lstStyle/>
          <a:p>
            <a:pPr marL="285750" indent="-285750">
              <a:buFont typeface="Arial" panose="020B0604020202020204" pitchFamily="34" charset="0"/>
              <a:buChar char="•"/>
            </a:pPr>
            <a:r>
              <a:rPr lang="en-IN" sz="2000" b="1" dirty="0"/>
              <a:t>EMPLOYMENT DATA SET – TAKEN FROM “KAGGLE”</a:t>
            </a:r>
          </a:p>
          <a:p>
            <a:pPr marL="285750" indent="-285750">
              <a:buFont typeface="Arial" panose="020B0604020202020204" pitchFamily="34" charset="0"/>
              <a:buChar char="•"/>
            </a:pPr>
            <a:r>
              <a:rPr lang="en-IN" sz="2000" b="1" dirty="0"/>
              <a:t>FROM 26 CHARACTERISTICS- SELECTED 12 FEATURES</a:t>
            </a:r>
          </a:p>
          <a:p>
            <a:pPr marL="342900" indent="-342900">
              <a:buFont typeface="+mj-lt"/>
              <a:buAutoNum type="alphaLcParenR"/>
            </a:pPr>
            <a:r>
              <a:rPr lang="en-IN" sz="2000" b="1" dirty="0"/>
              <a:t>EMPLOYMENT NAME</a:t>
            </a:r>
          </a:p>
          <a:p>
            <a:pPr marL="342900" indent="-342900">
              <a:buFont typeface="+mj-lt"/>
              <a:buAutoNum type="alphaLcParenR"/>
            </a:pPr>
            <a:r>
              <a:rPr lang="en-IN" sz="2000" b="1" dirty="0"/>
              <a:t>START DATE / EXIT DATE</a:t>
            </a:r>
          </a:p>
          <a:p>
            <a:pPr marL="342900" indent="-342900">
              <a:buFont typeface="+mj-lt"/>
              <a:buAutoNum type="alphaLcParenR"/>
            </a:pPr>
            <a:r>
              <a:rPr lang="en-IN" sz="2000" b="1" dirty="0"/>
              <a:t>EMAIL ID</a:t>
            </a:r>
          </a:p>
          <a:p>
            <a:pPr marL="342900" indent="-342900">
              <a:buFont typeface="+mj-lt"/>
              <a:buAutoNum type="alphaLcParenR"/>
            </a:pPr>
            <a:r>
              <a:rPr lang="en-IN" sz="2000" b="1" dirty="0"/>
              <a:t>BUSINESS UNIT</a:t>
            </a:r>
          </a:p>
          <a:p>
            <a:pPr marL="342900" indent="-342900">
              <a:buFont typeface="+mj-lt"/>
              <a:buAutoNum type="alphaLcParenR"/>
            </a:pPr>
            <a:r>
              <a:rPr lang="en-IN" sz="2000" b="1" dirty="0"/>
              <a:t>EMPLOYMENT CLASSIFICATION</a:t>
            </a:r>
          </a:p>
          <a:p>
            <a:pPr marL="342900" indent="-342900">
              <a:buFont typeface="+mj-lt"/>
              <a:buAutoNum type="alphaLcParenR"/>
            </a:pPr>
            <a:r>
              <a:rPr lang="en-IN" sz="2000" b="1" dirty="0"/>
              <a:t>EMPLOYMENT STATUS</a:t>
            </a:r>
          </a:p>
          <a:p>
            <a:pPr marL="342900" indent="-342900">
              <a:buFont typeface="+mj-lt"/>
              <a:buAutoNum type="alphaLcParenR"/>
            </a:pPr>
            <a:r>
              <a:rPr lang="en-IN" sz="2000" b="1" dirty="0"/>
              <a:t>DIVISION</a:t>
            </a:r>
          </a:p>
          <a:p>
            <a:pPr marL="342900" indent="-342900">
              <a:buFont typeface="+mj-lt"/>
              <a:buAutoNum type="alphaLcParenR"/>
            </a:pPr>
            <a:r>
              <a:rPr lang="en-IN" sz="2000" b="1" dirty="0"/>
              <a:t>GENDER</a:t>
            </a:r>
          </a:p>
          <a:p>
            <a:pPr marL="342900" indent="-342900">
              <a:buFont typeface="+mj-lt"/>
              <a:buAutoNum type="alphaLcParenR"/>
            </a:pPr>
            <a:r>
              <a:rPr lang="en-IN" sz="2000" b="1" dirty="0"/>
              <a:t>DEPARTMENGT TYPE</a:t>
            </a:r>
          </a:p>
          <a:p>
            <a:pPr marL="342900" indent="-342900">
              <a:buFont typeface="+mj-lt"/>
              <a:buAutoNum type="alphaLcParenR"/>
            </a:pPr>
            <a:r>
              <a:rPr lang="en-IN" sz="2000" b="1" dirty="0"/>
              <a:t>PERFORMANCE METRICS</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b="1" spc="15" dirty="0"/>
              <a:t>THE</a:t>
            </a:r>
            <a:r>
              <a:rPr sz="4250" b="1" spc="20" dirty="0"/>
              <a:t> </a:t>
            </a:r>
            <a:r>
              <a:rPr lang="en-US" sz="4250" b="1" spc="20" dirty="0"/>
              <a:t>"</a:t>
            </a:r>
            <a:r>
              <a:rPr sz="4250" b="1" spc="10" dirty="0"/>
              <a:t>WOW</a:t>
            </a:r>
            <a:r>
              <a:rPr lang="en-US" sz="4250" b="1" spc="10" dirty="0"/>
              <a:t>"</a:t>
            </a:r>
            <a:r>
              <a:rPr sz="4250" b="1" spc="85" dirty="0"/>
              <a:t> </a:t>
            </a:r>
            <a:r>
              <a:rPr sz="4250" b="1" spc="10" dirty="0"/>
              <a:t>IN</a:t>
            </a:r>
            <a:r>
              <a:rPr sz="4250" b="1" spc="-5" dirty="0"/>
              <a:t> </a:t>
            </a:r>
            <a:r>
              <a:rPr sz="4250" b="1" spc="15" dirty="0"/>
              <a:t>OUR</a:t>
            </a:r>
            <a:r>
              <a:rPr sz="4250" b="1" spc="-10" dirty="0"/>
              <a:t> </a:t>
            </a:r>
            <a:r>
              <a:rPr sz="4250" b="1" spc="20" dirty="0"/>
              <a:t>SOLUTION</a:t>
            </a:r>
            <a:endParaRPr sz="4250" b="1"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49EDAE6-09D2-BFAC-BCC5-41E820D4A960}"/>
              </a:ext>
            </a:extLst>
          </p:cNvPr>
          <p:cNvSpPr txBox="1"/>
          <p:nvPr/>
        </p:nvSpPr>
        <p:spPr>
          <a:xfrm>
            <a:off x="2362200" y="1828800"/>
            <a:ext cx="6324600" cy="1569660"/>
          </a:xfrm>
          <a:prstGeom prst="rect">
            <a:avLst/>
          </a:prstGeom>
          <a:noFill/>
        </p:spPr>
        <p:txBody>
          <a:bodyPr wrap="square" rtlCol="0">
            <a:spAutoFit/>
          </a:bodyPr>
          <a:lstStyle/>
          <a:p>
            <a:pPr marL="342900" indent="-342900">
              <a:buFont typeface="+mj-lt"/>
              <a:buAutoNum type="arabicPeriod"/>
            </a:pPr>
            <a:r>
              <a:rPr lang="en-IN" sz="3200" dirty="0"/>
              <a:t>PIVOT TABLE</a:t>
            </a:r>
          </a:p>
          <a:p>
            <a:pPr marL="342900" indent="-342900">
              <a:buFont typeface="+mj-lt"/>
              <a:buAutoNum type="arabicPeriod"/>
            </a:pPr>
            <a:r>
              <a:rPr lang="en-IN" sz="3200" dirty="0"/>
              <a:t>CONDITIONAL FORMATTING</a:t>
            </a:r>
          </a:p>
          <a:p>
            <a:pPr marL="342900" indent="-342900">
              <a:buFont typeface="+mj-lt"/>
              <a:buAutoNum type="arabicPeriod"/>
            </a:pPr>
            <a:r>
              <a:rPr lang="en-IN" sz="3200" dirty="0"/>
              <a:t>CHARTS AND GRAPH</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280</TotalTime>
  <Words>712</Words>
  <Application>Microsoft Office PowerPoint</Application>
  <PresentationFormat>Widescreen</PresentationFormat>
  <Paragraphs>135</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Aptos Narrow</vt:lpstr>
      <vt:lpstr>Arial</vt:lpstr>
      <vt:lpstr>Calibri</vt:lpstr>
      <vt:lpstr>Impact</vt:lpstr>
      <vt:lpstr>Roboto</vt:lpstr>
      <vt:lpstr>Times New Roman</vt:lpstr>
      <vt:lpstr>Trebuchet MS</vt:lpstr>
      <vt:lpstr>Main Event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NITHILA M</cp:lastModifiedBy>
  <cp:revision>15</cp:revision>
  <dcterms:created xsi:type="dcterms:W3CDTF">2024-03-29T15:07:22Z</dcterms:created>
  <dcterms:modified xsi:type="dcterms:W3CDTF">2024-09-01T14:54:02Z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