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59F18-61BC-4267-A921-B3ED3C8937BE}" v="1" dt="2024-04-01T15:30:29.2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437822"/>
            <a:ext cx="312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au813821244052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791200" y="1909762"/>
            <a:ext cx="3675253" cy="553998"/>
          </a:xfrm>
        </p:spPr>
        <p:txBody>
          <a:bodyPr/>
          <a:lstStyle/>
          <a:p>
            <a:r>
              <a:rPr lang="en-US" sz="3600" dirty="0"/>
              <a:t>T Sakthikeerthika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945F7-3370-8B8A-5FDC-FF796B4BDB81}"/>
              </a:ext>
            </a:extLst>
          </p:cNvPr>
          <p:cNvSpPr txBox="1"/>
          <p:nvPr/>
        </p:nvSpPr>
        <p:spPr>
          <a:xfrm>
            <a:off x="4065058" y="3245657"/>
            <a:ext cx="5336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Naan Mudhlvan Project  </a:t>
            </a:r>
            <a:r>
              <a:rPr lang="en-IN" dirty="0"/>
              <a:t>- Semester 6</a:t>
            </a:r>
          </a:p>
          <a:p>
            <a:r>
              <a:rPr lang="en-IN" sz="2800" dirty="0"/>
              <a:t>Generative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9BA6-4972-59E2-3D48-D12E96CDFB0E}"/>
              </a:ext>
            </a:extLst>
          </p:cNvPr>
          <p:cNvSpPr txBox="1"/>
          <p:nvPr/>
        </p:nvSpPr>
        <p:spPr>
          <a:xfrm>
            <a:off x="5334000" y="481652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Saranathan College of Engineering</a:t>
            </a:r>
          </a:p>
          <a:p>
            <a:r>
              <a:rPr lang="en-IN" dirty="0"/>
              <a:t>Year III- CSBS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52400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dirty="0">
                <a:latin typeface="Trebuchet MS"/>
                <a:cs typeface="Trebuchet MS"/>
              </a:rPr>
              <a:t>M</a:t>
            </a:r>
            <a:r>
              <a:rPr sz="3600" b="1" dirty="0">
                <a:latin typeface="Trebuchet MS"/>
                <a:cs typeface="Trebuchet MS"/>
              </a:rPr>
              <a:t>O</a:t>
            </a:r>
            <a:r>
              <a:rPr sz="3600" b="1" spc="-15" dirty="0">
                <a:latin typeface="Trebuchet MS"/>
                <a:cs typeface="Trebuchet MS"/>
              </a:rPr>
              <a:t>D</a:t>
            </a:r>
            <a:r>
              <a:rPr sz="3600" b="1" spc="-35" dirty="0">
                <a:latin typeface="Trebuchet MS"/>
                <a:cs typeface="Trebuchet MS"/>
              </a:rPr>
              <a:t>E</a:t>
            </a:r>
            <a:r>
              <a:rPr sz="3600" b="1" spc="-30" dirty="0">
                <a:latin typeface="Trebuchet MS"/>
                <a:cs typeface="Trebuchet MS"/>
              </a:rPr>
              <a:t>LL</a:t>
            </a:r>
            <a:r>
              <a:rPr sz="3600" b="1" spc="-5" dirty="0">
                <a:latin typeface="Trebuchet MS"/>
                <a:cs typeface="Trebuchet MS"/>
              </a:rPr>
              <a:t>I</a:t>
            </a:r>
            <a:r>
              <a:rPr sz="3600" b="1" spc="30" dirty="0">
                <a:latin typeface="Trebuchet MS"/>
                <a:cs typeface="Trebuchet MS"/>
              </a:rPr>
              <a:t>N</a:t>
            </a:r>
            <a:r>
              <a:rPr sz="3600" b="1" spc="5" dirty="0"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066800"/>
            <a:ext cx="9372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dirty="0"/>
              <a:t>Data Preparation: </a:t>
            </a:r>
            <a:r>
              <a:rPr lang="en-US" sz="2400" dirty="0"/>
              <a:t>The modelling process begins with data preprocessing: cleaning text data, tokenization, and vectorization using word embeddings. 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Architecture: </a:t>
            </a:r>
            <a:r>
              <a:rPr lang="en-US" sz="2400" dirty="0"/>
              <a:t>Design a CNN architecture suitable for the sentiment analysis task, considering factors like convolutional layers, pooling layers, and dense layers.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Compilation: </a:t>
            </a:r>
            <a:r>
              <a:rPr lang="en-US" sz="2400" dirty="0"/>
              <a:t>The model is compiled with binary cross entropy loss and the Adam optimizer.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Training: </a:t>
            </a:r>
            <a:r>
              <a:rPr lang="en-US" sz="2400" dirty="0"/>
              <a:t>Train the CNN model using the training data, specifying the number of epochs and batch size.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Model Evaluation: </a:t>
            </a:r>
            <a:r>
              <a:rPr lang="en-US" sz="2400" dirty="0"/>
              <a:t>Evaluate the trained model using the validation set to assess its performance and adjust hyperparameters if necessary.</a:t>
            </a:r>
          </a:p>
          <a:p>
            <a:pPr algn="l">
              <a:buFont typeface="+mj-lt"/>
              <a:buAutoNum type="arabicPeriod"/>
            </a:pPr>
            <a:r>
              <a:rPr lang="en-US" sz="2400" b="1" dirty="0"/>
              <a:t>Performance Evaluation: </a:t>
            </a:r>
            <a:r>
              <a:rPr lang="en-US" sz="2400" dirty="0"/>
              <a:t>Evaluate the model's performance using metrics such as accuracy.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81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15" dirty="0">
                <a:latin typeface="Trebuchet MS"/>
                <a:cs typeface="Trebuchet MS"/>
              </a:rPr>
              <a:t>M</a:t>
            </a:r>
            <a:r>
              <a:rPr lang="en-US" sz="3600" b="1" dirty="0">
                <a:latin typeface="Trebuchet MS"/>
                <a:cs typeface="Trebuchet MS"/>
              </a:rPr>
              <a:t>O</a:t>
            </a:r>
            <a:r>
              <a:rPr lang="en-US" sz="3600" b="1" spc="-15" dirty="0">
                <a:latin typeface="Trebuchet MS"/>
                <a:cs typeface="Trebuchet MS"/>
              </a:rPr>
              <a:t>D</a:t>
            </a:r>
            <a:r>
              <a:rPr lang="en-US" sz="3600" b="1" spc="-35" dirty="0">
                <a:latin typeface="Trebuchet MS"/>
                <a:cs typeface="Trebuchet MS"/>
              </a:rPr>
              <a:t>E</a:t>
            </a:r>
            <a:r>
              <a:rPr lang="en-US" sz="3600" b="1" spc="-30" dirty="0">
                <a:latin typeface="Trebuchet MS"/>
                <a:cs typeface="Trebuchet MS"/>
              </a:rPr>
              <a:t>LL</a:t>
            </a:r>
            <a:r>
              <a:rPr lang="en-US" sz="3600" b="1" spc="-5" dirty="0">
                <a:latin typeface="Trebuchet MS"/>
                <a:cs typeface="Trebuchet MS"/>
              </a:rPr>
              <a:t>I</a:t>
            </a:r>
            <a:r>
              <a:rPr lang="en-US" sz="3600" b="1" spc="30" dirty="0">
                <a:latin typeface="Trebuchet MS"/>
                <a:cs typeface="Trebuchet MS"/>
              </a:rPr>
              <a:t>N</a:t>
            </a:r>
            <a:r>
              <a:rPr lang="en-US" sz="3600" b="1" spc="5" dirty="0">
                <a:latin typeface="Trebuchet MS"/>
                <a:cs typeface="Trebuchet MS"/>
              </a:rPr>
              <a:t>G</a:t>
            </a:r>
            <a:endParaRPr lang="en-US" sz="3600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6E997-923D-710F-CF99-F34F3DE7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5638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510" y="151190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R</a:t>
            </a:r>
            <a:r>
              <a:rPr sz="3600" spc="-40" dirty="0"/>
              <a:t>E</a:t>
            </a:r>
            <a:r>
              <a:rPr sz="3600" spc="15" dirty="0"/>
              <a:t>S</a:t>
            </a:r>
            <a:r>
              <a:rPr sz="3600" spc="-30" dirty="0"/>
              <a:t>U</a:t>
            </a:r>
            <a:r>
              <a:rPr sz="3600" spc="-405" dirty="0"/>
              <a:t>L</a:t>
            </a:r>
            <a:r>
              <a:rPr sz="36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19094"/>
            <a:ext cx="843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My CNN model achieved an accuracy of </a:t>
            </a:r>
            <a:r>
              <a:rPr lang="en-US" sz="2400" u="sng" dirty="0">
                <a:solidFill>
                  <a:srgbClr val="FF0000"/>
                </a:solidFill>
              </a:rPr>
              <a:t>90.68%</a:t>
            </a:r>
            <a:r>
              <a:rPr lang="en-US" sz="2400" dirty="0"/>
              <a:t> on the test 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2C3E6-4458-6D11-1676-1A8A7B7D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1" y="1981200"/>
            <a:ext cx="112204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281237"/>
            <a:ext cx="7086600" cy="34575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endParaRPr sz="5400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1375" y="2354988"/>
            <a:ext cx="8597266" cy="21480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US" dirty="0"/>
              <a:t>Binary Text Classification of Yelp Reviews using CNNs.</a:t>
            </a:r>
            <a:br>
              <a:rPr lang="en-US" sz="4400" dirty="0"/>
            </a:b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255" y="1981200"/>
            <a:ext cx="7543800" cy="520460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200" dirty="0"/>
              <a:t>1.Problem  Statement</a:t>
            </a:r>
          </a:p>
          <a:p>
            <a:r>
              <a:rPr lang="en-US" sz="3200" dirty="0"/>
              <a:t>2.Project Overview</a:t>
            </a:r>
          </a:p>
          <a:p>
            <a:r>
              <a:rPr lang="en-US" sz="3200" dirty="0"/>
              <a:t>3.Who are the End Users?</a:t>
            </a:r>
          </a:p>
          <a:p>
            <a:r>
              <a:rPr lang="en-US" sz="3200" dirty="0"/>
              <a:t>4.Your Solution and  its Value Proposition</a:t>
            </a:r>
          </a:p>
          <a:p>
            <a:r>
              <a:rPr lang="en-US" sz="3200" dirty="0"/>
              <a:t>5.The WOW in your Solution</a:t>
            </a:r>
          </a:p>
          <a:p>
            <a:r>
              <a:rPr lang="en-US" sz="3200" dirty="0"/>
              <a:t>6.Modelling</a:t>
            </a:r>
          </a:p>
          <a:p>
            <a:r>
              <a:rPr lang="en-US" sz="3200" dirty="0"/>
              <a:t>7.Results</a:t>
            </a:r>
          </a:p>
          <a:p>
            <a:endParaRPr lang="en-US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71732"/>
            <a:ext cx="1733550" cy="3009898"/>
          </a:xfrm>
          <a:prstGeom prst="rect">
            <a:avLst/>
          </a:prstGeom>
          <a:noFill/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/>
              <a:t>A</a:t>
            </a:r>
            <a:r>
              <a:rPr sz="3600" spc="-5" dirty="0"/>
              <a:t>G</a:t>
            </a:r>
            <a:r>
              <a:rPr sz="3600" spc="-35" dirty="0"/>
              <a:t>E</a:t>
            </a:r>
            <a:r>
              <a:rPr sz="3600" spc="15" dirty="0"/>
              <a:t>N</a:t>
            </a:r>
            <a:r>
              <a:rPr sz="36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3276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1200" y="838200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/>
              <a:t>P</a:t>
            </a:r>
            <a:r>
              <a:rPr sz="3600" spc="15" dirty="0"/>
              <a:t>ROB</a:t>
            </a:r>
            <a:r>
              <a:rPr sz="3600" spc="55" dirty="0"/>
              <a:t>L</a:t>
            </a:r>
            <a:r>
              <a:rPr sz="3600" spc="-20" dirty="0"/>
              <a:t>E</a:t>
            </a:r>
            <a:r>
              <a:rPr sz="3600" spc="20" dirty="0"/>
              <a:t>M</a:t>
            </a:r>
            <a:r>
              <a:rPr lang="en-US" sz="3600" dirty="0"/>
              <a:t> </a:t>
            </a:r>
            <a:r>
              <a:rPr sz="3600" spc="10" dirty="0"/>
              <a:t>S</a:t>
            </a:r>
            <a:r>
              <a:rPr sz="3600" spc="-370" dirty="0"/>
              <a:t>T</a:t>
            </a:r>
            <a:r>
              <a:rPr sz="3600" spc="-375" dirty="0"/>
              <a:t>A</a:t>
            </a:r>
            <a:r>
              <a:rPr sz="3600" spc="15" dirty="0"/>
              <a:t>T</a:t>
            </a:r>
            <a:r>
              <a:rPr sz="3600" spc="-10" dirty="0"/>
              <a:t>E</a:t>
            </a:r>
            <a:r>
              <a:rPr sz="3600" spc="-20" dirty="0"/>
              <a:t>ME</a:t>
            </a:r>
            <a:r>
              <a:rPr sz="3600" spc="10" dirty="0"/>
              <a:t>NT</a:t>
            </a:r>
            <a:endParaRPr sz="3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68335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In the vast sea of online reviews, distinguishing between positive and negative feedback is crucial for businesses to understand customer sentiment and improve services. Manual review classification is time-consuming and prone to errors. How can we automate the process of categorizing Yelp reviews into positive or negative sentiment accurately and efficiently?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838200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u="sng" spc="5" dirty="0"/>
              <a:t>PROJECT</a:t>
            </a:r>
            <a:r>
              <a:rPr lang="en-US" sz="3200" u="sng" spc="5" dirty="0"/>
              <a:t> </a:t>
            </a:r>
            <a:r>
              <a:rPr sz="3200" u="sng" spc="-20" dirty="0"/>
              <a:t>OVERVIEW</a:t>
            </a:r>
            <a:endParaRPr sz="3200" u="sng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05000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leverage Convolutional Neural Networks (CNNs) to build a binary text classification model that automatically classifies Yelp reviews into two categories: positive and negative. By utilizing advanced NLP techniques and deep learning, we seek to create a model that not only improves accuracy over traditional methods but also offers insights into the features driving sentiment in customer reviews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C245-54F0-833F-77CD-998345D7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0681335" cy="758190"/>
          </a:xfrm>
        </p:spPr>
        <p:txBody>
          <a:bodyPr/>
          <a:lstStyle/>
          <a:p>
            <a:r>
              <a:rPr lang="en-IN" dirty="0"/>
              <a:t>STEPS: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31554-04BA-4675-06EE-AAB1A7BD9176}"/>
              </a:ext>
            </a:extLst>
          </p:cNvPr>
          <p:cNvSpPr txBox="1"/>
          <p:nvPr/>
        </p:nvSpPr>
        <p:spPr>
          <a:xfrm>
            <a:off x="1676400" y="1219200"/>
            <a:ext cx="61002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</a:rPr>
              <a:t>1.Download and Import necessary libraries.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2.Functions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3.Loading Dataset (Yelp Reviews dataset from Kaggle)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4.Shuffeling and splitting the Data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5.Preprocessing and Tokenization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6.Dataset Visualization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7.Sequence Normalization and Encoding Labels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8.Model Preparation and Training (CNN)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9.Visualizing and Evaluating the Results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10.Saving the model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0282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75733" y="220980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Our primary end users are </a:t>
            </a:r>
            <a:r>
              <a:rPr lang="en-US" sz="2800" u="sng" dirty="0">
                <a:solidFill>
                  <a:srgbClr val="FF0000"/>
                </a:solidFill>
              </a:rPr>
              <a:t>business owners </a:t>
            </a:r>
            <a:r>
              <a:rPr lang="en-US" sz="2800" dirty="0"/>
              <a:t>and </a:t>
            </a:r>
            <a:r>
              <a:rPr lang="en-US" sz="2800" u="sng" dirty="0">
                <a:solidFill>
                  <a:srgbClr val="FF0000"/>
                </a:solidFill>
              </a:rPr>
              <a:t>service managers </a:t>
            </a:r>
            <a:r>
              <a:rPr lang="en-US" sz="2800" dirty="0"/>
              <a:t>who rely on customer feedback to make informed decisions. Additionally, </a:t>
            </a:r>
            <a:r>
              <a:rPr lang="en-US" sz="2800" u="sng" dirty="0">
                <a:solidFill>
                  <a:srgbClr val="FF0000"/>
                </a:solidFill>
              </a:rPr>
              <a:t>data analysts </a:t>
            </a:r>
            <a:r>
              <a:rPr lang="en-US" sz="2800" dirty="0"/>
              <a:t>and </a:t>
            </a:r>
            <a:r>
              <a:rPr lang="en-US" sz="2800" u="sng" dirty="0">
                <a:solidFill>
                  <a:srgbClr val="FF0000"/>
                </a:solidFill>
              </a:rPr>
              <a:t>marketing teams </a:t>
            </a:r>
            <a:r>
              <a:rPr lang="en-US" sz="2800" dirty="0"/>
              <a:t>can use our solution to gauge customer sentiment trends over time. The secondary audience includes academic </a:t>
            </a:r>
            <a:r>
              <a:rPr lang="en-US" sz="2800" u="sng" dirty="0"/>
              <a:t>researchers and students </a:t>
            </a:r>
            <a:r>
              <a:rPr lang="en-US" sz="2800" dirty="0"/>
              <a:t>interested in applied NLP and sentiment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200" y="360744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752600"/>
            <a:ext cx="85135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Solution: </a:t>
            </a:r>
          </a:p>
          <a:p>
            <a:pPr algn="just"/>
            <a:r>
              <a:rPr lang="en-US" sz="2400" dirty="0"/>
              <a:t>Our solution employs a CNN model trained on a vast dataset of Yelp reviews. It outperforms traditional text classification models by capturing local dependencies and semantic nuances in textual data.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Value Proposition: </a:t>
            </a:r>
            <a:r>
              <a:rPr lang="en-US" sz="2400" dirty="0"/>
              <a:t>Automate sentiment analysis with high accuracy, reduce manual review analysis costs, and enable real-time sentiment tracking to swiftly address customer concerns and improve service quality.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1066800"/>
            <a:ext cx="754316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/>
              <a:t>THE</a:t>
            </a:r>
            <a:r>
              <a:rPr sz="2800" spc="20" dirty="0"/>
              <a:t> </a:t>
            </a:r>
            <a:r>
              <a:rPr sz="2800" spc="10" dirty="0"/>
              <a:t>WOW</a:t>
            </a:r>
            <a:r>
              <a:rPr sz="2800" spc="85" dirty="0"/>
              <a:t> </a:t>
            </a:r>
            <a:r>
              <a:rPr sz="2800" spc="10" dirty="0"/>
              <a:t>IN</a:t>
            </a:r>
            <a:r>
              <a:rPr sz="2800" spc="-5" dirty="0"/>
              <a:t> </a:t>
            </a:r>
            <a:r>
              <a:rPr sz="2800" spc="15" dirty="0"/>
              <a:t>YOUR</a:t>
            </a:r>
            <a:r>
              <a:rPr sz="2800" spc="-10" dirty="0"/>
              <a:t> </a:t>
            </a:r>
            <a:r>
              <a:rPr sz="2800" spc="20" dirty="0"/>
              <a:t>SOLUTION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3622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What sets my solution apart is its innovative use of CNNs, traditionally used for image processing, in understanding textual content. By adapting these models to NLP, our solution </a:t>
            </a:r>
            <a:r>
              <a:rPr lang="en-US" sz="2400" u="sng" dirty="0">
                <a:solidFill>
                  <a:srgbClr val="FF0000"/>
                </a:solidFill>
              </a:rPr>
              <a:t>captures complex patterns in text data</a:t>
            </a:r>
            <a:r>
              <a:rPr lang="en-US" sz="2400" dirty="0"/>
              <a:t>, achieving remarkable accuracy. Additionally, our model's ability to learn from unstructured text data means it continuously </a:t>
            </a:r>
            <a:r>
              <a:rPr lang="en-US" sz="2400" u="sng" dirty="0">
                <a:solidFill>
                  <a:srgbClr val="FF0000"/>
                </a:solidFill>
              </a:rPr>
              <a:t>improves, offering scalable and dynamic sentiment analysis.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4894A-BCB6-5E63-3DF5-200F65EF4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3"/>
          <a:stretch/>
        </p:blipFill>
        <p:spPr>
          <a:xfrm>
            <a:off x="9219888" y="3878826"/>
            <a:ext cx="2972112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610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T Sakthikeerthika</vt:lpstr>
      <vt:lpstr>Binary Text Classification of Yelp Reviews using CNNs. </vt:lpstr>
      <vt:lpstr>AGENDA</vt:lpstr>
      <vt:lpstr>PROBLEM STATEMENT</vt:lpstr>
      <vt:lpstr>PROJECT OVERVIEW</vt:lpstr>
      <vt:lpstr>STEPS: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 Sai Jahnavi</dc:title>
  <dc:creator>KUSHMA</dc:creator>
  <cp:lastModifiedBy>T.Sakthi keerthika</cp:lastModifiedBy>
  <cp:revision>23</cp:revision>
  <dcterms:created xsi:type="dcterms:W3CDTF">2024-03-29T09:38:41Z</dcterms:created>
  <dcterms:modified xsi:type="dcterms:W3CDTF">2024-04-03T20:55:04Z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