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2" d="100"/>
          <a:sy n="42" d="100"/>
        </p:scale>
        <p:origin x="60" y="6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4/5/2024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 Box 12"/>
          <p:cNvSpPr txBox="1"/>
          <p:nvPr/>
        </p:nvSpPr>
        <p:spPr>
          <a:xfrm>
            <a:off x="2324417" y="1236663"/>
            <a:ext cx="7543165" cy="3956050"/>
          </a:xfrm>
          <a:prstGeom prst="rect">
            <a:avLst/>
          </a:prstGeom>
          <a:noFill/>
        </p:spPr>
        <p:txBody>
          <a:bodyPr wrap="square" rtlCol="0" anchor="t">
            <a:noAutofit/>
          </a:bodyPr>
          <a:lstStyle/>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Name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GB" sz="2000" b="1" dirty="0" err="1">
                <a:solidFill>
                  <a:srgbClr val="00002E"/>
                </a:solidFill>
                <a:latin typeface="Nunito"/>
                <a:ea typeface="Nunito"/>
                <a:cs typeface="Nunito"/>
                <a:sym typeface="Nunito"/>
              </a:rPr>
              <a:t>Sakthimounishwaran</a:t>
            </a:r>
            <a:r>
              <a:rPr lang="en-GB" sz="2000" b="1" dirty="0">
                <a:solidFill>
                  <a:srgbClr val="00002E"/>
                </a:solidFill>
                <a:latin typeface="Nunito"/>
                <a:ea typeface="Nunito"/>
                <a:cs typeface="Nunito"/>
                <a:sym typeface="Nunito"/>
              </a:rPr>
              <a:t> A</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NM.ID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au730321104044</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US" sz="2000" b="1" dirty="0" err="1">
                <a:solidFill>
                  <a:srgbClr val="00002E"/>
                </a:solidFill>
                <a:latin typeface="Nunito"/>
                <a:ea typeface="Nunito"/>
                <a:cs typeface="Nunito"/>
                <a:sym typeface="Nunito"/>
              </a:rPr>
              <a:t>RegNo</a:t>
            </a: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730321104044</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Dept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B.E-CSE</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Year       : 3rd-year</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dirty="0">
                <a:solidFill>
                  <a:srgbClr val="00002E"/>
                </a:solidFill>
                <a:latin typeface="Nunito"/>
                <a:ea typeface="Nunito"/>
                <a:cs typeface="Nunito"/>
                <a:sym typeface="Nunito"/>
              </a:rPr>
              <a:t>        College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Builders Engineering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Content Placeholder 9" descr="Screenshot (12)"/>
          <p:cNvPicPr>
            <a:picLocks noGrp="1" noChangeAspect="1"/>
          </p:cNvPicPr>
          <p:nvPr>
            <p:ph sz="half" idx="2"/>
          </p:nvPr>
        </p:nvPicPr>
        <p:blipFill>
          <a:blip r:embed="rId3"/>
          <a:srcRect l="25862" t="46432" r="26724" b="20341"/>
          <a:stretch>
            <a:fillRect/>
          </a:stretch>
        </p:blipFill>
        <p:spPr>
          <a:xfrm>
            <a:off x="685800" y="1676400"/>
            <a:ext cx="9302750" cy="3664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NEXT WORD PREDICTOR</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194804" y="2040114"/>
            <a:ext cx="8367430" cy="4700122"/>
          </a:xfrm>
          <a:prstGeom prst="rect">
            <a:avLst/>
          </a:prstGeom>
          <a:noFill/>
        </p:spPr>
        <p:txBody>
          <a:bodyPr wrap="square" rtlCol="0">
            <a:noAutofit/>
          </a:bodyPr>
          <a:lstStyle/>
          <a:p>
            <a:r>
              <a:rPr lang="en-US" sz="2800" b="0" i="0" dirty="0">
                <a:solidFill>
                  <a:srgbClr val="0D0D0D"/>
                </a:solidFill>
                <a:effectLst/>
                <a:latin typeface="Söhne"/>
              </a:rPr>
              <a:t>Next word prediction is a technology utilized in natural language processing (NLP) and human-computer interaction. It aims to predict the next word or phrase a user is likely to type or speak based on the context of their input. This predictive capability is commonly integrated into various applications such as virtual keyboards on smartphones, text editors, search engines, and chatbots</a:t>
            </a:r>
            <a:endParaRPr lang="en-GB"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55"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2782570" y="1447800"/>
            <a:ext cx="7056755" cy="483792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and Overview</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Technologies and Techniques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Implementation and Integration</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Benefits of Next Word Prediction</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Challenges and Limitations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Future Directions and Innovations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GB"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59155" y="1509395"/>
            <a:ext cx="7748905" cy="4124206"/>
          </a:xfrm>
          <a:prstGeom prst="rect">
            <a:avLst/>
          </a:prstGeom>
          <a:noFill/>
        </p:spPr>
        <p:txBody>
          <a:bodyPr wrap="square" rtlCol="0">
            <a:spAutoFit/>
          </a:bodyPr>
          <a:lstStyle/>
          <a:p>
            <a:r>
              <a:rPr lang="en-US" b="0" i="0" dirty="0">
                <a:solidFill>
                  <a:srgbClr val="0D0D0D"/>
                </a:solidFill>
                <a:effectLst/>
                <a:latin typeface="Söhne"/>
              </a:rPr>
              <a:t>The objective of addressing the problem statement for next word prediction is to enhance the accuracy, efficiency, and user experience of predictive text input systems .</a:t>
            </a:r>
            <a:r>
              <a:rPr lang="en-US" dirty="0"/>
              <a:t>The predictor should seamlessly integrate into existing text-based applications and provide real-time suggestions to enhance user typing experience.</a:t>
            </a:r>
          </a:p>
          <a:p>
            <a:endParaRPr lang="en-US" dirty="0"/>
          </a:p>
          <a:p>
            <a:r>
              <a:rPr lang="en-GB" altLang="en-US" sz="2800" b="1" dirty="0"/>
              <a:t>Key Challenges</a:t>
            </a:r>
          </a:p>
          <a:p>
            <a:endParaRPr lang="en-GB" altLang="en-US" dirty="0"/>
          </a:p>
          <a:p>
            <a:pPr marL="285750" indent="-285750">
              <a:buFont typeface="Arial" panose="020B0604020202020204" pitchFamily="34" charset="0"/>
              <a:buChar char="•"/>
            </a:pPr>
            <a:r>
              <a:rPr lang="en-GB" altLang="en-US" dirty="0"/>
              <a:t>Prediction Accuracy</a:t>
            </a:r>
          </a:p>
          <a:p>
            <a:pPr marL="285750" indent="-285750">
              <a:buFont typeface="Arial" panose="020B0604020202020204" pitchFamily="34" charset="0"/>
              <a:buChar char="•"/>
            </a:pPr>
            <a:r>
              <a:rPr lang="en-GB" altLang="en-US" dirty="0"/>
              <a:t>Contextual </a:t>
            </a:r>
            <a:r>
              <a:rPr lang="en-US" b="0" i="0" dirty="0">
                <a:solidFill>
                  <a:srgbClr val="0D0D0D"/>
                </a:solidFill>
                <a:effectLst/>
                <a:latin typeface="Söhne"/>
              </a:rPr>
              <a:t>Understanding</a:t>
            </a:r>
            <a:endParaRPr lang="en-GB"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Adaptability and Personalization</a:t>
            </a:r>
            <a:endParaRPr lang="en-GB"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Efficiency and Real-Time Processing</a:t>
            </a:r>
            <a:endParaRPr lang="en-GB"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Multimodal Input Prediction</a:t>
            </a:r>
            <a:endParaRPr lang="en-GB"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Privacy and Data Security</a:t>
            </a:r>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11200" y="1800860"/>
            <a:ext cx="8204200" cy="4399915"/>
          </a:xfrm>
          <a:prstGeom prst="rect">
            <a:avLst/>
          </a:prstGeom>
          <a:noFill/>
        </p:spPr>
        <p:txBody>
          <a:bodyPr wrap="square" rtlCol="0">
            <a:spAutoFit/>
          </a:bodyPr>
          <a:lstStyle/>
          <a:p>
            <a:r>
              <a:rPr lang="en-US"/>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p>
          <a:p>
            <a:endParaRPr lang="en-US"/>
          </a:p>
          <a:p>
            <a:r>
              <a:rPr lang="en-US" sz="2800" b="1"/>
              <a:t> Objectives:</a:t>
            </a:r>
          </a:p>
          <a:p>
            <a:endParaRPr lang="en-US"/>
          </a:p>
          <a:p>
            <a:r>
              <a:rPr lang="en-GB" altLang="en-US"/>
              <a:t>1.</a:t>
            </a:r>
            <a:r>
              <a:rPr lang="en-US"/>
              <a:t>Develop a robust next word prediction system capable of accurately </a:t>
            </a:r>
            <a:r>
              <a:rPr lang="en-GB" altLang="en-US"/>
              <a:t>   </a:t>
            </a:r>
            <a:r>
              <a:rPr lang="en-US"/>
              <a:t>anticipating the next word or phrase based on user input.</a:t>
            </a:r>
          </a:p>
          <a:p>
            <a:r>
              <a:rPr lang="en-GB" altLang="en-US"/>
              <a:t>2.</a:t>
            </a:r>
            <a:r>
              <a:rPr lang="en-US"/>
              <a:t>Optimize prediction models for real-time performance and efficient resource </a:t>
            </a:r>
            <a:r>
              <a:rPr lang="en-GB" altLang="en-US"/>
              <a:t>        </a:t>
            </a:r>
            <a:r>
              <a:rPr lang="en-US"/>
              <a:t>utilization across different platforms (e.g., mobile devices, web browsers).</a:t>
            </a:r>
          </a:p>
          <a:p>
            <a:r>
              <a:rPr lang="en-GB" altLang="en-US"/>
              <a:t>3.</a:t>
            </a:r>
            <a:r>
              <a:rPr lang="en-US"/>
              <a:t>Implement strategies for handling out-of-vocabulary words and continuously improving prediction accuracy through user feedback and data-driven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lstStyle/>
          <a:p>
            <a:r>
              <a:rPr lang="en-US" sz="2400"/>
              <a:t>The end users of the Next Word Predictor can vary across different contexts and applications. Here are some examples of potential end users:</a:t>
            </a:r>
          </a:p>
          <a:p>
            <a:endParaRPr lang="en-US" sz="2400"/>
          </a:p>
          <a:p>
            <a:pPr marL="285750" indent="-285750">
              <a:lnSpc>
                <a:spcPct val="130000"/>
              </a:lnSpc>
              <a:buFont typeface="Arial" panose="020B0604020202020204" pitchFamily="34" charset="0"/>
              <a:buChar char="•"/>
            </a:pPr>
            <a:r>
              <a:rPr lang="en-US" sz="2400"/>
              <a:t>Mobile Device Users</a:t>
            </a:r>
          </a:p>
          <a:p>
            <a:pPr marL="285750" indent="-285750">
              <a:lnSpc>
                <a:spcPct val="130000"/>
              </a:lnSpc>
              <a:buFont typeface="Arial" panose="020B0604020202020204" pitchFamily="34" charset="0"/>
              <a:buChar char="•"/>
            </a:pPr>
            <a:r>
              <a:rPr lang="en-US" sz="2400"/>
              <a:t>Desktop Software Users</a:t>
            </a:r>
          </a:p>
          <a:p>
            <a:pPr marL="285750" indent="-285750">
              <a:lnSpc>
                <a:spcPct val="130000"/>
              </a:lnSpc>
              <a:buFont typeface="Arial" panose="020B0604020202020204" pitchFamily="34" charset="0"/>
              <a:buChar char="•"/>
            </a:pPr>
            <a:r>
              <a:rPr lang="en-US" sz="2400"/>
              <a:t>People with Disabilities</a:t>
            </a:r>
          </a:p>
          <a:p>
            <a:pPr marL="285750" indent="-285750">
              <a:lnSpc>
                <a:spcPct val="130000"/>
              </a:lnSpc>
              <a:buFont typeface="Arial" panose="020B0604020202020204" pitchFamily="34" charset="0"/>
              <a:buChar char="•"/>
            </a:pPr>
            <a:r>
              <a:rPr lang="en-US" sz="2400"/>
              <a:t>Language Learners</a:t>
            </a:r>
          </a:p>
          <a:p>
            <a:pPr marL="285750" indent="-285750">
              <a:lnSpc>
                <a:spcPct val="130000"/>
              </a:lnSpc>
              <a:buFont typeface="Arial" panose="020B0604020202020204" pitchFamily="34" charset="0"/>
              <a:buChar char="•"/>
            </a:pPr>
            <a:r>
              <a:rPr lang="en-US" sz="2400"/>
              <a:t>Professionals</a:t>
            </a:r>
          </a:p>
          <a:p>
            <a:pPr marL="285750" indent="-285750">
              <a:lnSpc>
                <a:spcPct val="130000"/>
              </a:lnSpc>
              <a:buFont typeface="Arial" panose="020B0604020202020204" pitchFamily="34" charset="0"/>
              <a:buChar char="•"/>
            </a:pPr>
            <a:r>
              <a:rPr lang="en-US" sz="2400"/>
              <a:t>Elderly Users</a:t>
            </a:r>
          </a:p>
          <a:p>
            <a:pPr marL="285750" indent="-285750">
              <a:lnSpc>
                <a:spcPct val="130000"/>
              </a:lnSpc>
              <a:buFont typeface="Arial" panose="020B0604020202020204" pitchFamily="34" charset="0"/>
              <a:buChar char="•"/>
            </a:pPr>
            <a:r>
              <a:rPr lang="en-GB" altLang="en-US" sz="2400"/>
              <a:t>Students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971800" y="1371600"/>
            <a:ext cx="7181850" cy="5323205"/>
          </a:xfrm>
          <a:prstGeom prst="rect">
            <a:avLst/>
          </a:prstGeom>
          <a:noFill/>
        </p:spPr>
        <p:txBody>
          <a:bodyPr wrap="square" rtlCol="0">
            <a:noAutofit/>
          </a:bodyPr>
          <a:lstStyle/>
          <a:p>
            <a:r>
              <a:rPr lang="en-GB" altLang="en-US"/>
              <a:t>T</a:t>
            </a:r>
            <a:r>
              <a:rPr lang="en-US"/>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lang="en-GB" altLang="en-US"/>
              <a:t> </a:t>
            </a:r>
          </a:p>
          <a:p>
            <a:endParaRPr lang="en-GB" altLang="en-US"/>
          </a:p>
          <a:p>
            <a:pPr>
              <a:lnSpc>
                <a:spcPct val="130000"/>
              </a:lnSpc>
            </a:pPr>
            <a:r>
              <a:rPr lang="en-GB" altLang="en-US" sz="2400" b="1"/>
              <a:t>Key components:</a:t>
            </a:r>
            <a:endParaRPr lang="en-GB" altLang="en-US" sz="2000"/>
          </a:p>
          <a:p>
            <a:pPr>
              <a:lnSpc>
                <a:spcPct val="130000"/>
              </a:lnSpc>
            </a:pPr>
            <a:r>
              <a:rPr lang="en-GB" altLang="en-US" sz="2000"/>
              <a:t>   1.Real-Time Predictive Engine</a:t>
            </a:r>
          </a:p>
          <a:p>
            <a:r>
              <a:rPr lang="en-GB" altLang="en-US" sz="2000"/>
              <a:t>   2.Adaptive Learning Macanism</a:t>
            </a:r>
          </a:p>
          <a:p>
            <a:r>
              <a:rPr lang="en-GB" altLang="en-US" sz="2000"/>
              <a:t>   3.Out-of-vocabulary andling</a:t>
            </a:r>
          </a:p>
          <a:p>
            <a:endParaRPr lang="en-GB" altLang="en-US"/>
          </a:p>
          <a:p>
            <a:pPr marL="0" indent="0" algn="l">
              <a:lnSpc>
                <a:spcPct val="130000"/>
              </a:lnSpc>
              <a:buFont typeface="Arial" panose="020B0604020202020204" pitchFamily="34" charset="0"/>
              <a:buNone/>
            </a:pPr>
            <a:r>
              <a:rPr lang="en-GB" altLang="en-US" sz="2400" b="1"/>
              <a:t>Value Proposition:</a:t>
            </a:r>
            <a:endParaRPr lang="en-GB" altLang="en-US" sz="2000"/>
          </a:p>
          <a:p>
            <a:pPr marL="342900" indent="-342900" algn="l">
              <a:lnSpc>
                <a:spcPct val="130000"/>
              </a:lnSpc>
              <a:buFont typeface="Arial" panose="020B0604020202020204" pitchFamily="34" charset="0"/>
              <a:buChar char="•"/>
            </a:pPr>
            <a:r>
              <a:rPr lang="en-GB" altLang="en-US" sz="2000"/>
              <a:t>  Enhanced Typing Efficiency</a:t>
            </a:r>
          </a:p>
          <a:p>
            <a:pPr marL="342900" indent="-342900" algn="l">
              <a:buFont typeface="Arial" panose="020B0604020202020204" pitchFamily="34" charset="0"/>
              <a:buChar char="•"/>
            </a:pPr>
            <a:r>
              <a:rPr lang="en-GB" altLang="en-US" sz="2000"/>
              <a:t>  Improved User Experience</a:t>
            </a:r>
          </a:p>
          <a:p>
            <a:pPr marL="342900" indent="-342900" algn="l">
              <a:buFont typeface="Arial" panose="020B0604020202020204" pitchFamily="34" charset="0"/>
              <a:buChar char="•"/>
            </a:pPr>
            <a:r>
              <a:rPr lang="en-GB" altLang="en-US" sz="2000"/>
              <a:t>  Increased Productivity</a:t>
            </a:r>
          </a:p>
          <a:p>
            <a:pPr marL="342900" indent="-342900" algn="l">
              <a:buFont typeface="Arial" panose="020B0604020202020204" pitchFamily="34" charset="0"/>
              <a:buChar char="•"/>
            </a:pPr>
            <a:r>
              <a:rPr lang="en-GB" altLang="en-US" sz="2000"/>
              <a:t>  Accessibility and Inclusivity</a:t>
            </a:r>
            <a:endParaRPr lang="en-GB" altLang="en-US" sz="2400"/>
          </a:p>
          <a:p>
            <a:pPr marL="342900" indent="-342900" algn="l">
              <a:buFont typeface="Arial" panose="020B0604020202020204" pitchFamily="34" charset="0"/>
              <a:buChar char="•"/>
            </a:pPr>
            <a:endParaRPr lang="en-GB" altLang="en-US" sz="2400"/>
          </a:p>
          <a:p>
            <a:pPr marL="342900" indent="-342900" algn="l">
              <a:buFont typeface="Arial" panose="020B0604020202020204" pitchFamily="34" charset="0"/>
              <a:buChar char="•"/>
            </a:pPr>
            <a:endParaRPr lang="en-GB" altLang="en-US" sz="2400"/>
          </a:p>
          <a:p>
            <a:pPr marL="342900" indent="-342900" algn="l">
              <a:buFont typeface="Arial" panose="020B0604020202020204" pitchFamily="34" charset="0"/>
              <a:buChar char="•"/>
            </a:pPr>
            <a:endParaRPr lang="en-GB" altLang="en-US" sz="2400"/>
          </a:p>
          <a:p>
            <a:pPr marL="285750" indent="-285750">
              <a:buFont typeface="Arial" panose="020B0604020202020204" pitchFamily="34" charset="0"/>
              <a:buChar char="•"/>
            </a:pP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0545" y="136376"/>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1151889" y="1169837"/>
            <a:ext cx="8561705" cy="5397797"/>
          </a:xfrm>
          <a:prstGeom prst="rect">
            <a:avLst/>
          </a:prstGeom>
          <a:noFill/>
        </p:spPr>
        <p:txBody>
          <a:bodyPr wrap="square" rtlCol="0" anchor="t">
            <a:noAutofit/>
          </a:bodyPr>
          <a:lstStyle/>
          <a:p>
            <a:pPr algn="l">
              <a:buFont typeface="+mj-lt"/>
              <a:buAutoNum type="arabicPeriod"/>
            </a:pPr>
            <a:r>
              <a:rPr lang="en-US" b="1" i="0" dirty="0">
                <a:solidFill>
                  <a:srgbClr val="0D0D0D"/>
                </a:solidFill>
                <a:effectLst/>
                <a:latin typeface="Söhne"/>
              </a:rPr>
              <a:t>State-of-the-Art Accuracy</a:t>
            </a:r>
            <a:r>
              <a:rPr lang="en-US" b="0" i="0" dirty="0">
                <a:solidFill>
                  <a:srgbClr val="0D0D0D"/>
                </a:solidFill>
                <a:effectLst/>
                <a:latin typeface="Söhne"/>
              </a:rPr>
              <a:t>: Achieving an exceptionally high accuracy rate in predicting the next word, surpassing existing prediction systems and benchmarks. Utilizing cutting-edge language models, advanced algorithms, and innovative techniques to improve accuracy can be impressive.</a:t>
            </a:r>
          </a:p>
          <a:p>
            <a:pPr algn="l">
              <a:buFont typeface="+mj-lt"/>
              <a:buAutoNum type="arabicPeriod"/>
            </a:pPr>
            <a:r>
              <a:rPr lang="en-US" b="1" i="0" dirty="0">
                <a:solidFill>
                  <a:srgbClr val="0D0D0D"/>
                </a:solidFill>
                <a:effectLst/>
                <a:latin typeface="Söhne"/>
              </a:rPr>
              <a:t>Real-Time Adaptation</a:t>
            </a:r>
            <a:r>
              <a:rPr lang="en-US" b="0" i="0" dirty="0">
                <a:solidFill>
                  <a:srgbClr val="0D0D0D"/>
                </a:solidFill>
                <a:effectLst/>
                <a:latin typeface="Söhne"/>
              </a:rPr>
              <a:t>: Implementing a system that dynamically adapts to the user's writing style, preferences, and context in real-time. This could involve sophisticated machine learning algorithms that continuously learn from user input and adjust predictions accordingly.</a:t>
            </a:r>
          </a:p>
          <a:p>
            <a:pPr algn="l">
              <a:buFont typeface="+mj-lt"/>
              <a:buAutoNum type="arabicPeriod"/>
            </a:pPr>
            <a:r>
              <a:rPr lang="en-US" b="1" i="0" dirty="0">
                <a:solidFill>
                  <a:srgbClr val="0D0D0D"/>
                </a:solidFill>
                <a:effectLst/>
                <a:latin typeface="Söhne"/>
              </a:rPr>
              <a:t>Multimodal Integration</a:t>
            </a:r>
            <a:r>
              <a:rPr lang="en-US" b="0" i="0" dirty="0">
                <a:solidFill>
                  <a:srgbClr val="0D0D0D"/>
                </a:solidFill>
                <a:effectLst/>
                <a:latin typeface="Söhne"/>
              </a:rPr>
              <a:t>: Developing a next word prediction system that seamlessly integrates with various input modalities such as text, voice, gesture, and touch. Allowing users to switch between input modes while maintaining consistent and accurate predictions can be highly impressive.</a:t>
            </a:r>
          </a:p>
          <a:p>
            <a:pPr algn="l">
              <a:buFont typeface="+mj-lt"/>
              <a:buAutoNum type="arabicPeriod"/>
            </a:pPr>
            <a:r>
              <a:rPr lang="en-US" b="1" i="0" dirty="0">
                <a:solidFill>
                  <a:srgbClr val="0D0D0D"/>
                </a:solidFill>
                <a:effectLst/>
                <a:latin typeface="Söhne"/>
              </a:rPr>
              <a:t>Personalization</a:t>
            </a:r>
            <a:r>
              <a:rPr lang="en-US" b="0" i="0" dirty="0">
                <a:solidFill>
                  <a:srgbClr val="0D0D0D"/>
                </a:solidFill>
                <a:effectLst/>
                <a:latin typeface="Söhne"/>
              </a:rPr>
              <a:t>: Providing highly personalized predictions tailored to individual users' preferences, linguistic patterns, and writing styles. Offering a level of personalization that significantly enhances user experience and productivity can be a major wow factor.</a:t>
            </a:r>
          </a:p>
          <a:p>
            <a:pPr algn="l">
              <a:buFont typeface="+mj-lt"/>
              <a:buAutoNum type="arabicPeriod"/>
            </a:pPr>
            <a:r>
              <a:rPr lang="en-US" b="1" i="0" dirty="0">
                <a:solidFill>
                  <a:srgbClr val="0D0D0D"/>
                </a:solidFill>
                <a:effectLst/>
                <a:latin typeface="Söhne"/>
              </a:rPr>
              <a:t>Privacy and Security</a:t>
            </a:r>
            <a:r>
              <a:rPr lang="en-US" b="0" i="0" dirty="0">
                <a:solidFill>
                  <a:srgbClr val="0D0D0D"/>
                </a:solidFill>
                <a:effectLst/>
                <a:latin typeface="Söhne"/>
              </a:rPr>
              <a:t>: Implementing robust privacy-preserving techniques to protect user data while still enabling personalized predictions. Ensuring the highest standards of privacy and security in handling user-generated data can be a compelling selling point.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1140460" y="1197610"/>
            <a:ext cx="8003540" cy="5046980"/>
          </a:xfrm>
          <a:prstGeom prst="rect">
            <a:avLst/>
          </a:prstGeom>
          <a:noFill/>
        </p:spPr>
        <p:txBody>
          <a:bodyPr wrap="square" rtlCol="0" anchor="t">
            <a:noAutofit/>
          </a:bodyPr>
          <a:lstStyle/>
          <a:p>
            <a:r>
              <a:rPr lang="en-US" b="1"/>
              <a:t>Models:</a:t>
            </a:r>
          </a:p>
          <a:p>
            <a:endParaRPr lang="en-US"/>
          </a:p>
          <a:p>
            <a:pPr marL="285750" indent="-285750">
              <a:buFont typeface="Wingdings" panose="05000000000000000000" charset="0"/>
              <a:buChar char="q"/>
            </a:pPr>
            <a:r>
              <a:rPr lang="en-US"/>
              <a:t>Simpler models predict based on recent words (n-grams).</a:t>
            </a:r>
          </a:p>
          <a:p>
            <a:pPr marL="285750" indent="-285750">
              <a:buFont typeface="Wingdings" panose="05000000000000000000" charset="0"/>
              <a:buChar char="q"/>
            </a:pPr>
            <a:r>
              <a:rPr lang="en-US"/>
              <a:t>RNNs are powerful but struggle with long sequences.</a:t>
            </a:r>
          </a:p>
          <a:p>
            <a:pPr marL="285750" indent="-285750">
              <a:buFont typeface="Wingdings" panose="05000000000000000000" charset="0"/>
              <a:buChar char="q"/>
            </a:pPr>
            <a:r>
              <a:rPr lang="en-US"/>
              <a:t>LSTMs excel at capturing long-term dependencies in sequences, making them ideal for next word prediction.</a:t>
            </a:r>
          </a:p>
          <a:p>
            <a:r>
              <a:rPr lang="en-US" b="1"/>
              <a:t>Training:</a:t>
            </a:r>
          </a:p>
          <a:p>
            <a:endParaRPr lang="en-US"/>
          </a:p>
          <a:p>
            <a:pPr marL="285750" indent="-285750">
              <a:buFont typeface="Wingdings" panose="05000000000000000000" charset="0"/>
              <a:buChar char="Ø"/>
            </a:pPr>
            <a:r>
              <a:rPr lang="en-US"/>
              <a:t>Large text datasets are used to train the model.</a:t>
            </a:r>
          </a:p>
          <a:p>
            <a:pPr marL="285750" indent="-285750">
              <a:buFont typeface="Wingdings" panose="05000000000000000000" charset="0"/>
              <a:buChar char="Ø"/>
            </a:pPr>
            <a:r>
              <a:rPr lang="en-US"/>
              <a:t>The model learns relationships between words and predicts the next likely word.</a:t>
            </a:r>
          </a:p>
          <a:p>
            <a:r>
              <a:rPr lang="en-US" b="1"/>
              <a:t>Advanced Techniques:</a:t>
            </a:r>
          </a:p>
          <a:p>
            <a:endParaRPr lang="en-US"/>
          </a:p>
          <a:p>
            <a:pPr marL="285750" indent="-285750">
              <a:buFont typeface="Wingdings" panose="05000000000000000000" charset="0"/>
              <a:buChar char="ü"/>
            </a:pPr>
            <a:r>
              <a:rPr lang="en-US"/>
              <a:t>Bidirectional LSTMs consider context from both sides for better predictions.</a:t>
            </a:r>
          </a:p>
          <a:p>
            <a:pPr marL="285750" indent="-285750">
              <a:buFont typeface="Wingdings" panose="05000000000000000000" charset="0"/>
              <a:buChar char="ü"/>
            </a:pPr>
            <a:r>
              <a:rPr lang="en-US"/>
              <a:t>Smoothing techniques address unseen words in n-gram models.</a:t>
            </a:r>
          </a:p>
          <a:p>
            <a:pPr marL="285750" indent="-285750">
              <a:buFont typeface="Wingdings" panose="05000000000000000000" charset="0"/>
              <a:buChar char="ü"/>
            </a:pPr>
            <a:r>
              <a:rPr lang="en-US"/>
              <a:t>By leveraging these techniques, NLP can create robust next word prediction models that enhance various applications and user experiences.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795</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Nunito</vt:lpstr>
      <vt:lpstr>Söhne</vt:lpstr>
      <vt:lpstr>Times New Roman</vt:lpstr>
      <vt:lpstr>Trebuchet MS</vt:lpstr>
      <vt:lpstr>Wingdings</vt:lpstr>
      <vt:lpstr>Office Theme</vt:lpstr>
      <vt:lpstr>PowerPoint Presentation</vt:lpstr>
      <vt:lpstr>NEXT WORD PREDICTOR</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Valliappan V</dc:creator>
  <cp:lastModifiedBy>Valliappan V</cp:lastModifiedBy>
  <cp:revision>10</cp:revision>
  <dcterms:created xsi:type="dcterms:W3CDTF">2024-04-03T07:55:00Z</dcterms:created>
  <dcterms:modified xsi:type="dcterms:W3CDTF">2024-04-05T09:15:51Z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F34F0BF7476E4D81A8D367C9F77FA603_13</vt:lpwstr>
  </property>
  <property fmtid="{D5CDD505-2E9C-101B-9397-08002B2CF9AE}" pid="5" name="KSOProductBuildVer">
    <vt:lpwstr>1033-12.2.0.13472</vt:lpwstr>
  </property>
</Properties>
</file>