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29-Nov-24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29-Nov-24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29-Nov-24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29-Nov-24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29-Nov-24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29-Nov-24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29-Nov-24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29-Nov-24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29-Nov-24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29-Nov-24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29-Nov-24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29-Nov-24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AF7B-F6C9-563F-1C80-4E3EDE69BD7D}"/>
              </a:ext>
            </a:extLst>
          </p:cNvPr>
          <p:cNvSpPr>
            <a:spLocks noGrp="1"/>
          </p:cNvSpPr>
          <p:nvPr>
            <p:ph type="ctrTitle"/>
          </p:nvPr>
        </p:nvSpPr>
        <p:spPr>
          <a:xfrm>
            <a:off x="1915127" y="1489875"/>
            <a:ext cx="8361229" cy="2098226"/>
          </a:xfrm>
        </p:spPr>
        <p:txBody>
          <a:bodyPr/>
          <a:lstStyle/>
          <a:p>
            <a:r>
              <a:rPr lang="en-US" b="1" dirty="0">
                <a:latin typeface="Times New Roman" panose="02020603050405020304" pitchFamily="18" charset="0"/>
                <a:cs typeface="Times New Roman" panose="02020603050405020304" pitchFamily="18" charset="0"/>
              </a:rPr>
              <a:t>Walmart </a:t>
            </a:r>
          </a:p>
        </p:txBody>
      </p:sp>
      <p:sp>
        <p:nvSpPr>
          <p:cNvPr id="3" name="Subtitle 2">
            <a:extLst>
              <a:ext uri="{FF2B5EF4-FFF2-40B4-BE49-F238E27FC236}">
                <a16:creationId xmlns:a16="http://schemas.microsoft.com/office/drawing/2014/main" id="{4B11FA4E-40AC-96E6-5E42-9FBAD3E3902F}"/>
              </a:ext>
            </a:extLst>
          </p:cNvPr>
          <p:cNvSpPr>
            <a:spLocks noGrp="1"/>
          </p:cNvSpPr>
          <p:nvPr>
            <p:ph type="subTitle" idx="1"/>
          </p:nvPr>
        </p:nvSpPr>
        <p:spPr>
          <a:xfrm>
            <a:off x="2679904" y="3834981"/>
            <a:ext cx="6831673" cy="1086237"/>
          </a:xfrm>
        </p:spPr>
        <p:txBody>
          <a:bodyPr>
            <a:normAutofit/>
          </a:bodyPr>
          <a:lstStyle/>
          <a:p>
            <a:r>
              <a:rPr lang="en-US" sz="2800" b="1" dirty="0">
                <a:latin typeface="Times New Roman" panose="02020603050405020304" pitchFamily="18" charset="0"/>
                <a:cs typeface="Times New Roman" panose="02020603050405020304" pitchFamily="18" charset="0"/>
              </a:rPr>
              <a:t>Sales Analysis</a:t>
            </a:r>
          </a:p>
        </p:txBody>
      </p:sp>
    </p:spTree>
    <p:extLst>
      <p:ext uri="{BB962C8B-B14F-4D97-AF65-F5344CB8AC3E}">
        <p14:creationId xmlns:p14="http://schemas.microsoft.com/office/powerpoint/2010/main" val="160614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A08DC-9FD2-813F-8E4B-98DAC612E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60983D-B33F-90A1-9EF9-848F398B81D3}"/>
              </a:ext>
            </a:extLst>
          </p:cNvPr>
          <p:cNvSpPr>
            <a:spLocks noGrp="1"/>
          </p:cNvSpPr>
          <p:nvPr>
            <p:ph type="title"/>
          </p:nvPr>
        </p:nvSpPr>
        <p:spPr>
          <a:xfrm>
            <a:off x="1371600" y="220824"/>
            <a:ext cx="10263673" cy="769776"/>
          </a:xfrm>
        </p:spPr>
        <p:txBody>
          <a:bodyPr/>
          <a:lstStyle/>
          <a:p>
            <a:r>
              <a:rPr lang="en-US" b="1" dirty="0">
                <a:latin typeface="Times New Roman" panose="02020603050405020304" pitchFamily="18" charset="0"/>
                <a:cs typeface="Times New Roman" panose="02020603050405020304" pitchFamily="18" charset="0"/>
              </a:rPr>
              <a:t>Branch Performance Analysis</a:t>
            </a:r>
          </a:p>
        </p:txBody>
      </p:sp>
      <p:sp>
        <p:nvSpPr>
          <p:cNvPr id="8" name="Content Placeholder 3">
            <a:extLst>
              <a:ext uri="{FF2B5EF4-FFF2-40B4-BE49-F238E27FC236}">
                <a16:creationId xmlns:a16="http://schemas.microsoft.com/office/drawing/2014/main" id="{12A788F9-1F8A-F56B-458C-FEA211312FFC}"/>
              </a:ext>
            </a:extLst>
          </p:cNvPr>
          <p:cNvSpPr txBox="1">
            <a:spLocks/>
          </p:cNvSpPr>
          <p:nvPr/>
        </p:nvSpPr>
        <p:spPr>
          <a:xfrm>
            <a:off x="1262742" y="4889240"/>
            <a:ext cx="10585579" cy="1884783"/>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The WALM092 branch in Lake Jackson city has the lowest total revenue, generating only $5,038 in sales, followed by the WALM031 and WALM013 branches, respectively.</a:t>
            </a:r>
          </a:p>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Interestingly, despite having the lowest sales, these branches show relatively higher customer ratings compared to the top revenue-generating branches. </a:t>
            </a:r>
          </a:p>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This observation highlights an underlying pattern in the analysis of branch performance, where some lower-revenue branches may have higher customer satisfaction scores, potentially indicating that customer experience is not always directly correlated with sales volume.</a:t>
            </a:r>
          </a:p>
        </p:txBody>
      </p:sp>
      <p:pic>
        <p:nvPicPr>
          <p:cNvPr id="9" name="Picture 8">
            <a:extLst>
              <a:ext uri="{FF2B5EF4-FFF2-40B4-BE49-F238E27FC236}">
                <a16:creationId xmlns:a16="http://schemas.microsoft.com/office/drawing/2014/main" id="{ACBB9EF4-632D-B905-6DA0-A888D70529A6}"/>
              </a:ext>
            </a:extLst>
          </p:cNvPr>
          <p:cNvPicPr>
            <a:picLocks noChangeAspect="1"/>
          </p:cNvPicPr>
          <p:nvPr/>
        </p:nvPicPr>
        <p:blipFill>
          <a:blip r:embed="rId2"/>
          <a:stretch>
            <a:fillRect/>
          </a:stretch>
        </p:blipFill>
        <p:spPr>
          <a:xfrm>
            <a:off x="1636745" y="1204038"/>
            <a:ext cx="4707733" cy="3310812"/>
          </a:xfrm>
          <a:prstGeom prst="rect">
            <a:avLst/>
          </a:prstGeom>
        </p:spPr>
      </p:pic>
      <p:pic>
        <p:nvPicPr>
          <p:cNvPr id="11" name="Picture 10">
            <a:extLst>
              <a:ext uri="{FF2B5EF4-FFF2-40B4-BE49-F238E27FC236}">
                <a16:creationId xmlns:a16="http://schemas.microsoft.com/office/drawing/2014/main" id="{6D6B5B66-C485-83A4-9E75-540295A8DA29}"/>
              </a:ext>
            </a:extLst>
          </p:cNvPr>
          <p:cNvPicPr>
            <a:picLocks noChangeAspect="1"/>
          </p:cNvPicPr>
          <p:nvPr/>
        </p:nvPicPr>
        <p:blipFill>
          <a:blip r:embed="rId3"/>
          <a:stretch>
            <a:fillRect/>
          </a:stretch>
        </p:blipFill>
        <p:spPr>
          <a:xfrm>
            <a:off x="6843566" y="1204038"/>
            <a:ext cx="4465122" cy="3310812"/>
          </a:xfrm>
          <a:prstGeom prst="rect">
            <a:avLst/>
          </a:prstGeom>
        </p:spPr>
      </p:pic>
    </p:spTree>
    <p:extLst>
      <p:ext uri="{BB962C8B-B14F-4D97-AF65-F5344CB8AC3E}">
        <p14:creationId xmlns:p14="http://schemas.microsoft.com/office/powerpoint/2010/main" val="123674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E69D-553A-6A00-C687-6E872F2AF88F}"/>
              </a:ext>
            </a:extLst>
          </p:cNvPr>
          <p:cNvSpPr>
            <a:spLocks noGrp="1"/>
          </p:cNvSpPr>
          <p:nvPr>
            <p:ph type="title"/>
          </p:nvPr>
        </p:nvSpPr>
        <p:spPr>
          <a:xfrm>
            <a:off x="1371600" y="284583"/>
            <a:ext cx="9769151" cy="807098"/>
          </a:xfrm>
        </p:spPr>
        <p:txBody>
          <a:bodyPr>
            <a:noAutofit/>
          </a:bodyPr>
          <a:lstStyle/>
          <a:p>
            <a:r>
              <a:rPr lang="en-US" b="1" dirty="0">
                <a:solidFill>
                  <a:schemeClr val="tx1"/>
                </a:solidFill>
                <a:effectLst/>
                <a:latin typeface="Times New Roman" panose="02020603050405020304" pitchFamily="18" charset="0"/>
                <a:cs typeface="Times New Roman" panose="02020603050405020304" pitchFamily="18" charset="0"/>
              </a:rPr>
              <a:t>Recommendations</a:t>
            </a:r>
            <a:br>
              <a:rPr lang="en-US" b="0" dirty="0">
                <a:solidFill>
                  <a:srgbClr val="CCCCCC"/>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8F6A6F-1E19-BDAB-1052-E271F5E5A13C}"/>
              </a:ext>
            </a:extLst>
          </p:cNvPr>
          <p:cNvSpPr>
            <a:spLocks noGrp="1"/>
          </p:cNvSpPr>
          <p:nvPr>
            <p:ph idx="1"/>
          </p:nvPr>
        </p:nvSpPr>
        <p:spPr>
          <a:xfrm>
            <a:off x="1295400" y="1240972"/>
            <a:ext cx="10423849" cy="5332446"/>
          </a:xfrm>
        </p:spPr>
        <p:txBody>
          <a:bodyPr>
            <a:noAutofit/>
          </a:bodyPr>
          <a:lstStyle/>
          <a:p>
            <a:pPr marL="0" indent="0">
              <a:lnSpc>
                <a:spcPts val="1425"/>
              </a:lnSpc>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0" indent="0">
              <a:lnSpc>
                <a:spcPts val="1425"/>
              </a:lnSpc>
              <a:buNone/>
            </a:pPr>
            <a:r>
              <a:rPr lang="en-US" sz="1600" b="1" dirty="0">
                <a:solidFill>
                  <a:schemeClr val="tx1"/>
                </a:solidFill>
                <a:effectLst/>
                <a:latin typeface="Times New Roman" panose="02020603050405020304" pitchFamily="18" charset="0"/>
                <a:cs typeface="Times New Roman" panose="02020603050405020304" pitchFamily="18" charset="0"/>
              </a:rPr>
              <a:t>1. Focus on Underperforming Cities: </a:t>
            </a:r>
          </a:p>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Lake Jackson recorded the lowest sales share (0.5%). This indicates potential for growth in this region.</a:t>
            </a:r>
          </a:p>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Implement localized marketing strategies, promotions, and loyalty programs to increase brand awareness and customer engagement in Lake Jackson. Consider targeted campaigns that resonate with the local customer base, potentially leveraging the higher customer ratings to attract more sales.</a:t>
            </a:r>
          </a:p>
          <a:p>
            <a:pPr marL="0" indent="0">
              <a:lnSpc>
                <a:spcPts val="1425"/>
              </a:lnSpc>
              <a:buNone/>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0" indent="0">
              <a:lnSpc>
                <a:spcPts val="1425"/>
              </a:lnSpc>
              <a:buNone/>
            </a:pPr>
            <a:br>
              <a:rPr lang="en-US" sz="1600" b="0" dirty="0">
                <a:solidFill>
                  <a:schemeClr val="tx1"/>
                </a:solidFill>
                <a:effectLst/>
                <a:latin typeface="Times New Roman" panose="02020603050405020304" pitchFamily="18" charset="0"/>
                <a:cs typeface="Times New Roman" panose="02020603050405020304" pitchFamily="18" charset="0"/>
              </a:rPr>
            </a:br>
            <a:r>
              <a:rPr lang="en-US" sz="1600" b="1" dirty="0">
                <a:solidFill>
                  <a:schemeClr val="tx1"/>
                </a:solidFill>
                <a:effectLst/>
                <a:latin typeface="Times New Roman" panose="02020603050405020304" pitchFamily="18" charset="0"/>
                <a:cs typeface="Times New Roman" panose="02020603050405020304" pitchFamily="18" charset="0"/>
              </a:rPr>
              <a:t>2. Strengthen the Health &amp; Beauty Category:</a:t>
            </a:r>
          </a:p>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Health &amp; Beauty accounts for only 4% of total sales, signaling untapped potential.</a:t>
            </a:r>
          </a:p>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Revamp the product offerings in this category, focusing on in-demand products or emerging trends. Introduce targeted marketing campaigns, collaborate with influencers, or run seasonal promotions to increase customer engagement.</a:t>
            </a:r>
          </a:p>
          <a:p>
            <a:pPr marL="0" indent="0">
              <a:lnSpc>
                <a:spcPts val="1425"/>
              </a:lnSpc>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0" indent="0">
              <a:lnSpc>
                <a:spcPts val="1425"/>
              </a:lnSpc>
              <a:buNone/>
            </a:pPr>
            <a:br>
              <a:rPr lang="en-US" sz="1600" b="1" dirty="0">
                <a:solidFill>
                  <a:schemeClr val="tx1"/>
                </a:solidFill>
                <a:effectLst/>
                <a:latin typeface="Times New Roman" panose="02020603050405020304" pitchFamily="18" charset="0"/>
                <a:cs typeface="Times New Roman" panose="02020603050405020304" pitchFamily="18" charset="0"/>
              </a:rPr>
            </a:br>
            <a:r>
              <a:rPr lang="en-US" sz="1600" b="1" dirty="0">
                <a:solidFill>
                  <a:schemeClr val="tx1"/>
                </a:solidFill>
                <a:effectLst/>
                <a:latin typeface="Times New Roman" panose="02020603050405020304" pitchFamily="18" charset="0"/>
                <a:cs typeface="Times New Roman" panose="02020603050405020304" pitchFamily="18" charset="0"/>
              </a:rPr>
              <a:t>3. Leverage Credit Card Preference:</a:t>
            </a:r>
          </a:p>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Credit card payments dominate, accounting for 40% of total sales, reflecting a strong customer preference for digital payment methods.</a:t>
            </a:r>
          </a:p>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Enhance customer convenience by promoting digital payment options and loyalty rewards for credit card users. Consider partnerships with credit card providers to offer exclusive deals or promotions for credit card users, further boosting digital payment adoption.</a:t>
            </a:r>
          </a:p>
          <a:p>
            <a:pPr marL="0" indent="0">
              <a:lnSpc>
                <a:spcPts val="1425"/>
              </a:lnSpc>
              <a:buNone/>
            </a:pPr>
            <a:br>
              <a:rPr lang="en-US" sz="1600" b="0" dirty="0">
                <a:solidFill>
                  <a:schemeClr val="tx1"/>
                </a:solidFill>
                <a:effectLst/>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382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E7F2F-FBE5-4606-8025-E043DD115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465F5A-0C83-5983-66F5-3EAF1710F7DB}"/>
              </a:ext>
            </a:extLst>
          </p:cNvPr>
          <p:cNvSpPr>
            <a:spLocks noGrp="1"/>
          </p:cNvSpPr>
          <p:nvPr>
            <p:ph type="title"/>
          </p:nvPr>
        </p:nvSpPr>
        <p:spPr>
          <a:xfrm>
            <a:off x="1295400" y="592493"/>
            <a:ext cx="9769151" cy="807098"/>
          </a:xfrm>
        </p:spPr>
        <p:txBody>
          <a:bodyPr>
            <a:normAutofit fontScale="90000"/>
          </a:bodyPr>
          <a:lstStyle/>
          <a:p>
            <a:r>
              <a:rPr lang="en-US" sz="4900" b="1" dirty="0">
                <a:solidFill>
                  <a:schemeClr val="tx1"/>
                </a:solidFill>
                <a:effectLst/>
                <a:latin typeface="Times New Roman" panose="02020603050405020304" pitchFamily="18" charset="0"/>
                <a:cs typeface="Times New Roman" panose="02020603050405020304" pitchFamily="18" charset="0"/>
              </a:rPr>
              <a:t>Recommendations</a:t>
            </a:r>
            <a:br>
              <a:rPr lang="en-US" b="0" dirty="0">
                <a:solidFill>
                  <a:srgbClr val="CCCCCC"/>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B143EB77-CAE4-853C-5922-1E1DE1899415}"/>
              </a:ext>
            </a:extLst>
          </p:cNvPr>
          <p:cNvSpPr>
            <a:spLocks noGrp="1"/>
          </p:cNvSpPr>
          <p:nvPr>
            <p:ph idx="1"/>
          </p:nvPr>
        </p:nvSpPr>
        <p:spPr>
          <a:xfrm>
            <a:off x="1295400" y="1623527"/>
            <a:ext cx="10629122" cy="4450701"/>
          </a:xfrm>
        </p:spPr>
        <p:txBody>
          <a:bodyPr>
            <a:noAutofit/>
          </a:bodyPr>
          <a:lstStyle/>
          <a:p>
            <a:pPr marL="0" indent="0">
              <a:lnSpc>
                <a:spcPts val="1425"/>
              </a:lnSpc>
              <a:buNone/>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0" indent="0">
              <a:lnSpc>
                <a:spcPts val="1425"/>
              </a:lnSpc>
              <a:buNone/>
            </a:pPr>
            <a:r>
              <a:rPr lang="en-US" sz="1600" b="1" dirty="0">
                <a:solidFill>
                  <a:schemeClr val="tx1"/>
                </a:solidFill>
                <a:effectLst/>
                <a:latin typeface="Times New Roman" panose="02020603050405020304" pitchFamily="18" charset="0"/>
                <a:cs typeface="Times New Roman" panose="02020603050405020304" pitchFamily="18" charset="0"/>
              </a:rPr>
              <a:t>4. Capitalize on Thursday Peak Sales:</a:t>
            </a:r>
          </a:p>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Thursday shows the highest sales (15% of total weekly sales).</a:t>
            </a:r>
          </a:p>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Action: Maximize Thursday's peak by offering special promotions, flash sales, or time-limited discounts to drive even higher sales. You can create “Thursday Deals” to encourage customers to shop on this day.</a:t>
            </a:r>
          </a:p>
          <a:p>
            <a:pPr marL="0" indent="0">
              <a:lnSpc>
                <a:spcPts val="1425"/>
              </a:lnSpc>
              <a:buNone/>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0" indent="0">
              <a:lnSpc>
                <a:spcPts val="1425"/>
              </a:lnSpc>
              <a:buNone/>
            </a:pPr>
            <a:br>
              <a:rPr lang="en-US" sz="1600" b="1" dirty="0">
                <a:solidFill>
                  <a:schemeClr val="tx1"/>
                </a:solidFill>
                <a:effectLst/>
                <a:latin typeface="Times New Roman" panose="02020603050405020304" pitchFamily="18" charset="0"/>
                <a:cs typeface="Times New Roman" panose="02020603050405020304" pitchFamily="18" charset="0"/>
              </a:rPr>
            </a:br>
            <a:r>
              <a:rPr lang="en-US" sz="1600" b="1" dirty="0">
                <a:solidFill>
                  <a:schemeClr val="tx1"/>
                </a:solidFill>
                <a:effectLst/>
                <a:latin typeface="Times New Roman" panose="02020603050405020304" pitchFamily="18" charset="0"/>
                <a:cs typeface="Times New Roman" panose="02020603050405020304" pitchFamily="18" charset="0"/>
              </a:rPr>
              <a:t>5. Target High-Activity Window (3-4 PM):</a:t>
            </a:r>
          </a:p>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The period between 3:00 PM to 4:00 PM sees the highest sales activity.</a:t>
            </a:r>
          </a:p>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Action: Use this time window to push time-sensitive promotions, flash sales, or exclusive discounts to maximize sales. Coordinate marketing efforts such as social media posts and email campaigns to align with this peak hour.</a:t>
            </a:r>
          </a:p>
        </p:txBody>
      </p:sp>
    </p:spTree>
    <p:extLst>
      <p:ext uri="{BB962C8B-B14F-4D97-AF65-F5344CB8AC3E}">
        <p14:creationId xmlns:p14="http://schemas.microsoft.com/office/powerpoint/2010/main" val="2777785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77A90-9C4B-7201-5667-C4C856ED15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97CF1C-1CF5-20DF-D0B5-8BCFB8D3D660}"/>
              </a:ext>
            </a:extLst>
          </p:cNvPr>
          <p:cNvSpPr>
            <a:spLocks noGrp="1"/>
          </p:cNvSpPr>
          <p:nvPr>
            <p:ph type="title"/>
          </p:nvPr>
        </p:nvSpPr>
        <p:spPr>
          <a:xfrm>
            <a:off x="1371600" y="741783"/>
            <a:ext cx="9769151" cy="807098"/>
          </a:xfrm>
        </p:spPr>
        <p:txBody>
          <a:bodyPr>
            <a:normAutofit fontScale="90000"/>
          </a:bodyPr>
          <a:lstStyle/>
          <a:p>
            <a:r>
              <a:rPr lang="en-US" sz="4900" b="1" dirty="0">
                <a:solidFill>
                  <a:schemeClr val="tx1"/>
                </a:solidFill>
                <a:effectLst/>
                <a:latin typeface="Times New Roman" panose="02020603050405020304" pitchFamily="18" charset="0"/>
                <a:cs typeface="Times New Roman" panose="02020603050405020304" pitchFamily="18" charset="0"/>
              </a:rPr>
              <a:t>Recommendations</a:t>
            </a:r>
            <a:br>
              <a:rPr lang="en-US" b="0" dirty="0">
                <a:solidFill>
                  <a:srgbClr val="CCCCCC"/>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5C4A15AC-17A2-A0BD-DD5F-ADA8CB1F2D64}"/>
              </a:ext>
            </a:extLst>
          </p:cNvPr>
          <p:cNvSpPr>
            <a:spLocks noGrp="1"/>
          </p:cNvSpPr>
          <p:nvPr>
            <p:ph idx="1"/>
          </p:nvPr>
        </p:nvSpPr>
        <p:spPr>
          <a:xfrm>
            <a:off x="1371600" y="1763486"/>
            <a:ext cx="10423849" cy="5332446"/>
          </a:xfrm>
        </p:spPr>
        <p:txBody>
          <a:bodyPr>
            <a:noAutofit/>
          </a:bodyPr>
          <a:lstStyle/>
          <a:p>
            <a:pPr marL="0" indent="0">
              <a:lnSpc>
                <a:spcPts val="1425"/>
              </a:lnSpc>
              <a:buNone/>
            </a:pPr>
            <a:br>
              <a:rPr lang="en-US" sz="1600" b="1" dirty="0">
                <a:solidFill>
                  <a:schemeClr val="tx1"/>
                </a:solidFill>
                <a:effectLst/>
                <a:latin typeface="Times New Roman" panose="02020603050405020304" pitchFamily="18" charset="0"/>
                <a:cs typeface="Times New Roman" panose="02020603050405020304" pitchFamily="18" charset="0"/>
              </a:rPr>
            </a:br>
            <a:endParaRPr lang="en-US" sz="1600" b="1" dirty="0">
              <a:solidFill>
                <a:schemeClr val="tx1"/>
              </a:solidFill>
              <a:effectLst/>
              <a:latin typeface="Times New Roman" panose="02020603050405020304" pitchFamily="18" charset="0"/>
              <a:cs typeface="Times New Roman" panose="02020603050405020304" pitchFamily="18" charset="0"/>
            </a:endParaRPr>
          </a:p>
          <a:p>
            <a:pPr marL="0" indent="0">
              <a:lnSpc>
                <a:spcPts val="1425"/>
              </a:lnSpc>
              <a:buNone/>
            </a:pPr>
            <a:r>
              <a:rPr lang="en-US" sz="1600" b="1" dirty="0">
                <a:solidFill>
                  <a:schemeClr val="tx1"/>
                </a:solidFill>
                <a:effectLst/>
                <a:latin typeface="Times New Roman" panose="02020603050405020304" pitchFamily="18" charset="0"/>
                <a:cs typeface="Times New Roman" panose="02020603050405020304" pitchFamily="18" charset="0"/>
              </a:rPr>
              <a:t>6.  Improve Customer Satisfaction in High-Revenue Branches:</a:t>
            </a:r>
          </a:p>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Top-performing branches like WALM009 in Plano show high revenue but relatively low customer ratings (around 5).</a:t>
            </a:r>
          </a:p>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Action: Focus on improving customer service, addressing pain points, and enhancing the overall shopping experience in high-revenue branches. Train staff on customer satisfaction best practices and ensure product availability and quality.</a:t>
            </a:r>
          </a:p>
          <a:p>
            <a:pPr marL="0" indent="0">
              <a:lnSpc>
                <a:spcPts val="1425"/>
              </a:lnSpc>
              <a:buNone/>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0" indent="0">
              <a:lnSpc>
                <a:spcPts val="1425"/>
              </a:lnSpc>
              <a:buNone/>
            </a:pPr>
            <a:br>
              <a:rPr lang="en-US" sz="1600" b="0" dirty="0">
                <a:solidFill>
                  <a:schemeClr val="tx1"/>
                </a:solidFill>
                <a:effectLst/>
                <a:latin typeface="Times New Roman" panose="02020603050405020304" pitchFamily="18" charset="0"/>
                <a:cs typeface="Times New Roman" panose="02020603050405020304" pitchFamily="18" charset="0"/>
              </a:rPr>
            </a:br>
            <a:r>
              <a:rPr lang="en-US" sz="1600" b="1" dirty="0">
                <a:solidFill>
                  <a:schemeClr val="tx1"/>
                </a:solidFill>
                <a:effectLst/>
                <a:latin typeface="Times New Roman" panose="02020603050405020304" pitchFamily="18" charset="0"/>
                <a:cs typeface="Times New Roman" panose="02020603050405020304" pitchFamily="18" charset="0"/>
              </a:rPr>
              <a:t>7.  Align Customer Experience with Sales Performance:</a:t>
            </a:r>
          </a:p>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There is a noticeable pattern where some lower-revenue branches have higher customer satisfaction.</a:t>
            </a:r>
          </a:p>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Action: Investigate how customer experience drives satisfaction in lower-revenue branches and replicate these best practices in higher-revenue branches. Consider implementing customer-first strategies like personalized recommendations, better in-store experiences, or more responsive customer service.</a:t>
            </a:r>
          </a:p>
        </p:txBody>
      </p:sp>
    </p:spTree>
    <p:extLst>
      <p:ext uri="{BB962C8B-B14F-4D97-AF65-F5344CB8AC3E}">
        <p14:creationId xmlns:p14="http://schemas.microsoft.com/office/powerpoint/2010/main" val="702777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F674-AF5F-2C61-E529-0C45BA1889B3}"/>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Problem Statement</a:t>
            </a:r>
            <a:br>
              <a:rPr lang="en-US" b="1" dirty="0"/>
            </a:br>
            <a:endParaRPr lang="en-US" dirty="0"/>
          </a:p>
        </p:txBody>
      </p:sp>
      <p:sp>
        <p:nvSpPr>
          <p:cNvPr id="3" name="Content Placeholder 2">
            <a:extLst>
              <a:ext uri="{FF2B5EF4-FFF2-40B4-BE49-F238E27FC236}">
                <a16:creationId xmlns:a16="http://schemas.microsoft.com/office/drawing/2014/main" id="{FC8151DF-5505-0685-B879-A76775A4CC17}"/>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analysis aims to identify key trends and insights from Walmart's sales data across cities, product categories, payment methods, time periods, and branch performance. </a:t>
            </a:r>
          </a:p>
          <a:p>
            <a:pPr marL="0" indent="0">
              <a:buNone/>
            </a:pPr>
            <a:r>
              <a:rPr lang="en-US" dirty="0">
                <a:latin typeface="Times New Roman" panose="02020603050405020304" pitchFamily="18" charset="0"/>
                <a:cs typeface="Times New Roman" panose="02020603050405020304" pitchFamily="18" charset="0"/>
              </a:rPr>
              <a:t>By examining disparities in sales, customer preferences, and ratings, this study seeks to uncover actionable opportunities to enhance market strategies, optimize product offerings, and improve customer satisfaction for sustainable growth</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760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2A06-A549-3C40-4855-1D11EC680809}"/>
              </a:ext>
            </a:extLst>
          </p:cNvPr>
          <p:cNvSpPr>
            <a:spLocks noGrp="1"/>
          </p:cNvSpPr>
          <p:nvPr>
            <p:ph type="title"/>
          </p:nvPr>
        </p:nvSpPr>
        <p:spPr>
          <a:xfrm>
            <a:off x="1371600" y="359229"/>
            <a:ext cx="9983755" cy="816429"/>
          </a:xfrm>
        </p:spPr>
        <p:txBody>
          <a:bodyPr>
            <a:normAutofit fontScale="90000"/>
          </a:bodyPr>
          <a:lstStyle/>
          <a:p>
            <a:r>
              <a:rPr lang="en-US" sz="4900" b="1" dirty="0">
                <a:solidFill>
                  <a:schemeClr val="tx1"/>
                </a:solidFill>
                <a:effectLst/>
                <a:latin typeface="Times New Roman" panose="02020603050405020304" pitchFamily="18" charset="0"/>
                <a:cs typeface="Times New Roman" panose="02020603050405020304" pitchFamily="18" charset="0"/>
              </a:rPr>
              <a:t>Overview of Walmart Sales Data</a:t>
            </a:r>
            <a:br>
              <a:rPr lang="en-US" b="0" dirty="0">
                <a:solidFill>
                  <a:srgbClr val="CCCCCC"/>
                </a:solidFill>
                <a:effectLst/>
              </a:rPr>
            </a:br>
            <a:endParaRPr lang="en-US" dirty="0"/>
          </a:p>
        </p:txBody>
      </p:sp>
      <p:sp>
        <p:nvSpPr>
          <p:cNvPr id="3" name="Content Placeholder 2">
            <a:extLst>
              <a:ext uri="{FF2B5EF4-FFF2-40B4-BE49-F238E27FC236}">
                <a16:creationId xmlns:a16="http://schemas.microsoft.com/office/drawing/2014/main" id="{C026129A-56B2-ED18-C554-2FEF9258E55D}"/>
              </a:ext>
            </a:extLst>
          </p:cNvPr>
          <p:cNvSpPr>
            <a:spLocks noGrp="1"/>
          </p:cNvSpPr>
          <p:nvPr>
            <p:ph idx="1"/>
          </p:nvPr>
        </p:nvSpPr>
        <p:spPr>
          <a:xfrm>
            <a:off x="1371600" y="1087016"/>
            <a:ext cx="10394303" cy="5411755"/>
          </a:xfrm>
        </p:spPr>
        <p:txBody>
          <a:bodyPr>
            <a:normAutofit/>
          </a:bodyPr>
          <a:lstStyle/>
          <a:p>
            <a:pPr marL="0" indent="0">
              <a:lnSpc>
                <a:spcPts val="1425"/>
              </a:lnSpc>
              <a:buNone/>
            </a:pPr>
            <a:endParaRPr lang="en-US" sz="1700" b="0" dirty="0">
              <a:solidFill>
                <a:schemeClr val="tx1"/>
              </a:solidFill>
              <a:effectLst/>
              <a:latin typeface="Times New Roman" panose="02020603050405020304" pitchFamily="18" charset="0"/>
              <a:cs typeface="Times New Roman" panose="02020603050405020304" pitchFamily="18" charset="0"/>
            </a:endParaRPr>
          </a:p>
          <a:p>
            <a:pPr marL="0" indent="0">
              <a:lnSpc>
                <a:spcPts val="1425"/>
              </a:lnSpc>
              <a:buNone/>
            </a:pPr>
            <a:r>
              <a:rPr lang="en-US" sz="1700" b="1" dirty="0">
                <a:solidFill>
                  <a:schemeClr val="tx1"/>
                </a:solidFill>
                <a:effectLst/>
                <a:latin typeface="Times New Roman" panose="02020603050405020304" pitchFamily="18" charset="0"/>
                <a:cs typeface="Times New Roman" panose="02020603050405020304" pitchFamily="18" charset="0"/>
              </a:rPr>
              <a:t>Unit Price: </a:t>
            </a:r>
          </a:p>
          <a:p>
            <a:pPr>
              <a:lnSpc>
                <a:spcPts val="1425"/>
              </a:lnSpc>
            </a:pPr>
            <a:r>
              <a:rPr lang="en-US" sz="1700" b="0" dirty="0">
                <a:solidFill>
                  <a:schemeClr val="tx1"/>
                </a:solidFill>
                <a:effectLst/>
                <a:latin typeface="Times New Roman" panose="02020603050405020304" pitchFamily="18" charset="0"/>
                <a:cs typeface="Times New Roman" panose="02020603050405020304" pitchFamily="18" charset="0"/>
              </a:rPr>
              <a:t>The product unit prices span from $10 to $100, offering a broad spectrum of affordable to mid-range items across different categories.</a:t>
            </a:r>
          </a:p>
          <a:p>
            <a:pPr marL="0" indent="0">
              <a:lnSpc>
                <a:spcPts val="1425"/>
              </a:lnSpc>
              <a:buNone/>
            </a:pPr>
            <a:br>
              <a:rPr lang="en-US" sz="1700" b="1" dirty="0">
                <a:solidFill>
                  <a:schemeClr val="tx1"/>
                </a:solidFill>
                <a:effectLst/>
                <a:latin typeface="Times New Roman" panose="02020603050405020304" pitchFamily="18" charset="0"/>
                <a:cs typeface="Times New Roman" panose="02020603050405020304" pitchFamily="18" charset="0"/>
              </a:rPr>
            </a:br>
            <a:r>
              <a:rPr lang="en-US" sz="1700" b="1" dirty="0">
                <a:solidFill>
                  <a:schemeClr val="tx1"/>
                </a:solidFill>
                <a:effectLst/>
                <a:latin typeface="Times New Roman" panose="02020603050405020304" pitchFamily="18" charset="0"/>
                <a:cs typeface="Times New Roman" panose="02020603050405020304" pitchFamily="18" charset="0"/>
              </a:rPr>
              <a:t>Quantity per Sale: </a:t>
            </a:r>
          </a:p>
          <a:p>
            <a:pPr>
              <a:lnSpc>
                <a:spcPts val="1425"/>
              </a:lnSpc>
            </a:pPr>
            <a:r>
              <a:rPr lang="en-US" sz="1700" b="0" dirty="0">
                <a:solidFill>
                  <a:schemeClr val="tx1"/>
                </a:solidFill>
                <a:effectLst/>
                <a:latin typeface="Times New Roman" panose="02020603050405020304" pitchFamily="18" charset="0"/>
                <a:cs typeface="Times New Roman" panose="02020603050405020304" pitchFamily="18" charset="0"/>
              </a:rPr>
              <a:t>On average, each transaction involves the purchase of 1 to 10 units, reflecting varied consumer buying behavior and potential opportunities for bulk purchases.</a:t>
            </a:r>
          </a:p>
          <a:p>
            <a:pPr marL="0" indent="0">
              <a:lnSpc>
                <a:spcPts val="1425"/>
              </a:lnSpc>
              <a:buNone/>
            </a:pPr>
            <a:br>
              <a:rPr lang="en-US" sz="1700" b="1" dirty="0">
                <a:solidFill>
                  <a:schemeClr val="tx1"/>
                </a:solidFill>
                <a:effectLst/>
                <a:latin typeface="Times New Roman" panose="02020603050405020304" pitchFamily="18" charset="0"/>
                <a:cs typeface="Times New Roman" panose="02020603050405020304" pitchFamily="18" charset="0"/>
              </a:rPr>
            </a:br>
            <a:r>
              <a:rPr lang="en-US" sz="1700" b="1" dirty="0">
                <a:solidFill>
                  <a:schemeClr val="tx1"/>
                </a:solidFill>
                <a:effectLst/>
                <a:latin typeface="Times New Roman" panose="02020603050405020304" pitchFamily="18" charset="0"/>
                <a:cs typeface="Times New Roman" panose="02020603050405020304" pitchFamily="18" charset="0"/>
              </a:rPr>
              <a:t>Total Transaction Value: </a:t>
            </a:r>
          </a:p>
          <a:p>
            <a:pPr>
              <a:lnSpc>
                <a:spcPts val="1425"/>
              </a:lnSpc>
            </a:pPr>
            <a:r>
              <a:rPr lang="en-US" sz="1700" b="0" dirty="0">
                <a:solidFill>
                  <a:schemeClr val="tx1"/>
                </a:solidFill>
                <a:effectLst/>
                <a:latin typeface="Times New Roman" panose="02020603050405020304" pitchFamily="18" charset="0"/>
                <a:cs typeface="Times New Roman" panose="02020603050405020304" pitchFamily="18" charset="0"/>
              </a:rPr>
              <a:t>The total price per transaction ranges from $10 to approximately $1000, with an average value of $121, indicating that while most sales are modest, there are significant transactions that could represent high-value products or larger orders.</a:t>
            </a:r>
          </a:p>
          <a:p>
            <a:pPr marL="0" indent="0">
              <a:lnSpc>
                <a:spcPts val="1425"/>
              </a:lnSpc>
              <a:buNone/>
            </a:pPr>
            <a:br>
              <a:rPr lang="en-US" sz="1700" b="1" dirty="0">
                <a:solidFill>
                  <a:schemeClr val="tx1"/>
                </a:solidFill>
                <a:effectLst/>
                <a:latin typeface="Times New Roman" panose="02020603050405020304" pitchFamily="18" charset="0"/>
                <a:cs typeface="Times New Roman" panose="02020603050405020304" pitchFamily="18" charset="0"/>
              </a:rPr>
            </a:br>
            <a:r>
              <a:rPr lang="en-US" sz="1700" b="1" dirty="0">
                <a:solidFill>
                  <a:schemeClr val="tx1"/>
                </a:solidFill>
                <a:effectLst/>
                <a:latin typeface="Times New Roman" panose="02020603050405020304" pitchFamily="18" charset="0"/>
                <a:cs typeface="Times New Roman" panose="02020603050405020304" pitchFamily="18" charset="0"/>
              </a:rPr>
              <a:t>Product Ratings: </a:t>
            </a:r>
          </a:p>
          <a:p>
            <a:pPr>
              <a:lnSpc>
                <a:spcPts val="1425"/>
              </a:lnSpc>
            </a:pPr>
            <a:r>
              <a:rPr lang="en-US" sz="1700" b="0" dirty="0">
                <a:solidFill>
                  <a:schemeClr val="tx1"/>
                </a:solidFill>
                <a:effectLst/>
                <a:latin typeface="Times New Roman" panose="02020603050405020304" pitchFamily="18" charset="0"/>
                <a:cs typeface="Times New Roman" panose="02020603050405020304" pitchFamily="18" charset="0"/>
              </a:rPr>
              <a:t>The average product rating sits at around 6, suggesting room for improvement in customer satisfaction or potential opportunities for addressing product feedback.</a:t>
            </a:r>
          </a:p>
          <a:p>
            <a:pPr marL="0" indent="0">
              <a:lnSpc>
                <a:spcPts val="1425"/>
              </a:lnSpc>
              <a:buNone/>
            </a:pPr>
            <a:br>
              <a:rPr lang="en-US" sz="1700" b="1" dirty="0">
                <a:solidFill>
                  <a:schemeClr val="tx1"/>
                </a:solidFill>
                <a:effectLst/>
                <a:latin typeface="Times New Roman" panose="02020603050405020304" pitchFamily="18" charset="0"/>
                <a:cs typeface="Times New Roman" panose="02020603050405020304" pitchFamily="18" charset="0"/>
              </a:rPr>
            </a:br>
            <a:r>
              <a:rPr lang="en-US" sz="1700" b="1" dirty="0">
                <a:solidFill>
                  <a:schemeClr val="tx1"/>
                </a:solidFill>
                <a:effectLst/>
                <a:latin typeface="Times New Roman" panose="02020603050405020304" pitchFamily="18" charset="0"/>
                <a:cs typeface="Times New Roman" panose="02020603050405020304" pitchFamily="18" charset="0"/>
              </a:rPr>
              <a:t>Profit Margins: </a:t>
            </a:r>
          </a:p>
          <a:p>
            <a:pPr>
              <a:lnSpc>
                <a:spcPts val="1425"/>
              </a:lnSpc>
            </a:pPr>
            <a:r>
              <a:rPr lang="en-US" sz="1700" b="0" dirty="0">
                <a:solidFill>
                  <a:schemeClr val="tx1"/>
                </a:solidFill>
                <a:effectLst/>
                <a:latin typeface="Times New Roman" panose="02020603050405020304" pitchFamily="18" charset="0"/>
                <a:cs typeface="Times New Roman" panose="02020603050405020304" pitchFamily="18" charset="0"/>
              </a:rPr>
              <a:t>The average profit margin across all sales is 0.40, providing a healthy margin that can be leveraged for strategic pricing, cost control, or promotions to enhance profitability.</a:t>
            </a:r>
          </a:p>
          <a:p>
            <a:pPr marL="0" indent="0">
              <a:buNone/>
            </a:pPr>
            <a:endParaRPr lang="en-US" sz="1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8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938EB-FF13-AC74-1379-58A25C14137D}"/>
              </a:ext>
            </a:extLst>
          </p:cNvPr>
          <p:cNvSpPr>
            <a:spLocks noGrp="1"/>
          </p:cNvSpPr>
          <p:nvPr>
            <p:ph type="title"/>
          </p:nvPr>
        </p:nvSpPr>
        <p:spPr>
          <a:xfrm>
            <a:off x="1460241" y="265923"/>
            <a:ext cx="9694506" cy="704461"/>
          </a:xfrm>
        </p:spPr>
        <p:txBody>
          <a:bodyPr/>
          <a:lstStyle/>
          <a:p>
            <a:r>
              <a:rPr lang="en-US" b="1" dirty="0">
                <a:latin typeface="Times New Roman" panose="02020603050405020304" pitchFamily="18" charset="0"/>
                <a:cs typeface="Times New Roman" panose="02020603050405020304" pitchFamily="18" charset="0"/>
              </a:rPr>
              <a:t>Regional Sales Performance</a:t>
            </a:r>
          </a:p>
        </p:txBody>
      </p:sp>
      <p:pic>
        <p:nvPicPr>
          <p:cNvPr id="5" name="Content Placeholder 4">
            <a:extLst>
              <a:ext uri="{FF2B5EF4-FFF2-40B4-BE49-F238E27FC236}">
                <a16:creationId xmlns:a16="http://schemas.microsoft.com/office/drawing/2014/main" id="{0EB27D46-2DC5-C4C8-6F4E-F3BBBB98CCBD}"/>
              </a:ext>
            </a:extLst>
          </p:cNvPr>
          <p:cNvPicPr>
            <a:picLocks noGrp="1" noChangeAspect="1"/>
          </p:cNvPicPr>
          <p:nvPr>
            <p:ph idx="1"/>
          </p:nvPr>
        </p:nvPicPr>
        <p:blipFill>
          <a:blip r:embed="rId2"/>
          <a:stretch>
            <a:fillRect/>
          </a:stretch>
        </p:blipFill>
        <p:spPr>
          <a:xfrm>
            <a:off x="1553548" y="1305839"/>
            <a:ext cx="4669970" cy="3309470"/>
          </a:xfrm>
        </p:spPr>
      </p:pic>
      <p:pic>
        <p:nvPicPr>
          <p:cNvPr id="7" name="Picture 6">
            <a:extLst>
              <a:ext uri="{FF2B5EF4-FFF2-40B4-BE49-F238E27FC236}">
                <a16:creationId xmlns:a16="http://schemas.microsoft.com/office/drawing/2014/main" id="{8719DF6F-CBE6-55D8-A8D7-E041D5CA179B}"/>
              </a:ext>
            </a:extLst>
          </p:cNvPr>
          <p:cNvPicPr>
            <a:picLocks noChangeAspect="1"/>
          </p:cNvPicPr>
          <p:nvPr/>
        </p:nvPicPr>
        <p:blipFill>
          <a:blip r:embed="rId3"/>
          <a:stretch>
            <a:fillRect/>
          </a:stretch>
        </p:blipFill>
        <p:spPr>
          <a:xfrm>
            <a:off x="6959004" y="1260880"/>
            <a:ext cx="4825559" cy="3385765"/>
          </a:xfrm>
          <a:prstGeom prst="rect">
            <a:avLst/>
          </a:prstGeom>
        </p:spPr>
      </p:pic>
      <p:sp>
        <p:nvSpPr>
          <p:cNvPr id="8" name="Content Placeholder 3">
            <a:extLst>
              <a:ext uri="{FF2B5EF4-FFF2-40B4-BE49-F238E27FC236}">
                <a16:creationId xmlns:a16="http://schemas.microsoft.com/office/drawing/2014/main" id="{B011CDD2-DFF3-724A-014B-2C30ADF5306E}"/>
              </a:ext>
            </a:extLst>
          </p:cNvPr>
          <p:cNvSpPr txBox="1">
            <a:spLocks/>
          </p:cNvSpPr>
          <p:nvPr/>
        </p:nvSpPr>
        <p:spPr>
          <a:xfrm>
            <a:off x="1656184" y="5178490"/>
            <a:ext cx="10128379" cy="1343608"/>
          </a:xfrm>
          <a:prstGeom prst="rect">
            <a:avLst/>
          </a:prstGeom>
        </p:spPr>
        <p:txBody>
          <a:bodyPr>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solidFill>
                  <a:schemeClr val="tx1"/>
                </a:solidFill>
                <a:latin typeface="Times New Roman" panose="02020603050405020304" pitchFamily="18" charset="0"/>
                <a:cs typeface="Times New Roman" panose="02020603050405020304" pitchFamily="18" charset="0"/>
              </a:rPr>
              <a:t>Among the 98 cities analyzed, Weslaco emerged as the top-performing region, contributing 4% of total sales, showcasing robust consumer engagement and strong market activity. </a:t>
            </a:r>
          </a:p>
          <a:p>
            <a:r>
              <a:rPr lang="en-US" dirty="0">
                <a:solidFill>
                  <a:schemeClr val="tx1"/>
                </a:solidFill>
                <a:latin typeface="Times New Roman" panose="02020603050405020304" pitchFamily="18" charset="0"/>
                <a:cs typeface="Times New Roman" panose="02020603050405020304" pitchFamily="18" charset="0"/>
              </a:rPr>
              <a:t>In contrast, Lake Jackson recorded the lowest sales share at 0.5%, highlighting an area with lower market activity that could benefit from focused strategies to unlock growth potential</a:t>
            </a:r>
          </a:p>
          <a:p>
            <a:pPr marL="0" indent="0">
              <a:buFont typeface="Franklin Gothic Book" panose="020B0503020102020204" pitchFamily="34" charse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83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D3AE-91CD-03DF-F0AD-2BE4A427150A}"/>
              </a:ext>
            </a:extLst>
          </p:cNvPr>
          <p:cNvSpPr>
            <a:spLocks noGrp="1"/>
          </p:cNvSpPr>
          <p:nvPr>
            <p:ph type="title"/>
          </p:nvPr>
        </p:nvSpPr>
        <p:spPr>
          <a:xfrm>
            <a:off x="1371600" y="349898"/>
            <a:ext cx="9937102" cy="853751"/>
          </a:xfrm>
        </p:spPr>
        <p:txBody>
          <a:bodyPr/>
          <a:lstStyle/>
          <a:p>
            <a:r>
              <a:rPr lang="en-US" b="1" dirty="0">
                <a:latin typeface="Times New Roman" panose="02020603050405020304" pitchFamily="18" charset="0"/>
                <a:cs typeface="Times New Roman" panose="02020603050405020304" pitchFamily="18" charset="0"/>
              </a:rPr>
              <a:t>Product Category Trends</a:t>
            </a:r>
          </a:p>
        </p:txBody>
      </p:sp>
      <p:pic>
        <p:nvPicPr>
          <p:cNvPr id="5" name="Content Placeholder 4">
            <a:extLst>
              <a:ext uri="{FF2B5EF4-FFF2-40B4-BE49-F238E27FC236}">
                <a16:creationId xmlns:a16="http://schemas.microsoft.com/office/drawing/2014/main" id="{2C413198-BE52-5002-9C50-03806310A7A3}"/>
              </a:ext>
            </a:extLst>
          </p:cNvPr>
          <p:cNvPicPr>
            <a:picLocks noGrp="1" noChangeAspect="1"/>
          </p:cNvPicPr>
          <p:nvPr>
            <p:ph idx="1"/>
          </p:nvPr>
        </p:nvPicPr>
        <p:blipFill>
          <a:blip r:embed="rId2"/>
          <a:stretch>
            <a:fillRect/>
          </a:stretch>
        </p:blipFill>
        <p:spPr>
          <a:xfrm>
            <a:off x="1548881" y="1208314"/>
            <a:ext cx="4655976" cy="3187272"/>
          </a:xfrm>
        </p:spPr>
      </p:pic>
      <p:pic>
        <p:nvPicPr>
          <p:cNvPr id="7" name="Picture 6">
            <a:extLst>
              <a:ext uri="{FF2B5EF4-FFF2-40B4-BE49-F238E27FC236}">
                <a16:creationId xmlns:a16="http://schemas.microsoft.com/office/drawing/2014/main" id="{897C036D-48F3-39DF-9804-334AAB4FD247}"/>
              </a:ext>
            </a:extLst>
          </p:cNvPr>
          <p:cNvPicPr>
            <a:picLocks noChangeAspect="1"/>
          </p:cNvPicPr>
          <p:nvPr/>
        </p:nvPicPr>
        <p:blipFill>
          <a:blip r:embed="rId3"/>
          <a:stretch>
            <a:fillRect/>
          </a:stretch>
        </p:blipFill>
        <p:spPr>
          <a:xfrm>
            <a:off x="7629525" y="1867095"/>
            <a:ext cx="3190875" cy="2190750"/>
          </a:xfrm>
          <a:prstGeom prst="rect">
            <a:avLst/>
          </a:prstGeom>
        </p:spPr>
      </p:pic>
      <p:sp>
        <p:nvSpPr>
          <p:cNvPr id="9" name="Content Placeholder 3">
            <a:extLst>
              <a:ext uri="{FF2B5EF4-FFF2-40B4-BE49-F238E27FC236}">
                <a16:creationId xmlns:a16="http://schemas.microsoft.com/office/drawing/2014/main" id="{BF079514-19EB-85E9-E9D9-5200E750ADD0}"/>
              </a:ext>
            </a:extLst>
          </p:cNvPr>
          <p:cNvSpPr txBox="1">
            <a:spLocks/>
          </p:cNvSpPr>
          <p:nvPr/>
        </p:nvSpPr>
        <p:spPr>
          <a:xfrm>
            <a:off x="1301621" y="5059032"/>
            <a:ext cx="10688216" cy="1343608"/>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ts val="1425"/>
              </a:lnSpc>
            </a:pPr>
            <a:r>
              <a:rPr lang="en-US" sz="1700" dirty="0">
                <a:solidFill>
                  <a:schemeClr val="tx1"/>
                </a:solidFill>
                <a:latin typeface="Times New Roman" panose="02020603050405020304" pitchFamily="18" charset="0"/>
                <a:cs typeface="Times New Roman" panose="02020603050405020304" pitchFamily="18" charset="0"/>
              </a:rPr>
              <a:t>The Fashion Accessories and Home &amp; Lifestyle categories account for nearly 80% of total sales, indicating significant customer demand and strong market performance in these segments. </a:t>
            </a:r>
          </a:p>
          <a:p>
            <a:pPr>
              <a:lnSpc>
                <a:spcPts val="1425"/>
              </a:lnSpc>
            </a:pPr>
            <a:r>
              <a:rPr lang="en-US" sz="1700" dirty="0">
                <a:solidFill>
                  <a:schemeClr val="tx1"/>
                </a:solidFill>
                <a:latin typeface="Times New Roman" panose="02020603050405020304" pitchFamily="18" charset="0"/>
                <a:cs typeface="Times New Roman" panose="02020603050405020304" pitchFamily="18" charset="0"/>
              </a:rPr>
              <a:t>On the other hand, the Health &amp; Beauty category contributes only 4% of total sales, signaling limited customer engagement or untapped potential that could be unlocked through focused strategies to drive growth</a:t>
            </a:r>
          </a:p>
        </p:txBody>
      </p:sp>
    </p:spTree>
    <p:extLst>
      <p:ext uri="{BB962C8B-B14F-4D97-AF65-F5344CB8AC3E}">
        <p14:creationId xmlns:p14="http://schemas.microsoft.com/office/powerpoint/2010/main" val="147521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D99C-A652-5044-EA99-244FBB7AB0B4}"/>
              </a:ext>
            </a:extLst>
          </p:cNvPr>
          <p:cNvSpPr>
            <a:spLocks noGrp="1"/>
          </p:cNvSpPr>
          <p:nvPr>
            <p:ph type="title"/>
          </p:nvPr>
        </p:nvSpPr>
        <p:spPr>
          <a:xfrm>
            <a:off x="1425341" y="387220"/>
            <a:ext cx="9694506" cy="741784"/>
          </a:xfrm>
        </p:spPr>
        <p:txBody>
          <a:bodyPr/>
          <a:lstStyle/>
          <a:p>
            <a:r>
              <a:rPr lang="en-US" b="1" dirty="0">
                <a:latin typeface="Times New Roman" panose="02020603050405020304" pitchFamily="18" charset="0"/>
                <a:cs typeface="Times New Roman" panose="02020603050405020304" pitchFamily="18" charset="0"/>
              </a:rPr>
              <a:t>Payment Method Preferences</a:t>
            </a:r>
          </a:p>
        </p:txBody>
      </p:sp>
      <p:pic>
        <p:nvPicPr>
          <p:cNvPr id="5" name="Content Placeholder 4">
            <a:extLst>
              <a:ext uri="{FF2B5EF4-FFF2-40B4-BE49-F238E27FC236}">
                <a16:creationId xmlns:a16="http://schemas.microsoft.com/office/drawing/2014/main" id="{7BC92EAD-80C9-0370-68E5-5E0499E3E318}"/>
              </a:ext>
            </a:extLst>
          </p:cNvPr>
          <p:cNvPicPr>
            <a:picLocks noGrp="1" noChangeAspect="1"/>
          </p:cNvPicPr>
          <p:nvPr>
            <p:ph idx="1"/>
          </p:nvPr>
        </p:nvPicPr>
        <p:blipFill>
          <a:blip r:embed="rId2"/>
          <a:stretch>
            <a:fillRect/>
          </a:stretch>
        </p:blipFill>
        <p:spPr>
          <a:xfrm>
            <a:off x="1761062" y="1336141"/>
            <a:ext cx="4126553" cy="3170865"/>
          </a:xfrm>
        </p:spPr>
      </p:pic>
      <p:pic>
        <p:nvPicPr>
          <p:cNvPr id="7" name="Picture 6">
            <a:extLst>
              <a:ext uri="{FF2B5EF4-FFF2-40B4-BE49-F238E27FC236}">
                <a16:creationId xmlns:a16="http://schemas.microsoft.com/office/drawing/2014/main" id="{574A8DD2-C9A7-F422-FDAE-6ECF75817468}"/>
              </a:ext>
            </a:extLst>
          </p:cNvPr>
          <p:cNvPicPr>
            <a:picLocks noChangeAspect="1"/>
          </p:cNvPicPr>
          <p:nvPr/>
        </p:nvPicPr>
        <p:blipFill>
          <a:blip r:embed="rId3"/>
          <a:stretch>
            <a:fillRect/>
          </a:stretch>
        </p:blipFill>
        <p:spPr>
          <a:xfrm>
            <a:off x="6652622" y="2426737"/>
            <a:ext cx="4467225" cy="1295400"/>
          </a:xfrm>
          <a:prstGeom prst="rect">
            <a:avLst/>
          </a:prstGeom>
        </p:spPr>
      </p:pic>
      <p:sp>
        <p:nvSpPr>
          <p:cNvPr id="8" name="Content Placeholder 3">
            <a:extLst>
              <a:ext uri="{FF2B5EF4-FFF2-40B4-BE49-F238E27FC236}">
                <a16:creationId xmlns:a16="http://schemas.microsoft.com/office/drawing/2014/main" id="{A7B100AD-F647-67C3-EA5B-5B35BADA066E}"/>
              </a:ext>
            </a:extLst>
          </p:cNvPr>
          <p:cNvSpPr txBox="1">
            <a:spLocks/>
          </p:cNvSpPr>
          <p:nvPr/>
        </p:nvSpPr>
        <p:spPr>
          <a:xfrm>
            <a:off x="1170992" y="4833725"/>
            <a:ext cx="10688216" cy="1637055"/>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ts val="1425"/>
              </a:lnSpc>
            </a:pPr>
            <a:r>
              <a:rPr lang="en-US" sz="1700" b="0" dirty="0">
                <a:solidFill>
                  <a:schemeClr val="tx1"/>
                </a:solidFill>
                <a:effectLst/>
                <a:latin typeface="Times New Roman" panose="02020603050405020304" pitchFamily="18" charset="0"/>
                <a:cs typeface="Times New Roman" panose="02020603050405020304" pitchFamily="18" charset="0"/>
              </a:rPr>
              <a:t>The majority of sales are completed using credit cards, accounting for 40% of total sales, indicating a strong customer preference for this payment method. In contrast, cash transactions contribute only 21%, making it the least preferred option. </a:t>
            </a:r>
          </a:p>
          <a:p>
            <a:pPr>
              <a:lnSpc>
                <a:spcPts val="1425"/>
              </a:lnSpc>
            </a:pPr>
            <a:r>
              <a:rPr lang="en-US" sz="1700" b="0" dirty="0">
                <a:solidFill>
                  <a:schemeClr val="tx1"/>
                </a:solidFill>
                <a:effectLst/>
                <a:latin typeface="Times New Roman" panose="02020603050405020304" pitchFamily="18" charset="0"/>
                <a:cs typeface="Times New Roman" panose="02020603050405020304" pitchFamily="18" charset="0"/>
              </a:rPr>
              <a:t>This trend underscores the growing reliance on digital payment methods, particularly credit cards, which offer advantages such as convenience, faster transactions, and reward benefits, driving their popularity among customers.</a:t>
            </a:r>
          </a:p>
        </p:txBody>
      </p:sp>
    </p:spTree>
    <p:extLst>
      <p:ext uri="{BB962C8B-B14F-4D97-AF65-F5344CB8AC3E}">
        <p14:creationId xmlns:p14="http://schemas.microsoft.com/office/powerpoint/2010/main" val="11051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5F1A-4CD5-3159-8BE2-0D7521543001}"/>
              </a:ext>
            </a:extLst>
          </p:cNvPr>
          <p:cNvSpPr>
            <a:spLocks noGrp="1"/>
          </p:cNvSpPr>
          <p:nvPr>
            <p:ph type="title"/>
          </p:nvPr>
        </p:nvSpPr>
        <p:spPr>
          <a:xfrm>
            <a:off x="1371600" y="377890"/>
            <a:ext cx="9685176" cy="891073"/>
          </a:xfrm>
        </p:spPr>
        <p:txBody>
          <a:bodyPr/>
          <a:lstStyle/>
          <a:p>
            <a:r>
              <a:rPr lang="en-US" b="1" dirty="0">
                <a:latin typeface="Times New Roman" panose="02020603050405020304" pitchFamily="18" charset="0"/>
                <a:cs typeface="Times New Roman" panose="02020603050405020304" pitchFamily="18" charset="0"/>
              </a:rPr>
              <a:t>Weekly Sales Patterns</a:t>
            </a:r>
          </a:p>
        </p:txBody>
      </p:sp>
      <p:pic>
        <p:nvPicPr>
          <p:cNvPr id="5" name="Content Placeholder 4">
            <a:extLst>
              <a:ext uri="{FF2B5EF4-FFF2-40B4-BE49-F238E27FC236}">
                <a16:creationId xmlns:a16="http://schemas.microsoft.com/office/drawing/2014/main" id="{902AB75E-964C-843E-D4E9-CABA855D1B9B}"/>
              </a:ext>
            </a:extLst>
          </p:cNvPr>
          <p:cNvPicPr>
            <a:picLocks noGrp="1" noChangeAspect="1"/>
          </p:cNvPicPr>
          <p:nvPr>
            <p:ph idx="1"/>
          </p:nvPr>
        </p:nvPicPr>
        <p:blipFill>
          <a:blip r:embed="rId2"/>
          <a:stretch>
            <a:fillRect/>
          </a:stretch>
        </p:blipFill>
        <p:spPr>
          <a:xfrm>
            <a:off x="1463788" y="1595533"/>
            <a:ext cx="6111969" cy="4366727"/>
          </a:xfrm>
        </p:spPr>
      </p:pic>
      <p:sp>
        <p:nvSpPr>
          <p:cNvPr id="6" name="Content Placeholder 3">
            <a:extLst>
              <a:ext uri="{FF2B5EF4-FFF2-40B4-BE49-F238E27FC236}">
                <a16:creationId xmlns:a16="http://schemas.microsoft.com/office/drawing/2014/main" id="{DCEE6325-CFB6-7AAF-77AE-3F0D0DDEDB34}"/>
              </a:ext>
            </a:extLst>
          </p:cNvPr>
          <p:cNvSpPr txBox="1">
            <a:spLocks/>
          </p:cNvSpPr>
          <p:nvPr/>
        </p:nvSpPr>
        <p:spPr>
          <a:xfrm>
            <a:off x="7809721" y="2640564"/>
            <a:ext cx="4282752" cy="2621902"/>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ts val="1425"/>
              </a:lnSpc>
            </a:pPr>
            <a:r>
              <a:rPr lang="en-US" sz="1700" b="0" dirty="0">
                <a:solidFill>
                  <a:schemeClr val="tx1"/>
                </a:solidFill>
                <a:effectLst/>
                <a:latin typeface="Times New Roman" panose="02020603050405020304" pitchFamily="18" charset="0"/>
                <a:cs typeface="Times New Roman" panose="02020603050405020304" pitchFamily="18" charset="0"/>
              </a:rPr>
              <a:t>Sales across the week have remained relatively consistent, with a slight peak observed on Thursday, contributing to 15% of the total weekly sales.</a:t>
            </a:r>
          </a:p>
          <a:p>
            <a:pPr>
              <a:lnSpc>
                <a:spcPts val="1425"/>
              </a:lnSpc>
            </a:pPr>
            <a:r>
              <a:rPr lang="en-US" sz="1700" b="0" dirty="0">
                <a:solidFill>
                  <a:schemeClr val="tx1"/>
                </a:solidFill>
                <a:effectLst/>
                <a:latin typeface="Times New Roman" panose="02020603050405020304" pitchFamily="18" charset="0"/>
                <a:cs typeface="Times New Roman" panose="02020603050405020304" pitchFamily="18" charset="0"/>
              </a:rPr>
              <a:t> In contrast, Monday recorded the lowest sales at approximately 13%, highlighting minor fluctuations in customer purchasing behavior across the days of the week.</a:t>
            </a:r>
          </a:p>
          <a:p>
            <a:pPr marL="0" indent="0">
              <a:lnSpc>
                <a:spcPts val="1425"/>
              </a:lnSpc>
              <a:buNone/>
            </a:pPr>
            <a:br>
              <a:rPr lang="en-US" sz="1700" b="0" dirty="0">
                <a:solidFill>
                  <a:schemeClr val="tx1"/>
                </a:solidFill>
                <a:effectLst/>
                <a:latin typeface="Times New Roman" panose="02020603050405020304" pitchFamily="18" charset="0"/>
                <a:cs typeface="Times New Roman" panose="02020603050405020304" pitchFamily="18" charset="0"/>
              </a:rPr>
            </a:br>
            <a:endParaRPr lang="en-US" sz="17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45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30E1-489C-AF92-D36F-0DE4C6113A19}"/>
              </a:ext>
            </a:extLst>
          </p:cNvPr>
          <p:cNvSpPr>
            <a:spLocks noGrp="1"/>
          </p:cNvSpPr>
          <p:nvPr>
            <p:ph type="title"/>
          </p:nvPr>
        </p:nvSpPr>
        <p:spPr>
          <a:xfrm>
            <a:off x="1371600" y="293914"/>
            <a:ext cx="9731829" cy="825759"/>
          </a:xfrm>
        </p:spPr>
        <p:txBody>
          <a:bodyPr/>
          <a:lstStyle/>
          <a:p>
            <a:r>
              <a:rPr lang="en-US" b="1" dirty="0">
                <a:latin typeface="Times New Roman" panose="02020603050405020304" pitchFamily="18" charset="0"/>
                <a:cs typeface="Times New Roman" panose="02020603050405020304" pitchFamily="18" charset="0"/>
              </a:rPr>
              <a:t>Time-of-Day Sales Trends</a:t>
            </a:r>
          </a:p>
        </p:txBody>
      </p:sp>
      <p:pic>
        <p:nvPicPr>
          <p:cNvPr id="5" name="Content Placeholder 4">
            <a:extLst>
              <a:ext uri="{FF2B5EF4-FFF2-40B4-BE49-F238E27FC236}">
                <a16:creationId xmlns:a16="http://schemas.microsoft.com/office/drawing/2014/main" id="{EE3BB115-57AE-6AFA-5A58-DFB37126B0C8}"/>
              </a:ext>
            </a:extLst>
          </p:cNvPr>
          <p:cNvPicPr>
            <a:picLocks noGrp="1" noChangeAspect="1"/>
          </p:cNvPicPr>
          <p:nvPr>
            <p:ph idx="1"/>
          </p:nvPr>
        </p:nvPicPr>
        <p:blipFill>
          <a:blip r:embed="rId2"/>
          <a:stretch>
            <a:fillRect/>
          </a:stretch>
        </p:blipFill>
        <p:spPr>
          <a:xfrm>
            <a:off x="1658089" y="1268963"/>
            <a:ext cx="9547975" cy="3685592"/>
          </a:xfrm>
        </p:spPr>
      </p:pic>
      <p:sp>
        <p:nvSpPr>
          <p:cNvPr id="6" name="Content Placeholder 3">
            <a:extLst>
              <a:ext uri="{FF2B5EF4-FFF2-40B4-BE49-F238E27FC236}">
                <a16:creationId xmlns:a16="http://schemas.microsoft.com/office/drawing/2014/main" id="{9D58F66F-D277-5FF8-A6F0-BD0A38C36613}"/>
              </a:ext>
            </a:extLst>
          </p:cNvPr>
          <p:cNvSpPr txBox="1">
            <a:spLocks/>
          </p:cNvSpPr>
          <p:nvPr/>
        </p:nvSpPr>
        <p:spPr>
          <a:xfrm>
            <a:off x="1393371" y="5440215"/>
            <a:ext cx="10585579" cy="1235839"/>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ts val="1425"/>
              </a:lnSpc>
            </a:pPr>
            <a:r>
              <a:rPr lang="en-US" sz="1800" b="0" dirty="0">
                <a:solidFill>
                  <a:schemeClr val="tx1"/>
                </a:solidFill>
                <a:effectLst/>
                <a:latin typeface="Times New Roman" panose="02020603050405020304" pitchFamily="18" charset="0"/>
                <a:cs typeface="Times New Roman" panose="02020603050405020304" pitchFamily="18" charset="0"/>
              </a:rPr>
              <a:t>Between 2:00 PM to 3:00 PM, we observe the highest sales, indicating a peak period of customer activity.</a:t>
            </a:r>
          </a:p>
          <a:p>
            <a:pPr marL="0" indent="0">
              <a:lnSpc>
                <a:spcPts val="1425"/>
              </a:lnSpc>
              <a:buNone/>
            </a:pPr>
            <a:r>
              <a:rPr lang="en-US" sz="1800" b="0" dirty="0">
                <a:solidFill>
                  <a:schemeClr val="tx1"/>
                </a:solidFill>
                <a:effectLst/>
                <a:latin typeface="Times New Roman" panose="02020603050405020304" pitchFamily="18" charset="0"/>
                <a:cs typeface="Times New Roman" panose="02020603050405020304" pitchFamily="18" charset="0"/>
              </a:rPr>
              <a:t> </a:t>
            </a:r>
          </a:p>
          <a:p>
            <a:pPr>
              <a:lnSpc>
                <a:spcPts val="1425"/>
              </a:lnSpc>
            </a:pPr>
            <a:r>
              <a:rPr lang="en-US" sz="1800" b="0" dirty="0">
                <a:solidFill>
                  <a:schemeClr val="tx1"/>
                </a:solidFill>
                <a:effectLst/>
                <a:latin typeface="Times New Roman" panose="02020603050405020304" pitchFamily="18" charset="0"/>
                <a:cs typeface="Times New Roman" panose="02020603050405020304" pitchFamily="18" charset="0"/>
              </a:rPr>
              <a:t>In contrast, 11:00 PM sees the lowest sales, likely due to the close of business operations and reduced customer engagement during late hours.</a:t>
            </a:r>
          </a:p>
        </p:txBody>
      </p:sp>
    </p:spTree>
    <p:extLst>
      <p:ext uri="{BB962C8B-B14F-4D97-AF65-F5344CB8AC3E}">
        <p14:creationId xmlns:p14="http://schemas.microsoft.com/office/powerpoint/2010/main" val="239808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9750-C3FB-E428-D22A-2DFA70147E8C}"/>
              </a:ext>
            </a:extLst>
          </p:cNvPr>
          <p:cNvSpPr>
            <a:spLocks noGrp="1"/>
          </p:cNvSpPr>
          <p:nvPr>
            <p:ph type="title"/>
          </p:nvPr>
        </p:nvSpPr>
        <p:spPr>
          <a:xfrm>
            <a:off x="1371600" y="220824"/>
            <a:ext cx="10263673" cy="769776"/>
          </a:xfrm>
        </p:spPr>
        <p:txBody>
          <a:bodyPr/>
          <a:lstStyle/>
          <a:p>
            <a:r>
              <a:rPr lang="en-US" b="1" dirty="0">
                <a:latin typeface="Times New Roman" panose="02020603050405020304" pitchFamily="18" charset="0"/>
                <a:cs typeface="Times New Roman" panose="02020603050405020304" pitchFamily="18" charset="0"/>
              </a:rPr>
              <a:t>Branch Performance Analysis</a:t>
            </a:r>
          </a:p>
        </p:txBody>
      </p:sp>
      <p:pic>
        <p:nvPicPr>
          <p:cNvPr id="5" name="Content Placeholder 4">
            <a:extLst>
              <a:ext uri="{FF2B5EF4-FFF2-40B4-BE49-F238E27FC236}">
                <a16:creationId xmlns:a16="http://schemas.microsoft.com/office/drawing/2014/main" id="{07B75DC7-3DB0-E615-EC91-B257993F9AFB}"/>
              </a:ext>
            </a:extLst>
          </p:cNvPr>
          <p:cNvPicPr>
            <a:picLocks noGrp="1" noChangeAspect="1"/>
          </p:cNvPicPr>
          <p:nvPr>
            <p:ph idx="1"/>
          </p:nvPr>
        </p:nvPicPr>
        <p:blipFill>
          <a:blip r:embed="rId2"/>
          <a:stretch>
            <a:fillRect/>
          </a:stretch>
        </p:blipFill>
        <p:spPr>
          <a:xfrm>
            <a:off x="1714641" y="1194316"/>
            <a:ext cx="4682566" cy="3284377"/>
          </a:xfrm>
        </p:spPr>
      </p:pic>
      <p:pic>
        <p:nvPicPr>
          <p:cNvPr id="7" name="Picture 6">
            <a:extLst>
              <a:ext uri="{FF2B5EF4-FFF2-40B4-BE49-F238E27FC236}">
                <a16:creationId xmlns:a16="http://schemas.microsoft.com/office/drawing/2014/main" id="{73A972C5-D089-80A8-B89C-997036EBFDD7}"/>
              </a:ext>
            </a:extLst>
          </p:cNvPr>
          <p:cNvPicPr>
            <a:picLocks noChangeAspect="1"/>
          </p:cNvPicPr>
          <p:nvPr/>
        </p:nvPicPr>
        <p:blipFill>
          <a:blip r:embed="rId3"/>
          <a:stretch>
            <a:fillRect/>
          </a:stretch>
        </p:blipFill>
        <p:spPr>
          <a:xfrm>
            <a:off x="6997960" y="1194316"/>
            <a:ext cx="4394718" cy="3282694"/>
          </a:xfrm>
          <a:prstGeom prst="rect">
            <a:avLst/>
          </a:prstGeom>
        </p:spPr>
      </p:pic>
      <p:sp>
        <p:nvSpPr>
          <p:cNvPr id="8" name="Content Placeholder 3">
            <a:extLst>
              <a:ext uri="{FF2B5EF4-FFF2-40B4-BE49-F238E27FC236}">
                <a16:creationId xmlns:a16="http://schemas.microsoft.com/office/drawing/2014/main" id="{A486700F-4561-B592-A056-5BE3AF4A7850}"/>
              </a:ext>
            </a:extLst>
          </p:cNvPr>
          <p:cNvSpPr txBox="1">
            <a:spLocks/>
          </p:cNvSpPr>
          <p:nvPr/>
        </p:nvSpPr>
        <p:spPr>
          <a:xfrm>
            <a:off x="1272073" y="4929675"/>
            <a:ext cx="10585579" cy="1707501"/>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The WALM009 branch in Plano city stands out with the highest sales, generating $25,688 in revenue, accounting for 2% of total global sales from Walmart stores. Following this, the WALM074 and WALM003 branches rank second and third, respectively, in terms of revenue.</a:t>
            </a:r>
          </a:p>
          <a:p>
            <a:pPr>
              <a:lnSpc>
                <a:spcPts val="1425"/>
              </a:lnSpc>
            </a:pPr>
            <a:r>
              <a:rPr lang="en-US" sz="1600" b="0" dirty="0">
                <a:solidFill>
                  <a:schemeClr val="tx1"/>
                </a:solidFill>
                <a:effectLst/>
                <a:latin typeface="Times New Roman" panose="02020603050405020304" pitchFamily="18" charset="0"/>
                <a:cs typeface="Times New Roman" panose="02020603050405020304" pitchFamily="18" charset="0"/>
              </a:rPr>
              <a:t>However, it is noteworthy that despite being among the top 10 branches with the highest revenue, the customer ratings for these branches are relatively low, averaging around 5. This discrepancy highlights a potential area for improvement in customer satisfaction, which could be addressed to further enhance sales performance</a:t>
            </a:r>
          </a:p>
        </p:txBody>
      </p:sp>
    </p:spTree>
    <p:extLst>
      <p:ext uri="{BB962C8B-B14F-4D97-AF65-F5344CB8AC3E}">
        <p14:creationId xmlns:p14="http://schemas.microsoft.com/office/powerpoint/2010/main" val="2664005869"/>
      </p:ext>
    </p:extLst>
  </p:cSld>
  <p:clrMapOvr>
    <a:masterClrMapping/>
  </p:clrMapOvr>
</p:sld>
</file>

<file path=ppt/theme/theme1.xml><?xml version="1.0" encoding="utf-8"?>
<a:theme xmlns:a="http://schemas.openxmlformats.org/drawingml/2006/main" name="Cro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{F02CA3C0-F817-46B1-B5E8-3DC19E06AF5F}tf10001105</Template>
  <TotalTime>83</TotalTime>
  <Words>1220</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Consolas</vt:lpstr>
      <vt:lpstr>Franklin Gothic Book</vt:lpstr>
      <vt:lpstr>Times New Roman</vt:lpstr>
      <vt:lpstr>Crop</vt:lpstr>
      <vt:lpstr>Walmart </vt:lpstr>
      <vt:lpstr>Problem Statement </vt:lpstr>
      <vt:lpstr>Overview of Walmart Sales Data </vt:lpstr>
      <vt:lpstr>Regional Sales Performance</vt:lpstr>
      <vt:lpstr>Product Category Trends</vt:lpstr>
      <vt:lpstr>Payment Method Preferences</vt:lpstr>
      <vt:lpstr>Weekly Sales Patterns</vt:lpstr>
      <vt:lpstr>Time-of-Day Sales Trends</vt:lpstr>
      <vt:lpstr>Branch Performance Analysis</vt:lpstr>
      <vt:lpstr>Branch Performance Analysis</vt:lpstr>
      <vt:lpstr>Recommendations </vt:lpstr>
      <vt:lpstr>Recommendations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Sakthi Pavithran</dc:creator>
  <cp:lastModifiedBy>Sakthi Pavithran</cp:lastModifiedBy>
  <cp:revision>28</cp:revision>
  <dcterms:created xsi:type="dcterms:W3CDTF">2024-11-29T05:36:04Z</dcterms:created>
  <dcterms:modified xsi:type="dcterms:W3CDTF">2024-11-29T06:59:36Z</dcterms:modified>
</cp:coreProperties>
</file>