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5" r:id="rId3"/>
    <p:sldId id="276" r:id="rId4"/>
    <p:sldId id="278" r:id="rId5"/>
    <p:sldId id="257" r:id="rId6"/>
    <p:sldId id="258" r:id="rId7"/>
    <p:sldId id="259" r:id="rId8"/>
    <p:sldId id="274" r:id="rId9"/>
    <p:sldId id="279" r:id="rId10"/>
    <p:sldId id="280" r:id="rId11"/>
    <p:sldId id="261" r:id="rId12"/>
    <p:sldId id="283" r:id="rId13"/>
    <p:sldId id="267" r:id="rId14"/>
    <p:sldId id="268" r:id="rId15"/>
    <p:sldId id="269" r:id="rId16"/>
    <p:sldId id="270" r:id="rId17"/>
    <p:sldId id="271" r:id="rId18"/>
    <p:sldId id="282" r:id="rId19"/>
    <p:sldId id="272" r:id="rId20"/>
    <p:sldId id="277"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2" autoAdjust="0"/>
    <p:restoredTop sz="94660"/>
  </p:normalViewPr>
  <p:slideViewPr>
    <p:cSldViewPr snapToGrid="0" showGuides="1">
      <p:cViewPr varScale="1">
        <p:scale>
          <a:sx n="87" d="100"/>
          <a:sy n="87" d="100"/>
        </p:scale>
        <p:origin x="-605" y="-8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5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191143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0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04" name="Date Placeholder 3"/>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05" name="Footer Placeholder 4"/>
          <p:cNvSpPr>
            <a:spLocks noGrp="1"/>
          </p:cNvSpPr>
          <p:nvPr>
            <p:ph type="ftr" sz="quarter" idx="11"/>
          </p:nvPr>
        </p:nvSpPr>
        <p:spPr/>
        <p:txBody>
          <a:bodyPr/>
          <a:lstStyle/>
          <a:p>
            <a:endParaRPr lang="en-IN"/>
          </a:p>
        </p:txBody>
      </p:sp>
      <p:sp>
        <p:nvSpPr>
          <p:cNvPr id="1048606" name="Slide Number Placeholder 5"/>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endParaRPr lang="en-IN"/>
          </a:p>
        </p:txBody>
      </p:sp>
      <p:sp>
        <p:nvSpPr>
          <p:cNvPr id="104862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30" name="Footer Placeholder 4"/>
          <p:cNvSpPr>
            <a:spLocks noGrp="1"/>
          </p:cNvSpPr>
          <p:nvPr>
            <p:ph type="ftr" sz="quarter" idx="11"/>
          </p:nvPr>
        </p:nvSpPr>
        <p:spPr/>
        <p:txBody>
          <a:bodyPr/>
          <a:lstStyle/>
          <a:p>
            <a:endParaRPr lang="en-IN"/>
          </a:p>
        </p:txBody>
      </p:sp>
      <p:sp>
        <p:nvSpPr>
          <p:cNvPr id="1048631" name="Slide Number Placeholder 5"/>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1"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2"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3" name="Date Placeholder 3"/>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14" name="Footer Placeholder 4"/>
          <p:cNvSpPr>
            <a:spLocks noGrp="1"/>
          </p:cNvSpPr>
          <p:nvPr>
            <p:ph type="ftr" sz="quarter" idx="11"/>
          </p:nvPr>
        </p:nvSpPr>
        <p:spPr/>
        <p:txBody>
          <a:bodyPr/>
          <a:lstStyle/>
          <a:p>
            <a:endParaRPr lang="en-IN"/>
          </a:p>
        </p:txBody>
      </p:sp>
      <p:sp>
        <p:nvSpPr>
          <p:cNvPr id="1048615" name="Slide Number Placeholder 5"/>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endParaRPr lang="en-IN"/>
          </a:p>
        </p:txBody>
      </p:sp>
      <p:sp>
        <p:nvSpPr>
          <p:cNvPr id="104861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18" name="Date Placeholder 3"/>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19" name="Footer Placeholder 4"/>
          <p:cNvSpPr>
            <a:spLocks noGrp="1"/>
          </p:cNvSpPr>
          <p:nvPr>
            <p:ph type="ftr" sz="quarter" idx="11"/>
          </p:nvPr>
        </p:nvSpPr>
        <p:spPr/>
        <p:txBody>
          <a:bodyPr/>
          <a:lstStyle/>
          <a:p>
            <a:endParaRPr lang="en-IN"/>
          </a:p>
        </p:txBody>
      </p:sp>
      <p:sp>
        <p:nvSpPr>
          <p:cNvPr id="1048620" name="Slide Number Placeholder 5"/>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35" name="Footer Placeholder 4"/>
          <p:cNvSpPr>
            <a:spLocks noGrp="1"/>
          </p:cNvSpPr>
          <p:nvPr>
            <p:ph type="ftr" sz="quarter" idx="11"/>
          </p:nvPr>
        </p:nvSpPr>
        <p:spPr/>
        <p:txBody>
          <a:bodyPr/>
          <a:lstStyle/>
          <a:p>
            <a:endParaRPr lang="en-IN"/>
          </a:p>
        </p:txBody>
      </p:sp>
      <p:sp>
        <p:nvSpPr>
          <p:cNvPr id="1048636" name="Slide Number Placeholder 5"/>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endParaRPr lang="en-IN"/>
          </a:p>
        </p:txBody>
      </p:sp>
      <p:sp>
        <p:nvSpPr>
          <p:cNvPr id="1048638"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9"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0" name="Date Placeholder 4"/>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41" name="Footer Placeholder 5"/>
          <p:cNvSpPr>
            <a:spLocks noGrp="1"/>
          </p:cNvSpPr>
          <p:nvPr>
            <p:ph type="ftr" sz="quarter" idx="11"/>
          </p:nvPr>
        </p:nvSpPr>
        <p:spPr/>
        <p:txBody>
          <a:bodyPr/>
          <a:lstStyle/>
          <a:p>
            <a:endParaRPr lang="en-IN"/>
          </a:p>
        </p:txBody>
      </p:sp>
      <p:sp>
        <p:nvSpPr>
          <p:cNvPr id="1048642" name="Slide Number Placeholder 6"/>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3"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5"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Date Placeholder 6"/>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49" name="Footer Placeholder 7"/>
          <p:cNvSpPr>
            <a:spLocks noGrp="1"/>
          </p:cNvSpPr>
          <p:nvPr>
            <p:ph type="ftr" sz="quarter" idx="11"/>
          </p:nvPr>
        </p:nvSpPr>
        <p:spPr/>
        <p:txBody>
          <a:bodyPr/>
          <a:lstStyle/>
          <a:p>
            <a:endParaRPr lang="en-IN"/>
          </a:p>
        </p:txBody>
      </p:sp>
      <p:sp>
        <p:nvSpPr>
          <p:cNvPr id="1048650" name="Slide Number Placeholder 8"/>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a:t>Click to edit Master title style</a:t>
            </a:r>
            <a:endParaRPr lang="en-IN"/>
          </a:p>
        </p:txBody>
      </p:sp>
      <p:sp>
        <p:nvSpPr>
          <p:cNvPr id="1048608" name="Date Placeholder 2"/>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09" name="Footer Placeholder 3"/>
          <p:cNvSpPr>
            <a:spLocks noGrp="1"/>
          </p:cNvSpPr>
          <p:nvPr>
            <p:ph type="ftr" sz="quarter" idx="11"/>
          </p:nvPr>
        </p:nvSpPr>
        <p:spPr/>
        <p:txBody>
          <a:bodyPr/>
          <a:lstStyle/>
          <a:p>
            <a:endParaRPr lang="en-IN"/>
          </a:p>
        </p:txBody>
      </p:sp>
      <p:sp>
        <p:nvSpPr>
          <p:cNvPr id="1048610" name="Slide Number Placeholder 4"/>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3512615B-0CF2-4BDF-A19E-62CEBD039EFA}" type="datetimeFigureOut">
              <a:rPr lang="en-IN" smtClean="0"/>
              <a:t>21-05-2023</a:t>
            </a:fld>
            <a:endParaRPr lang="en-IN"/>
          </a:p>
        </p:txBody>
      </p:sp>
      <p:sp>
        <p:nvSpPr>
          <p:cNvPr id="1048582" name="Footer Placeholder 2"/>
          <p:cNvSpPr>
            <a:spLocks noGrp="1"/>
          </p:cNvSpPr>
          <p:nvPr>
            <p:ph type="ftr" sz="quarter" idx="11"/>
          </p:nvPr>
        </p:nvSpPr>
        <p:spPr/>
        <p:txBody>
          <a:bodyPr/>
          <a:lstStyle/>
          <a:p>
            <a:endParaRPr lang="en-IN"/>
          </a:p>
        </p:txBody>
      </p:sp>
      <p:sp>
        <p:nvSpPr>
          <p:cNvPr id="1048583" name="Slide Number Placeholder 3"/>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55" name="Footer Placeholder 5"/>
          <p:cNvSpPr>
            <a:spLocks noGrp="1"/>
          </p:cNvSpPr>
          <p:nvPr>
            <p:ph type="ftr" sz="quarter" idx="11"/>
          </p:nvPr>
        </p:nvSpPr>
        <p:spPr/>
        <p:txBody>
          <a:bodyPr/>
          <a:lstStyle/>
          <a:p>
            <a:endParaRPr lang="en-IN"/>
          </a:p>
        </p:txBody>
      </p:sp>
      <p:sp>
        <p:nvSpPr>
          <p:cNvPr id="1048656" name="Slide Number Placeholder 6"/>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4" name="Date Placeholder 4"/>
          <p:cNvSpPr>
            <a:spLocks noGrp="1"/>
          </p:cNvSpPr>
          <p:nvPr>
            <p:ph type="dt" sz="half" idx="10"/>
          </p:nvPr>
        </p:nvSpPr>
        <p:spPr/>
        <p:txBody>
          <a:bodyPr/>
          <a:lstStyle/>
          <a:p>
            <a:fld id="{3512615B-0CF2-4BDF-A19E-62CEBD039EFA}" type="datetimeFigureOut">
              <a:rPr lang="en-IN" smtClean="0"/>
              <a:t>21-05-2023</a:t>
            </a:fld>
            <a:endParaRPr lang="en-IN"/>
          </a:p>
        </p:txBody>
      </p:sp>
      <p:sp>
        <p:nvSpPr>
          <p:cNvPr id="1048625" name="Footer Placeholder 5"/>
          <p:cNvSpPr>
            <a:spLocks noGrp="1"/>
          </p:cNvSpPr>
          <p:nvPr>
            <p:ph type="ftr" sz="quarter" idx="11"/>
          </p:nvPr>
        </p:nvSpPr>
        <p:spPr/>
        <p:txBody>
          <a:bodyPr/>
          <a:lstStyle/>
          <a:p>
            <a:endParaRPr lang="en-IN"/>
          </a:p>
        </p:txBody>
      </p:sp>
      <p:sp>
        <p:nvSpPr>
          <p:cNvPr id="1048626" name="Slide Number Placeholder 6"/>
          <p:cNvSpPr>
            <a:spLocks noGrp="1"/>
          </p:cNvSpPr>
          <p:nvPr>
            <p:ph type="sldNum" sz="quarter" idx="12"/>
          </p:nvPr>
        </p:nvSpPr>
        <p:spPr/>
        <p:txBody>
          <a:bodyPr/>
          <a:lstStyle/>
          <a:p>
            <a:fld id="{DD631A29-91D8-4B7D-A9CF-CB4F2C58707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2615B-0CF2-4BDF-A19E-62CEBD039EFA}" type="datetimeFigureOut">
              <a:rPr lang="en-IN" smtClean="0"/>
              <a:t>21-05-2023</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31A29-91D8-4B7D-A9CF-CB4F2C58707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New%20folder/ECG.ipynb"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3"/>
          <p:cNvSpPr/>
          <p:nvPr/>
        </p:nvSpPr>
        <p:spPr>
          <a:xfrm>
            <a:off x="214604" y="270588"/>
            <a:ext cx="11762792" cy="6372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TextBox 4"/>
          <p:cNvSpPr txBox="1"/>
          <p:nvPr/>
        </p:nvSpPr>
        <p:spPr>
          <a:xfrm>
            <a:off x="1209040" y="270588"/>
            <a:ext cx="10048240" cy="212365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EDITH: ECG BIOMETRICS AIDED BY DEEP 	LEARNING </a:t>
            </a:r>
            <a:r>
              <a:rPr lang="en-US" sz="3200" b="1" dirty="0" smtClean="0">
                <a:latin typeface="Times New Roman" panose="02020603050405020304" pitchFamily="18" charset="0"/>
                <a:cs typeface="Times New Roman" panose="02020603050405020304" pitchFamily="18" charset="0"/>
              </a:rPr>
              <a:t>FOR RELIABL </a:t>
            </a:r>
            <a:r>
              <a:rPr lang="en-US" sz="3200" b="1" dirty="0">
                <a:latin typeface="Times New Roman" panose="02020603050405020304" pitchFamily="18" charset="0"/>
                <a:cs typeface="Times New Roman" panose="02020603050405020304" pitchFamily="18" charset="0"/>
              </a:rPr>
              <a:t>E INDIVIDUAL 	                     </a:t>
            </a:r>
            <a:r>
              <a:rPr lang="en-US" sz="3200" b="1" dirty="0" smtClean="0">
                <a:latin typeface="Times New Roman" panose="02020603050405020304" pitchFamily="18" charset="0"/>
                <a:cs typeface="Times New Roman" panose="02020603050405020304" pitchFamily="18" charset="0"/>
              </a:rPr>
              <a:t>                 </a:t>
            </a:r>
            <a:endParaRPr lang="en-US" sz="3200" b="1" dirty="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                          AUTHENTICATION</a:t>
            </a:r>
            <a:endParaRPr lang="en-US" sz="32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1048586" name="TextBox 5"/>
          <p:cNvSpPr txBox="1"/>
          <p:nvPr/>
        </p:nvSpPr>
        <p:spPr>
          <a:xfrm>
            <a:off x="477520" y="2346960"/>
            <a:ext cx="1100328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GUIDED BY</a:t>
            </a:r>
          </a:p>
          <a:p>
            <a:pPr lvl="2"/>
            <a:r>
              <a:rPr lang="en-US" sz="2800" dirty="0" err="1">
                <a:latin typeface="Times New Roman" panose="02020603050405020304" pitchFamily="18" charset="0"/>
                <a:cs typeface="Times New Roman" panose="02020603050405020304" pitchFamily="18" charset="0"/>
              </a:rPr>
              <a:t>Dr.R.Shyamala,M.E.,Ph.D.,AP</a:t>
            </a:r>
            <a:r>
              <a:rPr lang="en-US" sz="2800" dirty="0">
                <a:latin typeface="Times New Roman" panose="02020603050405020304" pitchFamily="18" charset="0"/>
                <a:cs typeface="Times New Roman" panose="02020603050405020304" pitchFamily="18" charset="0"/>
              </a:rPr>
              <a:t>/IT</a:t>
            </a:r>
            <a:endParaRPr lang="en-IN" dirty="0"/>
          </a:p>
        </p:txBody>
      </p:sp>
      <p:sp>
        <p:nvSpPr>
          <p:cNvPr id="1048587" name="TextBox 6"/>
          <p:cNvSpPr txBox="1"/>
          <p:nvPr/>
        </p:nvSpPr>
        <p:spPr>
          <a:xfrm>
            <a:off x="477520" y="4043680"/>
            <a:ext cx="11003280" cy="22467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TEAM MEMBERS</a:t>
            </a:r>
          </a:p>
          <a:p>
            <a:r>
              <a:rPr lang="en-US" sz="20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Aboorva</a:t>
            </a:r>
            <a:r>
              <a:rPr lang="en-US" sz="2800" dirty="0">
                <a:latin typeface="Times New Roman" panose="02020603050405020304" pitchFamily="18" charset="0"/>
                <a:cs typeface="Times New Roman" panose="02020603050405020304" pitchFamily="18" charset="0"/>
              </a:rPr>
              <a:t>            S   (422419205002)</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Priyadharshini</a:t>
            </a:r>
            <a:r>
              <a:rPr lang="en-US" sz="2800" dirty="0">
                <a:latin typeface="Times New Roman" panose="02020603050405020304" pitchFamily="18" charset="0"/>
                <a:cs typeface="Times New Roman" panose="02020603050405020304" pitchFamily="18" charset="0"/>
              </a:rPr>
              <a:t>  M  (422419205027)</a:t>
            </a:r>
          </a:p>
          <a:p>
            <a:r>
              <a:rPr lang="en-US" sz="2800" dirty="0">
                <a:latin typeface="Times New Roman" panose="02020603050405020304" pitchFamily="18" charset="0"/>
                <a:cs typeface="Times New Roman" panose="02020603050405020304" pitchFamily="18" charset="0"/>
              </a:rPr>
              <a:t>         Sakthi               P    (422419205032)</a:t>
            </a:r>
          </a:p>
          <a:p>
            <a:r>
              <a:rPr lang="en-US" sz="2800" dirty="0">
                <a:latin typeface="Times New Roman" panose="02020603050405020304" pitchFamily="18" charset="0"/>
                <a:cs typeface="Times New Roman" panose="02020603050405020304" pitchFamily="18" charset="0"/>
              </a:rPr>
              <a:t>         Shanmathi        U   (422419205035)</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029" y="571500"/>
            <a:ext cx="11262947" cy="5524589"/>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MODULE 2 – FEATURE EXTRACTION</a:t>
            </a:r>
          </a:p>
          <a:p>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 Input    =  </a:t>
            </a:r>
            <a:r>
              <a:rPr lang="en-IN" dirty="0" err="1" smtClean="0">
                <a:latin typeface="Times New Roman" panose="02020603050405020304" pitchFamily="18" charset="0"/>
                <a:cs typeface="Times New Roman" panose="02020603050405020304" pitchFamily="18" charset="0"/>
              </a:rPr>
              <a:t>Preprocessed</a:t>
            </a:r>
            <a:r>
              <a:rPr lang="en-IN" dirty="0" smtClean="0">
                <a:latin typeface="Times New Roman" panose="02020603050405020304" pitchFamily="18" charset="0"/>
                <a:cs typeface="Times New Roman" panose="02020603050405020304" pitchFamily="18" charset="0"/>
              </a:rPr>
              <a:t> data</a:t>
            </a:r>
          </a:p>
          <a:p>
            <a:pPr algn="just"/>
            <a:r>
              <a:rPr lang="en-IN" dirty="0" smtClean="0">
                <a:latin typeface="Times New Roman" panose="02020603050405020304" pitchFamily="18" charset="0"/>
                <a:cs typeface="Times New Roman" panose="02020603050405020304" pitchFamily="18" charset="0"/>
              </a:rPr>
              <a:t>Output  = R-Peak</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mean, </a:t>
            </a:r>
            <a:r>
              <a:rPr lang="en-IN" dirty="0" err="1" smtClean="0">
                <a:latin typeface="Times New Roman" panose="02020603050405020304" pitchFamily="18" charset="0"/>
                <a:cs typeface="Times New Roman" panose="02020603050405020304" pitchFamily="18" charset="0"/>
              </a:rPr>
              <a:t>std</a:t>
            </a:r>
            <a:r>
              <a:rPr lang="en-IN" dirty="0" smtClean="0">
                <a:latin typeface="Times New Roman" panose="02020603050405020304" pitchFamily="18" charset="0"/>
                <a:cs typeface="Times New Roman" panose="02020603050405020304" pitchFamily="18" charset="0"/>
              </a:rPr>
              <a:t>,  kurtosis, </a:t>
            </a:r>
            <a:r>
              <a:rPr lang="en-IN" dirty="0" err="1" smtClean="0">
                <a:latin typeface="Times New Roman" panose="02020603050405020304" pitchFamily="18" charset="0"/>
                <a:cs typeface="Times New Roman" panose="02020603050405020304" pitchFamily="18" charset="0"/>
              </a:rPr>
              <a:t>skewness</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peak_freq</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total_power</a:t>
            </a:r>
            <a:r>
              <a:rPr lang="en-IN" dirty="0" smtClean="0">
                <a:latin typeface="Times New Roman" panose="02020603050405020304" pitchFamily="18" charset="0"/>
                <a:cs typeface="Times New Roman" panose="02020603050405020304" pitchFamily="18" charset="0"/>
              </a:rPr>
              <a:t> values and segmented </a:t>
            </a:r>
            <a:r>
              <a:rPr lang="en-IN" dirty="0" err="1" smtClean="0">
                <a:latin typeface="Times New Roman" panose="02020603050405020304" pitchFamily="18" charset="0"/>
                <a:cs typeface="Times New Roman" panose="02020603050405020304" pitchFamily="18" charset="0"/>
              </a:rPr>
              <a:t>datas</a:t>
            </a:r>
            <a:endParaRPr lang="en-IN" dirty="0" smtClean="0">
              <a:latin typeface="Times New Roman" panose="02020603050405020304" pitchFamily="18" charset="0"/>
              <a:cs typeface="Times New Roman" panose="02020603050405020304" pitchFamily="18" charset="0"/>
            </a:endParaRPr>
          </a:p>
          <a:p>
            <a:pPr algn="just">
              <a:lnSpc>
                <a:spcPct val="150000"/>
              </a:lnSpc>
            </a:pPr>
            <a:endParaRPr lang="en-IN" dirty="0" smtClean="0">
              <a:latin typeface="Times New Roman" panose="02020603050405020304" pitchFamily="18" charset="0"/>
              <a:cs typeface="Times New Roman" panose="02020603050405020304" pitchFamily="18" charset="0"/>
            </a:endParaRPr>
          </a:p>
          <a:p>
            <a:pPr algn="just">
              <a:lnSpc>
                <a:spcPct val="150000"/>
              </a:lnSpc>
            </a:pPr>
            <a:r>
              <a:rPr lang="en-IN" dirty="0" smtClean="0">
                <a:latin typeface="Times New Roman" panose="02020603050405020304" pitchFamily="18" charset="0"/>
                <a:cs typeface="Times New Roman" panose="02020603050405020304" pitchFamily="18" charset="0"/>
              </a:rPr>
              <a:t>2.1 R-PEAK DETECTION :</a:t>
            </a:r>
          </a:p>
          <a:p>
            <a:pPr algn="just">
              <a:lnSpc>
                <a:spcPct val="150000"/>
              </a:lnSpc>
            </a:pPr>
            <a:r>
              <a:rPr lang="en-US" dirty="0">
                <a:latin typeface="Times New Roman" pitchFamily="18" charset="0"/>
                <a:cs typeface="Times New Roman" pitchFamily="18" charset="0"/>
              </a:rPr>
              <a:t>R-peak detection is the process of identifying the highest peak in the QRS complex of an electrocardiogram (ECG) signal, representing the depolarization of the ventricles.</a:t>
            </a:r>
            <a:r>
              <a:rPr lang="en-US" dirty="0" smtClean="0">
                <a:latin typeface="Times New Roman" panose="02020603050405020304" pitchFamily="18" charset="0"/>
                <a:cs typeface="Times New Roman" panose="02020603050405020304" pitchFamily="18" charset="0"/>
              </a:rPr>
              <a:t>.</a:t>
            </a:r>
          </a:p>
          <a:p>
            <a:endParaRPr lang="en-IN" b="1"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2.2 Z- SCORE NORMALIZATION:</a:t>
            </a:r>
          </a:p>
          <a:p>
            <a:pPr algn="just"/>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Step 1: Compute the mean (μ) and standard deviation (σ) of the dataset:</a:t>
            </a:r>
          </a:p>
          <a:p>
            <a:pPr algn="just"/>
            <a:r>
              <a:rPr lang="en-IN" dirty="0">
                <a:latin typeface="Times New Roman" panose="02020603050405020304" pitchFamily="18" charset="0"/>
                <a:cs typeface="Times New Roman" panose="02020603050405020304" pitchFamily="18" charset="0"/>
              </a:rPr>
              <a:t>                    μ = (1/N) * ∑(</a:t>
            </a:r>
            <a:r>
              <a:rPr lang="en-IN" dirty="0" err="1">
                <a:latin typeface="Times New Roman" panose="02020603050405020304" pitchFamily="18" charset="0"/>
                <a:cs typeface="Times New Roman" panose="02020603050405020304" pitchFamily="18" charset="0"/>
              </a:rPr>
              <a:t>x_i</a:t>
            </a:r>
            <a:r>
              <a:rPr lang="en-IN" dirty="0">
                <a:latin typeface="Times New Roman" panose="02020603050405020304" pitchFamily="18" charset="0"/>
                <a:cs typeface="Times New Roman" panose="02020603050405020304" pitchFamily="18" charset="0"/>
              </a:rPr>
              <a:t>) for i = 1 to N</a:t>
            </a:r>
          </a:p>
          <a:p>
            <a:pPr algn="just"/>
            <a:r>
              <a:rPr lang="en-IN" dirty="0">
                <a:latin typeface="Times New Roman" panose="02020603050405020304" pitchFamily="18" charset="0"/>
                <a:cs typeface="Times New Roman" panose="02020603050405020304" pitchFamily="18" charset="0"/>
              </a:rPr>
              <a:t>                     σ = </a:t>
            </a:r>
            <a:r>
              <a:rPr lang="en-IN" dirty="0" err="1">
                <a:latin typeface="Times New Roman" panose="02020603050405020304" pitchFamily="18" charset="0"/>
                <a:cs typeface="Times New Roman" panose="02020603050405020304" pitchFamily="18" charset="0"/>
              </a:rPr>
              <a:t>sqrt</a:t>
            </a:r>
            <a:r>
              <a:rPr lang="en-IN" dirty="0">
                <a:latin typeface="Times New Roman" panose="02020603050405020304" pitchFamily="18" charset="0"/>
                <a:cs typeface="Times New Roman" panose="02020603050405020304" pitchFamily="18" charset="0"/>
              </a:rPr>
              <a:t>((1/N) * ∑((</a:t>
            </a:r>
            <a:r>
              <a:rPr lang="en-IN" dirty="0" err="1">
                <a:latin typeface="Times New Roman" panose="02020603050405020304" pitchFamily="18" charset="0"/>
                <a:cs typeface="Times New Roman" panose="02020603050405020304" pitchFamily="18" charset="0"/>
              </a:rPr>
              <a:t>x_i</a:t>
            </a:r>
            <a:r>
              <a:rPr lang="en-IN" dirty="0">
                <a:latin typeface="Times New Roman" panose="02020603050405020304" pitchFamily="18" charset="0"/>
                <a:cs typeface="Times New Roman" panose="02020603050405020304" pitchFamily="18" charset="0"/>
              </a:rPr>
              <a:t> - μ)²)) for i = 1 to N</a:t>
            </a:r>
          </a:p>
          <a:p>
            <a:pPr algn="just"/>
            <a:r>
              <a:rPr lang="en-IN" dirty="0">
                <a:latin typeface="Times New Roman" panose="02020603050405020304" pitchFamily="18" charset="0"/>
                <a:cs typeface="Times New Roman" panose="02020603050405020304" pitchFamily="18" charset="0"/>
              </a:rPr>
              <a:t>      Step 2: Normalize each data point, </a:t>
            </a:r>
            <a:r>
              <a:rPr lang="en-IN" dirty="0" err="1">
                <a:latin typeface="Times New Roman" panose="02020603050405020304" pitchFamily="18" charset="0"/>
                <a:cs typeface="Times New Roman" panose="02020603050405020304" pitchFamily="18" charset="0"/>
              </a:rPr>
              <a:t>x_i</a:t>
            </a:r>
            <a:r>
              <a:rPr lang="en-IN" dirty="0">
                <a:latin typeface="Times New Roman" panose="02020603050405020304" pitchFamily="18" charset="0"/>
                <a:cs typeface="Times New Roman" panose="02020603050405020304" pitchFamily="18" charset="0"/>
              </a:rPr>
              <a:t>, using the Z-score formula:</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z_i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x_i</a:t>
            </a:r>
            <a:r>
              <a:rPr lang="en-IN" dirty="0">
                <a:latin typeface="Times New Roman" panose="02020603050405020304" pitchFamily="18" charset="0"/>
                <a:cs typeface="Times New Roman" panose="02020603050405020304" pitchFamily="18" charset="0"/>
              </a:rPr>
              <a:t> - μ) / σ  </a:t>
            </a:r>
          </a:p>
          <a:p>
            <a:pPr algn="just">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3431" y="193430"/>
            <a:ext cx="11720146" cy="64359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Rectangle 4"/>
          <p:cNvSpPr/>
          <p:nvPr/>
        </p:nvSpPr>
        <p:spPr>
          <a:xfrm>
            <a:off x="214604" y="270588"/>
            <a:ext cx="11762792" cy="6372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01" name="TextBox 6"/>
          <p:cNvSpPr txBox="1"/>
          <p:nvPr/>
        </p:nvSpPr>
        <p:spPr>
          <a:xfrm>
            <a:off x="276150" y="359898"/>
            <a:ext cx="11399676" cy="872546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MODULE 3 - MODEL </a:t>
            </a:r>
            <a:r>
              <a:rPr lang="en-US" sz="2000" b="1" dirty="0" smtClean="0">
                <a:latin typeface="Times New Roman" panose="02020603050405020304" pitchFamily="18" charset="0"/>
                <a:cs typeface="Times New Roman" panose="02020603050405020304" pitchFamily="18" charset="0"/>
              </a:rPr>
              <a:t>BUILDING</a:t>
            </a:r>
          </a:p>
          <a:p>
            <a:pPr algn="just">
              <a:lnSpc>
                <a:spcPct val="150000"/>
              </a:lnSpc>
            </a:pPr>
            <a:r>
              <a:rPr lang="en-US" dirty="0" smtClean="0">
                <a:latin typeface="Times New Roman" panose="02020603050405020304" pitchFamily="18" charset="0"/>
                <a:cs typeface="Times New Roman" panose="02020603050405020304" pitchFamily="18" charset="0"/>
              </a:rPr>
              <a:t>3.1 CONVOLUTIONAL NEURAL NETWORK:</a:t>
            </a:r>
          </a:p>
          <a:p>
            <a:pPr algn="just">
              <a:lnSpc>
                <a:spcPct val="150000"/>
              </a:lnSpc>
            </a:pPr>
            <a:r>
              <a:rPr lang="en-US" dirty="0" smtClean="0">
                <a:latin typeface="Times New Roman" panose="02020603050405020304" pitchFamily="18" charset="0"/>
                <a:cs typeface="Times New Roman" panose="02020603050405020304" pitchFamily="18" charset="0"/>
              </a:rPr>
              <a:t>            CNNs </a:t>
            </a:r>
            <a:r>
              <a:rPr lang="en-US" dirty="0">
                <a:latin typeface="Times New Roman" pitchFamily="18" charset="0"/>
                <a:cs typeface="Times New Roman" pitchFamily="18" charset="0"/>
              </a:rPr>
              <a:t>are designed to automatically learn and extract relevant features from input data by using convolutional layers. Convolution involves applying filters or kernels to the input data, performing element-wise multiplications and summations to produce feature maps. These feature maps capture different aspects of the input, such as edges, textures, or patterns.</a:t>
            </a:r>
            <a:r>
              <a:rPr lang="en-US" dirty="0" smtClean="0">
                <a:latin typeface="Times New Roman" panose="02020603050405020304" pitchFamily="18" charset="0"/>
                <a:cs typeface="Times New Roman" panose="02020603050405020304" pitchFamily="18" charset="0"/>
              </a:rPr>
              <a:t>. </a:t>
            </a:r>
          </a:p>
          <a:p>
            <a:r>
              <a:rPr lang="en-US" b="0" i="0" dirty="0" smtClean="0">
                <a:solidFill>
                  <a:srgbClr val="374151"/>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3.2 1D CONVOLUTIONAL LAYER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t>       </a:t>
            </a:r>
            <a:r>
              <a:rPr lang="en-US" dirty="0" smtClean="0"/>
              <a:t>      </a:t>
            </a:r>
            <a:r>
              <a:rPr lang="en-US" dirty="0" smtClean="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Length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Input Length – Kernel Size + 2 * Padding) / Stride + </a:t>
            </a:r>
            <a:r>
              <a:rPr lang="en-US" dirty="0" smtClean="0">
                <a:latin typeface="Times New Roman" panose="02020603050405020304" pitchFamily="18" charset="0"/>
                <a:cs typeface="Times New Roman" panose="02020603050405020304" pitchFamily="18" charset="0"/>
              </a:rPr>
              <a:t>1</a:t>
            </a:r>
          </a:p>
          <a:p>
            <a:pPr algn="just">
              <a:lnSpc>
                <a:spcPct val="150000"/>
              </a:lnSpc>
            </a:pPr>
            <a:r>
              <a:rPr lang="en-US" dirty="0" smtClean="0">
                <a:latin typeface="Times New Roman" panose="02020603050405020304" pitchFamily="18" charset="0"/>
                <a:cs typeface="Times New Roman" panose="02020603050405020304" pitchFamily="18" charset="0"/>
              </a:rPr>
              <a:t>Where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Output Length</a:t>
            </a:r>
            <a:r>
              <a:rPr lang="en-US" dirty="0">
                <a:latin typeface="Times New Roman" panose="02020603050405020304" pitchFamily="18" charset="0"/>
                <a:cs typeface="Times New Roman" panose="02020603050405020304" pitchFamily="18" charset="0"/>
              </a:rPr>
              <a:t>: The length of the output feature map.</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Input Length</a:t>
            </a:r>
            <a:r>
              <a:rPr lang="en-US" dirty="0">
                <a:latin typeface="Times New Roman" panose="02020603050405020304" pitchFamily="18" charset="0"/>
                <a:cs typeface="Times New Roman" panose="02020603050405020304" pitchFamily="18" charset="0"/>
              </a:rPr>
              <a:t>: The length of the input sequence.</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Kernel Size</a:t>
            </a:r>
            <a:r>
              <a:rPr lang="en-US" dirty="0">
                <a:latin typeface="Times New Roman" panose="02020603050405020304" pitchFamily="18" charset="0"/>
                <a:cs typeface="Times New Roman" panose="02020603050405020304" pitchFamily="18" charset="0"/>
              </a:rPr>
              <a:t>: The size (length) of the convolutional kernel.</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Padding</a:t>
            </a:r>
            <a:r>
              <a:rPr lang="en-US" dirty="0">
                <a:latin typeface="Times New Roman" panose="02020603050405020304" pitchFamily="18" charset="0"/>
                <a:cs typeface="Times New Roman" panose="02020603050405020304" pitchFamily="18" charset="0"/>
              </a:rPr>
              <a:t>: The number of zero-padding elements added to the input sequence.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Stride</a:t>
            </a:r>
            <a:r>
              <a:rPr lang="en-US" dirty="0">
                <a:latin typeface="Times New Roman" panose="02020603050405020304" pitchFamily="18" charset="0"/>
                <a:cs typeface="Times New Roman" panose="02020603050405020304" pitchFamily="18" charset="0"/>
              </a:rPr>
              <a:t>: The step size of the convolution operation, which determines the amount of shift between successive convolutions.</a:t>
            </a:r>
            <a:endParaRPr lang="en-IN" dirty="0">
              <a:latin typeface="Times New Roman" pitchFamily="18" charset="0"/>
              <a:cs typeface="Times New Roman" pitchFamily="18" charset="0"/>
            </a:endParaRPr>
          </a:p>
          <a:p>
            <a:pPr algn="just">
              <a:lnSpc>
                <a:spcPct val="150000"/>
              </a:lnSpc>
            </a:pPr>
            <a:r>
              <a:rPr lang="en-US" b="0" i="0" dirty="0" smtClean="0">
                <a:solidFill>
                  <a:srgbClr val="374151"/>
                </a:solidFill>
                <a:effectLst/>
                <a:latin typeface="Times New Roman" panose="02020603050405020304" pitchFamily="18" charset="0"/>
                <a:cs typeface="Times New Roman" panose="02020603050405020304" pitchFamily="18" charset="0"/>
              </a:rPr>
              <a:t>                   </a:t>
            </a:r>
            <a:endParaRPr lang="en-US" dirty="0">
              <a:solidFill>
                <a:srgbClr val="374151"/>
              </a:solidFill>
              <a:latin typeface="Times New Roman" panose="02020603050405020304" pitchFamily="18" charset="0"/>
              <a:cs typeface="Times New Roman" panose="02020603050405020304" pitchFamily="18" charset="0"/>
            </a:endParaRPr>
          </a:p>
          <a:p>
            <a:pPr algn="just">
              <a:lnSpc>
                <a:spcPct val="150000"/>
              </a:lnSpc>
            </a:pPr>
            <a:endParaRPr lang="en-US" b="0" i="0" dirty="0" smtClean="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374151"/>
              </a:solidFill>
              <a:latin typeface="Söhne"/>
            </a:endParaRPr>
          </a:p>
          <a:p>
            <a:pPr>
              <a:lnSpc>
                <a:spcPct val="150000"/>
              </a:lnSpc>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5" y="202222"/>
            <a:ext cx="11860824" cy="64887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415836" y="428927"/>
            <a:ext cx="10847110" cy="6186309"/>
          </a:xfrm>
          <a:prstGeom prst="rect">
            <a:avLst/>
          </a:prstGeom>
          <a:noFill/>
        </p:spPr>
        <p:txBody>
          <a:bodyPr wrap="square" rtlCol="0">
            <a:spAutoFit/>
          </a:bodyPr>
          <a:lstStyle/>
          <a:p>
            <a:endParaRPr lang="en-IN" dirty="0" smtClean="0"/>
          </a:p>
          <a:p>
            <a:r>
              <a:rPr lang="en-US" dirty="0" smtClean="0">
                <a:latin typeface="Times New Roman" panose="02020603050405020304" pitchFamily="18" charset="0"/>
                <a:cs typeface="Times New Roman" panose="02020603050405020304" pitchFamily="18" charset="0"/>
              </a:rPr>
              <a:t>3.3  </a:t>
            </a:r>
            <a:r>
              <a:rPr lang="en-US" dirty="0">
                <a:latin typeface="Times New Roman" panose="02020603050405020304" pitchFamily="18" charset="0"/>
                <a:cs typeface="Times New Roman" panose="02020603050405020304" pitchFamily="18" charset="0"/>
              </a:rPr>
              <a:t>MAX POOLING 1D</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CNNs </a:t>
            </a:r>
            <a:r>
              <a:rPr lang="en-US" dirty="0">
                <a:latin typeface="Times New Roman" pitchFamily="18" charset="0"/>
                <a:cs typeface="Times New Roman" pitchFamily="18" charset="0"/>
              </a:rPr>
              <a:t>also incorporate pooling layers to </a:t>
            </a:r>
            <a:r>
              <a:rPr lang="en-US" dirty="0" err="1">
                <a:latin typeface="Times New Roman" pitchFamily="18" charset="0"/>
                <a:cs typeface="Times New Roman" pitchFamily="18" charset="0"/>
              </a:rPr>
              <a:t>downsample</a:t>
            </a:r>
            <a:r>
              <a:rPr lang="en-US" dirty="0">
                <a:latin typeface="Times New Roman" pitchFamily="18" charset="0"/>
                <a:cs typeface="Times New Roman" pitchFamily="18" charset="0"/>
              </a:rPr>
              <a:t> the feature maps and reduce their spatial dimensions, </a:t>
            </a:r>
            <a:endParaRPr lang="en-US" dirty="0" smtClean="0">
              <a:latin typeface="Times New Roman" pitchFamily="18" charset="0"/>
              <a:cs typeface="Times New Roman" panose="02020603050405020304" pitchFamily="18" charset="0"/>
            </a:endParaRPr>
          </a:p>
          <a:p>
            <a:pPr algn="just">
              <a:lnSpc>
                <a:spcPct val="150000"/>
              </a:lnSpc>
            </a:pPr>
            <a:r>
              <a:rPr lang="en-US" dirty="0">
                <a:latin typeface="Times New Roman" pitchFamily="18" charset="0"/>
                <a:cs typeface="Times New Roman" panose="02020603050405020304" pitchFamily="18" charset="0"/>
              </a:rPr>
              <a:t>which helps in extracting key information while reducing computational complexity.</a:t>
            </a:r>
          </a:p>
          <a:p>
            <a:pPr algn="just">
              <a:lnSpc>
                <a:spcPct val="150000"/>
              </a:lnSpc>
            </a:pPr>
            <a:endParaRPr lang="en-US" dirty="0">
              <a:latin typeface="Times New Roman" pitchFamily="18" charset="0"/>
              <a:cs typeface="Times New Roman" panose="02020603050405020304" pitchFamily="18" charset="0"/>
            </a:endParaRPr>
          </a:p>
          <a:p>
            <a:pPr algn="just">
              <a:lnSpc>
                <a:spcPct val="150000"/>
              </a:lnSpc>
            </a:pPr>
            <a:r>
              <a:rPr lang="en-US" dirty="0" smtClean="0">
                <a:latin typeface="Times New Roman" pitchFamily="18" charset="0"/>
                <a:cs typeface="Times New Roman" panose="02020603050405020304" pitchFamily="18" charset="0"/>
              </a:rPr>
              <a:t>             Output Length </a:t>
            </a:r>
            <a:r>
              <a:rPr lang="en-US" dirty="0">
                <a:latin typeface="Times New Roman" panose="02020603050405020304" pitchFamily="18" charset="0"/>
                <a:cs typeface="Times New Roman" panose="02020603050405020304" pitchFamily="18" charset="0"/>
              </a:rPr>
              <a:t>= floor((</a:t>
            </a:r>
            <a:r>
              <a:rPr lang="en-US" dirty="0" smtClean="0">
                <a:latin typeface="Times New Roman" panose="02020603050405020304" pitchFamily="18" charset="0"/>
                <a:cs typeface="Times New Roman" panose="02020603050405020304" pitchFamily="18" charset="0"/>
              </a:rPr>
              <a:t>Input Length –  Pool Size</a:t>
            </a:r>
            <a:r>
              <a:rPr lang="en-US" dirty="0">
                <a:latin typeface="Times New Roman" panose="02020603050405020304" pitchFamily="18" charset="0"/>
                <a:cs typeface="Times New Roman" panose="02020603050405020304" pitchFamily="18" charset="0"/>
              </a:rPr>
              <a:t>) / Stride) + </a:t>
            </a:r>
            <a:r>
              <a:rPr lang="en-US" dirty="0" smtClean="0">
                <a:latin typeface="Times New Roman" panose="02020603050405020304" pitchFamily="18" charset="0"/>
                <a:cs typeface="Times New Roman" panose="02020603050405020304" pitchFamily="18" charset="0"/>
              </a:rPr>
              <a:t>1</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Where:</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Output Length</a:t>
            </a:r>
            <a:r>
              <a:rPr lang="en-US" dirty="0">
                <a:latin typeface="Times New Roman" panose="02020603050405020304" pitchFamily="18" charset="0"/>
                <a:cs typeface="Times New Roman" panose="02020603050405020304" pitchFamily="18" charset="0"/>
              </a:rPr>
              <a:t>: The length of the output feature map</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Input Length</a:t>
            </a:r>
            <a:r>
              <a:rPr lang="en-US" dirty="0">
                <a:latin typeface="Times New Roman" panose="02020603050405020304" pitchFamily="18" charset="0"/>
                <a:cs typeface="Times New Roman" panose="02020603050405020304" pitchFamily="18" charset="0"/>
              </a:rPr>
              <a:t>: The length of the input sequence</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Pool Size</a:t>
            </a:r>
            <a:r>
              <a:rPr lang="en-US" dirty="0">
                <a:latin typeface="Times New Roman" panose="02020603050405020304" pitchFamily="18" charset="0"/>
                <a:cs typeface="Times New Roman" panose="02020603050405020304" pitchFamily="18" charset="0"/>
              </a:rPr>
              <a:t>: The size (length) of the pooling window</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Stride</a:t>
            </a:r>
            <a:r>
              <a:rPr lang="en-US" dirty="0">
                <a:latin typeface="Times New Roman" panose="02020603050405020304" pitchFamily="18" charset="0"/>
                <a:cs typeface="Times New Roman" panose="02020603050405020304" pitchFamily="18" charset="0"/>
              </a:rPr>
              <a:t>: The step size of the pooling operation, which determines the amount of shift between successive pooling operations.</a:t>
            </a:r>
          </a:p>
          <a:p>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3140987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3"/>
          <p:cNvSpPr/>
          <p:nvPr/>
        </p:nvSpPr>
        <p:spPr>
          <a:xfrm>
            <a:off x="214604" y="270588"/>
            <a:ext cx="11762792" cy="6372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85" name="TextBox 4"/>
          <p:cNvSpPr txBox="1"/>
          <p:nvPr/>
        </p:nvSpPr>
        <p:spPr>
          <a:xfrm>
            <a:off x="1209040" y="270588"/>
            <a:ext cx="10048240" cy="138499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CODING LINK</a:t>
            </a:r>
            <a:endParaRPr lang="en-US" sz="32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2" name="TextBox 1"/>
          <p:cNvSpPr txBox="1"/>
          <p:nvPr/>
        </p:nvSpPr>
        <p:spPr>
          <a:xfrm>
            <a:off x="716290" y="2347547"/>
            <a:ext cx="10759420"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hlinkClick r:id="rId2" action="ppaction://hlinkfile"/>
              </a:rPr>
              <a:t>https://colab.research.google.com/drive/1_m7CFzdqK7tBYBmX4fItnk5xgmlZlTll#scrollTo=9b8076f6</a:t>
            </a: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6046" y="202224"/>
            <a:ext cx="9577754" cy="677008"/>
          </a:xfrm>
        </p:spPr>
        <p:txBody>
          <a:bodyPr>
            <a:normAutofit/>
          </a:bodyPr>
          <a:lstStyle/>
          <a:p>
            <a:r>
              <a:rPr lang="en-US" sz="28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GRAPHICAL USER INTERFACE</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49469" y="202223"/>
            <a:ext cx="11887200" cy="64359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69" y="1019907"/>
            <a:ext cx="10058400" cy="544023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808"/>
            <a:ext cx="10515600" cy="57150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 1 RESULT</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67054" y="202223"/>
            <a:ext cx="11869615" cy="65238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213338" y="1380392"/>
            <a:ext cx="6576647" cy="3693319"/>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PREPROCESSING:</a:t>
            </a: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016" y="856149"/>
            <a:ext cx="9020908" cy="507426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847"/>
            <a:ext cx="10515600" cy="527538"/>
          </a:xfrm>
        </p:spPr>
        <p:txBody>
          <a:bodyPr>
            <a:normAutofit/>
          </a:bodyPr>
          <a:lstStyle/>
          <a:p>
            <a:pPr algn="ctr"/>
            <a:r>
              <a:rPr lang="en-US" sz="2400" b="1" dirty="0">
                <a:latin typeface="Times New Roman" panose="02020603050405020304" pitchFamily="18" charset="0"/>
                <a:cs typeface="Times New Roman" panose="02020603050405020304" pitchFamily="18" charset="0"/>
              </a:rPr>
              <a:t>MODULE </a:t>
            </a:r>
            <a:r>
              <a:rPr lang="en-US" sz="2400" b="1" dirty="0" smtClean="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RESULT</a:t>
            </a:r>
            <a:endParaRPr lang="en-IN" sz="2400" dirty="0"/>
          </a:p>
        </p:txBody>
      </p:sp>
      <p:sp>
        <p:nvSpPr>
          <p:cNvPr id="3" name="Rectangle 2"/>
          <p:cNvSpPr/>
          <p:nvPr/>
        </p:nvSpPr>
        <p:spPr>
          <a:xfrm>
            <a:off x="105508" y="131885"/>
            <a:ext cx="11931161" cy="656785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04" y="931985"/>
            <a:ext cx="5921619" cy="5169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443" y="931985"/>
            <a:ext cx="5442438" cy="516932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809"/>
            <a:ext cx="10515600" cy="457199"/>
          </a:xfrm>
        </p:spPr>
        <p:txBody>
          <a:bodyPr>
            <a:normAutofit/>
          </a:bodyPr>
          <a:lstStyle/>
          <a:p>
            <a:pPr algn="ctr"/>
            <a:r>
              <a:rPr lang="en-US" sz="2400" b="1" dirty="0">
                <a:latin typeface="Times New Roman" panose="02020603050405020304" pitchFamily="18" charset="0"/>
                <a:cs typeface="Times New Roman" panose="02020603050405020304" pitchFamily="18" charset="0"/>
              </a:rPr>
              <a:t>MODULE </a:t>
            </a:r>
            <a:r>
              <a:rPr lang="en-US" sz="2400" b="1" dirty="0" smtClean="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RESULT</a:t>
            </a:r>
            <a:endParaRPr lang="en-IN" sz="2400" dirty="0"/>
          </a:p>
        </p:txBody>
      </p:sp>
      <p:sp>
        <p:nvSpPr>
          <p:cNvPr id="3" name="Rectangle 2"/>
          <p:cNvSpPr/>
          <p:nvPr/>
        </p:nvSpPr>
        <p:spPr>
          <a:xfrm>
            <a:off x="193431" y="140677"/>
            <a:ext cx="11781692" cy="65414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653" y="940777"/>
            <a:ext cx="5688623" cy="53545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4616" y="940777"/>
            <a:ext cx="5521568" cy="535451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7461" y="505627"/>
            <a:ext cx="1295547" cy="461665"/>
          </a:xfrm>
          <a:prstGeom prst="rect">
            <a:avLst/>
          </a:prstGeom>
          <a:noFill/>
        </p:spPr>
        <p:txBody>
          <a:bodyPr wrap="none" rtlCol="0">
            <a:spAutoFit/>
          </a:bodyPr>
          <a:lstStyle/>
          <a:p>
            <a:r>
              <a:rPr lang="en-IN" sz="2400" b="1" dirty="0" smtClean="0">
                <a:latin typeface="Times New Roman" pitchFamily="18" charset="0"/>
                <a:cs typeface="Times New Roman" pitchFamily="18" charset="0"/>
              </a:rPr>
              <a:t>GRAPH</a:t>
            </a:r>
            <a:endParaRPr lang="en-IN" sz="24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77" y="1535233"/>
            <a:ext cx="4518485" cy="42764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6687" y="1725611"/>
            <a:ext cx="3925399" cy="3895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284" y="1157532"/>
            <a:ext cx="3730868" cy="4654183"/>
          </a:xfrm>
          <a:prstGeom prst="rect">
            <a:avLst/>
          </a:prstGeom>
        </p:spPr>
      </p:pic>
      <p:sp>
        <p:nvSpPr>
          <p:cNvPr id="8" name="Rectangle 7"/>
          <p:cNvSpPr/>
          <p:nvPr/>
        </p:nvSpPr>
        <p:spPr>
          <a:xfrm>
            <a:off x="193430" y="184638"/>
            <a:ext cx="11799278" cy="6515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5917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23"/>
            <a:ext cx="10515600" cy="518746"/>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CONCLUSION &amp; FUTURE WORK</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31885" y="202223"/>
            <a:ext cx="11860823" cy="64711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57200" y="800101"/>
            <a:ext cx="11298115" cy="7186583"/>
          </a:xfrm>
          <a:prstGeom prst="rect">
            <a:avLst/>
          </a:prstGeom>
          <a:noFill/>
        </p:spPr>
        <p:txBody>
          <a:bodyPr wrap="square" rtlCol="0">
            <a:spAutoFit/>
          </a:bodyPr>
          <a:lstStyle/>
          <a:p>
            <a:pPr algn="just"/>
            <a:r>
              <a:rPr lang="en-US" sz="2000" b="1" dirty="0" smtClean="0">
                <a:latin typeface="Times New Roman" panose="02020603050405020304" pitchFamily="18" charset="0"/>
                <a:cs typeface="Times New Roman" panose="02020603050405020304" pitchFamily="18" charset="0"/>
              </a:rPr>
              <a:t>CONCLUSION:                            </a:t>
            </a:r>
          </a:p>
          <a:p>
            <a:pPr algn="just">
              <a:lnSpc>
                <a:spcPct val="150000"/>
              </a:lnSpc>
            </a:pPr>
            <a:r>
              <a:rPr lang="en-US" dirty="0" smtClean="0">
                <a:latin typeface="Times New Roman" panose="02020603050405020304" pitchFamily="18" charset="0"/>
                <a:cs typeface="Times New Roman" panose="02020603050405020304" pitchFamily="18" charset="0"/>
              </a:rPr>
              <a:t>                         EDITH:ECG </a:t>
            </a:r>
            <a:r>
              <a:rPr lang="en-US" dirty="0">
                <a:latin typeface="Times New Roman" panose="02020603050405020304" pitchFamily="18" charset="0"/>
                <a:cs typeface="Times New Roman" panose="02020603050405020304" pitchFamily="18" charset="0"/>
              </a:rPr>
              <a:t>Biometric Aided by Deep Learning for Reliable Individual </a:t>
            </a:r>
            <a:r>
              <a:rPr lang="en-US" dirty="0" smtClean="0">
                <a:latin typeface="Times New Roman" panose="02020603050405020304" pitchFamily="18" charset="0"/>
                <a:cs typeface="Times New Roman" panose="02020603050405020304" pitchFamily="18" charset="0"/>
              </a:rPr>
              <a:t>Authentication is </a:t>
            </a:r>
            <a:r>
              <a:rPr lang="en-US" dirty="0">
                <a:latin typeface="Times New Roman" panose="02020603050405020304" pitchFamily="18" charset="0"/>
                <a:cs typeface="Times New Roman" panose="02020603050405020304" pitchFamily="18" charset="0"/>
              </a:rPr>
              <a:t>a promising technology that utilizes deep learning algorithms to authenticate individuals based on their unique electrocardiogram (ECG) signals. The use of ECG biometrics for individual authentication is a novel and secure method that has the potential to revolutionize the field of biometric authentication.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unique electrical activity of the heart provides a highly personalized biometric signature that is difficult to replicate or steal. The use of deep learning algorithms enhances the accuracy and robustness of the authentication system.</a:t>
            </a:r>
          </a:p>
          <a:p>
            <a:pPr algn="just">
              <a:lnSpc>
                <a:spcPct val="150000"/>
              </a:lnSpc>
            </a:pPr>
            <a:r>
              <a:rPr lang="en-US" dirty="0" smtClean="0">
                <a:latin typeface="Times New Roman" panose="02020603050405020304" pitchFamily="18" charset="0"/>
                <a:cs typeface="Times New Roman" panose="02020603050405020304" pitchFamily="18" charset="0"/>
              </a:rPr>
              <a:t>                         However</a:t>
            </a:r>
            <a:r>
              <a:rPr lang="en-US" dirty="0">
                <a:latin typeface="Times New Roman" panose="02020603050405020304" pitchFamily="18" charset="0"/>
                <a:cs typeface="Times New Roman" panose="02020603050405020304" pitchFamily="18" charset="0"/>
              </a:rPr>
              <a:t>, there are still some challenges that need to be addressed in the development and implementation of ECG biometric authentication systems, such as the need for specialized ECG sensors, potential privacy concerns, and the need for further research to validate the effectiveness of the system. Nevertheless, ECG biometric authentication has the potential to provide a secure and convenient means of authentication in various applications, including healthcare, finance, and security</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3293490"/>
              </p:ext>
            </p:extLst>
          </p:nvPr>
        </p:nvGraphicFramePr>
        <p:xfrm>
          <a:off x="335360" y="800101"/>
          <a:ext cx="11521279" cy="5749989"/>
        </p:xfrm>
        <a:graphic>
          <a:graphicData uri="http://schemas.openxmlformats.org/drawingml/2006/table">
            <a:tbl>
              <a:tblPr firstRow="1" bandRow="1">
                <a:tableStyleId>{5940675A-B579-460E-94D1-54222C63F5DA}</a:tableStyleId>
              </a:tblPr>
              <a:tblGrid>
                <a:gridCol w="720080"/>
                <a:gridCol w="1392155"/>
                <a:gridCol w="1440160"/>
                <a:gridCol w="1440160"/>
                <a:gridCol w="1344149"/>
                <a:gridCol w="1632181"/>
                <a:gridCol w="1632181"/>
                <a:gridCol w="1920213"/>
              </a:tblGrid>
              <a:tr h="553914">
                <a:tc>
                  <a:txBody>
                    <a:bodyPr/>
                    <a:lstStyle/>
                    <a:p>
                      <a:pPr algn="l">
                        <a:lnSpc>
                          <a:spcPct val="107000"/>
                        </a:lnSpc>
                        <a:spcAft>
                          <a:spcPts val="0"/>
                        </a:spcAft>
                      </a:pPr>
                      <a:r>
                        <a:rPr lang="en-IN" sz="1600" b="1" dirty="0">
                          <a:effectLst/>
                          <a:latin typeface="Times New Roman" panose="02020603050405020304"/>
                          <a:ea typeface="Calibri" panose="020F0502020204030204"/>
                          <a:cs typeface="Times New Roman" panose="02020603050405020304"/>
                        </a:rPr>
                        <a:t>S.NO</a:t>
                      </a:r>
                      <a:endParaRPr lang="en-IN" sz="16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600" b="1" dirty="0" smtClean="0">
                          <a:effectLst/>
                          <a:latin typeface="Times New Roman" panose="02020603050405020304"/>
                          <a:cs typeface="Times New Roman" panose="02020603050405020304"/>
                        </a:rPr>
                        <a:t>TITLE </a:t>
                      </a:r>
                      <a:r>
                        <a:rPr lang="en-IN" sz="1600" b="1" dirty="0">
                          <a:effectLst/>
                          <a:latin typeface="Times New Roman" panose="02020603050405020304"/>
                          <a:cs typeface="Times New Roman" panose="02020603050405020304"/>
                        </a:rPr>
                        <a:t>&amp;</a:t>
                      </a:r>
                      <a:r>
                        <a:rPr lang="en-IN" sz="1600" dirty="0">
                          <a:effectLst/>
                          <a:latin typeface="Calibri" panose="020F0502020204030204"/>
                          <a:cs typeface="Times New Roman" panose="02020603050405020304"/>
                        </a:rPr>
                        <a:t> </a:t>
                      </a:r>
                      <a:r>
                        <a:rPr lang="en-IN" sz="1600" b="1" dirty="0">
                          <a:effectLst/>
                          <a:latin typeface="Times New Roman" panose="02020603050405020304"/>
                          <a:ea typeface="Calibri" panose="020F0502020204030204"/>
                          <a:cs typeface="Times New Roman" panose="02020603050405020304"/>
                        </a:rPr>
                        <a:t>AUTHOR</a:t>
                      </a:r>
                      <a:endParaRPr lang="en-IN" sz="16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600" b="1" dirty="0" smtClean="0">
                          <a:effectLst/>
                          <a:latin typeface="Times New Roman" panose="02020603050405020304"/>
                          <a:ea typeface="Calibri" panose="020F0502020204030204"/>
                          <a:cs typeface="Times New Roman" panose="02020603050405020304"/>
                        </a:rPr>
                        <a:t>JOURNAL &amp;      </a:t>
                      </a:r>
                      <a:endParaRPr lang="en-IN" sz="1600" dirty="0">
                        <a:effectLst/>
                        <a:latin typeface="Calibri" panose="020F0502020204030204"/>
                        <a:ea typeface="Calibri" panose="020F0502020204030204"/>
                        <a:cs typeface="Times New Roman" panose="02020603050405020304"/>
                      </a:endParaRPr>
                    </a:p>
                    <a:p>
                      <a:pPr algn="l">
                        <a:lnSpc>
                          <a:spcPct val="107000"/>
                        </a:lnSpc>
                        <a:spcAft>
                          <a:spcPts val="0"/>
                        </a:spcAft>
                      </a:pPr>
                      <a:r>
                        <a:rPr lang="en-IN" sz="1600" b="1" dirty="0">
                          <a:effectLst/>
                          <a:latin typeface="Times New Roman" panose="02020603050405020304"/>
                          <a:ea typeface="Calibri" panose="020F0502020204030204"/>
                          <a:cs typeface="Times New Roman" panose="02020603050405020304"/>
                        </a:rPr>
                        <a:t>YEAR</a:t>
                      </a:r>
                      <a:endParaRPr lang="en-IN" sz="16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600" b="1" dirty="0">
                          <a:effectLst/>
                          <a:latin typeface="Times New Roman" panose="02020603050405020304"/>
                          <a:ea typeface="Calibri" panose="020F0502020204030204"/>
                          <a:cs typeface="Times New Roman" panose="02020603050405020304"/>
                        </a:rPr>
                        <a:t>PROBLEM</a:t>
                      </a:r>
                      <a:r>
                        <a:rPr lang="en-IN" sz="1200" b="1" dirty="0">
                          <a:effectLst/>
                          <a:latin typeface="Times New Roman" panose="02020603050405020304"/>
                          <a:ea typeface="Calibri" panose="020F0502020204030204"/>
                          <a:cs typeface="Times New Roman" panose="02020603050405020304"/>
                        </a:rPr>
                        <a:t> </a:t>
                      </a:r>
                      <a:endParaRPr lang="en-IN" sz="1200" dirty="0">
                        <a:effectLst/>
                        <a:latin typeface="Calibri" panose="020F0502020204030204"/>
                        <a:ea typeface="Calibri" panose="020F0502020204030204"/>
                        <a:cs typeface="Times New Roman" panose="02020603050405020304"/>
                      </a:endParaRPr>
                    </a:p>
                  </a:txBody>
                  <a:tcPr marT="0" marB="0"/>
                </a:tc>
                <a:tc>
                  <a:txBody>
                    <a:bodyPr/>
                    <a:lstStyle/>
                    <a:p>
                      <a:pPr algn="just">
                        <a:lnSpc>
                          <a:spcPct val="107000"/>
                        </a:lnSpc>
                        <a:spcAft>
                          <a:spcPts val="0"/>
                        </a:spcAft>
                      </a:pPr>
                      <a:r>
                        <a:rPr lang="en-IN" sz="1600" b="1" dirty="0">
                          <a:effectLst/>
                          <a:latin typeface="Times New Roman" panose="02020603050405020304"/>
                          <a:ea typeface="Calibri" panose="020F0502020204030204"/>
                          <a:cs typeface="Times New Roman" panose="02020603050405020304"/>
                        </a:rPr>
                        <a:t>SOLUTION</a:t>
                      </a:r>
                      <a:r>
                        <a:rPr lang="en-IN" sz="1800" b="1" dirty="0">
                          <a:effectLst/>
                          <a:latin typeface="Times New Roman" panose="02020603050405020304"/>
                          <a:ea typeface="Calibri" panose="020F0502020204030204"/>
                          <a:cs typeface="Times New Roman" panose="02020603050405020304"/>
                        </a:rPr>
                        <a:t> </a:t>
                      </a:r>
                      <a:endParaRPr lang="en-IN" sz="1800" dirty="0">
                        <a:effectLst/>
                        <a:latin typeface="Calibri" panose="020F0502020204030204"/>
                        <a:ea typeface="Calibri" panose="020F0502020204030204"/>
                        <a:cs typeface="Times New Roman" panose="02020603050405020304"/>
                      </a:endParaRPr>
                    </a:p>
                  </a:txBody>
                  <a:tcPr marT="0" marB="0"/>
                </a:tc>
                <a:tc>
                  <a:txBody>
                    <a:bodyPr/>
                    <a:lstStyle/>
                    <a:p>
                      <a:pPr>
                        <a:lnSpc>
                          <a:spcPct val="106000"/>
                        </a:lnSpc>
                        <a:spcAft>
                          <a:spcPts val="0"/>
                        </a:spcAft>
                      </a:pPr>
                      <a:r>
                        <a:rPr lang="en-IN" sz="1600" b="1" kern="1200" dirty="0">
                          <a:solidFill>
                            <a:srgbClr val="000000"/>
                          </a:solidFill>
                          <a:effectLst/>
                          <a:latin typeface="Times New Roman" panose="02020603050405020304"/>
                          <a:ea typeface="Calibri" panose="020F0502020204030204"/>
                          <a:cs typeface="Times New Roman" panose="02020603050405020304"/>
                        </a:rPr>
                        <a:t>PARAMETERS MEASURED</a:t>
                      </a:r>
                      <a:endParaRPr lang="en-IN" sz="1600" dirty="0">
                        <a:effectLst/>
                        <a:latin typeface="Calibri" panose="020F0502020204030204"/>
                        <a:ea typeface="Calibri" panose="020F0502020204030204"/>
                        <a:cs typeface="Times New Roman" panose="02020603050405020304"/>
                      </a:endParaRPr>
                    </a:p>
                  </a:txBody>
                  <a:tcPr marT="9525" marB="0"/>
                </a:tc>
                <a:tc>
                  <a:txBody>
                    <a:bodyPr/>
                    <a:lstStyle/>
                    <a:p>
                      <a:pPr algn="l">
                        <a:lnSpc>
                          <a:spcPct val="107000"/>
                        </a:lnSpc>
                        <a:spcAft>
                          <a:spcPts val="0"/>
                        </a:spcAft>
                      </a:pPr>
                      <a:r>
                        <a:rPr lang="en-IN" sz="1600" b="1" dirty="0">
                          <a:effectLst/>
                          <a:latin typeface="Times New Roman" panose="02020603050405020304"/>
                          <a:ea typeface="Calibri" panose="020F0502020204030204"/>
                          <a:cs typeface="Times New Roman" panose="02020603050405020304"/>
                        </a:rPr>
                        <a:t>ADVANTAGES</a:t>
                      </a:r>
                      <a:endParaRPr lang="en-IN" sz="16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600" b="1" dirty="0">
                          <a:effectLst/>
                          <a:latin typeface="Times New Roman" panose="02020603050405020304"/>
                          <a:ea typeface="Calibri" panose="020F0502020204030204"/>
                          <a:cs typeface="Times New Roman" panose="02020603050405020304"/>
                        </a:rPr>
                        <a:t>DISADVANTAGES</a:t>
                      </a:r>
                      <a:endParaRPr lang="en-IN" sz="1600" dirty="0">
                        <a:effectLst/>
                        <a:latin typeface="Calibri" panose="020F0502020204030204"/>
                        <a:ea typeface="Calibri" panose="020F0502020204030204"/>
                        <a:cs typeface="Times New Roman" panose="02020603050405020304"/>
                      </a:endParaRPr>
                    </a:p>
                  </a:txBody>
                  <a:tcPr marT="0" marB="0"/>
                </a:tc>
              </a:tr>
              <a:tr h="2584939">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1.</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b="1" kern="1200" dirty="0">
                          <a:solidFill>
                            <a:schemeClr val="tx1"/>
                          </a:solidFill>
                          <a:effectLst/>
                          <a:latin typeface="Times New Roman" panose="02020603050405020304"/>
                          <a:ea typeface="Calibri" panose="020F0502020204030204"/>
                          <a:cs typeface="Times New Roman" panose="02020603050405020304"/>
                        </a:rPr>
                        <a:t>TITLE</a:t>
                      </a:r>
                      <a:r>
                        <a:rPr lang="en-IN" sz="1400" b="1" kern="1200" dirty="0" smtClean="0">
                          <a:solidFill>
                            <a:schemeClr val="tx1"/>
                          </a:solidFill>
                          <a:effectLst/>
                          <a:latin typeface="Times New Roman" panose="02020603050405020304"/>
                          <a:ea typeface="Calibri" panose="020F0502020204030204"/>
                          <a:cs typeface="Times New Roman" panose="02020603050405020304"/>
                        </a:rPr>
                        <a:t>:</a:t>
                      </a:r>
                    </a:p>
                    <a:p>
                      <a:pPr algn="l">
                        <a:lnSpc>
                          <a:spcPct val="107000"/>
                        </a:lnSpc>
                        <a:spcAft>
                          <a:spcPts val="0"/>
                        </a:spcAft>
                      </a:pPr>
                      <a:r>
                        <a:rPr lang="en-IN" sz="1400" kern="1200" dirty="0" smtClean="0">
                          <a:solidFill>
                            <a:schemeClr val="tx1"/>
                          </a:solidFill>
                          <a:effectLst/>
                          <a:latin typeface="Times New Roman" panose="02020603050405020304"/>
                          <a:ea typeface="Calibri" panose="020F0502020204030204"/>
                          <a:cs typeface="Times New Roman" panose="02020603050405020304"/>
                        </a:rPr>
                        <a:t>EDITH </a:t>
                      </a:r>
                      <a:r>
                        <a:rPr lang="en-IN" sz="1400" kern="1200" dirty="0">
                          <a:solidFill>
                            <a:schemeClr val="tx1"/>
                          </a:solidFill>
                          <a:effectLst/>
                          <a:latin typeface="Times New Roman" panose="02020603050405020304"/>
                          <a:ea typeface="Calibri" panose="020F0502020204030204"/>
                          <a:cs typeface="Times New Roman" panose="02020603050405020304"/>
                        </a:rPr>
                        <a:t>: ECG biometrics aided by Deep learning for reliable Individual authentication</a:t>
                      </a:r>
                      <a:r>
                        <a:rPr lang="en-IN" sz="1400" kern="1200" dirty="0" smtClean="0">
                          <a:solidFill>
                            <a:schemeClr val="tx1"/>
                          </a:solidFill>
                          <a:effectLst/>
                          <a:latin typeface="Times New Roman" panose="02020603050405020304"/>
                          <a:ea typeface="Calibri" panose="020F0502020204030204"/>
                          <a:cs typeface="Times New Roman" panose="02020603050405020304"/>
                        </a:rPr>
                        <a:t>.</a:t>
                      </a:r>
                    </a:p>
                    <a:p>
                      <a:pPr algn="l">
                        <a:lnSpc>
                          <a:spcPct val="107000"/>
                        </a:lnSpc>
                        <a:spcAft>
                          <a:spcPts val="0"/>
                        </a:spcAft>
                      </a:pPr>
                      <a:r>
                        <a:rPr lang="en-US" sz="1400" b="1" kern="1200" dirty="0" smtClean="0">
                          <a:solidFill>
                            <a:schemeClr val="tx1"/>
                          </a:solidFill>
                          <a:effectLst/>
                          <a:latin typeface="Times New Roman" panose="02020603050405020304"/>
                          <a:ea typeface="Calibri" panose="020F0502020204030204"/>
                          <a:cs typeface="Times New Roman" panose="02020603050405020304"/>
                        </a:rPr>
                        <a:t>AUTHOR:</a:t>
                      </a:r>
                      <a:r>
                        <a:rPr lang="en-US" sz="1400" kern="1200" dirty="0" smtClean="0">
                          <a:solidFill>
                            <a:schemeClr val="tx1"/>
                          </a:solidFill>
                          <a:effectLst/>
                          <a:latin typeface="Times New Roman" panose="02020603050405020304"/>
                          <a:ea typeface="Calibri" panose="020F0502020204030204"/>
                          <a:cs typeface="Times New Roman" panose="02020603050405020304"/>
                        </a:rPr>
                        <a:t>A  Nabil</a:t>
                      </a:r>
                    </a:p>
                    <a:p>
                      <a:pPr algn="l">
                        <a:lnSpc>
                          <a:spcPct val="107000"/>
                        </a:lnSpc>
                        <a:spcAft>
                          <a:spcPts val="0"/>
                        </a:spcAft>
                      </a:pPr>
                      <a:r>
                        <a:rPr lang="en-US" sz="1400" kern="1200" dirty="0" err="1" smtClean="0">
                          <a:solidFill>
                            <a:schemeClr val="tx1"/>
                          </a:solidFill>
                          <a:effectLst/>
                          <a:latin typeface="Times New Roman" panose="02020603050405020304"/>
                          <a:ea typeface="Calibri" panose="020F0502020204030204"/>
                          <a:cs typeface="Times New Roman" panose="02020603050405020304"/>
                        </a:rPr>
                        <a:t>Ibtehaz,</a:t>
                      </a:r>
                      <a:r>
                        <a:rPr lang="en-US" sz="1400" kern="1200" baseline="0" dirty="0" err="1" smtClean="0">
                          <a:solidFill>
                            <a:schemeClr val="tx1"/>
                          </a:solidFill>
                          <a:effectLst/>
                          <a:latin typeface="Times New Roman" panose="02020603050405020304"/>
                          <a:ea typeface="Calibri" panose="020F0502020204030204"/>
                          <a:cs typeface="Times New Roman" panose="02020603050405020304"/>
                        </a:rPr>
                        <a:t>etal</a:t>
                      </a:r>
                      <a:r>
                        <a:rPr lang="en-US" sz="1400" kern="1200" dirty="0" smtClean="0">
                          <a:solidFill>
                            <a:schemeClr val="tx1"/>
                          </a:solidFill>
                          <a:effectLst/>
                          <a:latin typeface="Times New Roman" panose="02020603050405020304"/>
                          <a:ea typeface="Calibri" panose="020F0502020204030204"/>
                          <a:cs typeface="Times New Roman" panose="02020603050405020304"/>
                        </a:rPr>
                        <a:t>.</a:t>
                      </a:r>
                      <a:r>
                        <a:rPr lang="en-US" sz="1200" kern="1200" dirty="0" smtClean="0">
                          <a:solidFill>
                            <a:schemeClr val="tx1"/>
                          </a:solidFill>
                          <a:effectLst/>
                          <a:latin typeface="Times New Roman" panose="02020603050405020304"/>
                          <a:ea typeface="Calibri" panose="020F0502020204030204"/>
                          <a:cs typeface="Times New Roman" panose="02020603050405020304"/>
                        </a:rPr>
                        <a:t> </a:t>
                      </a:r>
                    </a:p>
                    <a:p>
                      <a:pPr algn="l">
                        <a:lnSpc>
                          <a:spcPct val="107000"/>
                        </a:lnSpc>
                        <a:spcAft>
                          <a:spcPts val="0"/>
                        </a:spcAft>
                      </a:pPr>
                      <a:endParaRPr lang="en-IN" sz="1200" kern="1200" dirty="0">
                        <a:solidFill>
                          <a:schemeClr val="tx1"/>
                        </a:solidFill>
                        <a:effectLst/>
                        <a:latin typeface="Times New Roman" panose="020206030504050203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IEEE transactions on emerging topics in </a:t>
                      </a:r>
                      <a:r>
                        <a:rPr lang="en-IN" sz="1400" dirty="0" smtClean="0">
                          <a:effectLst/>
                          <a:latin typeface="Times New Roman" panose="02020603050405020304"/>
                          <a:ea typeface="Calibri" panose="020F0502020204030204"/>
                          <a:cs typeface="Times New Roman" panose="02020603050405020304"/>
                        </a:rPr>
                        <a:t>computational </a:t>
                      </a:r>
                      <a:r>
                        <a:rPr lang="en-IN" sz="1400" dirty="0">
                          <a:effectLst/>
                          <a:latin typeface="Times New Roman" panose="02020603050405020304"/>
                          <a:ea typeface="Calibri" panose="020F0502020204030204"/>
                          <a:cs typeface="Times New Roman" panose="02020603050405020304"/>
                        </a:rPr>
                        <a:t>intelligence&amp;</a:t>
                      </a:r>
                      <a:endParaRPr lang="en-IN" sz="1400" dirty="0">
                        <a:effectLst/>
                        <a:latin typeface="Calibri" panose="020F0502020204030204"/>
                        <a:ea typeface="Calibri" panose="020F0502020204030204"/>
                        <a:cs typeface="Times New Roman" panose="02020603050405020304"/>
                      </a:endParaRPr>
                    </a:p>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2022.</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Behavioural authentication system are cumbersome and unreliable</a:t>
                      </a:r>
                      <a:r>
                        <a:rPr lang="en-IN" sz="1400" dirty="0">
                          <a:effectLst/>
                          <a:latin typeface="Calibri" panose="020F0502020204030204"/>
                          <a:ea typeface="Calibri" panose="020F0502020204030204"/>
                          <a:cs typeface="Times New Roman" panose="02020603050405020304"/>
                        </a:rPr>
                        <a:t>.</a:t>
                      </a:r>
                    </a:p>
                  </a:txBody>
                  <a:tcPr marT="0" marB="0"/>
                </a:tc>
                <a:tc>
                  <a:txBody>
                    <a:bodyPr/>
                    <a:lstStyle/>
                    <a:p>
                      <a:pPr algn="l">
                        <a:lnSpc>
                          <a:spcPct val="107000"/>
                        </a:lnSpc>
                        <a:spcAft>
                          <a:spcPts val="0"/>
                        </a:spcAft>
                      </a:pPr>
                      <a:r>
                        <a:rPr lang="en-US" sz="1400" dirty="0" smtClean="0">
                          <a:effectLst/>
                          <a:latin typeface="Times New Roman" pitchFamily="18" charset="0"/>
                          <a:ea typeface="Calibri" panose="020F0502020204030204"/>
                          <a:cs typeface="Times New Roman" pitchFamily="18" charset="0"/>
                        </a:rPr>
                        <a:t>Deep learning techniques, specifically convolutional neural networks (CNNs)extract discriminative features</a:t>
                      </a:r>
                      <a:endParaRPr lang="en-IN" sz="1400" dirty="0">
                        <a:effectLst/>
                        <a:latin typeface="Times New Roman" pitchFamily="18" charset="0"/>
                        <a:ea typeface="Calibri" panose="020F0502020204030204"/>
                        <a:cs typeface="Times New Roman" pitchFamily="18" charset="0"/>
                      </a:endParaRPr>
                    </a:p>
                  </a:txBody>
                  <a:tcPr marT="0" marB="0"/>
                </a:tc>
                <a:tc>
                  <a:txBody>
                    <a:bodyPr/>
                    <a:lstStyle/>
                    <a:p>
                      <a:pPr>
                        <a:lnSpc>
                          <a:spcPct val="106000"/>
                        </a:lnSpc>
                        <a:spcAft>
                          <a:spcPts val="0"/>
                        </a:spcAft>
                      </a:pPr>
                      <a:r>
                        <a:rPr lang="en-IN" sz="1400" kern="1200" dirty="0" smtClean="0">
                          <a:solidFill>
                            <a:srgbClr val="000000"/>
                          </a:solidFill>
                          <a:effectLst/>
                          <a:latin typeface="Times New Roman" panose="02020603050405020304"/>
                          <a:ea typeface="Calibri" panose="020F0502020204030204"/>
                          <a:cs typeface="Times New Roman" panose="02020603050405020304"/>
                        </a:rPr>
                        <a:t>Accuracy</a:t>
                      </a:r>
                      <a:r>
                        <a:rPr lang="en-IN" sz="1400" kern="1200" baseline="0" dirty="0" smtClean="0">
                          <a:solidFill>
                            <a:srgbClr val="000000"/>
                          </a:solidFill>
                          <a:effectLst/>
                          <a:latin typeface="Times New Roman" panose="02020603050405020304"/>
                          <a:ea typeface="Calibri" panose="020F0502020204030204"/>
                          <a:cs typeface="Times New Roman" panose="02020603050405020304"/>
                        </a:rPr>
                        <a:t> rate,</a:t>
                      </a:r>
                    </a:p>
                    <a:p>
                      <a:pPr>
                        <a:lnSpc>
                          <a:spcPct val="106000"/>
                        </a:lnSpc>
                        <a:spcAft>
                          <a:spcPts val="0"/>
                        </a:spcAft>
                      </a:pPr>
                      <a:r>
                        <a:rPr lang="en-IN" sz="1400" kern="1200" baseline="0" dirty="0" smtClean="0">
                          <a:solidFill>
                            <a:srgbClr val="000000"/>
                          </a:solidFill>
                          <a:effectLst/>
                          <a:latin typeface="Times New Roman" panose="02020603050405020304"/>
                          <a:ea typeface="Calibri" panose="020F0502020204030204"/>
                          <a:cs typeface="Times New Roman" panose="02020603050405020304"/>
                        </a:rPr>
                        <a:t>Performance of FAR,FRR,EER</a:t>
                      </a:r>
                      <a:endParaRPr lang="en-IN" sz="1400" dirty="0">
                        <a:effectLst/>
                        <a:latin typeface="Calibri" panose="020F0502020204030204"/>
                        <a:ea typeface="Calibri" panose="020F0502020204030204"/>
                        <a:cs typeface="Times New Roman" panose="02020603050405020304"/>
                      </a:endParaRPr>
                    </a:p>
                  </a:txBody>
                  <a:tcPr marT="9525"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Inherent robustness against forgery.</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US" sz="1400" dirty="0" smtClean="0">
                          <a:solidFill>
                            <a:schemeClr val="tx1"/>
                          </a:solidFill>
                          <a:effectLst/>
                          <a:latin typeface="Times New Roman" pitchFamily="18" charset="0"/>
                          <a:ea typeface="Calibri" panose="020F0502020204030204"/>
                          <a:cs typeface="Times New Roman" pitchFamily="18" charset="0"/>
                        </a:rPr>
                        <a:t>High</a:t>
                      </a:r>
                      <a:r>
                        <a:rPr lang="en-US" sz="1400" baseline="0" dirty="0" smtClean="0">
                          <a:solidFill>
                            <a:schemeClr val="tx1"/>
                          </a:solidFill>
                          <a:effectLst/>
                          <a:latin typeface="Times New Roman" pitchFamily="18" charset="0"/>
                          <a:ea typeface="Calibri" panose="020F0502020204030204"/>
                          <a:cs typeface="Times New Roman" pitchFamily="18" charset="0"/>
                        </a:rPr>
                        <a:t> computational requirements, resource-intensive training and inference process.</a:t>
                      </a:r>
                      <a:endParaRPr lang="en-IN" sz="1400" dirty="0">
                        <a:solidFill>
                          <a:schemeClr val="tx1"/>
                        </a:solidFill>
                        <a:effectLst/>
                        <a:latin typeface="Times New Roman" pitchFamily="18" charset="0"/>
                        <a:ea typeface="Calibri" panose="020F0502020204030204"/>
                        <a:cs typeface="Times New Roman" pitchFamily="18" charset="0"/>
                      </a:endParaRPr>
                    </a:p>
                  </a:txBody>
                  <a:tcPr marT="0" marB="0"/>
                </a:tc>
              </a:tr>
              <a:tr h="2489260">
                <a:tc>
                  <a:txBody>
                    <a:bodyPr/>
                    <a:lstStyle/>
                    <a:p>
                      <a:pPr algn="l">
                        <a:lnSpc>
                          <a:spcPct val="107000"/>
                        </a:lnSpc>
                        <a:spcAft>
                          <a:spcPts val="0"/>
                        </a:spcAft>
                      </a:pPr>
                      <a:r>
                        <a:rPr lang="en-IN" sz="1400" kern="1200" dirty="0">
                          <a:solidFill>
                            <a:schemeClr val="tx1"/>
                          </a:solidFill>
                          <a:effectLst/>
                          <a:latin typeface="Times New Roman" panose="02020603050405020304"/>
                          <a:ea typeface="Calibri" panose="020F0502020204030204"/>
                          <a:cs typeface="Times New Roman" panose="02020603050405020304"/>
                        </a:rPr>
                        <a:t>2.</a:t>
                      </a:r>
                    </a:p>
                  </a:txBody>
                  <a:tcPr marT="0" marB="0"/>
                </a:tc>
                <a:tc>
                  <a:txBody>
                    <a:bodyPr/>
                    <a:lstStyle/>
                    <a:p>
                      <a:pPr algn="l">
                        <a:lnSpc>
                          <a:spcPct val="107000"/>
                        </a:lnSpc>
                        <a:spcAft>
                          <a:spcPts val="0"/>
                        </a:spcAft>
                      </a:pPr>
                      <a:r>
                        <a:rPr lang="en-IN" sz="1400" b="1" kern="1200" dirty="0">
                          <a:solidFill>
                            <a:schemeClr val="tx1"/>
                          </a:solidFill>
                          <a:effectLst/>
                          <a:latin typeface="Times New Roman" panose="02020603050405020304"/>
                          <a:ea typeface="Calibri" panose="020F0502020204030204"/>
                          <a:cs typeface="Times New Roman" panose="02020603050405020304"/>
                        </a:rPr>
                        <a:t>TITLE: </a:t>
                      </a:r>
                      <a:r>
                        <a:rPr lang="en-IN" sz="1400" kern="1200" dirty="0">
                          <a:solidFill>
                            <a:schemeClr val="tx1"/>
                          </a:solidFill>
                          <a:effectLst/>
                          <a:latin typeface="Times New Roman" panose="02020603050405020304"/>
                          <a:ea typeface="Calibri" panose="020F0502020204030204"/>
                          <a:cs typeface="Times New Roman" panose="02020603050405020304"/>
                        </a:rPr>
                        <a:t>Robust R-peak detection in low quality </a:t>
                      </a:r>
                      <a:r>
                        <a:rPr lang="en-IN" sz="1400" kern="1200" dirty="0" err="1">
                          <a:solidFill>
                            <a:schemeClr val="tx1"/>
                          </a:solidFill>
                          <a:effectLst/>
                          <a:latin typeface="Times New Roman" panose="02020603050405020304"/>
                          <a:ea typeface="Calibri" panose="020F0502020204030204"/>
                          <a:cs typeface="Times New Roman" panose="02020603050405020304"/>
                        </a:rPr>
                        <a:t>Holter</a:t>
                      </a:r>
                      <a:r>
                        <a:rPr lang="en-IN" sz="1400" kern="1200" dirty="0">
                          <a:solidFill>
                            <a:schemeClr val="tx1"/>
                          </a:solidFill>
                          <a:effectLst/>
                          <a:latin typeface="Times New Roman" panose="02020603050405020304"/>
                          <a:ea typeface="Calibri" panose="020F0502020204030204"/>
                          <a:cs typeface="Times New Roman" panose="02020603050405020304"/>
                        </a:rPr>
                        <a:t> ECGs using 1D convolutional neural network</a:t>
                      </a:r>
                      <a:r>
                        <a:rPr lang="en-IN" sz="1400" kern="1200" dirty="0" smtClean="0">
                          <a:solidFill>
                            <a:schemeClr val="tx1"/>
                          </a:solidFill>
                          <a:effectLst/>
                          <a:latin typeface="Times New Roman" panose="02020603050405020304"/>
                          <a:ea typeface="Calibri" panose="020F0502020204030204"/>
                          <a:cs typeface="Times New Roman" panose="02020603050405020304"/>
                        </a:rPr>
                        <a:t>.</a:t>
                      </a:r>
                    </a:p>
                    <a:p>
                      <a:pPr algn="l">
                        <a:lnSpc>
                          <a:spcPct val="107000"/>
                        </a:lnSpc>
                        <a:spcAft>
                          <a:spcPts val="0"/>
                        </a:spcAft>
                      </a:pPr>
                      <a:r>
                        <a:rPr lang="en-IN" sz="1400" b="1" kern="1200" dirty="0" smtClean="0">
                          <a:solidFill>
                            <a:schemeClr val="tx1"/>
                          </a:solidFill>
                          <a:effectLst/>
                          <a:latin typeface="Times New Roman" panose="02020603050405020304"/>
                          <a:ea typeface="Calibri" panose="020F0502020204030204"/>
                          <a:cs typeface="Times New Roman" panose="02020603050405020304"/>
                        </a:rPr>
                        <a:t>AUTHOR</a:t>
                      </a:r>
                      <a:r>
                        <a:rPr lang="en-IN" sz="1400" b="1" kern="1200" dirty="0">
                          <a:solidFill>
                            <a:schemeClr val="tx1"/>
                          </a:solidFill>
                          <a:effectLst/>
                          <a:latin typeface="Times New Roman" panose="02020603050405020304"/>
                          <a:ea typeface="Calibri" panose="020F0502020204030204"/>
                          <a:cs typeface="Times New Roman" panose="02020603050405020304"/>
                        </a:rPr>
                        <a:t>: </a:t>
                      </a:r>
                      <a:r>
                        <a:rPr lang="en-IN" sz="1400" kern="1200" dirty="0">
                          <a:solidFill>
                            <a:schemeClr val="tx1"/>
                          </a:solidFill>
                          <a:effectLst/>
                          <a:latin typeface="Times New Roman" panose="02020603050405020304"/>
                          <a:ea typeface="Calibri" panose="020F0502020204030204"/>
                          <a:cs typeface="Times New Roman" panose="02020603050405020304"/>
                        </a:rPr>
                        <a:t>Muhammad </a:t>
                      </a:r>
                      <a:r>
                        <a:rPr lang="en-IN" sz="1400" kern="1200" dirty="0" err="1">
                          <a:solidFill>
                            <a:schemeClr val="tx1"/>
                          </a:solidFill>
                          <a:effectLst/>
                          <a:latin typeface="Times New Roman" panose="02020603050405020304"/>
                          <a:ea typeface="Calibri" panose="020F0502020204030204"/>
                          <a:cs typeface="Times New Roman" panose="02020603050405020304"/>
                        </a:rPr>
                        <a:t>Uzair</a:t>
                      </a:r>
                      <a:r>
                        <a:rPr lang="en-IN" sz="1400" kern="1200" dirty="0">
                          <a:solidFill>
                            <a:schemeClr val="tx1"/>
                          </a:solidFill>
                          <a:effectLst/>
                          <a:latin typeface="Times New Roman" panose="02020603050405020304"/>
                          <a:ea typeface="Calibri" panose="020F0502020204030204"/>
                          <a:cs typeface="Times New Roman" panose="02020603050405020304"/>
                        </a:rPr>
                        <a:t> </a:t>
                      </a:r>
                      <a:r>
                        <a:rPr lang="en-IN" sz="1400" kern="1200" dirty="0" err="1" smtClean="0">
                          <a:solidFill>
                            <a:schemeClr val="tx1"/>
                          </a:solidFill>
                          <a:effectLst/>
                          <a:latin typeface="Times New Roman" panose="02020603050405020304"/>
                          <a:ea typeface="Calibri" panose="020F0502020204030204"/>
                          <a:cs typeface="Times New Roman" panose="02020603050405020304"/>
                        </a:rPr>
                        <a:t>Zahid,eta</a:t>
                      </a:r>
                      <a:r>
                        <a:rPr lang="en-IN" sz="1200" kern="1200" dirty="0" err="1" smtClean="0">
                          <a:solidFill>
                            <a:schemeClr val="tx1"/>
                          </a:solidFill>
                          <a:effectLst/>
                          <a:latin typeface="Times New Roman" panose="02020603050405020304"/>
                          <a:ea typeface="Calibri" panose="020F0502020204030204"/>
                          <a:cs typeface="Times New Roman" panose="02020603050405020304"/>
                        </a:rPr>
                        <a:t>l</a:t>
                      </a:r>
                      <a:r>
                        <a:rPr lang="en-IN" sz="1200" kern="1200" dirty="0" smtClean="0">
                          <a:solidFill>
                            <a:schemeClr val="tx1"/>
                          </a:solidFill>
                          <a:effectLst/>
                          <a:latin typeface="Times New Roman" panose="02020603050405020304"/>
                          <a:ea typeface="Calibri" panose="020F0502020204030204"/>
                          <a:cs typeface="Times New Roman" panose="02020603050405020304"/>
                        </a:rPr>
                        <a:t>.</a:t>
                      </a:r>
                      <a:endParaRPr lang="en-IN" sz="1200" kern="1200" dirty="0">
                        <a:solidFill>
                          <a:schemeClr val="tx1"/>
                        </a:solidFill>
                        <a:effectLst/>
                        <a:latin typeface="Times New Roman" panose="020206030504050203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kern="1200" dirty="0">
                          <a:solidFill>
                            <a:schemeClr val="tx1"/>
                          </a:solidFill>
                          <a:effectLst/>
                          <a:latin typeface="Times New Roman" panose="02020603050405020304"/>
                          <a:ea typeface="Calibri" panose="020F0502020204030204"/>
                          <a:cs typeface="Times New Roman" panose="02020603050405020304"/>
                        </a:rPr>
                        <a:t>IEEE Transactions on biomedical engineering&amp;</a:t>
                      </a:r>
                    </a:p>
                    <a:p>
                      <a:pPr algn="l">
                        <a:lnSpc>
                          <a:spcPct val="107000"/>
                        </a:lnSpc>
                        <a:spcAft>
                          <a:spcPts val="0"/>
                        </a:spcAft>
                      </a:pPr>
                      <a:r>
                        <a:rPr lang="en-IN" sz="1400" kern="1200" dirty="0">
                          <a:solidFill>
                            <a:schemeClr val="tx1"/>
                          </a:solidFill>
                          <a:effectLst/>
                          <a:latin typeface="Times New Roman" panose="02020603050405020304"/>
                          <a:ea typeface="Calibri" panose="020F0502020204030204"/>
                          <a:cs typeface="Times New Roman" panose="02020603050405020304"/>
                        </a:rPr>
                        <a:t>Jan 2022.</a:t>
                      </a:r>
                    </a:p>
                  </a:txBody>
                  <a:tcPr marT="0" marB="0"/>
                </a:tc>
                <a:tc>
                  <a:txBody>
                    <a:bodyPr/>
                    <a:lstStyle/>
                    <a:p>
                      <a:pPr algn="l">
                        <a:lnSpc>
                          <a:spcPct val="107000"/>
                        </a:lnSpc>
                        <a:spcAft>
                          <a:spcPts val="0"/>
                        </a:spcAft>
                      </a:pPr>
                      <a:r>
                        <a:rPr lang="en-US" sz="1400" kern="1200" baseline="0" dirty="0" smtClean="0">
                          <a:solidFill>
                            <a:schemeClr val="tx1"/>
                          </a:solidFill>
                          <a:effectLst/>
                          <a:latin typeface="Times New Roman" pitchFamily="18" charset="0"/>
                          <a:ea typeface="Calibri" panose="020F0502020204030204"/>
                          <a:cs typeface="Times New Roman" pitchFamily="18" charset="0"/>
                        </a:rPr>
                        <a:t>Difficulty in accurately detecting R-peaks in </a:t>
                      </a:r>
                      <a:r>
                        <a:rPr lang="en-US" sz="1400" kern="1200" baseline="0" dirty="0" err="1" smtClean="0">
                          <a:solidFill>
                            <a:schemeClr val="tx1"/>
                          </a:solidFill>
                          <a:effectLst/>
                          <a:latin typeface="Times New Roman" pitchFamily="18" charset="0"/>
                          <a:ea typeface="Calibri" panose="020F0502020204030204"/>
                          <a:cs typeface="Times New Roman" pitchFamily="18" charset="0"/>
                        </a:rPr>
                        <a:t>Holter</a:t>
                      </a:r>
                      <a:r>
                        <a:rPr lang="en-US" sz="1400" kern="1200" baseline="0" dirty="0" smtClean="0">
                          <a:solidFill>
                            <a:schemeClr val="tx1"/>
                          </a:solidFill>
                          <a:effectLst/>
                          <a:latin typeface="Times New Roman" pitchFamily="18" charset="0"/>
                          <a:ea typeface="Calibri" panose="020F0502020204030204"/>
                          <a:cs typeface="Times New Roman" pitchFamily="18" charset="0"/>
                        </a:rPr>
                        <a:t> ECG recordings with low signal quality.</a:t>
                      </a:r>
                      <a:endParaRPr lang="en-IN" sz="1400" kern="1200" dirty="0">
                        <a:solidFill>
                          <a:schemeClr val="tx1"/>
                        </a:solidFill>
                        <a:effectLst/>
                        <a:latin typeface="Times New Roman" pitchFamily="18" charset="0"/>
                        <a:ea typeface="Calibri" panose="020F0502020204030204"/>
                        <a:cs typeface="Times New Roman" pitchFamily="18" charset="0"/>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Implementation of the 1D convolutional neural network .</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nSpc>
                          <a:spcPct val="106000"/>
                        </a:lnSpc>
                        <a:spcAft>
                          <a:spcPts val="0"/>
                        </a:spcAft>
                      </a:pPr>
                      <a:r>
                        <a:rPr lang="en-IN" sz="1400" kern="1200" dirty="0">
                          <a:solidFill>
                            <a:srgbClr val="000000"/>
                          </a:solidFill>
                          <a:effectLst/>
                          <a:latin typeface="Times New Roman" pitchFamily="18" charset="0"/>
                          <a:ea typeface="Calibri" panose="020F0502020204030204"/>
                          <a:cs typeface="Times New Roman" pitchFamily="18" charset="0"/>
                        </a:rPr>
                        <a:t>Positive predictive value, Sensitivity on MIT-BIH Arrhythmia dataset.</a:t>
                      </a:r>
                      <a:endParaRPr lang="en-IN" sz="1400" dirty="0">
                        <a:effectLst/>
                        <a:latin typeface="Times New Roman" pitchFamily="18" charset="0"/>
                        <a:ea typeface="Times New Roman" panose="02020603050405020304"/>
                        <a:cs typeface="Times New Roman" pitchFamily="18" charset="0"/>
                      </a:endParaRPr>
                    </a:p>
                  </a:txBody>
                  <a:tcPr marT="9525"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Reduce the false positive and false negative in </a:t>
                      </a:r>
                      <a:r>
                        <a:rPr lang="en-IN" sz="1400" dirty="0" err="1">
                          <a:effectLst/>
                          <a:latin typeface="Times New Roman" panose="02020603050405020304"/>
                          <a:ea typeface="Calibri" panose="020F0502020204030204"/>
                          <a:cs typeface="Times New Roman" panose="02020603050405020304"/>
                        </a:rPr>
                        <a:t>Holter</a:t>
                      </a:r>
                      <a:r>
                        <a:rPr lang="en-IN" sz="1400" dirty="0">
                          <a:effectLst/>
                          <a:latin typeface="Times New Roman" panose="02020603050405020304"/>
                          <a:ea typeface="Calibri" panose="020F0502020204030204"/>
                          <a:cs typeface="Times New Roman" panose="02020603050405020304"/>
                        </a:rPr>
                        <a:t> ECG signals by more than 54% and 82%.</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Complexity and less performance.</a:t>
                      </a:r>
                      <a:endParaRPr lang="en-IN" sz="1400" dirty="0">
                        <a:effectLst/>
                        <a:latin typeface="Calibri" panose="020F0502020204030204"/>
                        <a:ea typeface="Calibri" panose="020F0502020204030204"/>
                        <a:cs typeface="Times New Roman" panose="02020603050405020304"/>
                      </a:endParaRPr>
                    </a:p>
                  </a:txBody>
                  <a:tcPr marT="0" marB="0"/>
                </a:tc>
              </a:tr>
            </a:tbl>
          </a:graphicData>
        </a:graphic>
      </p:graphicFrame>
      <p:sp>
        <p:nvSpPr>
          <p:cNvPr id="3" name="TextBox 2"/>
          <p:cNvSpPr txBox="1"/>
          <p:nvPr/>
        </p:nvSpPr>
        <p:spPr>
          <a:xfrm>
            <a:off x="3971574" y="194668"/>
            <a:ext cx="3533340"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121298" y="130629"/>
            <a:ext cx="11905861" cy="656875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054" y="202223"/>
            <a:ext cx="11808069" cy="648872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95654" y="527538"/>
            <a:ext cx="11482754" cy="413959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FUTURE WORK:</a:t>
            </a:r>
          </a:p>
          <a:p>
            <a:pPr>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use of wearable ECG sensors would make EDITH more practical and accessible, allowing individuals to authenticate themselves on-the-go, without the need for specialized equipment.</a:t>
            </a:r>
            <a:r>
              <a:rPr lang="en-US" dirty="0" smtClean="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Additionally</a:t>
            </a:r>
            <a:r>
              <a:rPr lang="en-US" dirty="0">
                <a:latin typeface="Times New Roman" panose="02020603050405020304" pitchFamily="18" charset="0"/>
                <a:cs typeface="Times New Roman" panose="02020603050405020304" pitchFamily="18" charset="0"/>
              </a:rPr>
              <a:t>, the system could be integrated with wearable devices to provide continuous authentication and monitoring of the user's ECG signals.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Another </a:t>
            </a:r>
            <a:r>
              <a:rPr lang="en-US" dirty="0">
                <a:latin typeface="Times New Roman" panose="02020603050405020304" pitchFamily="18" charset="0"/>
                <a:cs typeface="Times New Roman" panose="02020603050405020304" pitchFamily="18" charset="0"/>
              </a:rPr>
              <a:t>potential enhancement could be the development of a user-friendly interface for EDITH, making it more accessible to a wider range of users.</a:t>
            </a:r>
            <a:r>
              <a:rPr lang="en-US" dirty="0"/>
              <a:t> </a:t>
            </a:r>
            <a:endParaRPr lang="en-US" dirty="0" smtClean="0"/>
          </a:p>
          <a:p>
            <a:pPr algn="just">
              <a:lnSpc>
                <a:spcPct val="150000"/>
              </a:lnSpc>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could also be interesting to investigate the possibility of using EDITH for continuous authentication in high-security environments, such as military or government facilities, where reliable individual authentication is crucial</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224"/>
            <a:ext cx="10515600" cy="57150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67054" y="202223"/>
            <a:ext cx="11860823" cy="6444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896815" y="1037492"/>
            <a:ext cx="9970476" cy="3416320"/>
          </a:xfrm>
          <a:prstGeom prst="rect">
            <a:avLst/>
          </a:prstGeom>
          <a:noFill/>
        </p:spPr>
        <p:txBody>
          <a:bodyPr wrap="square" rtlCol="0">
            <a:spAutoFit/>
          </a:bodyPr>
          <a:lstStyle/>
          <a:p>
            <a:pPr algn="just">
              <a:lnSpc>
                <a:spcPct val="150000"/>
              </a:lnSpc>
            </a:pPr>
            <a:r>
              <a:rPr lang="en-IN" dirty="0" smtClean="0">
                <a:latin typeface="Times New Roman" panose="02020603050405020304" pitchFamily="18" charset="0"/>
                <a:cs typeface="Times New Roman" panose="02020603050405020304" pitchFamily="18" charset="0"/>
              </a:rPr>
              <a:t>1. E. </a:t>
            </a:r>
            <a:r>
              <a:rPr lang="en-IN" dirty="0" err="1" smtClean="0">
                <a:latin typeface="Times New Roman" panose="02020603050405020304" pitchFamily="18" charset="0"/>
                <a:cs typeface="Times New Roman" panose="02020603050405020304" pitchFamily="18" charset="0"/>
              </a:rPr>
              <a:t>Maiorana</a:t>
            </a:r>
            <a:r>
              <a:rPr lang="en-IN" dirty="0" smtClean="0">
                <a:latin typeface="Times New Roman" panose="02020603050405020304" pitchFamily="18" charset="0"/>
                <a:cs typeface="Times New Roman" panose="02020603050405020304" pitchFamily="18" charset="0"/>
              </a:rPr>
              <a:t>, “EEG-based biometric verification using </a:t>
            </a:r>
            <a:r>
              <a:rPr lang="en-IN" dirty="0" err="1" smtClean="0">
                <a:latin typeface="Times New Roman" panose="02020603050405020304" pitchFamily="18" charset="0"/>
                <a:cs typeface="Times New Roman" panose="02020603050405020304" pitchFamily="18" charset="0"/>
              </a:rPr>
              <a:t>siamese</a:t>
            </a:r>
            <a:r>
              <a:rPr lang="en-IN" dirty="0" smtClean="0">
                <a:latin typeface="Times New Roman" panose="02020603050405020304" pitchFamily="18" charset="0"/>
                <a:cs typeface="Times New Roman" panose="02020603050405020304" pitchFamily="18" charset="0"/>
              </a:rPr>
              <a:t> CNNs,” in Proc. Int. Conf. Image Anal. Process., 2019, pp. 3–11.</a:t>
            </a:r>
          </a:p>
          <a:p>
            <a:pPr algn="just">
              <a:lnSpc>
                <a:spcPct val="150000"/>
              </a:lnSpc>
            </a:pPr>
            <a:r>
              <a:rPr lang="en-US" dirty="0" smtClean="0">
                <a:latin typeface="Times New Roman" panose="02020603050405020304" pitchFamily="18" charset="0"/>
                <a:cs typeface="Times New Roman" panose="02020603050405020304" pitchFamily="18" charset="0"/>
              </a:rPr>
              <a:t>2.  A. K. Jain and K. </a:t>
            </a:r>
            <a:r>
              <a:rPr lang="en-US" dirty="0" err="1" smtClean="0">
                <a:latin typeface="Times New Roman" panose="02020603050405020304" pitchFamily="18" charset="0"/>
                <a:cs typeface="Times New Roman" panose="02020603050405020304" pitchFamily="18" charset="0"/>
              </a:rPr>
              <a:t>Nandakumar</a:t>
            </a:r>
            <a:r>
              <a:rPr lang="en-US" dirty="0" smtClean="0">
                <a:latin typeface="Times New Roman" panose="02020603050405020304" pitchFamily="18" charset="0"/>
                <a:cs typeface="Times New Roman" panose="02020603050405020304" pitchFamily="18" charset="0"/>
              </a:rPr>
              <a:t>, “Biometric authentication: System security and user privacy,” IEEE </a:t>
            </a:r>
            <a:r>
              <a:rPr lang="en-US" dirty="0" err="1" smtClean="0">
                <a:latin typeface="Times New Roman" panose="02020603050405020304" pitchFamily="18" charset="0"/>
                <a:cs typeface="Times New Roman" panose="02020603050405020304" pitchFamily="18" charset="0"/>
              </a:rPr>
              <a:t>Comput</a:t>
            </a:r>
            <a:r>
              <a:rPr lang="en-US" dirty="0" smtClean="0">
                <a:latin typeface="Times New Roman" panose="02020603050405020304" pitchFamily="18" charset="0"/>
                <a:cs typeface="Times New Roman" panose="02020603050405020304" pitchFamily="18" charset="0"/>
              </a:rPr>
              <a:t>., vol. 45, no. 11, pp. 87–92, Nov. 2012.</a:t>
            </a:r>
          </a:p>
          <a:p>
            <a:pPr algn="just">
              <a:lnSpc>
                <a:spcPct val="150000"/>
              </a:lnSpc>
            </a:pPr>
            <a:r>
              <a:rPr lang="en-US" dirty="0" smtClean="0">
                <a:latin typeface="Times New Roman" panose="02020603050405020304" pitchFamily="18" charset="0"/>
                <a:cs typeface="Times New Roman" panose="02020603050405020304" pitchFamily="18" charset="0"/>
              </a:rPr>
              <a:t>3.  L. Biel, O. </a:t>
            </a:r>
            <a:r>
              <a:rPr lang="en-US" dirty="0" err="1" smtClean="0">
                <a:latin typeface="Times New Roman" panose="02020603050405020304" pitchFamily="18" charset="0"/>
                <a:cs typeface="Times New Roman" panose="02020603050405020304" pitchFamily="18" charset="0"/>
              </a:rPr>
              <a:t>Pettersson</a:t>
            </a:r>
            <a:r>
              <a:rPr lang="en-US" dirty="0" smtClean="0">
                <a:latin typeface="Times New Roman" panose="02020603050405020304" pitchFamily="18" charset="0"/>
                <a:cs typeface="Times New Roman" panose="02020603050405020304" pitchFamily="18" charset="0"/>
              </a:rPr>
              <a:t>, L. </a:t>
            </a:r>
            <a:r>
              <a:rPr lang="en-US" dirty="0" err="1" smtClean="0">
                <a:latin typeface="Times New Roman" panose="02020603050405020304" pitchFamily="18" charset="0"/>
                <a:cs typeface="Times New Roman" panose="02020603050405020304" pitchFamily="18" charset="0"/>
              </a:rPr>
              <a:t>Philipson</a:t>
            </a:r>
            <a:r>
              <a:rPr lang="en-US" dirty="0" smtClean="0">
                <a:latin typeface="Times New Roman" panose="02020603050405020304" pitchFamily="18" charset="0"/>
                <a:cs typeface="Times New Roman" panose="02020603050405020304" pitchFamily="18" charset="0"/>
              </a:rPr>
              <a:t>, and P. Wide, “ECG analysis: A new approach in human identification,” IEEE Trans. </a:t>
            </a:r>
            <a:r>
              <a:rPr lang="en-US" dirty="0" err="1" smtClean="0">
                <a:latin typeface="Times New Roman" panose="02020603050405020304" pitchFamily="18" charset="0"/>
                <a:cs typeface="Times New Roman" panose="02020603050405020304" pitchFamily="18" charset="0"/>
              </a:rPr>
              <a:t>Instrum</a:t>
            </a:r>
            <a:r>
              <a:rPr lang="en-US" dirty="0" smtClean="0">
                <a:latin typeface="Times New Roman" panose="02020603050405020304" pitchFamily="18" charset="0"/>
                <a:cs typeface="Times New Roman" panose="02020603050405020304" pitchFamily="18" charset="0"/>
              </a:rPr>
              <a:t>. Meas., vol. 50, no. 3, pp. 808–812, Jun. 2001.</a:t>
            </a:r>
          </a:p>
          <a:p>
            <a:pPr algn="just">
              <a:lnSpc>
                <a:spcPct val="150000"/>
              </a:lnSpc>
            </a:pPr>
            <a:r>
              <a:rPr lang="en-US" dirty="0" smtClean="0">
                <a:latin typeface="Times New Roman" panose="02020603050405020304" pitchFamily="18" charset="0"/>
                <a:cs typeface="Times New Roman" panose="02020603050405020304" pitchFamily="18" charset="0"/>
              </a:rPr>
              <a:t>4.  D. Belo, N. Bento, H. Silva, A. Fred, and H. </a:t>
            </a:r>
            <a:r>
              <a:rPr lang="en-US" dirty="0" err="1" smtClean="0">
                <a:latin typeface="Times New Roman" panose="02020603050405020304" pitchFamily="18" charset="0"/>
                <a:cs typeface="Times New Roman" panose="02020603050405020304" pitchFamily="18" charset="0"/>
              </a:rPr>
              <a:t>Gamboa</a:t>
            </a:r>
            <a:r>
              <a:rPr lang="en-US" dirty="0" smtClean="0">
                <a:latin typeface="Times New Roman" panose="02020603050405020304" pitchFamily="18" charset="0"/>
                <a:cs typeface="Times New Roman" panose="02020603050405020304" pitchFamily="18" charset="0"/>
              </a:rPr>
              <a:t>, “ECG biometrics using deep learning and relative score threshold classification,” Sensors, vol. 20, no. 15, 2020, Art. no. 4078.</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312157"/>
              </p:ext>
            </p:extLst>
          </p:nvPr>
        </p:nvGraphicFramePr>
        <p:xfrm>
          <a:off x="335360" y="404664"/>
          <a:ext cx="11425270" cy="5939230"/>
        </p:xfrm>
        <a:graphic>
          <a:graphicData uri="http://schemas.openxmlformats.org/drawingml/2006/table">
            <a:tbl>
              <a:tblPr firstRow="1" bandRow="1">
                <a:tableStyleId>{5940675A-B579-460E-94D1-54222C63F5DA}</a:tableStyleId>
              </a:tblPr>
              <a:tblGrid>
                <a:gridCol w="576064"/>
                <a:gridCol w="1920212"/>
                <a:gridCol w="1440160"/>
                <a:gridCol w="1440160"/>
                <a:gridCol w="1440161"/>
                <a:gridCol w="1248139"/>
                <a:gridCol w="1536171"/>
                <a:gridCol w="1824203"/>
              </a:tblGrid>
              <a:tr h="2016224">
                <a:tc>
                  <a:txBody>
                    <a:bodyPr/>
                    <a:lstStyle/>
                    <a:p>
                      <a:r>
                        <a:rPr lang="en-US" sz="1400" kern="1200" dirty="0" smtClean="0">
                          <a:solidFill>
                            <a:schemeClr val="tx1"/>
                          </a:solidFill>
                          <a:effectLst/>
                          <a:latin typeface="Times New Roman" panose="02020603050405020304"/>
                          <a:ea typeface="Calibri" panose="020F0502020204030204"/>
                          <a:cs typeface="Times New Roman" panose="02020603050405020304"/>
                        </a:rPr>
                        <a:t>3.</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L="121920" marR="121920"/>
                </a:tc>
                <a:tc>
                  <a:txBody>
                    <a:bodyPr/>
                    <a:lstStyle/>
                    <a:p>
                      <a:pPr algn="l">
                        <a:lnSpc>
                          <a:spcPct val="100000"/>
                        </a:lnSpc>
                        <a:spcAft>
                          <a:spcPts val="800"/>
                        </a:spcAft>
                      </a:pPr>
                      <a:r>
                        <a:rPr lang="en-IN" sz="1400" b="1" kern="1200" dirty="0">
                          <a:solidFill>
                            <a:schemeClr val="tx1"/>
                          </a:solidFill>
                          <a:effectLst/>
                          <a:latin typeface="Times New Roman" panose="02020603050405020304"/>
                          <a:ea typeface="Calibri" panose="020F0502020204030204"/>
                          <a:cs typeface="Times New Roman" panose="02020603050405020304"/>
                        </a:rPr>
                        <a:t>TITLE:</a:t>
                      </a:r>
                      <a:r>
                        <a:rPr lang="en-IN" sz="1400" kern="1200" dirty="0">
                          <a:solidFill>
                            <a:schemeClr val="tx1"/>
                          </a:solidFill>
                          <a:effectLst/>
                          <a:latin typeface="Times New Roman" panose="02020603050405020304"/>
                          <a:ea typeface="Calibri" panose="020F0502020204030204"/>
                          <a:cs typeface="Times New Roman" panose="02020603050405020304"/>
                        </a:rPr>
                        <a:t>A deep learning approach for robust R-peak detection in noisy </a:t>
                      </a:r>
                      <a:r>
                        <a:rPr lang="en-IN" sz="1400" kern="1200" dirty="0" smtClean="0">
                          <a:solidFill>
                            <a:schemeClr val="tx1"/>
                          </a:solidFill>
                          <a:effectLst/>
                          <a:latin typeface="Times New Roman" panose="02020603050405020304"/>
                          <a:ea typeface="Calibri" panose="020F0502020204030204"/>
                          <a:cs typeface="Times New Roman" panose="02020603050405020304"/>
                        </a:rPr>
                        <a:t>ECG.</a:t>
                      </a:r>
                      <a:endParaRPr lang="en-IN" sz="1400" kern="1200" baseline="0" dirty="0" smtClean="0">
                        <a:solidFill>
                          <a:schemeClr val="tx1"/>
                        </a:solidFill>
                        <a:effectLst/>
                        <a:latin typeface="Times New Roman" panose="02020603050405020304"/>
                        <a:ea typeface="Calibri" panose="020F0502020204030204"/>
                        <a:cs typeface="Times New Roman" panose="02020603050405020304"/>
                      </a:endParaRPr>
                    </a:p>
                    <a:p>
                      <a:pPr algn="l">
                        <a:lnSpc>
                          <a:spcPct val="100000"/>
                        </a:lnSpc>
                        <a:spcAft>
                          <a:spcPts val="800"/>
                        </a:spcAft>
                      </a:pPr>
                      <a:r>
                        <a:rPr lang="en-IN" sz="1400" b="1" kern="1200" dirty="0" smtClean="0">
                          <a:solidFill>
                            <a:schemeClr val="tx1"/>
                          </a:solidFill>
                          <a:effectLst/>
                          <a:latin typeface="Times New Roman" panose="02020603050405020304"/>
                          <a:ea typeface="Calibri" panose="020F0502020204030204"/>
                          <a:cs typeface="Times New Roman" panose="02020603050405020304"/>
                        </a:rPr>
                        <a:t>AUTHOR</a:t>
                      </a:r>
                      <a:r>
                        <a:rPr lang="en-IN" sz="1400" b="1" kern="1200" dirty="0">
                          <a:solidFill>
                            <a:schemeClr val="tx1"/>
                          </a:solidFill>
                          <a:effectLst/>
                          <a:latin typeface="Times New Roman" panose="02020603050405020304"/>
                          <a:ea typeface="Calibri" panose="020F0502020204030204"/>
                          <a:cs typeface="Times New Roman" panose="02020603050405020304"/>
                        </a:rPr>
                        <a:t>: </a:t>
                      </a:r>
                      <a:r>
                        <a:rPr lang="en-IN" sz="1400" kern="1200" dirty="0" err="1">
                          <a:solidFill>
                            <a:schemeClr val="tx1"/>
                          </a:solidFill>
                          <a:effectLst/>
                          <a:latin typeface="Times New Roman" panose="02020603050405020304"/>
                          <a:ea typeface="Calibri" panose="020F0502020204030204"/>
                          <a:cs typeface="Times New Roman" panose="02020603050405020304"/>
                        </a:rPr>
                        <a:t>Sricharan</a:t>
                      </a:r>
                      <a:r>
                        <a:rPr lang="en-IN" sz="1400" kern="1200" dirty="0">
                          <a:solidFill>
                            <a:schemeClr val="tx1"/>
                          </a:solidFill>
                          <a:effectLst/>
                          <a:latin typeface="Times New Roman" panose="02020603050405020304"/>
                          <a:ea typeface="Calibri" panose="020F0502020204030204"/>
                          <a:cs typeface="Times New Roman" panose="02020603050405020304"/>
                        </a:rPr>
                        <a:t> </a:t>
                      </a:r>
                      <a:r>
                        <a:rPr lang="en-IN" sz="1400" kern="1200" dirty="0" err="1" smtClean="0">
                          <a:solidFill>
                            <a:schemeClr val="tx1"/>
                          </a:solidFill>
                          <a:effectLst/>
                          <a:latin typeface="Times New Roman" panose="02020603050405020304"/>
                          <a:ea typeface="Calibri" panose="020F0502020204030204"/>
                          <a:cs typeface="Times New Roman" panose="02020603050405020304"/>
                        </a:rPr>
                        <a:t>Vijayrangan,etal</a:t>
                      </a:r>
                      <a:r>
                        <a:rPr lang="en-IN" sz="1400" kern="1200" dirty="0" smtClean="0">
                          <a:solidFill>
                            <a:schemeClr val="tx1"/>
                          </a:solidFill>
                          <a:effectLst/>
                          <a:latin typeface="Times New Roman" panose="02020603050405020304"/>
                          <a:ea typeface="Calibri" panose="020F0502020204030204"/>
                          <a:cs typeface="Times New Roman" panose="02020603050405020304"/>
                        </a:rPr>
                        <a:t>.</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L="152400" marR="152400" marT="0" marB="0"/>
                </a:tc>
                <a:tc>
                  <a:txBody>
                    <a:bodyPr/>
                    <a:lstStyle/>
                    <a:p>
                      <a:pPr algn="l">
                        <a:lnSpc>
                          <a:spcPct val="107000"/>
                        </a:lnSpc>
                        <a:spcAft>
                          <a:spcPts val="800"/>
                        </a:spcAft>
                      </a:pPr>
                      <a:r>
                        <a:rPr lang="en-IN" sz="1400" kern="1200" dirty="0">
                          <a:solidFill>
                            <a:schemeClr val="tx1"/>
                          </a:solidFill>
                          <a:effectLst/>
                          <a:latin typeface="Times New Roman" panose="02020603050405020304"/>
                          <a:ea typeface="Calibri" panose="020F0502020204030204"/>
                          <a:cs typeface="Times New Roman" panose="02020603050405020304"/>
                        </a:rPr>
                        <a:t>Annual international conference of the IEEE engineering in Medicine and Biology </a:t>
                      </a:r>
                      <a:r>
                        <a:rPr lang="en-IN" sz="1400" kern="1200" dirty="0" smtClean="0">
                          <a:solidFill>
                            <a:schemeClr val="tx1"/>
                          </a:solidFill>
                          <a:effectLst/>
                          <a:latin typeface="Times New Roman" panose="02020603050405020304"/>
                          <a:ea typeface="Calibri" panose="020F0502020204030204"/>
                          <a:cs typeface="Times New Roman" panose="02020603050405020304"/>
                        </a:rPr>
                        <a:t>Society (</a:t>
                      </a:r>
                      <a:r>
                        <a:rPr lang="en-IN" sz="1400" kern="1200" dirty="0">
                          <a:solidFill>
                            <a:schemeClr val="tx1"/>
                          </a:solidFill>
                          <a:effectLst/>
                          <a:latin typeface="Times New Roman" panose="02020603050405020304"/>
                          <a:ea typeface="Calibri" panose="020F0502020204030204"/>
                          <a:cs typeface="Times New Roman" panose="02020603050405020304"/>
                        </a:rPr>
                        <a:t>EMBC</a:t>
                      </a:r>
                      <a:r>
                        <a:rPr lang="en-IN" sz="1400" kern="1200" dirty="0" smtClean="0">
                          <a:solidFill>
                            <a:schemeClr val="tx1"/>
                          </a:solidFill>
                          <a:effectLst/>
                          <a:latin typeface="Times New Roman" panose="02020603050405020304"/>
                          <a:ea typeface="Calibri" panose="020F0502020204030204"/>
                          <a:cs typeface="Times New Roman" panose="02020603050405020304"/>
                        </a:rPr>
                        <a:t>)&amp; 2020</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L="152400" marR="152400" marT="0" marB="0"/>
                </a:tc>
                <a:tc>
                  <a:txBody>
                    <a:bodyPr/>
                    <a:lstStyle/>
                    <a:p>
                      <a:pPr marL="0" marR="0" indent="0" algn="l" defTabSz="914400" rtl="0" eaLnBrk="1" fontAlgn="auto" latinLnBrk="0" hangingPunct="1">
                        <a:lnSpc>
                          <a:spcPct val="107000"/>
                        </a:lnSpc>
                        <a:spcBef>
                          <a:spcPts val="0"/>
                        </a:spcBef>
                        <a:spcAft>
                          <a:spcPts val="800"/>
                        </a:spcAft>
                        <a:buClrTx/>
                        <a:buSzTx/>
                        <a:buFontTx/>
                        <a:buNone/>
                        <a:tabLst/>
                        <a:defRPr/>
                      </a:pPr>
                      <a:r>
                        <a:rPr lang="en-US" sz="1400" kern="1200" dirty="0" smtClean="0">
                          <a:solidFill>
                            <a:schemeClr val="tx1"/>
                          </a:solidFill>
                          <a:effectLst/>
                          <a:latin typeface="Times New Roman" pitchFamily="18" charset="0"/>
                          <a:ea typeface="Calibri" panose="020F0502020204030204"/>
                          <a:cs typeface="Times New Roman" pitchFamily="18" charset="0"/>
                        </a:rPr>
                        <a:t>Issues of variability and </a:t>
                      </a:r>
                      <a:r>
                        <a:rPr lang="en-US" sz="1400" kern="1200" dirty="0" err="1" smtClean="0">
                          <a:solidFill>
                            <a:schemeClr val="tx1"/>
                          </a:solidFill>
                          <a:effectLst/>
                          <a:latin typeface="Times New Roman" pitchFamily="18" charset="0"/>
                          <a:ea typeface="Calibri" panose="020F0502020204030204"/>
                          <a:cs typeface="Times New Roman" pitchFamily="18" charset="0"/>
                        </a:rPr>
                        <a:t>sparsity</a:t>
                      </a:r>
                      <a:r>
                        <a:rPr lang="en-US" sz="1400" kern="1200" dirty="0" smtClean="0">
                          <a:solidFill>
                            <a:schemeClr val="tx1"/>
                          </a:solidFill>
                          <a:effectLst/>
                          <a:latin typeface="Times New Roman" pitchFamily="18" charset="0"/>
                          <a:ea typeface="Calibri" panose="020F0502020204030204"/>
                          <a:cs typeface="Times New Roman" pitchFamily="18" charset="0"/>
                        </a:rPr>
                        <a:t> of ECG R- Peaks</a:t>
                      </a:r>
                      <a:endParaRPr lang="en-IN" sz="1400" kern="1200" dirty="0" smtClean="0">
                        <a:solidFill>
                          <a:schemeClr val="tx1"/>
                        </a:solidFill>
                        <a:effectLst/>
                        <a:latin typeface="Times New Roman" pitchFamily="18" charset="0"/>
                        <a:ea typeface="Calibri" panose="020F0502020204030204"/>
                        <a:cs typeface="Times New Roman" pitchFamily="18" charset="0"/>
                      </a:endParaRPr>
                    </a:p>
                    <a:p>
                      <a:pPr algn="l">
                        <a:lnSpc>
                          <a:spcPct val="107000"/>
                        </a:lnSpc>
                        <a:spcAft>
                          <a:spcPts val="800"/>
                        </a:spcAft>
                      </a:pP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L="152400" marR="152400" marT="0" marB="0"/>
                </a:tc>
                <a:tc>
                  <a:txBody>
                    <a:bodyPr/>
                    <a:lstStyle/>
                    <a:p>
                      <a:pPr algn="l">
                        <a:lnSpc>
                          <a:spcPct val="107000"/>
                        </a:lnSpc>
                        <a:spcAft>
                          <a:spcPts val="800"/>
                        </a:spcAft>
                      </a:pPr>
                      <a:r>
                        <a:rPr lang="en-IN" sz="1400" dirty="0">
                          <a:effectLst/>
                          <a:latin typeface="Times New Roman" panose="02020603050405020304"/>
                          <a:ea typeface="Calibri" panose="020F0502020204030204"/>
                          <a:cs typeface="Times New Roman" panose="02020603050405020304"/>
                        </a:rPr>
                        <a:t>Application of the </a:t>
                      </a:r>
                      <a:r>
                        <a:rPr lang="en-IN" sz="1400" dirty="0" err="1">
                          <a:effectLst/>
                          <a:latin typeface="Times New Roman" panose="02020603050405020304"/>
                          <a:ea typeface="Calibri" panose="020F0502020204030204"/>
                          <a:cs typeface="Times New Roman" panose="02020603050405020304"/>
                        </a:rPr>
                        <a:t>Unet</a:t>
                      </a:r>
                      <a:r>
                        <a:rPr lang="en-IN" sz="1400" dirty="0">
                          <a:effectLst/>
                          <a:latin typeface="Times New Roman" panose="02020603050405020304"/>
                          <a:ea typeface="Calibri" panose="020F0502020204030204"/>
                          <a:cs typeface="Times New Roman" panose="02020603050405020304"/>
                        </a:rPr>
                        <a:t> architecture.</a:t>
                      </a:r>
                      <a:endParaRPr lang="en-IN" sz="1400" dirty="0">
                        <a:effectLst/>
                        <a:latin typeface="Calibri" panose="020F0502020204030204"/>
                        <a:ea typeface="Calibri" panose="020F0502020204030204"/>
                        <a:cs typeface="Times New Roman" panose="02020603050405020304"/>
                      </a:endParaRPr>
                    </a:p>
                  </a:txBody>
                  <a:tcPr marL="152400" marR="152400" marT="0" marB="0"/>
                </a:tc>
                <a:tc>
                  <a:txBody>
                    <a:bodyPr/>
                    <a:lstStyle/>
                    <a:p>
                      <a:pPr>
                        <a:lnSpc>
                          <a:spcPct val="106000"/>
                        </a:lnSpc>
                        <a:spcAft>
                          <a:spcPts val="800"/>
                        </a:spcAft>
                      </a:pPr>
                      <a:r>
                        <a:rPr lang="en-IN" sz="1400" kern="1200" dirty="0">
                          <a:solidFill>
                            <a:srgbClr val="000000"/>
                          </a:solidFill>
                          <a:effectLst/>
                          <a:latin typeface="Times New Roman" pitchFamily="18" charset="0"/>
                          <a:ea typeface="Calibri" panose="020F0502020204030204"/>
                          <a:cs typeface="Times New Roman" pitchFamily="18" charset="0"/>
                        </a:rPr>
                        <a:t>Precision, Recall,    </a:t>
                      </a:r>
                      <a:r>
                        <a:rPr lang="en-IN" sz="1400" kern="1200" baseline="0" dirty="0" smtClean="0">
                          <a:solidFill>
                            <a:srgbClr val="000000"/>
                          </a:solidFill>
                          <a:effectLst/>
                          <a:latin typeface="Times New Roman" pitchFamily="18" charset="0"/>
                          <a:ea typeface="Calibri" panose="020F0502020204030204"/>
                          <a:cs typeface="Times New Roman" pitchFamily="18" charset="0"/>
                        </a:rPr>
                        <a:t>        </a:t>
                      </a:r>
                      <a:r>
                        <a:rPr lang="en-IN" sz="1400" kern="1200" dirty="0" smtClean="0">
                          <a:solidFill>
                            <a:srgbClr val="000000"/>
                          </a:solidFill>
                          <a:effectLst/>
                          <a:latin typeface="Times New Roman" pitchFamily="18" charset="0"/>
                          <a:ea typeface="Calibri" panose="020F0502020204030204"/>
                          <a:cs typeface="Times New Roman" pitchFamily="18" charset="0"/>
                        </a:rPr>
                        <a:t>F1-Score</a:t>
                      </a:r>
                      <a:r>
                        <a:rPr lang="en-IN" sz="1400" kern="1200" dirty="0">
                          <a:solidFill>
                            <a:srgbClr val="000000"/>
                          </a:solidFill>
                          <a:effectLst/>
                          <a:latin typeface="Times New Roman" pitchFamily="18" charset="0"/>
                          <a:ea typeface="Calibri" panose="020F0502020204030204"/>
                          <a:cs typeface="Times New Roman" pitchFamily="18" charset="0"/>
                        </a:rPr>
                        <a:t>.</a:t>
                      </a:r>
                      <a:endParaRPr lang="en-IN" sz="1400" dirty="0">
                        <a:effectLst/>
                        <a:latin typeface="Times New Roman" pitchFamily="18" charset="0"/>
                        <a:ea typeface="Times New Roman" panose="02020603050405020304"/>
                        <a:cs typeface="Times New Roman" pitchFamily="18" charset="0"/>
                      </a:endParaRPr>
                    </a:p>
                  </a:txBody>
                  <a:tcPr marT="9525" marB="0"/>
                </a:tc>
                <a:tc>
                  <a:txBody>
                    <a:bodyPr/>
                    <a:lstStyle/>
                    <a:p>
                      <a:pPr algn="l">
                        <a:lnSpc>
                          <a:spcPct val="107000"/>
                        </a:lnSpc>
                        <a:spcAft>
                          <a:spcPts val="800"/>
                        </a:spcAft>
                      </a:pPr>
                      <a:r>
                        <a:rPr lang="en-IN" sz="1400" dirty="0">
                          <a:effectLst/>
                          <a:latin typeface="Times New Roman" panose="02020603050405020304"/>
                          <a:ea typeface="Calibri" panose="020F0502020204030204"/>
                          <a:cs typeface="Times New Roman" panose="02020603050405020304"/>
                        </a:rPr>
                        <a:t>Robustness and versatility.</a:t>
                      </a:r>
                      <a:endParaRPr lang="en-IN" sz="1400" dirty="0">
                        <a:effectLst/>
                        <a:latin typeface="Calibri" panose="020F0502020204030204"/>
                        <a:ea typeface="Calibri" panose="020F0502020204030204"/>
                        <a:cs typeface="Times New Roman" panose="02020603050405020304"/>
                      </a:endParaRPr>
                    </a:p>
                  </a:txBody>
                  <a:tcPr marL="152400" marR="152400" marT="0" marB="0"/>
                </a:tc>
                <a:tc>
                  <a:txBody>
                    <a:bodyPr/>
                    <a:lstStyle/>
                    <a:p>
                      <a:pPr algn="l">
                        <a:lnSpc>
                          <a:spcPct val="107000"/>
                        </a:lnSpc>
                        <a:spcAft>
                          <a:spcPts val="800"/>
                        </a:spcAft>
                      </a:pPr>
                      <a:r>
                        <a:rPr lang="en-IN" sz="1400" dirty="0">
                          <a:effectLst/>
                          <a:latin typeface="Times New Roman" panose="02020603050405020304"/>
                          <a:ea typeface="Calibri" panose="020F0502020204030204"/>
                          <a:cs typeface="Times New Roman" panose="02020603050405020304"/>
                        </a:rPr>
                        <a:t>Hard to detect the R-peak accurately for an Untrained human eye.</a:t>
                      </a:r>
                      <a:endParaRPr lang="en-IN" sz="1400" dirty="0">
                        <a:effectLst/>
                        <a:latin typeface="Calibri" panose="020F0502020204030204"/>
                        <a:ea typeface="Calibri" panose="020F0502020204030204"/>
                        <a:cs typeface="Times New Roman" panose="02020603050405020304"/>
                      </a:endParaRPr>
                    </a:p>
                  </a:txBody>
                  <a:tcPr marL="152400" marR="152400" marT="0" marB="0"/>
                </a:tc>
              </a:tr>
              <a:tr h="2232248">
                <a:tc>
                  <a:txBody>
                    <a:bodyPr/>
                    <a:lstStyle/>
                    <a:p>
                      <a:r>
                        <a:rPr lang="en-US" sz="1400" kern="1200" dirty="0" smtClean="0">
                          <a:solidFill>
                            <a:schemeClr val="tx1"/>
                          </a:solidFill>
                          <a:effectLst/>
                          <a:latin typeface="Times New Roman" panose="02020603050405020304"/>
                          <a:ea typeface="Calibri" panose="020F0502020204030204"/>
                          <a:cs typeface="Times New Roman" panose="02020603050405020304"/>
                        </a:rPr>
                        <a:t>4.</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L="121920" marR="121920"/>
                </a:tc>
                <a:tc>
                  <a:txBody>
                    <a:bodyPr/>
                    <a:lstStyle/>
                    <a:p>
                      <a:pPr algn="l">
                        <a:lnSpc>
                          <a:spcPct val="107000"/>
                        </a:lnSpc>
                        <a:spcAft>
                          <a:spcPts val="800"/>
                        </a:spcAft>
                      </a:pPr>
                      <a:r>
                        <a:rPr lang="en-IN" sz="1400" b="1" dirty="0" smtClean="0">
                          <a:effectLst/>
                          <a:latin typeface="Times New Roman" panose="02020603050405020304"/>
                          <a:ea typeface="Calibri" panose="020F0502020204030204"/>
                          <a:cs typeface="Times New Roman" panose="02020603050405020304"/>
                        </a:rPr>
                        <a:t>TITLE:</a:t>
                      </a:r>
                      <a:r>
                        <a:rPr lang="en-IN" sz="1400" baseline="0" dirty="0" smtClean="0">
                          <a:effectLst/>
                          <a:latin typeface="Times New Roman" panose="02020603050405020304"/>
                          <a:ea typeface="Calibri" panose="020F0502020204030204"/>
                          <a:cs typeface="Times New Roman" panose="02020603050405020304"/>
                        </a:rPr>
                        <a:t>                          </a:t>
                      </a:r>
                      <a:r>
                        <a:rPr lang="en-IN" sz="1400" dirty="0" smtClean="0">
                          <a:effectLst/>
                          <a:latin typeface="Times New Roman" panose="02020603050405020304"/>
                          <a:ea typeface="Calibri" panose="020F0502020204030204"/>
                          <a:cs typeface="Times New Roman" panose="02020603050405020304"/>
                        </a:rPr>
                        <a:t>A </a:t>
                      </a:r>
                      <a:r>
                        <a:rPr lang="en-IN" sz="1400" dirty="0">
                          <a:solidFill>
                            <a:schemeClr val="tx1">
                              <a:lumMod val="95000"/>
                              <a:lumOff val="5000"/>
                            </a:schemeClr>
                          </a:solidFill>
                          <a:effectLst/>
                          <a:latin typeface="Times New Roman" panose="02020603050405020304"/>
                          <a:ea typeface="Calibri" panose="020F0502020204030204"/>
                          <a:cs typeface="Times New Roman" panose="02020603050405020304"/>
                        </a:rPr>
                        <a:t>Comprehensive survey on ECG Signals as new biometric modality for human </a:t>
                      </a:r>
                      <a:r>
                        <a:rPr lang="en-IN" sz="1400" dirty="0" smtClean="0">
                          <a:effectLst/>
                          <a:latin typeface="Times New Roman" panose="02020603050405020304"/>
                          <a:ea typeface="Calibri" panose="020F0502020204030204"/>
                          <a:cs typeface="Times New Roman" panose="02020603050405020304"/>
                        </a:rPr>
                        <a:t>authentication.</a:t>
                      </a:r>
                      <a:r>
                        <a:rPr lang="en-IN" sz="1400" baseline="0" dirty="0" smtClean="0">
                          <a:effectLst/>
                          <a:latin typeface="Times New Roman" panose="02020603050405020304"/>
                          <a:ea typeface="Calibri" panose="020F0502020204030204"/>
                          <a:cs typeface="Times New Roman" panose="02020603050405020304"/>
                        </a:rPr>
                        <a:t> </a:t>
                      </a:r>
                      <a:r>
                        <a:rPr lang="en-US" sz="1400" b="1" kern="1200" dirty="0" smtClean="0">
                          <a:solidFill>
                            <a:schemeClr val="tx1"/>
                          </a:solidFill>
                          <a:effectLst/>
                          <a:latin typeface="Times New Roman" panose="02020603050405020304"/>
                          <a:ea typeface="Calibri" panose="020F0502020204030204"/>
                          <a:cs typeface="Times New Roman" panose="02020603050405020304"/>
                        </a:rPr>
                        <a:t>AUTHOR: </a:t>
                      </a:r>
                      <a:r>
                        <a:rPr lang="en-IN" sz="1400" kern="1200" dirty="0" smtClean="0">
                          <a:solidFill>
                            <a:schemeClr val="tx1"/>
                          </a:solidFill>
                          <a:effectLst/>
                          <a:latin typeface="Times New Roman" panose="02020603050405020304"/>
                          <a:ea typeface="Calibri" panose="020F0502020204030204"/>
                          <a:cs typeface="Times New Roman" panose="02020603050405020304"/>
                        </a:rPr>
                        <a:t>Anthony </a:t>
                      </a:r>
                      <a:r>
                        <a:rPr lang="en-IN" sz="1400" kern="1200" dirty="0" err="1" smtClean="0">
                          <a:solidFill>
                            <a:schemeClr val="tx1"/>
                          </a:solidFill>
                          <a:effectLst/>
                          <a:latin typeface="Times New Roman" panose="02020603050405020304"/>
                          <a:ea typeface="Calibri" panose="020F0502020204030204"/>
                          <a:cs typeface="Times New Roman" panose="02020603050405020304"/>
                        </a:rPr>
                        <a:t>Ngozichukwuka</a:t>
                      </a:r>
                      <a:r>
                        <a:rPr lang="en-IN" sz="1400" kern="1200" dirty="0" smtClean="0">
                          <a:solidFill>
                            <a:schemeClr val="tx1"/>
                          </a:solidFill>
                          <a:effectLst/>
                          <a:latin typeface="Times New Roman" panose="02020603050405020304"/>
                          <a:ea typeface="Calibri" panose="020F0502020204030204"/>
                          <a:cs typeface="Times New Roman" panose="02020603050405020304"/>
                        </a:rPr>
                        <a:t> </a:t>
                      </a:r>
                      <a:r>
                        <a:rPr lang="en-IN" sz="1400" kern="1200" dirty="0" err="1" smtClean="0">
                          <a:solidFill>
                            <a:schemeClr val="tx1"/>
                          </a:solidFill>
                          <a:effectLst/>
                          <a:latin typeface="Times New Roman" panose="02020603050405020304"/>
                          <a:ea typeface="Calibri" panose="020F0502020204030204"/>
                          <a:cs typeface="Times New Roman" panose="02020603050405020304"/>
                        </a:rPr>
                        <a:t>Uwaechia,etal</a:t>
                      </a:r>
                      <a:r>
                        <a:rPr lang="en-IN" sz="1400" kern="1200" dirty="0" smtClean="0">
                          <a:solidFill>
                            <a:schemeClr val="tx1"/>
                          </a:solidFill>
                          <a:effectLst/>
                          <a:latin typeface="Times New Roman" panose="02020603050405020304"/>
                          <a:ea typeface="Calibri" panose="020F0502020204030204"/>
                          <a:cs typeface="Times New Roman" panose="02020603050405020304"/>
                        </a:rPr>
                        <a:t>.</a:t>
                      </a:r>
                      <a:endParaRPr lang="en-IN" sz="1400" kern="1200" dirty="0">
                        <a:solidFill>
                          <a:schemeClr val="tx1"/>
                        </a:solidFill>
                        <a:effectLst/>
                        <a:latin typeface="Times New Roman" panose="02020603050405020304"/>
                        <a:ea typeface="Calibri" panose="020F0502020204030204"/>
                        <a:cs typeface="Times New Roman" panose="02020603050405020304"/>
                      </a:endParaRPr>
                    </a:p>
                    <a:p>
                      <a:pPr algn="l">
                        <a:lnSpc>
                          <a:spcPct val="107000"/>
                        </a:lnSpc>
                        <a:spcAft>
                          <a:spcPts val="800"/>
                        </a:spcAft>
                      </a:pPr>
                      <a:r>
                        <a:rPr lang="en-IN" sz="1400" dirty="0">
                          <a:effectLst/>
                          <a:latin typeface="Times New Roman" panose="02020603050405020304"/>
                          <a:ea typeface="Calibri" panose="020F0502020204030204"/>
                          <a:cs typeface="Times New Roman" panose="02020603050405020304"/>
                        </a:rPr>
                        <a:t> </a:t>
                      </a:r>
                      <a:endParaRPr lang="en-IN" sz="1400" dirty="0">
                        <a:effectLst/>
                        <a:latin typeface="Calibri" panose="020F0502020204030204"/>
                        <a:ea typeface="Calibri" panose="020F0502020204030204"/>
                        <a:cs typeface="Times New Roman" panose="02020603050405020304"/>
                      </a:endParaRPr>
                    </a:p>
                  </a:txBody>
                  <a:tcPr marL="152400" marR="152400" marT="0" marB="0"/>
                </a:tc>
                <a:tc>
                  <a:txBody>
                    <a:bodyPr/>
                    <a:lstStyle/>
                    <a:p>
                      <a:r>
                        <a:rPr lang="en-IN" sz="1400" kern="1200" dirty="0" smtClean="0">
                          <a:solidFill>
                            <a:schemeClr val="tx1"/>
                          </a:solidFill>
                          <a:effectLst/>
                          <a:latin typeface="Times New Roman" panose="02020603050405020304"/>
                          <a:ea typeface="Calibri" panose="020F0502020204030204"/>
                          <a:cs typeface="Times New Roman" panose="02020603050405020304"/>
                        </a:rPr>
                        <a:t>IEEE access&amp;</a:t>
                      </a:r>
                    </a:p>
                    <a:p>
                      <a:r>
                        <a:rPr lang="en-IN" sz="1400" kern="1200" dirty="0" smtClean="0">
                          <a:solidFill>
                            <a:schemeClr val="tx1"/>
                          </a:solidFill>
                          <a:effectLst/>
                          <a:latin typeface="Times New Roman" panose="02020603050405020304"/>
                          <a:ea typeface="Calibri" panose="020F0502020204030204"/>
                          <a:cs typeface="Times New Roman" panose="02020603050405020304"/>
                        </a:rPr>
                        <a:t>Jul 2020</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T="0" marB="0"/>
                </a:tc>
                <a:tc>
                  <a:txBody>
                    <a:bodyPr/>
                    <a:lstStyle/>
                    <a:p>
                      <a:pPr marL="0" algn="l" defTabSz="914400" rtl="0" eaLnBrk="1" latinLnBrk="0" hangingPunct="1"/>
                      <a:r>
                        <a:rPr lang="en-IN" sz="1400" kern="1200" dirty="0" smtClean="0">
                          <a:solidFill>
                            <a:schemeClr val="tx1"/>
                          </a:solidFill>
                          <a:effectLst/>
                          <a:latin typeface="Times New Roman" panose="02020603050405020304"/>
                          <a:ea typeface="Calibri" panose="020F0502020204030204"/>
                          <a:cs typeface="Times New Roman" panose="02020603050405020304"/>
                        </a:rPr>
                        <a:t>To realize biometric identification systems precisely and robustly.</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T="0" marB="0"/>
                </a:tc>
                <a:tc>
                  <a:txBody>
                    <a:bodyPr/>
                    <a:lstStyle/>
                    <a:p>
                      <a:pPr marL="0" algn="l" defTabSz="914400" rtl="0" eaLnBrk="1" latinLnBrk="0" hangingPunct="1"/>
                      <a:r>
                        <a:rPr lang="en-IN" sz="1400" kern="1200" dirty="0" err="1" smtClean="0">
                          <a:solidFill>
                            <a:schemeClr val="tx1"/>
                          </a:solidFill>
                          <a:effectLst/>
                          <a:latin typeface="Times New Roman" panose="02020603050405020304"/>
                          <a:ea typeface="Calibri" panose="020F0502020204030204"/>
                          <a:cs typeface="Times New Roman" panose="02020603050405020304"/>
                        </a:rPr>
                        <a:t>Fiducial</a:t>
                      </a:r>
                      <a:r>
                        <a:rPr lang="en-IN" sz="1400" kern="1200" dirty="0" smtClean="0">
                          <a:solidFill>
                            <a:schemeClr val="tx1"/>
                          </a:solidFill>
                          <a:effectLst/>
                          <a:latin typeface="Times New Roman" panose="02020603050405020304"/>
                          <a:ea typeface="Calibri" panose="020F0502020204030204"/>
                          <a:cs typeface="Times New Roman" panose="02020603050405020304"/>
                        </a:rPr>
                        <a:t> and Non </a:t>
                      </a:r>
                      <a:r>
                        <a:rPr lang="en-IN" sz="1400" kern="1200" dirty="0" err="1" smtClean="0">
                          <a:solidFill>
                            <a:schemeClr val="tx1"/>
                          </a:solidFill>
                          <a:effectLst/>
                          <a:latin typeface="Times New Roman" panose="02020603050405020304"/>
                          <a:ea typeface="Calibri" panose="020F0502020204030204"/>
                          <a:cs typeface="Times New Roman" panose="02020603050405020304"/>
                        </a:rPr>
                        <a:t>fiducial</a:t>
                      </a:r>
                      <a:r>
                        <a:rPr lang="en-IN" sz="1400" kern="1200" dirty="0" smtClean="0">
                          <a:solidFill>
                            <a:schemeClr val="tx1"/>
                          </a:solidFill>
                          <a:effectLst/>
                          <a:latin typeface="Times New Roman" panose="02020603050405020304"/>
                          <a:ea typeface="Calibri" panose="020F0502020204030204"/>
                          <a:cs typeface="Times New Roman" panose="02020603050405020304"/>
                        </a:rPr>
                        <a:t> techniques </a:t>
                      </a:r>
                      <a:r>
                        <a:rPr lang="en-IN" sz="1400" kern="1200" dirty="0" err="1" smtClean="0">
                          <a:solidFill>
                            <a:schemeClr val="tx1"/>
                          </a:solidFill>
                          <a:effectLst/>
                          <a:latin typeface="Times New Roman" panose="02020603050405020304"/>
                          <a:ea typeface="Calibri" panose="020F0502020204030204"/>
                          <a:cs typeface="Times New Roman" panose="02020603050405020304"/>
                        </a:rPr>
                        <a:t>Kalman</a:t>
                      </a:r>
                      <a:r>
                        <a:rPr lang="en-IN" sz="1400" kern="1200" dirty="0" smtClean="0">
                          <a:solidFill>
                            <a:schemeClr val="tx1"/>
                          </a:solidFill>
                          <a:effectLst/>
                          <a:latin typeface="Times New Roman" panose="02020603050405020304"/>
                          <a:ea typeface="Calibri" panose="020F0502020204030204"/>
                          <a:cs typeface="Times New Roman" panose="02020603050405020304"/>
                        </a:rPr>
                        <a:t> based detection methodology</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T="0" marB="0"/>
                </a:tc>
                <a:tc>
                  <a:txBody>
                    <a:bodyPr/>
                    <a:lstStyle/>
                    <a:p>
                      <a:pPr marL="0" algn="l" defTabSz="914400" rtl="0" eaLnBrk="1" latinLnBrk="0" hangingPunct="1">
                        <a:lnSpc>
                          <a:spcPct val="107000"/>
                        </a:lnSpc>
                        <a:spcAft>
                          <a:spcPts val="0"/>
                        </a:spcAft>
                      </a:pPr>
                      <a:r>
                        <a:rPr lang="en-US" sz="1400" kern="1200" dirty="0" smtClean="0">
                          <a:solidFill>
                            <a:schemeClr val="tx1"/>
                          </a:solidFill>
                          <a:effectLst/>
                          <a:latin typeface="Times New Roman" panose="02020603050405020304"/>
                          <a:ea typeface="Calibri" panose="020F0502020204030204"/>
                          <a:cs typeface="Times New Roman" panose="02020603050405020304"/>
                        </a:rPr>
                        <a:t>Heart</a:t>
                      </a:r>
                      <a:r>
                        <a:rPr lang="en-US" sz="1400" kern="1200" baseline="0" dirty="0" smtClean="0">
                          <a:solidFill>
                            <a:schemeClr val="tx1"/>
                          </a:solidFill>
                          <a:effectLst/>
                          <a:latin typeface="Times New Roman" panose="02020603050405020304"/>
                          <a:ea typeface="Calibri" panose="020F0502020204030204"/>
                          <a:cs typeface="Times New Roman" panose="02020603050405020304"/>
                        </a:rPr>
                        <a:t> rate variability, Morphological features, Heartbeat timing.</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T="0" marB="0"/>
                </a:tc>
                <a:tc>
                  <a:txBody>
                    <a:bodyPr/>
                    <a:lstStyle/>
                    <a:p>
                      <a:pPr marL="0" algn="l" defTabSz="914400" rtl="0" eaLnBrk="1" latinLnBrk="0" hangingPunct="1">
                        <a:lnSpc>
                          <a:spcPct val="107000"/>
                        </a:lnSpc>
                        <a:spcAft>
                          <a:spcPts val="800"/>
                        </a:spcAft>
                      </a:pPr>
                      <a:r>
                        <a:rPr lang="en-IN" sz="1400" kern="1200" dirty="0">
                          <a:solidFill>
                            <a:schemeClr val="tx1"/>
                          </a:solidFill>
                          <a:effectLst/>
                          <a:latin typeface="Times New Roman" panose="02020603050405020304"/>
                          <a:ea typeface="Calibri" panose="020F0502020204030204"/>
                          <a:cs typeface="Times New Roman" panose="02020603050405020304"/>
                        </a:rPr>
                        <a:t>Increased recognition </a:t>
                      </a:r>
                      <a:r>
                        <a:rPr lang="en-IN" sz="1400" kern="1200" dirty="0" smtClean="0">
                          <a:solidFill>
                            <a:schemeClr val="tx1"/>
                          </a:solidFill>
                          <a:effectLst/>
                          <a:latin typeface="Times New Roman" panose="02020603050405020304"/>
                          <a:ea typeface="Calibri" panose="020F0502020204030204"/>
                          <a:cs typeface="Times New Roman" panose="02020603050405020304"/>
                        </a:rPr>
                        <a:t>performance,</a:t>
                      </a:r>
                      <a:r>
                        <a:rPr lang="en-IN" sz="1400" kern="1200" baseline="0" dirty="0" smtClean="0">
                          <a:solidFill>
                            <a:schemeClr val="tx1"/>
                          </a:solidFill>
                          <a:effectLst/>
                          <a:latin typeface="Times New Roman" panose="02020603050405020304"/>
                          <a:ea typeface="Calibri" panose="020F0502020204030204"/>
                          <a:cs typeface="Times New Roman" panose="02020603050405020304"/>
                        </a:rPr>
                        <a:t> enhanced</a:t>
                      </a:r>
                      <a:r>
                        <a:rPr lang="en-IN" sz="1400" kern="1200" dirty="0" smtClean="0">
                          <a:solidFill>
                            <a:schemeClr val="tx1"/>
                          </a:solidFill>
                          <a:effectLst/>
                          <a:latin typeface="Times New Roman" panose="02020603050405020304"/>
                          <a:ea typeface="Calibri" panose="020F0502020204030204"/>
                          <a:cs typeface="Times New Roman" panose="02020603050405020304"/>
                        </a:rPr>
                        <a:t> security</a:t>
                      </a:r>
                      <a:r>
                        <a:rPr lang="en-IN" sz="1400" kern="1200" baseline="0" dirty="0" smtClean="0">
                          <a:solidFill>
                            <a:schemeClr val="tx1"/>
                          </a:solidFill>
                          <a:effectLst/>
                          <a:latin typeface="Times New Roman" panose="02020603050405020304"/>
                          <a:ea typeface="Calibri" panose="020F0502020204030204"/>
                          <a:cs typeface="Times New Roman" panose="02020603050405020304"/>
                        </a:rPr>
                        <a:t> </a:t>
                      </a:r>
                      <a:r>
                        <a:rPr lang="en-IN" sz="1400" kern="1200" dirty="0" smtClean="0">
                          <a:solidFill>
                            <a:schemeClr val="tx1"/>
                          </a:solidFill>
                          <a:effectLst/>
                          <a:latin typeface="Times New Roman" panose="02020603050405020304"/>
                          <a:ea typeface="Calibri" panose="020F0502020204030204"/>
                          <a:cs typeface="Times New Roman" panose="02020603050405020304"/>
                        </a:rPr>
                        <a:t>and </a:t>
                      </a:r>
                      <a:r>
                        <a:rPr lang="en-IN" sz="1400" kern="1200" dirty="0">
                          <a:solidFill>
                            <a:schemeClr val="tx1"/>
                          </a:solidFill>
                          <a:effectLst/>
                          <a:latin typeface="Times New Roman" panose="02020603050405020304"/>
                          <a:ea typeface="Calibri" panose="020F0502020204030204"/>
                          <a:cs typeface="Times New Roman" panose="02020603050405020304"/>
                        </a:rPr>
                        <a:t>fewer enrolment problems.</a:t>
                      </a:r>
                    </a:p>
                    <a:p>
                      <a:pPr marL="0" algn="l" defTabSz="914400" rtl="0" eaLnBrk="1" latinLnBrk="0" hangingPunct="1">
                        <a:lnSpc>
                          <a:spcPct val="107000"/>
                        </a:lnSpc>
                        <a:spcAft>
                          <a:spcPts val="800"/>
                        </a:spcAft>
                      </a:pPr>
                      <a:r>
                        <a:rPr lang="en-IN" sz="1400" kern="1200" dirty="0">
                          <a:solidFill>
                            <a:schemeClr val="tx1"/>
                          </a:solidFill>
                          <a:effectLst/>
                          <a:latin typeface="Times New Roman" panose="02020603050405020304"/>
                          <a:ea typeface="Calibri" panose="020F0502020204030204"/>
                          <a:cs typeface="Times New Roman" panose="02020603050405020304"/>
                        </a:rPr>
                        <a:t> </a:t>
                      </a:r>
                    </a:p>
                  </a:txBody>
                  <a:tcPr marL="152400" marR="152400" marT="0" marB="0"/>
                </a:tc>
                <a:tc>
                  <a:txBody>
                    <a:bodyPr/>
                    <a:lstStyle/>
                    <a:p>
                      <a:pPr marL="0" algn="l" defTabSz="914400" rtl="0" eaLnBrk="1" latinLnBrk="0" hangingPunct="1">
                        <a:lnSpc>
                          <a:spcPct val="107000"/>
                        </a:lnSpc>
                        <a:spcAft>
                          <a:spcPts val="800"/>
                        </a:spcAft>
                      </a:pPr>
                      <a:r>
                        <a:rPr lang="en-IN" sz="1400" kern="1200" dirty="0" smtClean="0">
                          <a:solidFill>
                            <a:schemeClr val="tx1"/>
                          </a:solidFill>
                          <a:effectLst/>
                          <a:latin typeface="Times New Roman" panose="02020603050405020304"/>
                          <a:ea typeface="Calibri" panose="020F0502020204030204"/>
                          <a:cs typeface="Times New Roman" panose="02020603050405020304"/>
                        </a:rPr>
                        <a:t>Crucial for two factor authentication.</a:t>
                      </a:r>
                      <a:endParaRPr lang="en-IN" sz="1400" kern="1200" dirty="0">
                        <a:solidFill>
                          <a:schemeClr val="tx1"/>
                        </a:solidFill>
                        <a:effectLst/>
                        <a:latin typeface="Times New Roman" panose="02020603050405020304"/>
                        <a:ea typeface="Calibri" panose="020F0502020204030204"/>
                        <a:cs typeface="Times New Roman" panose="02020603050405020304"/>
                      </a:endParaRPr>
                    </a:p>
                  </a:txBody>
                  <a:tcPr marT="0" marB="0"/>
                </a:tc>
              </a:tr>
              <a:tr h="1271980">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5.</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b="1" dirty="0">
                          <a:effectLst/>
                          <a:latin typeface="Times New Roman" panose="02020603050405020304"/>
                          <a:ea typeface="Calibri" panose="020F0502020204030204"/>
                          <a:cs typeface="Times New Roman" panose="02020603050405020304"/>
                        </a:rPr>
                        <a:t>TITLE: </a:t>
                      </a:r>
                      <a:r>
                        <a:rPr lang="en-IN" sz="1400" dirty="0">
                          <a:effectLst/>
                          <a:latin typeface="Times New Roman" panose="02020603050405020304"/>
                          <a:ea typeface="Calibri" panose="020F0502020204030204"/>
                          <a:cs typeface="Times New Roman" panose="02020603050405020304"/>
                        </a:rPr>
                        <a:t>ECG biometric authentication: A comparative analysis.</a:t>
                      </a:r>
                      <a:endParaRPr lang="en-IN" sz="1400" dirty="0">
                        <a:effectLst/>
                        <a:latin typeface="Calibri" panose="020F0502020204030204"/>
                        <a:ea typeface="Calibri" panose="020F0502020204030204"/>
                        <a:cs typeface="Times New Roman" panose="02020603050405020304"/>
                      </a:endParaRPr>
                    </a:p>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 </a:t>
                      </a:r>
                      <a:r>
                        <a:rPr lang="en-IN" sz="1400" b="1" dirty="0" smtClean="0">
                          <a:effectLst/>
                          <a:latin typeface="Times New Roman" panose="02020603050405020304"/>
                          <a:ea typeface="Calibri" panose="020F0502020204030204"/>
                          <a:cs typeface="Times New Roman" panose="02020603050405020304"/>
                        </a:rPr>
                        <a:t>AUTHOR</a:t>
                      </a:r>
                      <a:r>
                        <a:rPr lang="en-IN" sz="1400" b="1" dirty="0">
                          <a:effectLst/>
                          <a:latin typeface="Times New Roman" panose="02020603050405020304"/>
                          <a:ea typeface="Calibri" panose="020F0502020204030204"/>
                          <a:cs typeface="Times New Roman" panose="02020603050405020304"/>
                        </a:rPr>
                        <a:t>: </a:t>
                      </a:r>
                      <a:r>
                        <a:rPr lang="en-IN" sz="1400" dirty="0" err="1">
                          <a:effectLst/>
                          <a:latin typeface="Times New Roman" panose="02020603050405020304"/>
                          <a:ea typeface="Calibri" panose="020F0502020204030204"/>
                          <a:cs typeface="Times New Roman" panose="02020603050405020304"/>
                        </a:rPr>
                        <a:t>Mohit</a:t>
                      </a:r>
                      <a:r>
                        <a:rPr lang="en-IN" sz="1400" dirty="0">
                          <a:effectLst/>
                          <a:latin typeface="Times New Roman" panose="02020603050405020304"/>
                          <a:ea typeface="Calibri" panose="020F0502020204030204"/>
                          <a:cs typeface="Times New Roman" panose="02020603050405020304"/>
                        </a:rPr>
                        <a:t> </a:t>
                      </a:r>
                      <a:r>
                        <a:rPr lang="en-IN" sz="1400" dirty="0" err="1" smtClean="0">
                          <a:effectLst/>
                          <a:latin typeface="Times New Roman" panose="02020603050405020304"/>
                          <a:ea typeface="Calibri" panose="020F0502020204030204"/>
                          <a:cs typeface="Times New Roman" panose="02020603050405020304"/>
                        </a:rPr>
                        <a:t>Ingale,etal</a:t>
                      </a:r>
                      <a:r>
                        <a:rPr lang="en-IN" sz="1400" dirty="0" smtClean="0">
                          <a:effectLst/>
                          <a:latin typeface="Times New Roman" panose="02020603050405020304"/>
                          <a:ea typeface="Calibri" panose="020F0502020204030204"/>
                          <a:cs typeface="Times New Roman" panose="02020603050405020304"/>
                        </a:rPr>
                        <a:t>.</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IEEE access &amp;June 2020</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It shows inherent </a:t>
                      </a:r>
                      <a:endParaRPr lang="en-IN" sz="1400" dirty="0">
                        <a:effectLst/>
                        <a:latin typeface="Calibri" panose="020F0502020204030204"/>
                        <a:ea typeface="Calibri" panose="020F0502020204030204"/>
                        <a:cs typeface="Times New Roman" panose="02020603050405020304"/>
                      </a:endParaRPr>
                    </a:p>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vulnerabilities.</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DTW matching algorithm and </a:t>
                      </a:r>
                      <a:r>
                        <a:rPr lang="en-IN" sz="1400" dirty="0" err="1">
                          <a:effectLst/>
                          <a:latin typeface="Times New Roman" panose="02020603050405020304"/>
                          <a:ea typeface="Calibri" panose="020F0502020204030204"/>
                          <a:cs typeface="Times New Roman" panose="02020603050405020304"/>
                        </a:rPr>
                        <a:t>Kalman</a:t>
                      </a:r>
                      <a:r>
                        <a:rPr lang="en-IN" sz="1400" dirty="0">
                          <a:effectLst/>
                          <a:latin typeface="Times New Roman" panose="02020603050405020304"/>
                          <a:ea typeface="Calibri" panose="020F0502020204030204"/>
                          <a:cs typeface="Times New Roman" panose="02020603050405020304"/>
                        </a:rPr>
                        <a:t> filter</a:t>
                      </a:r>
                      <a:endParaRPr lang="en-IN" sz="1400" dirty="0">
                        <a:effectLst/>
                        <a:latin typeface="Calibri" panose="020F0502020204030204"/>
                        <a:ea typeface="Calibri" panose="020F0502020204030204"/>
                        <a:cs typeface="Times New Roman" panose="02020603050405020304"/>
                      </a:endParaRPr>
                    </a:p>
                  </a:txBody>
                  <a:tcPr marT="0" marB="0"/>
                </a:tc>
                <a:tc>
                  <a:txBody>
                    <a:bodyPr/>
                    <a:lstStyle/>
                    <a:p>
                      <a:pPr marL="0" marR="0" indent="0" algn="l" defTabSz="914400" rtl="0" eaLnBrk="1" fontAlgn="auto" latinLnBrk="0" hangingPunct="1">
                        <a:lnSpc>
                          <a:spcPct val="106000"/>
                        </a:lnSpc>
                        <a:spcBef>
                          <a:spcPts val="0"/>
                        </a:spcBef>
                        <a:spcAft>
                          <a:spcPts val="0"/>
                        </a:spcAft>
                        <a:buClrTx/>
                        <a:buSzTx/>
                        <a:buFontTx/>
                        <a:buNone/>
                        <a:tabLst/>
                        <a:defRPr/>
                      </a:pPr>
                      <a:r>
                        <a:rPr lang="en-IN" sz="1400" b="0" dirty="0" smtClean="0">
                          <a:solidFill>
                            <a:srgbClr val="000000"/>
                          </a:solidFill>
                          <a:effectLst/>
                          <a:latin typeface="Times New Roman" pitchFamily="18" charset="0"/>
                          <a:ea typeface="Calibri" panose="020F0502020204030204"/>
                          <a:cs typeface="Times New Roman" pitchFamily="18" charset="0"/>
                        </a:rPr>
                        <a:t>Recognition time,</a:t>
                      </a:r>
                      <a:r>
                        <a:rPr lang="en-IN" sz="1400" b="0" baseline="0" dirty="0" smtClean="0">
                          <a:solidFill>
                            <a:srgbClr val="000000"/>
                          </a:solidFill>
                          <a:effectLst/>
                          <a:latin typeface="Times New Roman" pitchFamily="18" charset="0"/>
                          <a:ea typeface="Calibri" panose="020F0502020204030204"/>
                          <a:cs typeface="Times New Roman" pitchFamily="18" charset="0"/>
                        </a:rPr>
                        <a:t> </a:t>
                      </a:r>
                      <a:r>
                        <a:rPr lang="en-IN" sz="1400" b="0" dirty="0" smtClean="0">
                          <a:solidFill>
                            <a:srgbClr val="000000"/>
                          </a:solidFill>
                          <a:effectLst/>
                          <a:latin typeface="Times New Roman" pitchFamily="18" charset="0"/>
                          <a:ea typeface="Calibri" panose="020F0502020204030204"/>
                          <a:cs typeface="Times New Roman" pitchFamily="18" charset="0"/>
                        </a:rPr>
                        <a:t>EER, Processing time</a:t>
                      </a:r>
                      <a:r>
                        <a:rPr lang="en-IN" sz="1400" dirty="0" smtClean="0">
                          <a:effectLst/>
                          <a:latin typeface="Times New Roman" panose="02020603050405020304"/>
                          <a:ea typeface="Calibri" panose="020F0502020204030204"/>
                          <a:cs typeface="+mn-cs"/>
                        </a:rPr>
                        <a:t>.</a:t>
                      </a:r>
                      <a:endParaRPr lang="en-IN" sz="1400" dirty="0" smtClean="0">
                        <a:effectLst/>
                        <a:latin typeface="Times New Roman" pitchFamily="18" charset="0"/>
                        <a:ea typeface="Calibri" panose="020F0502020204030204"/>
                        <a:cs typeface="Times New Roman" pitchFamily="18" charset="0"/>
                      </a:endParaRPr>
                    </a:p>
                  </a:txBody>
                  <a:tcPr marL="152400" marR="152400" marT="0" marB="0"/>
                </a:tc>
                <a:tc>
                  <a:txBody>
                    <a:bodyPr/>
                    <a:lstStyle/>
                    <a:p>
                      <a:pPr algn="l">
                        <a:lnSpc>
                          <a:spcPct val="107000"/>
                        </a:lnSpc>
                        <a:spcAft>
                          <a:spcPts val="0"/>
                        </a:spcAft>
                      </a:pPr>
                      <a:r>
                        <a:rPr lang="en-IN" sz="1400" b="0" dirty="0" smtClean="0">
                          <a:solidFill>
                            <a:srgbClr val="000000"/>
                          </a:solidFill>
                          <a:effectLst/>
                          <a:latin typeface="Times New Roman" pitchFamily="18" charset="0"/>
                          <a:ea typeface="Calibri" panose="020F0502020204030204"/>
                          <a:cs typeface="Times New Roman" pitchFamily="18" charset="0"/>
                        </a:rPr>
                        <a:t>Better performance in identification rate, FAR,</a:t>
                      </a:r>
                      <a:r>
                        <a:rPr lang="en-IN" sz="1400" b="0" baseline="0" dirty="0" smtClean="0">
                          <a:solidFill>
                            <a:srgbClr val="000000"/>
                          </a:solidFill>
                          <a:effectLst/>
                          <a:latin typeface="Times New Roman" pitchFamily="18" charset="0"/>
                          <a:ea typeface="Calibri" panose="020F0502020204030204"/>
                          <a:cs typeface="Times New Roman" pitchFamily="18" charset="0"/>
                        </a:rPr>
                        <a:t> FRR,</a:t>
                      </a:r>
                      <a:r>
                        <a:rPr lang="en-IN" sz="1400" b="0" dirty="0" smtClean="0">
                          <a:solidFill>
                            <a:srgbClr val="000000"/>
                          </a:solidFill>
                          <a:effectLst/>
                          <a:latin typeface="Times New Roman" pitchFamily="18" charset="0"/>
                          <a:ea typeface="Calibri" panose="020F0502020204030204"/>
                          <a:cs typeface="Times New Roman" pitchFamily="18" charset="0"/>
                        </a:rPr>
                        <a:t> EER.</a:t>
                      </a:r>
                      <a:endParaRPr lang="en-IN" sz="1400" b="0" dirty="0">
                        <a:effectLst/>
                        <a:latin typeface="Times New Roman" pitchFamily="18" charset="0"/>
                        <a:ea typeface="Calibri" panose="020F0502020204030204"/>
                        <a:cs typeface="Times New Roman" pitchFamily="18" charset="0"/>
                      </a:endParaRPr>
                    </a:p>
                  </a:txBody>
                  <a:tcPr marT="0" marB="0"/>
                </a:tc>
                <a:tc>
                  <a:txBody>
                    <a:bodyPr/>
                    <a:lstStyle/>
                    <a:p>
                      <a:pPr algn="l">
                        <a:lnSpc>
                          <a:spcPct val="107000"/>
                        </a:lnSpc>
                        <a:spcAft>
                          <a:spcPts val="0"/>
                        </a:spcAft>
                      </a:pPr>
                      <a:r>
                        <a:rPr lang="en-IN" sz="1400" dirty="0">
                          <a:effectLst/>
                          <a:latin typeface="Times New Roman" panose="02020603050405020304"/>
                          <a:ea typeface="Calibri" panose="020F0502020204030204"/>
                          <a:cs typeface="Times New Roman" panose="02020603050405020304"/>
                        </a:rPr>
                        <a:t>High chances of Spoofing.</a:t>
                      </a:r>
                      <a:endParaRPr lang="en-IN" sz="1400" dirty="0">
                        <a:effectLst/>
                        <a:latin typeface="Calibri" panose="020F0502020204030204"/>
                        <a:ea typeface="Calibri" panose="020F0502020204030204"/>
                        <a:cs typeface="Times New Roman" panose="02020603050405020304"/>
                      </a:endParaRPr>
                    </a:p>
                  </a:txBody>
                  <a:tcPr marT="0" marB="0"/>
                </a:tc>
              </a:tr>
            </a:tbl>
          </a:graphicData>
        </a:graphic>
      </p:graphicFrame>
      <p:sp>
        <p:nvSpPr>
          <p:cNvPr id="3" name="Rectangle 2"/>
          <p:cNvSpPr/>
          <p:nvPr/>
        </p:nvSpPr>
        <p:spPr>
          <a:xfrm>
            <a:off x="123092" y="114300"/>
            <a:ext cx="11957539" cy="66206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32332539"/>
              </p:ext>
            </p:extLst>
          </p:nvPr>
        </p:nvGraphicFramePr>
        <p:xfrm>
          <a:off x="416085" y="937842"/>
          <a:ext cx="11575287" cy="5652266"/>
        </p:xfrm>
        <a:graphic>
          <a:graphicData uri="http://schemas.openxmlformats.org/drawingml/2006/table">
            <a:tbl>
              <a:tblPr firstRow="1" bandRow="1">
                <a:tableStyleId>{5940675A-B579-460E-94D1-54222C63F5DA}</a:tableStyleId>
              </a:tblPr>
              <a:tblGrid>
                <a:gridCol w="4035425"/>
                <a:gridCol w="7539862"/>
              </a:tblGrid>
              <a:tr h="491236">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Who does the problem affect?</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Users, Organizations, Developers and Researchers.</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r>
              <a:tr h="645746">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What are the boundaries of the problem?</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Security measures, Signal quality, variations in signals, user acceptance.</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r>
              <a:tr h="688696">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What is the issue?</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Stealing password or keys, Unauthorized</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Access, Spoofing or counterfeit attacks.</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r>
              <a:tr h="648765">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When does the issue occur?</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When a user tries to authenticate into a system.</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r>
              <a:tr h="551049">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Where does the issue occur?</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During the different stages of authentication process including enrolment, signal acquisition, feature extraction and matching.</a:t>
                      </a:r>
                      <a:endParaRPr lang="en-IN" sz="1600" kern="100" dirty="0">
                        <a:effectLst/>
                        <a:latin typeface="Calibri" panose="020F0502020204030204"/>
                        <a:ea typeface="Calibri" panose="020F0502020204030204"/>
                        <a:cs typeface="Times New Roman" panose="02020603050405020304"/>
                      </a:endParaRPr>
                    </a:p>
                  </a:txBody>
                  <a:tcPr marT="0" marB="0"/>
                </a:tc>
              </a:tr>
              <a:tr h="485576">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Why is it important that we fix the problem?</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To overcome all the issues like spoofing attacks, unauthorized access, to protect individual privacy and to prevent identity frauds. </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 </a:t>
                      </a:r>
                      <a:endParaRPr lang="en-IN" sz="1600" kern="100" dirty="0">
                        <a:effectLst/>
                        <a:latin typeface="Calibri" panose="020F0502020204030204"/>
                        <a:ea typeface="Calibri" panose="020F0502020204030204"/>
                        <a:cs typeface="Times New Roman" panose="02020603050405020304"/>
                      </a:endParaRPr>
                    </a:p>
                  </a:txBody>
                  <a:tcPr marT="0" marB="0"/>
                </a:tc>
              </a:tr>
              <a:tr h="640383">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What solution to solve this issue?</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Robust data acquisition, to implement physiological signal based authentication using ECG signal.</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Calibri" panose="020F0502020204030204"/>
                          <a:ea typeface="Calibri" panose="020F0502020204030204"/>
                          <a:cs typeface="Times New Roman" panose="02020603050405020304"/>
                        </a:rPr>
                        <a:t> </a:t>
                      </a:r>
                    </a:p>
                  </a:txBody>
                  <a:tcPr marT="0" marB="0"/>
                </a:tc>
              </a:tr>
              <a:tr h="802568">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What methodology used to solve the issue?</a:t>
                      </a:r>
                      <a:endParaRPr lang="en-IN" sz="1600" kern="100" dirty="0">
                        <a:effectLst/>
                        <a:latin typeface="Calibri" panose="020F0502020204030204"/>
                        <a:ea typeface="Calibri" panose="020F0502020204030204"/>
                        <a:cs typeface="Times New Roman" panose="02020603050405020304"/>
                      </a:endParaRPr>
                    </a:p>
                  </a:txBody>
                  <a:tcPr marT="0" marB="0"/>
                </a:tc>
                <a:tc>
                  <a:txBody>
                    <a:bodyPr/>
                    <a:lstStyle/>
                    <a:p>
                      <a:pPr>
                        <a:lnSpc>
                          <a:spcPct val="107000"/>
                        </a:lnSpc>
                        <a:spcAft>
                          <a:spcPts val="0"/>
                        </a:spcAft>
                      </a:pPr>
                      <a:r>
                        <a:rPr lang="en-IN" sz="1600" kern="100" dirty="0">
                          <a:effectLst/>
                          <a:latin typeface="Times New Roman" panose="02020603050405020304"/>
                          <a:ea typeface="Calibri" panose="020F0502020204030204"/>
                          <a:cs typeface="Times New Roman" panose="02020603050405020304"/>
                        </a:rPr>
                        <a:t>Feature Extraction, Secure signal acquisition, Continuous monitoring, R-Peak detection.</a:t>
                      </a:r>
                      <a:endParaRPr lang="en-IN" sz="1600" kern="100" dirty="0">
                        <a:effectLst/>
                        <a:latin typeface="Calibri" panose="020F0502020204030204"/>
                        <a:ea typeface="Calibri" panose="020F0502020204030204"/>
                        <a:cs typeface="Times New Roman" panose="02020603050405020304"/>
                      </a:endParaRPr>
                    </a:p>
                    <a:p>
                      <a:pPr>
                        <a:lnSpc>
                          <a:spcPct val="107000"/>
                        </a:lnSpc>
                        <a:spcAft>
                          <a:spcPts val="0"/>
                        </a:spcAft>
                      </a:pPr>
                      <a:r>
                        <a:rPr lang="en-IN" sz="1600" kern="100" dirty="0">
                          <a:effectLst/>
                          <a:latin typeface="Calibri" panose="020F0502020204030204"/>
                          <a:ea typeface="Calibri" panose="020F0502020204030204"/>
                          <a:cs typeface="Times New Roman" panose="02020603050405020304"/>
                        </a:rPr>
                        <a:t> </a:t>
                      </a:r>
                    </a:p>
                    <a:p>
                      <a:pPr>
                        <a:lnSpc>
                          <a:spcPct val="107000"/>
                        </a:lnSpc>
                        <a:spcAft>
                          <a:spcPts val="0"/>
                        </a:spcAft>
                      </a:pPr>
                      <a:r>
                        <a:rPr lang="en-IN" sz="1600" kern="100" dirty="0">
                          <a:effectLst/>
                          <a:latin typeface="Calibri" panose="020F0502020204030204"/>
                          <a:ea typeface="Calibri" panose="020F0502020204030204"/>
                          <a:cs typeface="Times New Roman" panose="02020603050405020304"/>
                        </a:rPr>
                        <a:t> </a:t>
                      </a:r>
                    </a:p>
                  </a:txBody>
                  <a:tcPr marT="0" marB="0"/>
                </a:tc>
              </a:tr>
            </a:tbl>
          </a:graphicData>
        </a:graphic>
      </p:graphicFrame>
      <p:sp>
        <p:nvSpPr>
          <p:cNvPr id="6" name="TextBox 5"/>
          <p:cNvSpPr txBox="1"/>
          <p:nvPr/>
        </p:nvSpPr>
        <p:spPr>
          <a:xfrm>
            <a:off x="3543300" y="227990"/>
            <a:ext cx="3815861"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38896" y="227990"/>
            <a:ext cx="11852476" cy="642745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2"/>
          <p:cNvGraphicFramePr>
            <a:graphicFrameLocks noGrp="1"/>
          </p:cNvGraphicFramePr>
          <p:nvPr>
            <p:extLst>
              <p:ext uri="{D42A27DB-BD31-4B8C-83A1-F6EECF244321}">
                <p14:modId xmlns:p14="http://schemas.microsoft.com/office/powerpoint/2010/main" val="770768772"/>
              </p:ext>
            </p:extLst>
          </p:nvPr>
        </p:nvGraphicFramePr>
        <p:xfrm>
          <a:off x="642571" y="1670179"/>
          <a:ext cx="10906857" cy="4502652"/>
        </p:xfrm>
        <a:graphic>
          <a:graphicData uri="http://schemas.openxmlformats.org/drawingml/2006/table">
            <a:tbl>
              <a:tblPr firstRow="1" bandRow="1">
                <a:tableStyleId>{5940675A-B579-460E-94D1-54222C63F5DA}</a:tableStyleId>
              </a:tblPr>
              <a:tblGrid>
                <a:gridCol w="731962"/>
                <a:gridCol w="3216947"/>
                <a:gridCol w="6957948"/>
              </a:tblGrid>
              <a:tr h="170343">
                <a:tc>
                  <a:txBody>
                    <a:bodyPr/>
                    <a:lstStyle/>
                    <a:p>
                      <a:pPr algn="just"/>
                      <a:r>
                        <a:rPr lang="en-US" b="1" dirty="0">
                          <a:latin typeface="Times New Roman" panose="02020603050405020304" pitchFamily="18" charset="0"/>
                          <a:cs typeface="Times New Roman" panose="02020603050405020304" pitchFamily="18" charset="0"/>
                        </a:rPr>
                        <a:t>S:No</a:t>
                      </a:r>
                      <a:endParaRPr lang="en-IN" b="1" dirty="0">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smtClean="0">
                          <a:solidFill>
                            <a:schemeClr val="tx1"/>
                          </a:solidFill>
                          <a:effectLst/>
                          <a:latin typeface="Times New Roman" panose="02020603050405020304" pitchFamily="18" charset="0"/>
                          <a:ea typeface="+mn-ea"/>
                          <a:cs typeface="Times New Roman" panose="02020603050405020304" pitchFamily="18" charset="0"/>
                        </a:rPr>
                        <a:t>PARAMETERS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mn-lt"/>
                          <a:ea typeface="+mn-ea"/>
                          <a:cs typeface="+mn-cs"/>
                        </a:rPr>
                        <a:t>                         </a:t>
                      </a:r>
                      <a:r>
                        <a:rPr lang="en-IN" sz="1800" b="1" kern="1200" dirty="0" smtClean="0">
                          <a:solidFill>
                            <a:schemeClr val="tx1"/>
                          </a:solidFill>
                          <a:effectLst/>
                          <a:latin typeface="Times New Roman" panose="02020603050405020304" pitchFamily="18" charset="0"/>
                          <a:ea typeface="+mn-ea"/>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r>
              <a:tr h="925446">
                <a:tc>
                  <a:txBody>
                    <a:bodyPr/>
                    <a:lstStyle/>
                    <a:p>
                      <a:pPr algn="just"/>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Problem statement</a:t>
                      </a:r>
                    </a:p>
                  </a:txBody>
                  <a:tcPr/>
                </a:tc>
                <a:tc>
                  <a:txBody>
                    <a:bodyPr/>
                    <a:lstStyle/>
                    <a:p>
                      <a:pPr algn="just"/>
                      <a:r>
                        <a:rPr lang="en-US" dirty="0">
                          <a:latin typeface="Times New Roman" panose="02020603050405020304" pitchFamily="18" charset="0"/>
                          <a:cs typeface="Times New Roman" panose="02020603050405020304" pitchFamily="18" charset="0"/>
                        </a:rPr>
                        <a:t>To develop and implement an ECG biometric authentication system that is reliable, secure, and user-friendly, while considering potential medical limitations and ethical and legal implications. </a:t>
                      </a:r>
                      <a:endParaRPr lang="en-IN" dirty="0">
                        <a:latin typeface="Times New Roman" panose="02020603050405020304" pitchFamily="18" charset="0"/>
                        <a:cs typeface="Times New Roman" panose="02020603050405020304" pitchFamily="18" charset="0"/>
                      </a:endParaRPr>
                    </a:p>
                  </a:txBody>
                  <a:tcPr/>
                </a:tc>
              </a:tr>
              <a:tr h="925446">
                <a:tc>
                  <a:txBody>
                    <a:bodyPr/>
                    <a:lstStyle/>
                    <a:p>
                      <a:pPr algn="just"/>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Idea/Solution description </a:t>
                      </a:r>
                    </a:p>
                  </a:txBody>
                  <a:tcPr/>
                </a:tc>
                <a:tc>
                  <a:txBody>
                    <a:bodyPr/>
                    <a:lstStyle/>
                    <a:p>
                      <a:pPr algn="just"/>
                      <a:r>
                        <a:rPr lang="en-US" dirty="0">
                          <a:latin typeface="Times New Roman" panose="02020603050405020304" pitchFamily="18" charset="0"/>
                          <a:cs typeface="Times New Roman" panose="02020603050405020304" pitchFamily="18" charset="0"/>
                        </a:rPr>
                        <a:t>To extract unique features from ECG signals and authenticate based on their ECG signature using large dataset which is used to train and validate the deep learning models for reliable authentication.</a:t>
                      </a:r>
                      <a:endParaRPr lang="en-IN" dirty="0">
                        <a:latin typeface="Times New Roman" panose="02020603050405020304" pitchFamily="18" charset="0"/>
                        <a:cs typeface="Times New Roman" panose="02020603050405020304" pitchFamily="18" charset="0"/>
                      </a:endParaRPr>
                    </a:p>
                  </a:txBody>
                  <a:tcPr/>
                </a:tc>
              </a:tr>
              <a:tr h="2035980">
                <a:tc>
                  <a:txBody>
                    <a:bodyPr/>
                    <a:lstStyle/>
                    <a:p>
                      <a:pPr algn="just"/>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Novelty/Uniqueness </a:t>
                      </a:r>
                    </a:p>
                  </a:txBody>
                  <a:tcPr/>
                </a:tc>
                <a:tc>
                  <a:txBody>
                    <a:bodyPr/>
                    <a:lstStyle/>
                    <a:p>
                      <a:pPr algn="just"/>
                      <a:r>
                        <a:rPr lang="en-US" dirty="0">
                          <a:latin typeface="Times New Roman" panose="02020603050405020304" pitchFamily="18" charset="0"/>
                          <a:cs typeface="Times New Roman" panose="02020603050405020304" pitchFamily="18" charset="0"/>
                        </a:rPr>
                        <a:t>Uniqueness: ECG signals are unique to each individual and do not change significantly over time, making them a highly reliable biometric modality for authentication.</a:t>
                      </a:r>
                    </a:p>
                    <a:p>
                      <a:pPr algn="just"/>
                      <a:r>
                        <a:rPr lang="en-US" dirty="0">
                          <a:latin typeface="Times New Roman" panose="02020603050405020304" pitchFamily="18" charset="0"/>
                          <a:cs typeface="Times New Roman" panose="02020603050405020304" pitchFamily="18" charset="0"/>
                        </a:rPr>
                        <a:t> Potential for continuous authentication: User can be authenticated in real-time based on their ECG signals. This can be beneficial for applications such as remote healthcare monitoring or secure access to buildings, where continuous authentication can provide an extra layer of security and convenience.</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1048588" name="TextBox 2"/>
          <p:cNvSpPr txBox="1"/>
          <p:nvPr/>
        </p:nvSpPr>
        <p:spPr>
          <a:xfrm>
            <a:off x="3032449" y="685169"/>
            <a:ext cx="5178490" cy="461665"/>
          </a:xfrm>
          <a:prstGeom prst="rect">
            <a:avLst/>
          </a:prstGeom>
          <a:noFill/>
        </p:spPr>
        <p:txBody>
          <a:bodyPr wrap="square" rtlCol="0">
            <a:spAutoFit/>
          </a:bodyPr>
          <a:lstStyle/>
          <a:p>
            <a:r>
              <a:rPr lang="en-US" dirty="0"/>
              <a:t>                           </a:t>
            </a:r>
            <a:r>
              <a:rPr lang="en-US" sz="2400" b="1" dirty="0">
                <a:latin typeface="Times New Roman" panose="02020603050405020304" pitchFamily="18" charset="0"/>
                <a:cs typeface="Times New Roman" panose="02020603050405020304" pitchFamily="18" charset="0"/>
              </a:rPr>
              <a:t>PROPOSED SOLUTION</a:t>
            </a:r>
            <a:endParaRPr lang="en-IN" sz="2400" b="1" dirty="0">
              <a:latin typeface="Times New Roman" panose="02020603050405020304" pitchFamily="18" charset="0"/>
              <a:cs typeface="Times New Roman" panose="02020603050405020304" pitchFamily="18" charset="0"/>
            </a:endParaRPr>
          </a:p>
        </p:txBody>
      </p:sp>
      <p:sp>
        <p:nvSpPr>
          <p:cNvPr id="1048589" name="Rectangle 3"/>
          <p:cNvSpPr/>
          <p:nvPr/>
        </p:nvSpPr>
        <p:spPr>
          <a:xfrm flipH="1" flipV="1">
            <a:off x="214604" y="241661"/>
            <a:ext cx="11765902" cy="62244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590" name="Rectangle 4"/>
          <p:cNvSpPr/>
          <p:nvPr/>
        </p:nvSpPr>
        <p:spPr>
          <a:xfrm>
            <a:off x="214604" y="270588"/>
            <a:ext cx="11762792" cy="6372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1"/>
          <p:cNvGraphicFramePr>
            <a:graphicFrameLocks noGrp="1"/>
          </p:cNvGraphicFramePr>
          <p:nvPr/>
        </p:nvGraphicFramePr>
        <p:xfrm>
          <a:off x="817880" y="1082921"/>
          <a:ext cx="10897525" cy="4383159"/>
        </p:xfrm>
        <a:graphic>
          <a:graphicData uri="http://schemas.openxmlformats.org/drawingml/2006/table">
            <a:tbl>
              <a:tblPr firstRow="1" bandRow="1">
                <a:tableStyleId>{5940675A-B579-460E-94D1-54222C63F5DA}</a:tableStyleId>
              </a:tblPr>
              <a:tblGrid>
                <a:gridCol w="722630"/>
                <a:gridCol w="3216947"/>
                <a:gridCol w="6957948"/>
              </a:tblGrid>
              <a:tr h="1822839">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Social impact/customer satisfaction</a:t>
                      </a:r>
                    </a:p>
                  </a:txBody>
                  <a:tcPr/>
                </a:tc>
                <a:tc>
                  <a:txBody>
                    <a:bodyPr/>
                    <a:lstStyle/>
                    <a:p>
                      <a:pPr algn="just"/>
                      <a:r>
                        <a:rPr lang="en-US" dirty="0">
                          <a:latin typeface="Times New Roman" panose="02020603050405020304" pitchFamily="18" charset="0"/>
                          <a:cs typeface="Times New Roman" panose="02020603050405020304" pitchFamily="18" charset="0"/>
                        </a:rPr>
                        <a:t>Security: It can improve security. </a:t>
                      </a:r>
                    </a:p>
                    <a:p>
                      <a:pPr algn="just"/>
                      <a:r>
                        <a:rPr lang="en-US" dirty="0">
                          <a:latin typeface="Times New Roman" panose="02020603050405020304" pitchFamily="18" charset="0"/>
                          <a:cs typeface="Times New Roman" panose="02020603050405020304" pitchFamily="18" charset="0"/>
                        </a:rPr>
                        <a:t>Customer Satisfaction: It increases customer satisfaction, and reduce errors. </a:t>
                      </a:r>
                    </a:p>
                    <a:p>
                      <a:pPr algn="just"/>
                      <a:r>
                        <a:rPr lang="en-US" dirty="0">
                          <a:latin typeface="Times New Roman" panose="02020603050405020304" pitchFamily="18" charset="0"/>
                          <a:cs typeface="Times New Roman" panose="02020603050405020304" pitchFamily="18" charset="0"/>
                        </a:rPr>
                        <a:t>Industrial Satisfaction: It offers a non-invasive and user-friendly method of authentication that can be beneficial in healthcare , banking, and government sectors. </a:t>
                      </a:r>
                      <a:endParaRPr lang="en-IN" dirty="0">
                        <a:latin typeface="Times New Roman" panose="02020603050405020304" pitchFamily="18" charset="0"/>
                        <a:cs typeface="Times New Roman" panose="02020603050405020304" pitchFamily="18" charset="0"/>
                      </a:endParaRPr>
                    </a:p>
                  </a:txBody>
                  <a:tcPr/>
                </a:tc>
              </a:tr>
              <a:tr h="1818640">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Business model (Revenue model)</a:t>
                      </a:r>
                    </a:p>
                  </a:txBody>
                  <a:tcPr/>
                </a:tc>
                <a:tc>
                  <a:txBody>
                    <a:bodyPr/>
                    <a:lstStyle/>
                    <a:p>
                      <a:pPr algn="just"/>
                      <a:r>
                        <a:rPr lang="en-US" dirty="0">
                          <a:latin typeface="Times New Roman" panose="02020603050405020304" pitchFamily="18" charset="0"/>
                          <a:cs typeface="Times New Roman" panose="02020603050405020304" pitchFamily="18" charset="0"/>
                        </a:rPr>
                        <a:t>Licensing: The business licenses its ECG biometric authentication technology to other business such as security companies, health care etc., Subscription: The business offers ECG biometric authentication such as a subscription-based service, charging customers a recurring fee for access to its technology. Partnership: Business Partnerships such as value-added service, and earns a share of the revenue generate by those partnerships.</a:t>
                      </a:r>
                    </a:p>
                  </a:txBody>
                  <a:tcPr/>
                </a:tc>
              </a:tr>
              <a:tr h="741680">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Scalability of the solution</a:t>
                      </a:r>
                    </a:p>
                  </a:txBody>
                  <a:tcPr/>
                </a:tc>
                <a:tc>
                  <a:txBody>
                    <a:bodyPr/>
                    <a:lstStyle/>
                    <a:p>
                      <a:pPr algn="just"/>
                      <a:r>
                        <a:rPr lang="en-US" dirty="0">
                          <a:latin typeface="Times New Roman" panose="02020603050405020304" pitchFamily="18" charset="0"/>
                          <a:cs typeface="Times New Roman" panose="02020603050405020304" pitchFamily="18" charset="0"/>
                        </a:rPr>
                        <a:t>The solution is highly scalable and adaptable across various sectors, including large-scale operations, and can be continuously improved.</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1048591" name="Rectangle 2"/>
          <p:cNvSpPr/>
          <p:nvPr/>
        </p:nvSpPr>
        <p:spPr>
          <a:xfrm>
            <a:off x="214604" y="270588"/>
            <a:ext cx="11762792" cy="6372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3974710" y="617219"/>
            <a:ext cx="6057900" cy="46166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SYSTEM </a:t>
            </a:r>
            <a:r>
              <a:rPr lang="en-US" sz="2400" b="1" dirty="0">
                <a:latin typeface="Times New Roman" panose="02020603050405020304" pitchFamily="18" charset="0"/>
                <a:cs typeface="Times New Roman" panose="02020603050405020304" pitchFamily="18" charset="0"/>
              </a:rPr>
              <a:t>ARCHITECHTURE</a:t>
            </a:r>
            <a:endParaRPr lang="en-IN" sz="2400" b="1" dirty="0">
              <a:latin typeface="Times New Roman" panose="02020603050405020304" pitchFamily="18" charset="0"/>
              <a:cs typeface="Times New Roman" panose="02020603050405020304" pitchFamily="18" charset="0"/>
            </a:endParaRPr>
          </a:p>
        </p:txBody>
      </p:sp>
      <p:sp>
        <p:nvSpPr>
          <p:cNvPr id="1048593" name="Rectangle 4"/>
          <p:cNvSpPr/>
          <p:nvPr/>
        </p:nvSpPr>
        <p:spPr>
          <a:xfrm>
            <a:off x="214604" y="270588"/>
            <a:ext cx="11762792" cy="6372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64487"/>
            <a:ext cx="10058400" cy="529226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228601"/>
            <a:ext cx="10515600" cy="448407"/>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700" b="1" dirty="0" smtClean="0">
                <a:latin typeface="Times New Roman" panose="02020603050405020304" pitchFamily="18" charset="0"/>
                <a:cs typeface="Times New Roman" panose="02020603050405020304" pitchFamily="18" charset="0"/>
              </a:rPr>
              <a:t>MODULE SPLIT-UPS</a:t>
            </a:r>
            <a:endParaRPr lang="en-IN" sz="27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40677" y="158262"/>
            <a:ext cx="11913577" cy="6515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63769" y="888022"/>
            <a:ext cx="11649807" cy="6370975"/>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MODULE </a:t>
            </a:r>
            <a:r>
              <a:rPr lang="en-US" sz="2000" b="1" dirty="0">
                <a:latin typeface="Times New Roman" panose="02020603050405020304" pitchFamily="18" charset="0"/>
                <a:cs typeface="Times New Roman" panose="02020603050405020304" pitchFamily="18" charset="0"/>
              </a:rPr>
              <a:t>1 - </a:t>
            </a:r>
            <a:r>
              <a:rPr lang="en-US" sz="2000" b="1" dirty="0" smtClean="0">
                <a:latin typeface="Times New Roman" panose="02020603050405020304" pitchFamily="18" charset="0"/>
                <a:cs typeface="Times New Roman" panose="02020603050405020304" pitchFamily="18" charset="0"/>
              </a:rPr>
              <a:t>PRE-PROCESSING</a:t>
            </a:r>
            <a:endParaRPr lang="en-US" sz="20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1.1 KALMAN FILTER ALGORITHM</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Input    : </a:t>
            </a:r>
            <a:r>
              <a:rPr lang="en-IN" dirty="0">
                <a:latin typeface="Times New Roman" panose="02020603050405020304" pitchFamily="18" charset="0"/>
                <a:cs typeface="Times New Roman" panose="02020603050405020304" pitchFamily="18" charset="0"/>
              </a:rPr>
              <a:t>Raw ECG data</a:t>
            </a:r>
          </a:p>
          <a:p>
            <a:r>
              <a:rPr lang="en-IN" dirty="0" smtClean="0">
                <a:latin typeface="Times New Roman" panose="02020603050405020304" pitchFamily="18" charset="0"/>
                <a:cs typeface="Times New Roman" panose="02020603050405020304" pitchFamily="18" charset="0"/>
              </a:rPr>
              <a:t>Output : </a:t>
            </a:r>
            <a:r>
              <a:rPr lang="en-IN" dirty="0">
                <a:latin typeface="Times New Roman" panose="02020603050405020304" pitchFamily="18" charset="0"/>
                <a:cs typeface="Times New Roman" panose="02020603050405020304" pitchFamily="18" charset="0"/>
              </a:rPr>
              <a:t>D</a:t>
            </a:r>
            <a:r>
              <a:rPr lang="en-IN" dirty="0" smtClean="0">
                <a:latin typeface="Times New Roman" panose="02020603050405020304" pitchFamily="18" charset="0"/>
                <a:cs typeface="Times New Roman" panose="02020603050405020304" pitchFamily="18" charset="0"/>
              </a:rPr>
              <a:t>e-noising </a:t>
            </a:r>
            <a:r>
              <a:rPr lang="en-IN" dirty="0">
                <a:latin typeface="Times New Roman" panose="02020603050405020304" pitchFamily="18" charset="0"/>
                <a:cs typeface="Times New Roman" panose="02020603050405020304" pitchFamily="18" charset="0"/>
              </a:rPr>
              <a:t>ECG data</a:t>
            </a:r>
          </a:p>
          <a:p>
            <a:r>
              <a:rPr lang="en-IN" dirty="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Step 1</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Initialization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Initialize </a:t>
            </a:r>
            <a:r>
              <a:rPr lang="en-IN" dirty="0">
                <a:latin typeface="Times New Roman" panose="02020603050405020304" pitchFamily="18" charset="0"/>
                <a:cs typeface="Times New Roman" panose="02020603050405020304" pitchFamily="18" charset="0"/>
              </a:rPr>
              <a:t>the state estimate: x̂₀|₀.</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Initialize </a:t>
            </a:r>
            <a:r>
              <a:rPr lang="en-IN" dirty="0">
                <a:latin typeface="Times New Roman" panose="02020603050405020304" pitchFamily="18" charset="0"/>
                <a:cs typeface="Times New Roman" panose="02020603050405020304" pitchFamily="18" charset="0"/>
              </a:rPr>
              <a:t>the error covariance matrix: P₀|₀.</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Initialize </a:t>
            </a:r>
            <a:r>
              <a:rPr lang="en-IN" dirty="0">
                <a:latin typeface="Times New Roman" panose="02020603050405020304" pitchFamily="18" charset="0"/>
                <a:cs typeface="Times New Roman" panose="02020603050405020304" pitchFamily="18" charset="0"/>
              </a:rPr>
              <a:t>the process noise covariance matrix: Q.</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Initialize </a:t>
            </a:r>
            <a:r>
              <a:rPr lang="en-IN" dirty="0">
                <a:latin typeface="Times New Roman" panose="02020603050405020304" pitchFamily="18" charset="0"/>
                <a:cs typeface="Times New Roman" panose="02020603050405020304" pitchFamily="18" charset="0"/>
              </a:rPr>
              <a:t>the measurement noise covariance matrix: R.</a:t>
            </a:r>
          </a:p>
          <a:p>
            <a:r>
              <a:rPr lang="en-IN" dirty="0" smtClean="0">
                <a:latin typeface="Times New Roman" panose="02020603050405020304" pitchFamily="18" charset="0"/>
                <a:cs typeface="Times New Roman" panose="02020603050405020304" pitchFamily="18" charset="0"/>
              </a:rPr>
              <a:t>Step 2:  </a:t>
            </a:r>
            <a:r>
              <a:rPr lang="en-IN" dirty="0">
                <a:latin typeface="Times New Roman" panose="02020603050405020304" pitchFamily="18" charset="0"/>
                <a:cs typeface="Times New Roman" panose="02020603050405020304" pitchFamily="18" charset="0"/>
              </a:rPr>
              <a:t>Prediction (Time Update):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Project </a:t>
            </a:r>
            <a:r>
              <a:rPr lang="en-IN" dirty="0">
                <a:latin typeface="Times New Roman" panose="02020603050405020304" pitchFamily="18" charset="0"/>
                <a:cs typeface="Times New Roman" panose="02020603050405020304" pitchFamily="18" charset="0"/>
              </a:rPr>
              <a:t>the state estimate ahead: x̂ₖ|ₖ₋₁ = F ⋅ x̂ₖ₋₁|ₖ₋₁ + B ⋅ uₖ.</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Project </a:t>
            </a:r>
            <a:r>
              <a:rPr lang="en-IN" dirty="0">
                <a:latin typeface="Times New Roman" panose="02020603050405020304" pitchFamily="18" charset="0"/>
                <a:cs typeface="Times New Roman" panose="02020603050405020304" pitchFamily="18" charset="0"/>
              </a:rPr>
              <a:t>the error covariance ahead: Pₖ|ₖ₋₁ = F ⋅ Pₖ₋₁|ₖ₋₁ ⋅ Fᵀ + Q.</a:t>
            </a:r>
          </a:p>
          <a:p>
            <a:r>
              <a:rPr lang="en-IN" dirty="0" smtClean="0">
                <a:latin typeface="Times New Roman" panose="02020603050405020304" pitchFamily="18" charset="0"/>
                <a:cs typeface="Times New Roman" panose="02020603050405020304" pitchFamily="18" charset="0"/>
              </a:rPr>
              <a:t>Step 3</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Update (Measurement Update):</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Compute </a:t>
            </a: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Kalman</a:t>
            </a:r>
            <a:r>
              <a:rPr lang="en-IN" dirty="0">
                <a:latin typeface="Times New Roman" panose="02020603050405020304" pitchFamily="18" charset="0"/>
                <a:cs typeface="Times New Roman" panose="02020603050405020304" pitchFamily="18" charset="0"/>
              </a:rPr>
              <a:t> gain: Kₖ = Pₖ|ₖ₋₁ ⋅ Hᵀ ⋅ (H ⋅ Pₖ|ₖ₋₁ ⋅ Hᵀ + R)⁻¹.</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Update </a:t>
            </a:r>
            <a:r>
              <a:rPr lang="en-IN" dirty="0">
                <a:latin typeface="Times New Roman" panose="02020603050405020304" pitchFamily="18" charset="0"/>
                <a:cs typeface="Times New Roman" panose="02020603050405020304" pitchFamily="18" charset="0"/>
              </a:rPr>
              <a:t>the state estimate: x̂ₖ|ₖ = x̂ₖ|ₖ₋₁ + Kₖ ⋅ (zₖ - H ⋅ x̂ₖ|ₖ₋₁).</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Update </a:t>
            </a:r>
            <a:r>
              <a:rPr lang="en-IN" dirty="0">
                <a:latin typeface="Times New Roman" panose="02020603050405020304" pitchFamily="18" charset="0"/>
                <a:cs typeface="Times New Roman" panose="02020603050405020304" pitchFamily="18" charset="0"/>
              </a:rPr>
              <a:t>the error covariance: Pₖ|ₖ = (I - Kₖ ⋅ H) ⋅ Pₖ|ₖ₋₁</a:t>
            </a:r>
          </a:p>
          <a:p>
            <a:pPr algn="just"/>
            <a:endParaRPr lang="en-US" dirty="0">
              <a:solidFill>
                <a:srgbClr val="374151"/>
              </a:solidFill>
              <a:latin typeface="Times New Roman" panose="02020603050405020304" pitchFamily="18" charset="0"/>
              <a:cs typeface="Times New Roman" panose="02020603050405020304" pitchFamily="18" charset="0"/>
            </a:endParaRPr>
          </a:p>
          <a:p>
            <a:pPr algn="just"/>
            <a:endParaRPr lang="en-US" dirty="0" smtClean="0">
              <a:solidFill>
                <a:srgbClr val="374151"/>
              </a:solidFill>
              <a:latin typeface="Times New Roman" panose="02020603050405020304" pitchFamily="18" charset="0"/>
              <a:cs typeface="Times New Roman" panose="02020603050405020304" pitchFamily="18" charset="0"/>
            </a:endParaRPr>
          </a:p>
          <a:p>
            <a:pPr algn="just"/>
            <a:endParaRPr lang="en-US"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538" y="589085"/>
            <a:ext cx="9854108" cy="4801314"/>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1.2 POLYNOMIAL FITTING ALGORITHM</a:t>
            </a:r>
          </a:p>
          <a:p>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Input    = </a:t>
            </a:r>
            <a:r>
              <a:rPr lang="en-IN" dirty="0">
                <a:latin typeface="Times New Roman" panose="02020603050405020304" pitchFamily="18" charset="0"/>
                <a:cs typeface="Times New Roman" panose="02020603050405020304" pitchFamily="18" charset="0"/>
              </a:rPr>
              <a:t>Raw ECG data</a:t>
            </a:r>
          </a:p>
          <a:p>
            <a:r>
              <a:rPr lang="en-IN" dirty="0" smtClean="0">
                <a:latin typeface="Times New Roman" panose="02020603050405020304" pitchFamily="18" charset="0"/>
                <a:cs typeface="Times New Roman" panose="02020603050405020304" pitchFamily="18" charset="0"/>
              </a:rPr>
              <a:t>Output = Remove </a:t>
            </a:r>
            <a:r>
              <a:rPr lang="en-IN" dirty="0">
                <a:latin typeface="Times New Roman" panose="02020603050405020304" pitchFamily="18" charset="0"/>
                <a:cs typeface="Times New Roman" panose="02020603050405020304" pitchFamily="18" charset="0"/>
              </a:rPr>
              <a:t>baseline </a:t>
            </a:r>
            <a:r>
              <a:rPr lang="en-IN" dirty="0" smtClean="0">
                <a:latin typeface="Times New Roman" panose="02020603050405020304" pitchFamily="18" charset="0"/>
                <a:cs typeface="Times New Roman" panose="02020603050405020304" pitchFamily="18" charset="0"/>
              </a:rPr>
              <a:t>wander</a:t>
            </a:r>
          </a:p>
          <a:p>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Given </a:t>
            </a:r>
            <a:r>
              <a:rPr lang="en-IN" dirty="0">
                <a:latin typeface="Times New Roman" panose="02020603050405020304" pitchFamily="18" charset="0"/>
                <a:cs typeface="Times New Roman" panose="02020603050405020304" pitchFamily="18" charset="0"/>
              </a:rPr>
              <a:t>a set of data points (xᵢ, yᵢ) where i = 1, 2, …., N</a:t>
            </a:r>
          </a:p>
          <a:p>
            <a:r>
              <a:rPr lang="en-IN" dirty="0">
                <a:latin typeface="Times New Roman" panose="02020603050405020304" pitchFamily="18" charset="0"/>
                <a:cs typeface="Times New Roman" panose="02020603050405020304" pitchFamily="18" charset="0"/>
              </a:rPr>
              <a:t>Step 1: Choose the degree of the polynomial, denoted by d.</a:t>
            </a:r>
          </a:p>
          <a:p>
            <a:r>
              <a:rPr lang="en-IN" dirty="0">
                <a:latin typeface="Times New Roman" panose="02020603050405020304" pitchFamily="18" charset="0"/>
                <a:cs typeface="Times New Roman" panose="02020603050405020304" pitchFamily="18" charset="0"/>
              </a:rPr>
              <a:t>Step 2: Set up the system of equations:</a:t>
            </a:r>
          </a:p>
          <a:p>
            <a:r>
              <a:rPr lang="en-IN" dirty="0">
                <a:latin typeface="Times New Roman" panose="02020603050405020304" pitchFamily="18" charset="0"/>
                <a:cs typeface="Times New Roman" panose="02020603050405020304" pitchFamily="18" charset="0"/>
              </a:rPr>
              <a:t>            ∑(xᵢ)²⋅aⱼ + ∑(xᵢ)⋅aⱼ₊₁ + ... + ∑(xᵢ)ᵈ⁻¹⋅aⱼ₊ᵈ⁻¹ + N. aⱼᵈ = ∑(xᵢ)⋅yᵢ for j = 0, 1,..d. </a:t>
            </a:r>
          </a:p>
          <a:p>
            <a:r>
              <a:rPr lang="en-IN" dirty="0">
                <a:latin typeface="Times New Roman" panose="02020603050405020304" pitchFamily="18" charset="0"/>
                <a:cs typeface="Times New Roman" panose="02020603050405020304" pitchFamily="18" charset="0"/>
              </a:rPr>
              <a:t>Step 3: Solve the system of equations to obtain  the coefficients  that   minimize                         </a:t>
            </a:r>
          </a:p>
          <a:p>
            <a:r>
              <a:rPr lang="en-IN" dirty="0">
                <a:latin typeface="Times New Roman" panose="02020603050405020304" pitchFamily="18" charset="0"/>
                <a:cs typeface="Times New Roman" panose="02020603050405020304" pitchFamily="18" charset="0"/>
              </a:rPr>
              <a:t>             a₀, a₁, ..., </a:t>
            </a:r>
            <a:r>
              <a:rPr lang="en-IN" dirty="0" err="1">
                <a:latin typeface="Times New Roman" panose="02020603050405020304" pitchFamily="18" charset="0"/>
                <a:cs typeface="Times New Roman" panose="02020603050405020304" pitchFamily="18" charset="0"/>
              </a:rPr>
              <a:t>a_d</a:t>
            </a:r>
            <a:r>
              <a:rPr lang="en-IN" dirty="0">
                <a:latin typeface="Times New Roman" panose="02020603050405020304" pitchFamily="18" charset="0"/>
                <a:cs typeface="Times New Roman" panose="02020603050405020304" pitchFamily="18" charset="0"/>
              </a:rPr>
              <a:t> the squared error between the fitted polynomial curve and                                         </a:t>
            </a:r>
          </a:p>
          <a:p>
            <a:r>
              <a:rPr lang="en-IN" dirty="0">
                <a:latin typeface="Times New Roman" panose="02020603050405020304" pitchFamily="18" charset="0"/>
                <a:cs typeface="Times New Roman" panose="02020603050405020304" pitchFamily="18" charset="0"/>
              </a:rPr>
              <a:t>             the data points.</a:t>
            </a:r>
          </a:p>
          <a:p>
            <a:r>
              <a:rPr lang="en-IN" dirty="0">
                <a:latin typeface="Times New Roman" panose="02020603050405020304" pitchFamily="18" charset="0"/>
                <a:cs typeface="Times New Roman" panose="02020603050405020304" pitchFamily="18" charset="0"/>
              </a:rPr>
              <a:t>Step 4: The fitted polynomial function can be represented as:</a:t>
            </a:r>
          </a:p>
          <a:p>
            <a:r>
              <a:rPr lang="en-IN" dirty="0">
                <a:latin typeface="Times New Roman" panose="02020603050405020304" pitchFamily="18" charset="0"/>
                <a:cs typeface="Times New Roman" panose="02020603050405020304" pitchFamily="18" charset="0"/>
              </a:rPr>
              <a:t>            y = a₀ + a₁⋅x + a₂⋅x² + ... + </a:t>
            </a:r>
            <a:r>
              <a:rPr lang="en-IN" dirty="0" err="1">
                <a:latin typeface="Times New Roman" panose="02020603050405020304" pitchFamily="18" charset="0"/>
                <a:cs typeface="Times New Roman" panose="02020603050405020304" pitchFamily="18" charset="0"/>
              </a:rPr>
              <a:t>a_d⋅x</a:t>
            </a:r>
            <a:r>
              <a:rPr lang="en-IN" dirty="0">
                <a:latin typeface="Times New Roman" panose="02020603050405020304" pitchFamily="18" charset="0"/>
                <a:cs typeface="Times New Roman" panose="02020603050405020304" pitchFamily="18" charset="0"/>
              </a:rPr>
              <a:t>ᵈ</a:t>
            </a: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228599" y="237392"/>
            <a:ext cx="11755315" cy="638321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1828</Words>
  <Application>Microsoft Office PowerPoint</Application>
  <PresentationFormat>Custom</PresentationFormat>
  <Paragraphs>245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 SPLIT-UPS</vt:lpstr>
      <vt:lpstr>PowerPoint Presentation</vt:lpstr>
      <vt:lpstr>PowerPoint Presentation</vt:lpstr>
      <vt:lpstr>PowerPoint Presentation</vt:lpstr>
      <vt:lpstr>PowerPoint Presentation</vt:lpstr>
      <vt:lpstr>PowerPoint Presentation</vt:lpstr>
      <vt:lpstr>                   GRAPHICAL USER INTERFACE</vt:lpstr>
      <vt:lpstr>MODULE 1 RESULT</vt:lpstr>
      <vt:lpstr>MODULE 2 RESULT</vt:lpstr>
      <vt:lpstr>MODULE 3 RESULT</vt:lpstr>
      <vt:lpstr>PowerPoint Presentation</vt:lpstr>
      <vt:lpstr>CONCLUSION &amp; FUTURE WORK</vt:lpstr>
      <vt:lpstr>PowerPoint Presentation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shanmathi shan</dc:creator>
  <cp:lastModifiedBy>geethalakshmi</cp:lastModifiedBy>
  <cp:revision>85</cp:revision>
  <dcterms:created xsi:type="dcterms:W3CDTF">2023-05-08T04:39:00Z</dcterms:created>
  <dcterms:modified xsi:type="dcterms:W3CDTF">2023-05-21T12:52:50Z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0BC28095ED1B402EA29CEE70A1EC02F5</vt:lpwstr>
  </property>
  <property fmtid="{D5CDD505-2E9C-101B-9397-08002B2CF9AE}" pid="3" name="KSOProductBuildVer">
    <vt:lpwstr>1033-11.2.0.11537</vt:lpwstr>
  </property>
</Properties>
</file>